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7" r:id="rId2"/>
    <p:sldId id="258" r:id="rId3"/>
    <p:sldId id="259" r:id="rId4"/>
    <p:sldId id="272" r:id="rId5"/>
    <p:sldId id="261" r:id="rId6"/>
    <p:sldId id="600" r:id="rId7"/>
    <p:sldId id="274" r:id="rId8"/>
    <p:sldId id="273" r:id="rId9"/>
    <p:sldId id="260" r:id="rId10"/>
    <p:sldId id="265" r:id="rId11"/>
    <p:sldId id="262" r:id="rId12"/>
    <p:sldId id="548" r:id="rId13"/>
    <p:sldId id="549" r:id="rId14"/>
    <p:sldId id="660" r:id="rId15"/>
    <p:sldId id="661" r:id="rId16"/>
    <p:sldId id="662" r:id="rId17"/>
    <p:sldId id="663" r:id="rId18"/>
    <p:sldId id="664" r:id="rId19"/>
    <p:sldId id="550" r:id="rId20"/>
    <p:sldId id="665" r:id="rId21"/>
    <p:sldId id="666" r:id="rId22"/>
    <p:sldId id="667" r:id="rId23"/>
    <p:sldId id="668" r:id="rId24"/>
    <p:sldId id="297" r:id="rId25"/>
    <p:sldId id="298" r:id="rId26"/>
    <p:sldId id="553" r:id="rId27"/>
    <p:sldId id="669" r:id="rId28"/>
    <p:sldId id="670" r:id="rId29"/>
    <p:sldId id="304" r:id="rId30"/>
    <p:sldId id="601" r:id="rId31"/>
    <p:sldId id="305" r:id="rId32"/>
    <p:sldId id="672" r:id="rId33"/>
    <p:sldId id="673" r:id="rId34"/>
    <p:sldId id="674" r:id="rId35"/>
    <p:sldId id="675" r:id="rId36"/>
    <p:sldId id="356" r:id="rId37"/>
    <p:sldId id="677" r:id="rId38"/>
    <p:sldId id="676" r:id="rId39"/>
    <p:sldId id="678" r:id="rId40"/>
    <p:sldId id="679" r:id="rId41"/>
    <p:sldId id="680" r:id="rId42"/>
    <p:sldId id="586" r:id="rId43"/>
    <p:sldId id="370" r:id="rId44"/>
    <p:sldId id="371" r:id="rId45"/>
    <p:sldId id="372" r:id="rId46"/>
    <p:sldId id="588" r:id="rId47"/>
    <p:sldId id="376" r:id="rId48"/>
    <p:sldId id="538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948656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77545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关系代词引导的定语从句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6390" y="808990"/>
            <a:ext cx="114801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关系代词的用法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引导定语从句的关系代词有that,which,who,whom,whose,as。其用法如下: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90537" y="2755900"/>
          <a:ext cx="11153775" cy="3930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115"/>
                <a:gridCol w="1878965"/>
                <a:gridCol w="6957695"/>
              </a:tblGrid>
              <a:tr h="16891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关系代词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先行词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关系代词在从句中充当的成分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313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that(只引导限制性定语从句)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人或物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主语、宾语、表语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which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物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主语、宾语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who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人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主语、宾语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91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whom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宾语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whose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人或物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定语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91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as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人或物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主语、宾语、表语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30835" y="523875"/>
            <a:ext cx="1167955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2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coat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that/which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 put on the desk is blue. 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先行词是物　          关系词在从句中作宾语,可用that/which,也可省略</a:t>
            </a:r>
          </a:p>
          <a:p>
            <a:pPr indent="0" fontAlgn="auto">
              <a:lnSpc>
                <a:spcPts val="42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old man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whom/that/who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my grandpa is playing chess with is 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先行词是人　　　        关系词在从句中作宾语,可用whom/that/who,也可省略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 old friend of his.</a:t>
            </a:r>
          </a:p>
          <a:p>
            <a:pPr indent="0" fontAlgn="auto">
              <a:lnSpc>
                <a:spcPts val="42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People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that/who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take physical exercise live longer.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先行词是人              关系词在从句中作主语,可用that/who,不可省略</a:t>
            </a:r>
          </a:p>
          <a:p>
            <a:pPr indent="0" fontAlgn="auto">
              <a:lnSpc>
                <a:spcPts val="42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man chose to live in 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room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whose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window faces the sea.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       先行词是物　       关系词在从句中作定语,用whose,不可省略</a:t>
            </a:r>
          </a:p>
        </p:txBody>
      </p:sp>
      <p:pic>
        <p:nvPicPr>
          <p:cNvPr id="1577" name="右下箭头.jpg" descr="id:214751319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1280" y="1092200"/>
            <a:ext cx="528320" cy="399415"/>
          </a:xfrm>
          <a:prstGeom prst="rect">
            <a:avLst/>
          </a:prstGeom>
        </p:spPr>
      </p:pic>
      <p:pic>
        <p:nvPicPr>
          <p:cNvPr id="2" name="右下箭头.jpg" descr="id:214751319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0" y="2148840"/>
            <a:ext cx="528320" cy="399415"/>
          </a:xfrm>
          <a:prstGeom prst="rect">
            <a:avLst/>
          </a:prstGeom>
        </p:spPr>
      </p:pic>
      <p:pic>
        <p:nvPicPr>
          <p:cNvPr id="3" name="右下箭头.jpg" descr="id:214751319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410" y="3761740"/>
            <a:ext cx="504190" cy="381635"/>
          </a:xfrm>
          <a:prstGeom prst="rect">
            <a:avLst/>
          </a:prstGeom>
        </p:spPr>
      </p:pic>
      <p:pic>
        <p:nvPicPr>
          <p:cNvPr id="4" name="右下箭头.jpg" descr="id:214751319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175" y="4821555"/>
            <a:ext cx="528320" cy="399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6385" y="151765"/>
            <a:ext cx="116192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巧学妙记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关系代词的记忆口诀: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前看先行人或物,后看从句缺宾主。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物作先行that/which,人作先行that/who(m)。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whose 通常作定语,人、物两者都兼顾。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[2021湖北四地七校联考,65]During those dark moments, the space station maintains its power supply by using juice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is saved in its batteries.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句意:在那些黑暗的时刻,空间站通过用电池中保存的电来维持供电。先行词juice在此处意为"电",是物,关系词在定语从句中作主语,故空处应填关系代词which/that。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94195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6385" y="238760"/>
            <a:ext cx="11619230" cy="6472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4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易混关系代词that与which辨析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1.限制性定语从句中,关系代词一般用that而不用which的情况[(1)-(4)常见;(5)-(7)了解]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(1)当先行词是 everything, anything, nothing, something, all, none, few, little等不定代词时。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Is there anything that I can do for you?我可以帮你做些什么吗?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All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happens during early years can influence children for the rest of their lives.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句意:所有早年发生的事情都可能影响孩子的余生。定语从句缺少主语,且先行词为不定代词All(指物),故只能用关系代词that。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85" y="424307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6385" y="460375"/>
            <a:ext cx="116192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(2)当先行词被序数词或形容词最高级修饰时。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 a student, the first thing that you should do every morning is to make a proper plan.作为学生,每天早晨你应当做的第一件事是制订适当的计划。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This was the most valuable opinion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was given by a foreigner two centuries ago. </a:t>
            </a:r>
            <a:endParaRPr lang="zh-CN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空处在此引导定语从句,先行词opinion是物,关系词在从句中充当主语,且先行词前有形容词最高级修饰,故只能用关系代词that。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85" y="32315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2725" y="460375"/>
            <a:ext cx="117849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(3)当先行词被the only,the very,all,any,much,little(少),few,no等词修饰时。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[2020全国Ⅲ短文改错]</a:t>
            </a: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is the only thing that I am after.这是我唯一追求的东西。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(4)当先行词既有人又有物时。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Whenever I recall my classmates and those funny things that still seem to be fresh in my mind, I can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help smiling.对于我的同班同学和那些好玩儿的事情,我似乎仍记忆犹新,每当想起我都会情不自禁地笑起来。</a:t>
            </a:r>
          </a:p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Peter and his car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disappeared mysteriously in London in 1987 appeared mysteriously in New York in 1993. 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517271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3835" y="151765"/>
            <a:ext cx="1178496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分析句子结构可知,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disappeared…in 1987"为定语从句,修饰先行词"Peter and his car",先行词既有人又有物,定语从句用that来引导。 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(5)当先行词是who, which, whom, what时(为避免wh-语音的重复)。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Who that had seen the sight could ever forget?见到这种景象,谁会忘记呢?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(6)如果有两个定语从句,其中一个已经用了关系代词which,另一个就要用that以避免重复。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city has brought in some clothing enterprises which produce clothes that are mainly sold abroad.该市引进了一些服装企业,这些企业生产的服装主要向国外出售。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2725" y="460375"/>
            <a:ext cx="1178496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(7)当先行词在主句中作表语,且关系代词在从句中也作表语时。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town is not the tourist attraction that it once was.这座城镇不再是从前那样的旅游胜地了。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2.当先行词是物时,关系代词只用which不用that的情况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55917" y="3100070"/>
          <a:ext cx="11388725" cy="355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7195"/>
                <a:gridCol w="9701530"/>
              </a:tblGrid>
              <a:tr h="39751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特殊情况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在非限制性定语从句中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 computer stores a large amount of information, which is of great use to your research.这台电脑储存了大量信息,这对你的研究非常有用。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关系代词前面有介词时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 is the room in which he lives. 这是他居住的房间。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先行词为that时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What</a:t>
                      </a:r>
                      <a:r>
                        <a:rPr lang="en-US" altLang="zh-CN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 that which is under the desk? 书桌底下的那个东西是什么?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0680" y="497205"/>
            <a:ext cx="1153604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[2020江苏南京开学考,3]The land is known for a historical site with beautifully colored walls, on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are painted the events of the past.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句意:这个地区以拥有美丽的彩色墙壁的历史遗迹而闻名,墙上画着过去发生的事情。逗号后为非限制性定语从句,先行词为walls,是物,且关系词位于介词后,故此处只能用关系代词which。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【注意】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此处为使句子结构平衡,定语从句使用了完全倒装。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05" y="73660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336550"/>
            <a:ext cx="1156398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易混关系代词which与as辨析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1.位置不同。as引导的非限制性定语从句的位置比较灵活,可以放在句首、句中和句末;而which引导的非限制性定语从句一般放在主句后。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 we know,China is famous for its Four Great Inventions.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=China,as we know,is famous for its Four Great Inventions.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=China is famous for its Four Great Inventions,as we know.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众所周知,中国因其四大发明而闻名。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was raining heavily,which kept us indoors.雨下得很大,把我们困在了室内。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82700" y="3014345"/>
            <a:ext cx="926528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专题七  定语从句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1010" y="1544532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第二部分  语法知识贯通</a:t>
            </a:r>
            <a:r>
              <a:rPr lang="zh-CN" altLang="en-US" sz="2800" dirty="0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336550"/>
            <a:ext cx="1156398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2.含义不同。as引导非限制性定语从句时通常意为"正如",而which通常表示"这一点"。as引导的定语从句常用于以下结构: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25" y="1453515"/>
            <a:ext cx="6187440" cy="33731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4325" y="4973955"/>
            <a:ext cx="1156398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 is absent again,as is expected.正如所预料的那样,她又缺席了。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Tom has made great progress,which makes me very happy.汤姆取得了很大进步,这使我很高兴。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244475"/>
            <a:ext cx="1156398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3.在限制性定语从句中,当先行词被the same, such修饰时,其后的定语从句常用as来引导而不用which。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never heard such stories as he told.我从未听过他讲的这类故事。(as在从句中作宾语)</a:t>
            </a:r>
          </a:p>
          <a:p>
            <a:pPr indent="0" fontAlgn="auto">
              <a:lnSpc>
                <a:spcPts val="48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当先行词被the same修饰时,如果表示的是同类事物,其后的定语从句用as引导;如果表示的是同一事物,则用that引导。</a:t>
            </a:r>
          </a:p>
          <a:p>
            <a:pPr indent="0" fontAlgn="auto">
              <a:lnSpc>
                <a:spcPts val="48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is the same book as I read last week.这和我上周读的那本书是一样的。(表示同类)</a:t>
            </a:r>
          </a:p>
          <a:p>
            <a:pPr indent="0" fontAlgn="auto">
              <a:lnSpc>
                <a:spcPts val="48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is the same (=the very) book that I read last week.这就是我上周读的那本书。(表示同一)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303530"/>
            <a:ext cx="11563985" cy="640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8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 have never performed such a task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you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 asked me to do. </a:t>
            </a:r>
          </a:p>
          <a:p>
            <a:pPr indent="0" fontAlgn="auto">
              <a:lnSpc>
                <a:spcPts val="4800"/>
              </a:lnSpc>
            </a:pPr>
            <a:r>
              <a:rPr lang="zh-CN" sz="2800" b="1" spc="-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 spc="-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句意:我从来没做过你要我做的这种工作。空处引导定语从句,并在从句中作do的宾语。先行词task是物,且其前有such修饰,故此处填关系代词as。</a:t>
            </a:r>
            <a:endParaRPr sz="2800" spc="-1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知识4　whose的用法及其转换形式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1.whose表示所属关系,既可指人也可指物,在从句中作定语。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That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the child whose father is a teacher.那就是父亲是老师的那个孩子。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is a book whose cover is green.这是一本绿色封面的书。</a:t>
            </a:r>
            <a:endParaRPr sz="2800" spc="-1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49657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447675"/>
            <a:ext cx="115639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2."whose+名词"="the+名词+of which/whom";当whose指物时, "whose+名词"还可以转换为"of+which+the+名词"。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is the scientist whose name is known all over the country.=This is the scientist the name of whom is known all over the country. 这就是那位全国知名的科学家。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lives in the room whose window faces south.=He lives in the room the window of which faces south.=He lives in the room of which the window faces south.他住在窗户朝南的那个房间里。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627495" cy="67697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关系副词引导的定语从句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74015" y="808990"/>
            <a:ext cx="114439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关系副词的基本用法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引导定语从句的关系副词有when,where,why。其用法如下表所示: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5782" y="2161540"/>
          <a:ext cx="11210925" cy="3773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0430"/>
                <a:gridCol w="1703070"/>
                <a:gridCol w="4797425"/>
              </a:tblGrid>
              <a:tr h="89217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关系副词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先行词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关系副词在从句中所作的成分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when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(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=at/on/in/during which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表时间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时间状语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where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(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=at/in/on which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表地点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地点状语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why(=for which)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只引导限制性定语从句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表原因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原因状语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93700"/>
            <a:ext cx="115055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was born on the day when(=on which) the PRC was founded.他出生在中华人民共和国成立的那一天。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is the house where(=in which)I lived two years ago. 这是我两年前住过的房子。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know the reason why(=for which) he was absent today. 我不知道他今天没来的原因。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[2021天津河西区段考,17]Between the two parts of the concert is an interval, 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the audience can buy ice creams. 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45" y="444500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447040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 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句意:音乐会的两段之间有休息时间,观众可在这段休息时间买冰激凌。先行词是interval"幕间休息,休息时间",关系词在从句中作时间状语,故空处应填关系副词when。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关系副词where的特殊用法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where引导定语从句时,先行词除了可以是表示具体地点的名词(如place,home,school,village等)外,还可以是表示抽象地点的名词(如job,life,situation,point,case,stage,activity等)。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has got into a situation where it is hard to decide what is right and wrong. 他已经陷入一种难以分辨是非的局面。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395" y="634365"/>
            <a:ext cx="115055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New lawyers often come across various cases 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they really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know how to deal with tough situations in the beginning.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句意:新手律师一开始常常会遇到各种案件,在这些案件中他们真的不知道如何应对棘手的局面。先行词是cases,关系词在从句中作状语,因此空处填where。 </a:t>
            </a:r>
          </a:p>
          <a:p>
            <a:pPr fontAlgn="auto">
              <a:lnSpc>
                <a:spcPct val="150000"/>
              </a:lnSpc>
            </a:pP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80518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395" y="151765"/>
            <a:ext cx="1150556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       关系代词和关系副词的区别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引导定语从句的关系代词和关系副词有"替代、连接、作成分"三个作用,即替代先行词、引导定语从句、在从句中充当成分。因此,选择关系词的关键是分析定语从句所缺的成分。若从句缺少主语、宾语、表语或定语,就用关系代词;若从句缺少某种状语,就用关系副词或"介词+关系代词"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is the mountain village that/which I visited last year.这就是我去年参观的山村。(关系代词在从句中作宾语)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will never forget the days when I worked on the farm.我永远不会忘记我在农场劳动的那些日子。(关系副词在从句中作状语)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8209280" cy="67693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"介词+关系代词"引导的定语从句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96545" y="808990"/>
            <a:ext cx="1153985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"介词+关系代词"引导定语从句时,关系代词通常用which(指物)或whom(指人),且不能省略。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</a:t>
            </a: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关系代词前介词的选择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"介词+关系代词"引导的定语从句中,介词的选择可依据以下几点: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47992" y="3467735"/>
          <a:ext cx="11425555" cy="308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750"/>
                <a:gridCol w="9996805"/>
              </a:tblGrid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依据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04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与从句中的谓语动词、形容词构成习惯搭配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girl, with whom you just shook hands, is his daughter.(=The girl, whom you just 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333333"/>
                            </a:solidFill>
                          </a:u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shook hands with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 is his daughter.)刚才跟你握手的那个女孩是他女儿。He showed me some old coins with which I was not very familiar.(=He showed me some old coins which I 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333333"/>
                            </a:solidFill>
                          </a:u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was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not very </a:t>
                      </a:r>
                      <a:r>
                        <a:rPr lang="en-US" sz="2400" b="0" u="sng">
                          <a:solidFill>
                            <a:srgbClr val="000000"/>
                          </a:solidFill>
                          <a:uFill>
                            <a:solidFill>
                              <a:srgbClr val="333333"/>
                            </a:solidFill>
                          </a:u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familiar with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.)他给我看了一些我不是很熟悉的旧硬币。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2092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1988185"/>
            <a:ext cx="10065385" cy="413385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关系代词引导的定语从句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关系副词引导的定语从句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"介词+关系代词"引导的定语从句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 限制性定语从句与非限制性定语从句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先行词相同,关系词不同的情况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定语从句与其他从句(句型)的区</a:t>
            </a:r>
          </a:p>
          <a:p>
            <a:pPr fontAlgn="auto">
              <a:lnSpc>
                <a:spcPct val="150000"/>
              </a:lnSpc>
            </a:pPr>
            <a:endParaRPr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0702" y="516255"/>
          <a:ext cx="1109281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1165"/>
                <a:gridCol w="9391650"/>
              </a:tblGrid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依据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40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与前面的先行词构成习惯搭配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We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ll never forget the day on which we climbed up the Great Wall.我们永远不会忘记登上长城的那天。(搭配:on the day)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0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根据句子所要表达的意思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We had supper at six o'clock, after which I went to see my uncle.六点钟我们吃了晚饭,之后我去看了我的叔叔。(表示"在……之后"用after)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wrote about 20 novels,of which this is the most successful.他写了大概20部小说,其中这部是最成功的。(表示"整体的一部分"常用of)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8455" y="384810"/>
            <a:ext cx="1152906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一些"动词+介词"是固定词组,不宜拆分,所以不能将介词置于关系代词之前。这类常见的动词词组有:look after, take care of, listen to, look at, look into, run across, look forward to, break into等。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他正在听的是我最喜欢的歌曲。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(√) This is my favourite song which he is listening to. 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(×) This is my favourite song to which he is listening.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There are many occasions</a:t>
            </a:r>
            <a:r>
              <a:rPr lang="zh-CN" alt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which you are left in a helpless situation, </a:t>
            </a:r>
            <a:r>
              <a:rPr lang="zh-CN" alt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which you can depend on no one other than yourself. 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55" y="440944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2105" y="151765"/>
            <a:ext cx="1152906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句意:很多时候你处于无助的境地,在这种情况下,除了自己,你谁也依靠不了。第一空处,用on which引导的定语从句修饰occasions,on many occasions表示"很多时候";第二空处,用in which引导的定语从句修饰situation,situation表示抽象的地点,其前常用介词in。因此第一空填on,第二空填in。</a:t>
            </a:r>
          </a:p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"介词+关系代词"的常见结构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"介词+关系代词"除了"单个介词+关系代词"外,还有以下几种形式: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1.介词短语+关系代词(which,whom,whose)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常用介词短语:as a result of, at the back of, because of, in front of, in the middle of, at the bottom of, at the foot of。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318135"/>
            <a:ext cx="1167701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They arrived at a farmhouse, in front of which sat an old man.他们到达一座农舍,农舍前坐着一位老人。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2.单个介词+关系代词(which,whose)+名词</a:t>
            </a:r>
          </a:p>
          <a:p>
            <a:pPr fontAlgn="auto">
              <a:lnSpc>
                <a:spcPct val="150000"/>
              </a:lnSpc>
            </a:pPr>
            <a:r>
              <a:rPr sz="2800" spc="-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介词依据介词与关系代词后的名词的搭配习惯而定,which/whose在此作定语。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lived in London for three months, during which time he learned some English. 他在伦敦住了三个月,在此期间他学了一些英语。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3700" y="1922145"/>
            <a:ext cx="114052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在"介词短语+关系代词"引导的定语从句中,当从句中的谓语是不及物动词时,从句常用完全倒装语序。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410845"/>
            <a:ext cx="1167701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Our English teacher, with whose help we have made great progress in English, has completed thirty years of teaching.我们的英语老师已经有30年教龄了,在他的帮助下我们的英语取得了巨大进步。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3.the+名词+of+关系代词(which,whom)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该结构中的名词和后面的关系代词有所属关系。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is the book the cover of which is designed by Mr. Jones.这就是那本封面由琼斯先生设计的书。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4.表示全部/部分的词语+of+关系代词(which,whom)常见的表示全部/部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分的词语有:不定代词all,both,none,either,some,any, most,few,several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484505"/>
            <a:ext cx="116770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等;数词(基数词,序数词,百分数,分数);数词+名词;the+最高级/比较级。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has five children, all of whom are Communists. 他有五个孩子,他们全都是共产党员。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China has many islands, one of which is Hainan Island.中国有很多岛屿,海南岛是其中之一。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football team has 15 members, the oldest of whom is 25 years old. 这支足球队有15名队员,其中年龄最大的25岁。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8636000" cy="67699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限制性定语从句与非限制性定语从句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　限制性定语从句和非限制性定语从句的区别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73697" y="1546225"/>
          <a:ext cx="11480800" cy="483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7125"/>
                <a:gridCol w="4272280"/>
                <a:gridCol w="6081395"/>
              </a:tblGrid>
              <a:tr h="40576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类别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限制性定语从句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非限制性定语从句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形式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与主句之间不用逗号隔开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与主句之间用逗号隔开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5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关系词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1.所有的关系代词和关系副词</a:t>
                      </a:r>
                    </a:p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2.在从句中作宾语时可省略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1.除that以外的关系代词</a:t>
                      </a:r>
                    </a:p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2.除why以外的关系副词3.即使在从句中作宾语也不可省略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16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先行词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主句中的某一个名词、名词词组或代词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主句中的某一个名词或名词词组,也可以是整个主句所表达的内容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5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意义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对先行词进行限制、说明,是先行词不可缺少的定语,不可省去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对修饰的词或句子作进一步说明,省去之后主句意思依然完整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翻译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一般译成"……的",作先行词的定语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7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常译成并列分句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209550"/>
            <a:ext cx="11677015" cy="643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5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Is he the boy who got first prize in the singing competition?(从句"who got…competition"修饰"the boy",属限制性定语从句)</a:t>
            </a:r>
          </a:p>
          <a:p>
            <a:pPr fontAlgn="auto">
              <a:lnSpc>
                <a:spcPts val="45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tore up my photo,which made me very angry.(从句"which made me very angry"修饰前面的整个句子"He tore up my photo",属非限制性定语从句)</a:t>
            </a:r>
          </a:p>
          <a:p>
            <a:pPr fontAlgn="auto">
              <a:lnSpc>
                <a:spcPts val="45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is the house where the artist was born.(限制性定语从句"where the artist was born"不能省去,因为省去之后主句"This is the house"意思不完整)</a:t>
            </a:r>
          </a:p>
          <a:p>
            <a:pPr fontAlgn="auto">
              <a:lnSpc>
                <a:spcPts val="45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 Ping</a:t>
            </a:r>
            <a:r>
              <a:rPr lang="en-US" altLang="zh-CN"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father,who works in a factory,is an engineer.(非限制性定语从句"who works in a factory"即使省去,主句"Li Ping</a:t>
            </a:r>
            <a:r>
              <a:rPr lang="en-US" altLang="zh-CN"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father is an engineer"意思依然完整)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7687310" cy="67697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先行词相同,关系词不同的情况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先行词是表示时间或地点等的名词时,如果先行词一样,但是关系词在从句中所作的成分不同,那么所用关系词也不同。具体分为以下几点: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1.先行词是表示时间或地点的名词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若关系词在从句中作时间状语或地点状语,则用when或where;若作主语、宾语等,则用that或which。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date (that/which) I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always remember is Oct.28, 1968. 我会一直记得的日子是1968年10月28日。(that/which在从句中作宾语)</a:t>
            </a:r>
          </a:p>
          <a:p>
            <a:pPr indent="0" fontAlgn="auto">
              <a:lnSpc>
                <a:spcPct val="1500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date when I was born is Oct.28, 1968. 我出生的日子是1968年10月28日。(when在从句中作时间状语)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351155"/>
            <a:ext cx="1167701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After about an hour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drive, we reached the small town where I was brought up and which/that is located at the foot of the mountain. 大约一个小时的车程之后,我们抵达这个小镇。我就是在这个小镇长大的,它坐落在山脚下。(where在从句中作地点状语;which/that在从句中作主语)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The terrible accident happened on the day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 father left for America, a day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never forget. 　　　　　　　　　　　　　　　　　　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句意:那场可怕的事故发生在我父亲前往美国的那天,(那是)我们永远都不会忘记的一天。句中含有两个定语从句,先行词都是day。第一空所填词在从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10" y="375412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808990" y="2038350"/>
            <a:ext cx="10065385" cy="11728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考查限制性定语从句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考查非限制性定语从句</a:t>
            </a: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808830" y="1387928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151765"/>
            <a:ext cx="1167701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句中作时间状语,所以用when引导定语从句;第二空所填词在从句中作宾语,所以用that或which引导定语从句。故填when; that/which。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2.先行词是表示原因的名词reason若关系词在从句中作原因状语,则用why;若作主语、宾语等,则用that或which。</a:t>
            </a:r>
          </a:p>
          <a:p>
            <a:pPr fontAlgn="auto">
              <a:lnSpc>
                <a:spcPct val="1500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reason (which/that) he told me for his being late is that he got up late.他告诉我他迟到的原因是他起床晚了。(which/that在从句中作宾语)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810" y="1714500"/>
            <a:ext cx="116586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遇到类似的题目,考生应特别注意从句中动词是及物动词还是不及物动词。及物动词后应接宾语;不及物动词后如有介词,可加宾语,如无介词,则应用关系副词。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151765"/>
            <a:ext cx="11677015" cy="6580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6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reason why he was late is that he got up late.他迟到的原因是他起床晚了。(why在从句中作原因状语)</a:t>
            </a:r>
          </a:p>
          <a:p>
            <a:pPr fontAlgn="auto">
              <a:lnSpc>
                <a:spcPts val="46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3.先行词是way</a:t>
            </a:r>
          </a:p>
          <a:p>
            <a:pPr fontAlgn="auto">
              <a:lnSpc>
                <a:spcPts val="4600"/>
              </a:lnSpc>
            </a:pPr>
            <a:r>
              <a:rPr sz="2800" spc="-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若关系词在从句中充当"in+which"式的方式状语,可用that代替in which,或省略that/in which;若关系词在从句中充当主语或宾语等成分,则用that或which。</a:t>
            </a:r>
          </a:p>
          <a:p>
            <a:pPr fontAlgn="auto">
              <a:lnSpc>
                <a:spcPts val="46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must be the way (that/in which) you write that leads to your ugly handwriting.一定是你写字的方式导致了你难看的字迹。(that/in which在从句中作方式状语)</a:t>
            </a:r>
          </a:p>
          <a:p>
            <a:pPr fontAlgn="auto">
              <a:lnSpc>
                <a:spcPts val="4600"/>
              </a:lnSpc>
            </a:pPr>
            <a:r>
              <a:rPr lang="zh-CN" sz="2800" spc="-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way (that/which) you came up with at the meeting yesterday is well worth trying.昨天你在会议上提出的方法很值得一试(that/which在从句中作宾语)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840740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定语从句与其他从句(句型)的区别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442" y="887730"/>
          <a:ext cx="11639550" cy="1042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6170"/>
                <a:gridCol w="4344035"/>
                <a:gridCol w="6189345"/>
              </a:tblGrid>
              <a:tr h="4953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类别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区别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33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定语从句与并列句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并列句有and,but,so,or等并列连词或各个分句之间有分号。并列句的各个分句之间不可再用引导定语从句的关系词。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①I have three cars,none of </a:t>
                      </a:r>
                      <a:r>
                        <a:rPr lang="en-US" sz="2200" b="0" u="sng">
                          <a:solidFill>
                            <a:srgbClr val="000000"/>
                          </a:solidFill>
                          <a:uFill>
                            <a:solidFill>
                              <a:srgbClr val="333333"/>
                            </a:solidFill>
                          </a:u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　　　　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is in good condition. </a:t>
                      </a:r>
                    </a:p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②I have three cars,but none of </a:t>
                      </a:r>
                      <a:r>
                        <a:rPr lang="en-US" sz="2200" b="0" u="sng">
                          <a:solidFill>
                            <a:srgbClr val="000000"/>
                          </a:solidFill>
                          <a:uFill>
                            <a:solidFill>
                              <a:srgbClr val="333333"/>
                            </a:solidFill>
                          </a:u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　　　　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is in good condition. </a:t>
                      </a:r>
                    </a:p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句①中cars后面是非限制性定语从句,空格中填关系代词which;</a:t>
                      </a:r>
                    </a:p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句②中有并列连词but,为并列句,空格中填代词them。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93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定语从句与状语从句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when, where和why引导定语从句时,通常可以用"相应介词+which"的结构来替换,引导状语从句时则不行。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 is the school where (=in which) I once worked.(where引导定语从句)Put back the book where it was.(where引导状语从句)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51954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考查限制性定语从句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考查非限制性定语从句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874385" cy="675206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考查限制性定语从句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4170" y="929005"/>
            <a:ext cx="114477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1.高考常考查的关系代词有that,which,who,whose;常考查的关系副词有where,when。其中which/that的考查频次最高。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2.语法填空考查定语从句的空不设提示词。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770" y="151765"/>
            <a:ext cx="1155509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根据从句所缺成分确定关系词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1.限制性定语从句中关系词的选择主要看关系词在从句中充当的成分,即定语从句中缺何成分。</a:t>
            </a: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2.要注意限制性定语从句中关系代词that与which的区别。    考点1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3.还要注意定语从句中介词的位置,若介词在关系代词前,则只能从which, whom和whose中选择,不能用who或that。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2164080"/>
            <a:ext cx="8866505" cy="2529840"/>
          </a:xfrm>
          <a:prstGeom prst="rect">
            <a:avLst/>
          </a:prstGeom>
        </p:spPr>
      </p:pic>
      <p:pic>
        <p:nvPicPr>
          <p:cNvPr id="1699" name="箭.jpg" descr="id:2147514102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0530" y="5000625"/>
            <a:ext cx="590550" cy="188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770" y="440690"/>
            <a:ext cx="115550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[2019全国Ⅲ,64] They were well trained by their masters</a:t>
            </a:r>
          </a:p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had great experience with caring for these animals.  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句意:它们受到主人的良好训练,它们的主人在照看这些动物方面有着丰富的经验。空处在此引导定语从句,且在从句中作主语,先行词是their masters,指人,故应用关系代词who或that。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699770"/>
            <a:ext cx="864870" cy="394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8135" y="4048125"/>
            <a:ext cx="115557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设空处无提示词,且空前为名词,空后为缺少主语的从句,由此可判断设空处填从句引导词;再根据句意判断,设空处引导的从句对their masters起限定作用,故此处为限制性定语从句。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532245" cy="675080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考查非限制性定语从句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3535" y="908685"/>
            <a:ext cx="115049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关于非限制性定语从句,高考语法填空中考查较多的是关系代词which或who。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非限制性定语从句关系词的选择不同于限制性定语从句的是:关系代词that和关系副词why不能引导非限制性定语从句。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69938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3535" y="4333875"/>
            <a:ext cx="115042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what和how不能作定语从句的引导词。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735" y="471170"/>
            <a:ext cx="110794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[2018北京,5]She and her family bicycle to work,</a:t>
            </a:r>
          </a:p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helps them keep fit. 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句意:她和她的家人骑自行车去上班,这有助于他们保持健康。分析句子结构可知,空处在此引导非限制性定语从句,指代前面的整个句子,且从句中缺少主语,故填which。</a:t>
            </a: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95" y="685165"/>
            <a:ext cx="864870" cy="394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9735" y="4055745"/>
            <a:ext cx="112242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考生要牢记"定语从句‘有逗号,无that’"。只要分析出来是定语从句,并且其前有逗号与主句隔开,那么就是非限制性定语从句,不能用关系代词that来引导。再根据具体情况选择关系代词或关系副词。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7180" y="839470"/>
            <a:ext cx="115138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课标要求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1.了解定语从句的基本用法;区分限制性定语从句和非限制性定语从句;熟知关系代词和关系副词的用法并能正确判断使用哪种关系词。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2.掌握"介词+关系代词"引导的定语从句及as和which引导的定语从句的区别。</a:t>
            </a:r>
            <a:endParaRPr lang="zh-CN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516890" y="1382395"/>
          <a:ext cx="11242040" cy="49777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835"/>
                <a:gridCol w="2566670"/>
                <a:gridCol w="4383405"/>
                <a:gridCol w="3072130"/>
              </a:tblGrid>
              <a:tr h="701040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限制性定语从句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非限制性定语从句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62000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2020新高考Ⅰ(山东)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·39.that/which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980">
                <a:tc rowSpan="4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全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国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Ⅰ·63.where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Ⅲ·61.whose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Ⅲ·64.that/who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Ⅱ·62.which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3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Ⅰ·66.that/which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Ⅱ·69.that/which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3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5年5考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5年5考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16890" y="467995"/>
            <a:ext cx="72898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五年考情回顾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46710" y="572135"/>
          <a:ext cx="11334750" cy="5738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3005"/>
                <a:gridCol w="1794510"/>
                <a:gridCol w="4177030"/>
                <a:gridCol w="4180205"/>
              </a:tblGrid>
              <a:tr h="769620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限制性定语从句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非限制性定语从句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51815">
                <a:tc rowSpan="9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浙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江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2021.1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·57.that/which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2020.7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·58.that/which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2018.11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·57.who/that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2017.11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·57.which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2017.6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·64.where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5年3考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5年2考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7040" y="380365"/>
            <a:ext cx="2430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命题分析预测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7040" y="902335"/>
            <a:ext cx="111601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1.定语从句仍会是高考考查的重点之一,是高考常考点,一般语法填空会设置0—1道题。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2.高考对该考点的考查集中在关系代词(that,which,who等)及关系副词(when,where等)的选用上。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72147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关系代词引导的定语从句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关系副词引导的定语从句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"介词+关系代词"引导的定语从句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 限制性定语从句与非限制性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定语从句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先行词相同,关系词不同的情况</a:t>
            </a:r>
            <a:endParaRPr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定语从句与其他从句(句型)的区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必备知识通关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73ee447-225f-4ae2-a732-8dda5db21570}"/>
  <p:tag name="TABLE_ENDDRAG_ORIGIN_RECT" val="885*373"/>
  <p:tag name="TABLE_ENDDRAG_RECT" val="40*108*885*37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11973a8-3ee9-4447-8cbf-c042245dbd7e}"/>
  <p:tag name="TABLE_ENDDRAG_ORIGIN_RECT" val="916*350"/>
  <p:tag name="TABLE_ENDDRAG_RECT" val="21*78*916*35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35510ab-87a8-4a54-b70e-84fb17a89661}"/>
  <p:tag name="TABLE_ENDDRAG_ORIGIN_RECT" val="892*451"/>
  <p:tag name="TABLE_ENDDRAG_RECT" val="27*45*892*4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cc0d892-6225-4d9a-8300-27b334077f68}"/>
  <p:tag name="TABLE_ENDDRAG_ORIGIN_RECT" val="878*106"/>
  <p:tag name="TABLE_ENDDRAG_RECT" val="37*225*878*10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76053fa-f699-4631-be28-cc59715217b0}"/>
  <p:tag name="TABLE_ENDDRAG_ORIGIN_RECT" val="896*156"/>
  <p:tag name="TABLE_ENDDRAG_RECT" val="28*248*896*1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75,&quot;width&quot;:1114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7526b31-fa5b-43f7-a95c-d559e568c35c}"/>
  <p:tag name="TABLE_ENDDRAG_ORIGIN_RECT" val="882*281"/>
  <p:tag name="TABLE_ENDDRAG_RECT" val="42*170*882*2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ad5f8c4-4d0c-4c12-a62b-319be519590c}"/>
  <p:tag name="TABLE_ENDDRAG_ORIGIN_RECT" val="899*259"/>
  <p:tag name="TABLE_ENDDRAG_RECT" val="42*268*899*2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854d1d-dd0c-42f7-872c-f15c1b7a19e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cc2e818-671c-458b-a278-cd219aadc58d}"/>
  <p:tag name="TABLE_ENDDRAG_ORIGIN_RECT" val="903*319"/>
  <p:tag name="TABLE_ENDDRAG_RECT" val="29*121*904*319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2281</Words>
  <Application>WPS 演示</Application>
  <PresentationFormat>自定义</PresentationFormat>
  <Paragraphs>369</Paragraphs>
  <Slides>48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主题​​</vt:lpstr>
      <vt:lpstr>幻灯片 1</vt:lpstr>
      <vt:lpstr>专题七  定语从句</vt:lpstr>
      <vt:lpstr>幻灯片 3</vt:lpstr>
      <vt:lpstr>幻灯片 4</vt:lpstr>
      <vt:lpstr>  考情解读</vt:lpstr>
      <vt:lpstr>幻灯片 6</vt:lpstr>
      <vt:lpstr>幻灯片 7</vt:lpstr>
      <vt:lpstr>幻灯片 8</vt:lpstr>
      <vt:lpstr>幻灯片 9</vt:lpstr>
      <vt:lpstr>  考点1   关系代词引导的定语从句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  考点2   关系副词引导的定语从句</vt:lpstr>
      <vt:lpstr>幻灯片 25</vt:lpstr>
      <vt:lpstr>幻灯片 26</vt:lpstr>
      <vt:lpstr>幻灯片 27</vt:lpstr>
      <vt:lpstr>幻灯片 28</vt:lpstr>
      <vt:lpstr>  考点3   "介词+关系代词"引导的定语从句</vt:lpstr>
      <vt:lpstr>幻灯片 30</vt:lpstr>
      <vt:lpstr>幻灯片 31</vt:lpstr>
      <vt:lpstr>幻灯片 32</vt:lpstr>
      <vt:lpstr>幻灯片 33</vt:lpstr>
      <vt:lpstr>幻灯片 34</vt:lpstr>
      <vt:lpstr>幻灯片 35</vt:lpstr>
      <vt:lpstr>  考点4   限制性定语从句与非限制性定语从句</vt:lpstr>
      <vt:lpstr>幻灯片 37</vt:lpstr>
      <vt:lpstr>  难点1   先行词相同,关系词不同的情况</vt:lpstr>
      <vt:lpstr>幻灯片 39</vt:lpstr>
      <vt:lpstr>幻灯片 40</vt:lpstr>
      <vt:lpstr>幻灯片 41</vt:lpstr>
      <vt:lpstr>  难点2   定语从句与其他从句(句型)的区别</vt:lpstr>
      <vt:lpstr>幻灯片 43</vt:lpstr>
      <vt:lpstr>  考法1   考查限制性定语从句</vt:lpstr>
      <vt:lpstr>幻灯片 45</vt:lpstr>
      <vt:lpstr>幻灯片 46</vt:lpstr>
      <vt:lpstr>  考法2   考查非限制性定语从句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70</cp:revision>
  <dcterms:created xsi:type="dcterms:W3CDTF">2021-01-08T01:23:00Z</dcterms:created>
  <dcterms:modified xsi:type="dcterms:W3CDTF">2021-09-22T16:01:55Z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