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6" r:id="rId6"/>
    <p:sldId id="436" r:id="rId7"/>
    <p:sldId id="449" r:id="rId8"/>
    <p:sldId id="450" r:id="rId9"/>
    <p:sldId id="381" r:id="rId10"/>
    <p:sldId id="453" r:id="rId11"/>
    <p:sldId id="421" r:id="rId12"/>
    <p:sldId id="456" r:id="rId13"/>
    <p:sldId id="406" r:id="rId14"/>
    <p:sldId id="459" r:id="rId15"/>
    <p:sldId id="460" r:id="rId16"/>
    <p:sldId id="461" r:id="rId17"/>
    <p:sldId id="372" r:id="rId18"/>
    <p:sldId id="272" r:id="rId19"/>
    <p:sldId id="308" r:id="rId20"/>
    <p:sldId id="403" r:id="rId21"/>
    <p:sldId id="447" r:id="rId22"/>
    <p:sldId id="464" r:id="rId23"/>
    <p:sldId id="448" r:id="rId24"/>
    <p:sldId id="310" r:id="rId25"/>
    <p:sldId id="268" r:id="rId26"/>
    <p:sldId id="271" r:id="rId27"/>
    <p:sldId id="451" r:id="rId28"/>
    <p:sldId id="452" r:id="rId29"/>
    <p:sldId id="454" r:id="rId30"/>
    <p:sldId id="455" r:id="rId31"/>
    <p:sldId id="457" r:id="rId32"/>
    <p:sldId id="458" r:id="rId33"/>
    <p:sldId id="462" r:id="rId34"/>
    <p:sldId id="463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9.xml"/><Relationship Id="rId4" Type="http://schemas.openxmlformats.org/officeDocument/2006/relationships/slide" Target="slide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3.xml"/><Relationship Id="rId4" Type="http://schemas.openxmlformats.org/officeDocument/2006/relationships/slide" Target="slide3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8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6.xml"/><Relationship Id="rId4" Type="http://schemas.openxmlformats.org/officeDocument/2006/relationships/slide" Target="slide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slide" Target="slide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名  词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04578"/>
            <a:ext cx="108380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）起修饰作用的名词，若不表示所有关系，表示一种类型，则这个名词通常不用所有格形式，而用单数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形式。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无生命的事物的名词，常用“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名词”结构来表示所属关系。但表示时间、距离、国家、地点、自然现象等无生命的东西的名词也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’s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来构成所有格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所属物的名词前已有冠词、数词、不定代词或指示代词时，常用“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名词所有格”的结构来表示所属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关系。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不规则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变化的复数名词，其所有格构成仍是在词尾加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’s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58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2267" y="1570373"/>
            <a:ext cx="1061867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填空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单词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拼写题目比较简单，具体的解题方法可分为以下两种情况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给的中文提示是明显的名词，则根据修饰词、固定结构等考虑所填单词是否需要变形即可。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给的中文提示可能兼具多种词性，则需要结合句子结构或语境判断空格处是否填名词。在判定的过程中需要注意以下几点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）位于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句首作主语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）位于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动词或介词后作宾语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）位于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系动词后作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表语。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2267" y="1522248"/>
            <a:ext cx="106186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）位于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冠词后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）位于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数词后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）位于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形容词性物主代词后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）位于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形容词后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）位于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限定词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lot of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等后。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54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33791"/>
            <a:ext cx="108200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名词的适当形式填空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针对词形变换和选词填空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解答词形变换题型时，可以根据句子前后关系及所填词的“可数或不可数”来确定所填词的形式。在解答选词填空题型时，则需根据句意确定所填词为名词形式。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复数形式。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）谓语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动词为复数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）大于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基数词＋可数名词复数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）固定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句型“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＋形容词最高级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＋可数名词复数”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some/ many/ several/ these/ those/ few/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more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＋可数名词复数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可数名词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复数。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）可数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可数名词复数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5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58916"/>
            <a:ext cx="108200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）结合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上下文逻辑关系判断。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所有格形式。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空格需填的词与其后的单词表示一种所属关系时，则用名词所有格。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）名词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所有格＋名词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）固定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搭配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）空格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或感官动词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）空格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后是名词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 固定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句型“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＋形容词＋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5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43416"/>
            <a:ext cx="10820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）空格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前是复合不定代词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 </a:t>
            </a: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and/ or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＋形容词”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）固定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搭配，即形容词短语。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37690" y="1335457"/>
            <a:ext cx="3716614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常考的名词变形容词的形式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541010"/>
              </p:ext>
            </p:extLst>
          </p:nvPr>
        </p:nvGraphicFramePr>
        <p:xfrm>
          <a:off x="645967" y="1959767"/>
          <a:ext cx="5350576" cy="3904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2256"/>
                <a:gridCol w="2608320"/>
              </a:tblGrid>
              <a:tr h="571843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转换规律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17543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名词＋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-y(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含双写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加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-y)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sleep → sleepy</a:t>
                      </a:r>
                    </a:p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sun → sunny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223944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名词＋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ful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含变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加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ful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success → successful</a:t>
                      </a:r>
                    </a:p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beauty → beautiful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991261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名词＋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-ese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ish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-(a)n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Africa → African</a:t>
                      </a:r>
                    </a:p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America → American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664760"/>
              </p:ext>
            </p:extLst>
          </p:nvPr>
        </p:nvGraphicFramePr>
        <p:xfrm>
          <a:off x="6057682" y="1959766"/>
          <a:ext cx="5550387" cy="39068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44662"/>
                <a:gridCol w="2705725"/>
              </a:tblGrid>
              <a:tr h="571843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转换规律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17543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名词＋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-al(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含去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加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-al)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nature → natural</a:t>
                      </a:r>
                    </a:p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culture → cultural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223944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名词＋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-able(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含去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加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-able)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value → valuable</a:t>
                      </a:r>
                    </a:p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fashion → fashionable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495631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名词＋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-ly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friend → friendly</a:t>
                      </a:r>
                    </a:p>
                  </a:txBody>
                  <a:tcPr anchor="ctr"/>
                </a:tc>
              </a:tr>
              <a:tr h="495631"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特殊变形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pride → proud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959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35302"/>
            <a:ext cx="108200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可数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名词单数变复数的规则分辨不清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可数名词单复数同形，考生错把它们写成词尾加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-s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不清哪些名词为可数名词，哪些名词为不可数名词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使用名词所有格的常漏掉，或错把只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-’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的名词所有格形式写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08311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woman wearing a pair of glasses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Lucy’s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mother                       B. Lily’s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Lucy’s mother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Lily’s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Lucy’s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mothers                  D. Lily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Lucy’s mothers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 shops sell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shoes at a very good price.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child          B. child’s          C. children          D. children’s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do Chinese people like red?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the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red is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good luck in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reason          B. hope          C. dream          D. symbol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3119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114359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501851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69881"/>
            <a:ext cx="104227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Henry’s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seriously ill so he has to ask 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his farm to help him.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sheeps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animals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doctor                        B.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sheeps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animal doctor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sheep;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animal’s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doctor                        D. sheep;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animal doctor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Mike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doesn’t have enough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money,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can only afford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bread          B. too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bread          C.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piece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bread          D. some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breads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factory will be built for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this type of new energy car.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position          B. population          C. production          D. pronunciation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fruit do you like?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stamps          B. apples          C. eggs          D. bags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687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01381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9064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1547" y="4844671"/>
            <a:ext cx="4000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912135"/>
            <a:ext cx="112313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send me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yours?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miss you very much!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magazines          B. photos          C. money          D. advice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Wuhan, 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most important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China,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famous for the Yellow Crane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Tower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cities          B.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citys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C. city          D.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cityes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keep our city clean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beautiful, the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always very busy in the street.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should be respected by all the people.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drivers          B. postmen          C. firemen          D. cleaners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98412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90252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427680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835135"/>
            <a:ext cx="104402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help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you, Madam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please.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socks                      B.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pairs of socks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C.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pairs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sock                      D.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pair of sock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air is very fresh in our city. There is less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before.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The government has taken action to protect the environment.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wood          B. pollution          C. noise          D. water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Nobody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thought it is easy to finish so much work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       B. two-days time        C.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       D.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days’ time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90712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7408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510517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835135"/>
            <a:ext cx="104402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Betty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a beautiful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wants to be a singer in the future.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voice          B. look          C. noise          D. sound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teenagers want to 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like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Zhong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Nanshan when they grow up.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writers          B. engineers          C. doctors          D. inventors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90712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8264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8811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声音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sounds sweet on the phone.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2.There is an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蛋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left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plate.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3.She is too thin and her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体重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35 kilos.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引进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Internet has greatly changed our village.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breakfast, Tina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like some milk and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蛋糕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7044" y="2595182"/>
            <a:ext cx="10780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6467" y="3037938"/>
            <a:ext cx="10780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41019" y="3491869"/>
            <a:ext cx="10780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35504" y="3962362"/>
            <a:ext cx="16988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88493" y="4431749"/>
            <a:ext cx="10780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cakes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23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7" y="1620549"/>
            <a:ext cx="110324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government has done a lot to control plastic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__________(pollute)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cities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sister wanted to be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dance) like Yang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Liping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about one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ride from my home to the airport.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photo). How beautiful they are!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surprise, 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8-year-old girl became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________(win)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dancing competition.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动作按钮: 后退或前一项 25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786838" y="2583654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35130" y="3508613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82242" y="3957831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hour’s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20756" y="4410079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52137" y="4869841"/>
            <a:ext cx="16266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winner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61"/>
            <a:ext cx="8893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Becky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doesn’t often eat breakfast.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Too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bad. She doesn’t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realise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breakfast.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secret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hobby          C. result          D. importance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76264"/>
            <a:ext cx="9452008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题考查名词词义辨析。对话意思：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——Becky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经常不吃早饭。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太糟糕了。她没有意识到早餐的重要性。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secret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意为“秘密”；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hobby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意为“爱好”；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result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意为“结果”；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importance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意为“重要性”。根据“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Too bad. She doesn’t 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realise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可知此处表示的是“没有意识到早餐的重要性”，用名词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importance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名词词义辨析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187058"/>
            <a:ext cx="9968755" cy="373247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338933"/>
            <a:ext cx="89693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your plan for the next weekend?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—Oh,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haven’t made 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yet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Maybe I will visit my grandmother.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journey          B. difference          C. decision          D. promise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best.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do I. I take singing classes every weekend.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music          B. physics          C.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D. PE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865039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244729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61"/>
            <a:ext cx="88937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Look!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some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table.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bananas          B. orange          C. water          D. milk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372004"/>
            <a:ext cx="9452008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题考查名词的数。句意：看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桌子上有一些香蕉。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bananas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意为“香蕉”，可数名词复数；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orange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意为“橙子”，可数名词单数；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water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意为“水”，不可数名词；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milk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意为“牛奶”，不可数名词。根据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there are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可知此处是用可数名词复数形式。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462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名词的数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0671" y="2159162"/>
            <a:ext cx="9968755" cy="4076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252308"/>
            <a:ext cx="89693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sports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time. Most ______ students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Class 1 are playing football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playground.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boy          B. boys          C. boy’s          D. boys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would you like 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breakfast?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tomato noodle               B. tomato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noodles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tomatoes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noodle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D. tomatoes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noodles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788039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158104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61"/>
            <a:ext cx="88937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 can help open up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eyes to the outside 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students’          B. student’s          C. students          D. student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91402" y="3372004"/>
            <a:ext cx="9731141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题考查名词所有格。句意：知识有助于开阔学生们的视野，了解世界。“学生们”应为复数，因此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students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所有格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students’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425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527224"/>
            <a:ext cx="101257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名词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是中考考查的重点之一，大约占中考试题的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。考查名词的题型很多，有单项选择、综合填空、完形填空等。其中，可数名词、不可数名词和名词所有格是中考命题热点。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名词所有格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0671" y="2159162"/>
            <a:ext cx="9968755" cy="4076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252308"/>
            <a:ext cx="89693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mothers can’t go to the parents’ meeting because they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Jack’s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Paul                      B. Jack’s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Paul’s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Jack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Paul’s                      D. Jack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Paul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you sure this is a photo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surprised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you, didn’t it?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was once really thin.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Lily          B. Lily’s          C. of Lily          D. of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Lily’s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788039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62011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337436"/>
            <a:ext cx="889374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英雄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a good example for us.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3372004"/>
            <a:ext cx="9731141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题考查名词的单词拼写。句意：英雄能给我们树立好的榜样。所填单词位于冠词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48564" y="2399770"/>
            <a:ext cx="11550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01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名词填空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针对单词拼写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100296" y="2236162"/>
            <a:ext cx="9968755" cy="279784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06703" y="2579565"/>
            <a:ext cx="92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Please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 attention to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发音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when you are reading.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Belt and Road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a(n)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机会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to help some countries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develop,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and more countries want to catch it.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97643" y="3084054"/>
            <a:ext cx="2030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pronunciation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93903" y="3548060"/>
            <a:ext cx="2030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65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337436"/>
            <a:ext cx="889374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tooth) need more care. Too much cola is bad for them.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3372004"/>
            <a:ext cx="9731141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题考查名词的词形变换。句意：你的牙齿需要更多的护理。太多的可乐对它们不好。根据句意，此处的“牙齿”应为复数，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tooth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的复数是不规则变化。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41069" y="2390229"/>
            <a:ext cx="99140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33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用名词的适当形式填空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针对词形变换和选词填空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279784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7453" y="2579565"/>
            <a:ext cx="9315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foreign teachers in our school are from Europe and they 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German).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cloud) today. What about going hiking?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404519" y="3089205"/>
            <a:ext cx="14149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Germans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63100" y="4001325"/>
            <a:ext cx="14149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27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23165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49535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5915" y="2058090"/>
            <a:ext cx="8440164" cy="4279840"/>
          </a:xfrm>
          <a:prstGeom prst="rect">
            <a:avLst/>
          </a:prstGeom>
        </p:spPr>
      </p:pic>
      <p:sp>
        <p:nvSpPr>
          <p:cNvPr id="24" name="动作按钮: 后退或前一项 23">
            <a:hlinkClick r:id="rId7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22871"/>
            <a:ext cx="1101895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词义辨析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变复数引起的词义辨析。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英语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中的许多名词加上复数词尾就产生了词义变化。因此，我们在翻译此类句子时不能望文生义，不能一味地把这类词当复数概念看待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转换为动词的词义辨析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89031"/>
            <a:ext cx="107238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同义词辨析。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在英语中，有不少意思相近的名词，使用时应注意它们的细微差别。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voice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91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358023"/>
            <a:ext cx="107238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可分为可数名词和不可数名词。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名词有单数和复数之分。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651395"/>
              </p:ext>
            </p:extLst>
          </p:nvPr>
        </p:nvGraphicFramePr>
        <p:xfrm>
          <a:off x="1178022" y="2680080"/>
          <a:ext cx="9835950" cy="356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2360"/>
                <a:gridCol w="4694940"/>
                <a:gridCol w="32786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分类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情况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变化规则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规则变化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一般情况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直接在词尾加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-s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以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-s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-x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2000" b="1" dirty="0" err="1" smtClean="0">
                          <a:solidFill>
                            <a:schemeClr val="tx1"/>
                          </a:solidFill>
                        </a:rPr>
                        <a:t>ch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2000" b="1" dirty="0" err="1" smtClean="0">
                          <a:solidFill>
                            <a:schemeClr val="tx1"/>
                          </a:solidFill>
                        </a:rPr>
                        <a:t>sh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结尾的名词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在词尾加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2000" b="1" dirty="0" err="1" smtClean="0">
                          <a:solidFill>
                            <a:schemeClr val="tx1"/>
                          </a:solidFill>
                        </a:rPr>
                        <a:t>es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-o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结尾的名词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在词尾加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-s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或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2000" b="1" dirty="0" err="1" smtClean="0">
                          <a:solidFill>
                            <a:schemeClr val="tx1"/>
                          </a:solidFill>
                        </a:rPr>
                        <a:t>es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以辅音字母加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-y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结尾的名词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先把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-y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变为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2000" b="1" dirty="0" err="1" smtClean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再加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2000" b="1" dirty="0" err="1" smtClean="0">
                          <a:solidFill>
                            <a:schemeClr val="tx1"/>
                          </a:solidFill>
                        </a:rPr>
                        <a:t>es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以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-f(e)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结尾的名词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把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-f(e)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变为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2000" b="1" dirty="0" err="1" smtClean="0">
                          <a:solidFill>
                            <a:schemeClr val="tx1"/>
                          </a:solidFill>
                        </a:rPr>
                        <a:t>ves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不规则变化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单复数同形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—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特殊变化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—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</a:rPr>
                        <a:t>只有复数形式</a:t>
                      </a:r>
                      <a:endParaRPr lang="zh-CN" alt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</a:rPr>
                        <a:t>—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7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83148"/>
            <a:ext cx="10723801" cy="4452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注意：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）合成名词中，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woman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man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其中一部分，则应将两个部分的词都变成复数形式；如果由其他词构成合成名词且没有主体名词，则只需要将最后一个名词变为复数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）有些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名词本身就以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-s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结尾，但表达的是单数概念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此外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，英语中的货币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dollar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pound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复数形式，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yuan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fen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）不可数名词一般没有复数形式，作主语时，谓语动词用单数形式。不可数名词前不能加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冠词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an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表示数量，若要表示数量，则用“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单位词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of +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不可数名词”的结构。这种结构也可用于可数名词中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复数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的变化只在单位词上。如用于修饰可数名词，则单位词和名词都要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552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498703"/>
            <a:ext cx="1083804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所有格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名词在句中表示所有关系和所属关系、动作执行者和动作承受者等意义时，要使用名词的所有格。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有生命的人或事物的名词，其所有格一般在名词后加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-’s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，构成形式如下：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）单数名词词尾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-’s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结尾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的复数名词词尾只加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，不再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）表示属于几个人共有的，在最后一个名词词尾加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-’s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；表示各自所有的，则在各名词后都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加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）表示“某人的家”“某间店铺”的名词所有格后，通常省去其所修饰的名词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。形式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，而用单数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形式。</a:t>
            </a:r>
            <a:endParaRPr lang="en-US" altLang="zh-CN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8603</TotalTime>
  <Words>3104</Words>
  <Application>Microsoft Office PowerPoint</Application>
  <PresentationFormat>宽屏</PresentationFormat>
  <Paragraphs>314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628</cp:revision>
  <dcterms:created xsi:type="dcterms:W3CDTF">2021-01-09T07:33:53Z</dcterms:created>
  <dcterms:modified xsi:type="dcterms:W3CDTF">2021-01-31T09:14:55Z</dcterms:modified>
</cp:coreProperties>
</file>