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66" r:id="rId4"/>
    <p:sldId id="506" r:id="rId5"/>
    <p:sldId id="499" r:id="rId6"/>
    <p:sldId id="501" r:id="rId7"/>
    <p:sldId id="503" r:id="rId8"/>
    <p:sldId id="509" r:id="rId9"/>
    <p:sldId id="510" r:id="rId10"/>
    <p:sldId id="372" r:id="rId11"/>
    <p:sldId id="272" r:id="rId12"/>
    <p:sldId id="308" r:id="rId13"/>
    <p:sldId id="403" r:id="rId14"/>
    <p:sldId id="487" r:id="rId15"/>
    <p:sldId id="268" r:id="rId16"/>
    <p:sldId id="271" r:id="rId17"/>
    <p:sldId id="451" r:id="rId18"/>
    <p:sldId id="452" r:id="rId19"/>
    <p:sldId id="507" r:id="rId20"/>
    <p:sldId id="511" r:id="rId21"/>
    <p:sldId id="508" r:id="rId22"/>
    <p:sldId id="512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94660"/>
  </p:normalViewPr>
  <p:slideViewPr>
    <p:cSldViewPr snapToGrid="0">
      <p:cViewPr varScale="1">
        <p:scale>
          <a:sx n="87" d="100"/>
          <a:sy n="87" d="100"/>
        </p:scale>
        <p:origin x="13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5.xml"/><Relationship Id="rId5" Type="http://schemas.openxmlformats.org/officeDocument/2006/relationships/slide" Target="slide16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17.xml"/><Relationship Id="rId4" Type="http://schemas.openxmlformats.org/officeDocument/2006/relationships/slide" Target="slide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19.xml"/><Relationship Id="rId4" Type="http://schemas.openxmlformats.org/officeDocument/2006/relationships/slide" Target="slide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第二部分  语法专项复习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主谓一致</a:t>
            </a:r>
            <a:endParaRPr lang="zh-CN" altLang="en-US" sz="4800" dirty="0">
              <a:solidFill>
                <a:srgbClr val="2A85C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737433"/>
            <a:ext cx="108200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常见错误分析</a:t>
            </a:r>
            <a:r>
              <a:rPr lang="en-US" altLang="zh-CN" sz="2200" b="1" dirty="0">
                <a:solidFill>
                  <a:srgbClr val="2A85C3"/>
                </a:solidFill>
                <a:latin typeface="+mn-ea"/>
                <a:cs typeface="Times New Roman" panose="02020603050405020304" pitchFamily="18" charset="0"/>
              </a:rPr>
              <a:t>·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1.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一般现在时中，当主语为第三人称单数时，谓语动词应用第三人称单数形式。不少考生在做填空或书面表达题时常忘了这一点，造成丢分。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主语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everyone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someone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不定代词时，考生常将谓语动词错选成复数形式。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3.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混淆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谓语动词与主语的习惯搭配。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41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153226"/>
            <a:ext cx="1096341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There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concert in our school hall next week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going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have                            B.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going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hold                            D.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Eighty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percent of the students in this school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three to five times a week.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exercises              B. exercise              C. exercising               D. exercised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in the picture on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wall?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teacher and some students playing soccer on the playground.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has             B. are               C. is                 D. have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709160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4070996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0959" y="4985460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475939"/>
            <a:ext cx="10742385" cy="488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Wang together with his wife and children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countryside.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enjoys living                            B. enjoy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enjoys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live                           D. enjoy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live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Peter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his classmates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bus when the earthquake happened.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is waiting             B. was waiting             C. are waiting              D. were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waiting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much is the pair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shoes?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Twenty dollars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enough.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is                  B. are                 C. am                   D. be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book sale in our school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Would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like to have a look with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I’d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love to.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is                  B. have                 C. are                  D. be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52988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831743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329" y="368033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9" y="499366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1" y="1533968"/>
            <a:ext cx="1099577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—Lucy, there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too many things on the desk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What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mess!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—Sorry, Mum. I’ll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put them away.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have               B. is                C. are               D. has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city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covered with parks and gardens.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—Oh,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really a green city.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Three fifth;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                          B. Three fifths;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Three fifth;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                       D. Three fifths;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Physics ______ made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much progress in this century.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A. has               B. is                C. have               D. are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0734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2998780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328" y="4813796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641360"/>
            <a:ext cx="1020256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二、词形变换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根据句意，用括号中所给单词的正确形式填空。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Two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months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________(be)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long holiday.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Each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boy and each girl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________(have)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got a seat.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mother with her friends often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________(go)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shopping on weekends.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Each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these exercises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________(take)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or two minutes to do every day.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5.There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________(be)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glasses of milk and an egg on the table.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19470" y="2612871"/>
            <a:ext cx="6720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074405" y="3087826"/>
            <a:ext cx="6720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10127" y="3514643"/>
            <a:ext cx="78587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24757" y="3993535"/>
            <a:ext cx="9713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48146" y="4446456"/>
            <a:ext cx="9713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833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443947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126" y="1967272"/>
            <a:ext cx="88937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—What do you think of yesterday’s activity in your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community?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—Wonderful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lot of useful advice on self-protection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is offered                           B. are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offered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was offered                       D. were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offered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040355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979347"/>
            <a:ext cx="9452008" cy="227461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题考查动词的时态和主谓一致。对话意思为“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你认为昨天你们社区的活动如何？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很精彩。提供了许多有用的自我保护的建议”。由时间状语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yesterday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可知，应用一般过去时；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advice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是不可数名词，故助动词用单数形式。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633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人称和数一致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385363"/>
            <a:ext cx="9650775" cy="23298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512063"/>
            <a:ext cx="88104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number of visitors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visiting the West Lake and the number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visitors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increasing.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are;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          B. is;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           C. are;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            D. is;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28287" y="3046413"/>
            <a:ext cx="4427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1311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trousers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hers. Mine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white.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            B. are;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            C. is;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            D. are;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411548"/>
            <a:ext cx="9452008" cy="200055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句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意为“这裤子是她的。我的是白色的”。第一空的主语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trousers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是复数形式，谓语动词用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are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；第二空的主语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mine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代表的是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trousers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，故谓语动词用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are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79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意义、概念一致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93915"/>
            <a:ext cx="9968755" cy="289503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528659"/>
            <a:ext cx="91630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Greens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dinner in the kitchen now.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is having            B. having            C. are having             D. were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help,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should care for them.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need            B. needs            C. refuse             D. refuses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14037" y="3079803"/>
            <a:ext cx="3525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14037" y="4002172"/>
            <a:ext cx="3525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72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1311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Either the students or the teacher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him very well.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knows             B. to know              C. know              D. knew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3411548"/>
            <a:ext cx="9452008" cy="200055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题考查主谓一致。句意为“不是学生对他非常了解就是老师对他非常了解”。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either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 or…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两个名词或代词作主语时，谓语动词遵循就近原则，故空格处的谓语动词应与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 teacher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在数上保持一致。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483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语法精讲精练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653270"/>
            <a:ext cx="9474622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例题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3625" y="2154561"/>
            <a:ext cx="9131170" cy="1889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—I know nothing about the film </a:t>
            </a:r>
            <a:r>
              <a:rPr lang="en-US" altLang="zh-CN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Titanic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—______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Neither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I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B.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I.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Neither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 I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D.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 I.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4" name="动作按钮: 后退或前一项 1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29360" y="2227644"/>
            <a:ext cx="5197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90861" y="4160699"/>
            <a:ext cx="9452008" cy="200055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分析与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    此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题考查主谓一致。句意为“不是学生对他非常了解就是老师对他非常了解”。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either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 or…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两个名词或代词作主语时，谓语动词遵循就近原则，故空格处的谓语动词应与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the teacher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在数上保持一致。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89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556060"/>
            <a:ext cx="9636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谓语动词与主语的习惯搭配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1" y="2293915"/>
            <a:ext cx="9968755" cy="289503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2528659"/>
            <a:ext cx="91630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you but also I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interested in the cartoon called </a:t>
            </a:r>
            <a:r>
              <a:rPr lang="en-US" altLang="zh-CN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Peppa</a:t>
            </a:r>
            <a:r>
              <a:rPr lang="en-US" altLang="zh-CN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Pig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am            B. is            C. are            D. was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Everyone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except Tom and John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when the meeting began.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are             B. is              C. were              D. was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14037" y="3079803"/>
            <a:ext cx="3525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14037" y="4002172"/>
            <a:ext cx="3525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13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90671" y="1575254"/>
            <a:ext cx="9968755" cy="446198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7" y="1658319"/>
            <a:ext cx="916300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Peter has made great progress in English recently.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has been studying so hard these days.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he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B.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has.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have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D.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he.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Last summer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holiday,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didn’t go anywhere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How boring!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I’m going somewhere for a holiday this summer.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Neither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did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B. Neither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 I.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 I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  D.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did.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14037" y="2198453"/>
            <a:ext cx="3525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14037" y="4035223"/>
            <a:ext cx="3525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62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189820"/>
            <a:ext cx="1101895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在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英语中，谓语受主语支配。谓语必须与主语在人称和数上保持一致，即主谓一致。</a:t>
            </a:r>
          </a:p>
          <a:p>
            <a:pPr>
              <a:lnSpc>
                <a:spcPts val="3600"/>
              </a:lnSpc>
            </a:pP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人称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和数一致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谓语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动词在人称和数上与主语一致，即主语是单数形式，谓语动词用单数形式；主语是复数形式，谓语动词用复数形式。</a:t>
            </a:r>
            <a:endParaRPr lang="zh-CN" altLang="en-US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语法精讲精练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6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477586"/>
            <a:ext cx="10723801" cy="462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、概念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一致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2929501"/>
              </p:ext>
            </p:extLst>
          </p:nvPr>
        </p:nvGraphicFramePr>
        <p:xfrm>
          <a:off x="1007432" y="2113739"/>
          <a:ext cx="10294634" cy="3566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77643"/>
                <a:gridCol w="5296111"/>
                <a:gridCol w="282088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主语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谓语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例词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一些集体名词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若作为整体看待，谓语动词用单数形式；</a:t>
                      </a:r>
                      <a:endParaRPr lang="en-US" altLang="zh-CN" sz="2000" b="1" dirty="0" smtClean="0"/>
                    </a:p>
                    <a:p>
                      <a:pPr algn="l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若表示集体中的成员，谓语动词则用复数形式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family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team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某些复数形式的单数名词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3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/>
                        <a:t>谓语动词用单数形式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news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maths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politics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physics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某些复数名词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谓语动词用复数形式。但如果前面加了限量修饰语，谓语动词的数则应与该修饰词一致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glasses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shoes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trousers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clothes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84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73176" y="1642841"/>
            <a:ext cx="9971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续表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277348"/>
              </p:ext>
            </p:extLst>
          </p:nvPr>
        </p:nvGraphicFramePr>
        <p:xfrm>
          <a:off x="1007432" y="2223909"/>
          <a:ext cx="10294634" cy="30045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00163"/>
                <a:gridCol w="4065224"/>
                <a:gridCol w="2929247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主语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谓语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例词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表示时间、长度、重量、价格、距离等意义的名词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谓语动词用单数形式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the+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形容词”</a:t>
                      </a:r>
                      <a:r>
                        <a:rPr lang="zh-CN" altLang="en-US" sz="2000" b="1" dirty="0" smtClean="0"/>
                        <a:t>表示一类人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3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/>
                        <a:t>谓语动词用复数形式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old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单复数同形的名词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600"/>
                        </a:lnSpc>
                      </a:pPr>
                      <a:r>
                        <a:rPr lang="zh-CN" altLang="en-US" sz="2000" b="1" dirty="0" smtClean="0"/>
                        <a:t>表示单数意义时，谓语动词用单数，反之用复数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600"/>
                        </a:lnSpc>
                      </a:pP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sheep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deer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means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species</a:t>
                      </a:r>
                      <a:r>
                        <a:rPr lang="zh-CN" alt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series</a:t>
                      </a:r>
                      <a:endParaRPr lang="zh-CN" alt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507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642841"/>
            <a:ext cx="10723801" cy="1886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邻近的主语一致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在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be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句型，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由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here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或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引导的句子，以及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含有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neither… nor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either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or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only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also…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but…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连接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的并列主语的句子中，谓语动词的数通常和其邻近的主语一致。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82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8264" y="1466569"/>
            <a:ext cx="10723801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谓语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动词与主语的习惯搭配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949905"/>
              </p:ext>
            </p:extLst>
          </p:nvPr>
        </p:nvGraphicFramePr>
        <p:xfrm>
          <a:off x="1161667" y="2150352"/>
          <a:ext cx="9976385" cy="372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2020"/>
                <a:gridCol w="5464365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zh-CN" altLang="en-US" sz="2000" b="1" dirty="0" smtClean="0"/>
                        <a:t>主语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zh-CN" altLang="en-US" sz="2000" b="1" dirty="0" smtClean="0"/>
                        <a:t>谓语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不定代词 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another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anyone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anybody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anything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everyone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everybody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everything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some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somebody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something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one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 one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nobody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nothing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等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3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谓语动词通常用单数形式</a:t>
                      </a:r>
                    </a:p>
                    <a:p>
                      <a:pPr>
                        <a:lnSpc>
                          <a:spcPts val="3400"/>
                        </a:lnSpc>
                      </a:pP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all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most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some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等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如果指的是复数概念，谓语动词用复数形式；如果指的是单数概念，谓语动词则用单数形式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736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10630" y="1535075"/>
            <a:ext cx="9530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dirty="0" smtClean="0">
                <a:latin typeface="+mn-ea"/>
                <a:cs typeface="Times New Roman" panose="02020603050405020304" pitchFamily="18" charset="0"/>
              </a:rPr>
              <a:t>续表</a:t>
            </a:r>
            <a:endParaRPr lang="zh-CN" altLang="en-US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217100"/>
              </p:ext>
            </p:extLst>
          </p:nvPr>
        </p:nvGraphicFramePr>
        <p:xfrm>
          <a:off x="1161667" y="2095267"/>
          <a:ext cx="9976385" cy="37112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2020"/>
                <a:gridCol w="5464365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zh-CN" altLang="en-US" sz="2000" b="1" dirty="0" smtClean="0"/>
                        <a:t>主语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zh-CN" altLang="en-US" sz="2000" b="1" dirty="0" smtClean="0"/>
                        <a:t>谓语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and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和 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both… and…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连接并列主语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谓语动词的形式取决于 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of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后面的名词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386841"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主语后有 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along with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like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except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besides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as well as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together with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等词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谓语动词与这些词前面的主语在人称和数上保持一致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3836"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one of +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复数名词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/>
                        <a:t>谓语动词用单数形式</a:t>
                      </a:r>
                      <a:endParaRPr lang="zh-CN" altLang="en-US" sz="2000" b="1" dirty="0"/>
                    </a:p>
                  </a:txBody>
                  <a:tcPr anchor="ctr"/>
                </a:tc>
              </a:tr>
              <a:tr h="333836"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none/ neither/ either of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后跟可数名词的复数形式或复数代词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/>
                        <a:t>谓语动词用单数、复数形式均可</a:t>
                      </a:r>
                      <a:endParaRPr lang="zh-CN" altLang="en-US" sz="2000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139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10630" y="1535075"/>
            <a:ext cx="9530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dirty="0" smtClean="0">
                <a:latin typeface="+mn-ea"/>
                <a:cs typeface="Times New Roman" panose="02020603050405020304" pitchFamily="18" charset="0"/>
              </a:rPr>
              <a:t>续表</a:t>
            </a:r>
            <a:endParaRPr lang="zh-CN" altLang="en-US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7256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例题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092249"/>
              </p:ext>
            </p:extLst>
          </p:nvPr>
        </p:nvGraphicFramePr>
        <p:xfrm>
          <a:off x="1161667" y="2095267"/>
          <a:ext cx="9976385" cy="28565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12020"/>
                <a:gridCol w="5464365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zh-CN" altLang="en-US" sz="2000" b="1" dirty="0" smtClean="0"/>
                        <a:t>主语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zh-CN" altLang="en-US" sz="2000" b="1" dirty="0" smtClean="0"/>
                        <a:t>谓语</a:t>
                      </a:r>
                      <a:endParaRPr lang="zh-CN" altLang="en-US" sz="2000" b="1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lots of/ plenty of/ most of  +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名词”或“分数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百分数</a:t>
                      </a: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+ of +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名词”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谓语动词用复数形式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32158"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 number of +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复数名词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谓语动词用复数形式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33836"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number of +</a:t>
                      </a: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复数名词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/>
                        <a:t>谓语动词用单数形式</a:t>
                      </a:r>
                      <a:endParaRPr lang="zh-CN" altLang="en-US" sz="2000" b="1" dirty="0"/>
                    </a:p>
                  </a:txBody>
                  <a:tcPr anchor="ctr"/>
                </a:tc>
              </a:tr>
              <a:tr h="333836"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动词不定式、动名词或从句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/>
                        <a:t>谓语动词用单数、复数形式均可</a:t>
                      </a:r>
                      <a:endParaRPr lang="zh-CN" altLang="en-US" sz="2000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218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10131</TotalTime>
  <Words>1831</Words>
  <Application>Microsoft Office PowerPoint</Application>
  <PresentationFormat>宽屏</PresentationFormat>
  <Paragraphs>201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Sky123.Org</cp:lastModifiedBy>
  <cp:revision>777</cp:revision>
  <dcterms:created xsi:type="dcterms:W3CDTF">2021-01-09T07:33:53Z</dcterms:created>
  <dcterms:modified xsi:type="dcterms:W3CDTF">2021-02-13T07:28:47Z</dcterms:modified>
</cp:coreProperties>
</file>