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tags/tag12.xml" ContentType="application/vnd.openxmlformats-officedocument.presentationml.tags+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ags/tag5.xml" ContentType="application/vnd.openxmlformats-officedocument.presentationml.tags+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tags/tag13.xml" ContentType="application/vnd.openxmlformats-officedocument.presentationml.tags+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tags/tag11.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ags/tag2.xml" ContentType="application/vnd.openxmlformats-officedocument.presentationml.tags+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tags/tag10.xml" ContentType="application/vnd.openxmlformats-officedocument.presentationml.tags+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Default Extension="jpeg" ContentType="image/jpeg"/>
  <Override PartName="/ppt/tags/tag3.xml" ContentType="application/vnd.openxmlformats-officedocument.presentationml.tags+xml"/>
  <Override PartName="/ppt/notesSlides/notesSlide37.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4"/>
  </p:notesMasterIdLst>
  <p:handoutMasterIdLst>
    <p:handoutMasterId r:id="rId75"/>
  </p:handoutMasterIdLst>
  <p:sldIdLst>
    <p:sldId id="257" r:id="rId2"/>
    <p:sldId id="258" r:id="rId3"/>
    <p:sldId id="259" r:id="rId4"/>
    <p:sldId id="271" r:id="rId5"/>
    <p:sldId id="261" r:id="rId6"/>
    <p:sldId id="272" r:id="rId7"/>
    <p:sldId id="274" r:id="rId8"/>
    <p:sldId id="273" r:id="rId9"/>
    <p:sldId id="260" r:id="rId10"/>
    <p:sldId id="265" r:id="rId11"/>
    <p:sldId id="262" r:id="rId12"/>
    <p:sldId id="275" r:id="rId13"/>
    <p:sldId id="276" r:id="rId14"/>
    <p:sldId id="282" r:id="rId15"/>
    <p:sldId id="283" r:id="rId16"/>
    <p:sldId id="284" r:id="rId17"/>
    <p:sldId id="287" r:id="rId18"/>
    <p:sldId id="288" r:id="rId19"/>
    <p:sldId id="289" r:id="rId20"/>
    <p:sldId id="297" r:id="rId21"/>
    <p:sldId id="298" r:id="rId22"/>
    <p:sldId id="299" r:id="rId23"/>
    <p:sldId id="301" r:id="rId24"/>
    <p:sldId id="382" r:id="rId25"/>
    <p:sldId id="383" r:id="rId26"/>
    <p:sldId id="384" r:id="rId27"/>
    <p:sldId id="385" r:id="rId28"/>
    <p:sldId id="386" r:id="rId29"/>
    <p:sldId id="304" r:id="rId30"/>
    <p:sldId id="305" r:id="rId31"/>
    <p:sldId id="306" r:id="rId32"/>
    <p:sldId id="307" r:id="rId33"/>
    <p:sldId id="310" r:id="rId34"/>
    <p:sldId id="387" r:id="rId35"/>
    <p:sldId id="317" r:id="rId36"/>
    <p:sldId id="318" r:id="rId37"/>
    <p:sldId id="319" r:id="rId38"/>
    <p:sldId id="388" r:id="rId39"/>
    <p:sldId id="389" r:id="rId40"/>
    <p:sldId id="390" r:id="rId41"/>
    <p:sldId id="457" r:id="rId42"/>
    <p:sldId id="516" r:id="rId43"/>
    <p:sldId id="517" r:id="rId44"/>
    <p:sldId id="518" r:id="rId45"/>
    <p:sldId id="519" r:id="rId46"/>
    <p:sldId id="520" r:id="rId47"/>
    <p:sldId id="521" r:id="rId48"/>
    <p:sldId id="522" r:id="rId49"/>
    <p:sldId id="523" r:id="rId50"/>
    <p:sldId id="524" r:id="rId51"/>
    <p:sldId id="525" r:id="rId52"/>
    <p:sldId id="526" r:id="rId53"/>
    <p:sldId id="320" r:id="rId54"/>
    <p:sldId id="323" r:id="rId55"/>
    <p:sldId id="529" r:id="rId56"/>
    <p:sldId id="528" r:id="rId57"/>
    <p:sldId id="530" r:id="rId58"/>
    <p:sldId id="531" r:id="rId59"/>
    <p:sldId id="532" r:id="rId60"/>
    <p:sldId id="356" r:id="rId61"/>
    <p:sldId id="527" r:id="rId62"/>
    <p:sldId id="533" r:id="rId63"/>
    <p:sldId id="534" r:id="rId64"/>
    <p:sldId id="535" r:id="rId65"/>
    <p:sldId id="370" r:id="rId66"/>
    <p:sldId id="371" r:id="rId67"/>
    <p:sldId id="372" r:id="rId68"/>
    <p:sldId id="537" r:id="rId69"/>
    <p:sldId id="376" r:id="rId70"/>
    <p:sldId id="379" r:id="rId71"/>
    <p:sldId id="380" r:id="rId72"/>
    <p:sldId id="538" r:id="rId7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DA251C"/>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5BB56C-4931-4118-B3F5-299378C19C45}" type="datetimeFigureOut">
              <a:rPr lang="zh-CN" altLang="en-US" smtClean="0"/>
              <a:pPr/>
              <a:t>2021/9/23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2021/9/23</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27</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28</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30</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31</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32</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33</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34</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36</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37</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38</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39</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40</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41</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42</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43</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44</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45</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46</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47</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48</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18</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49</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50</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51</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52</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55</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56</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57</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58</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21</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61</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62</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63</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64</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67</a:t>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68</a:t>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71</a:t>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72</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22</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23</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24</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25</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26</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0030101010101" pitchFamily="49" charset="-122"/>
              <a:ea typeface="黑体" panose="0201060003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pPr/>
              <a:t>2021/9/23</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2234988"/>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1948656"/>
            <a:ext cx="12193201" cy="861775"/>
          </a:xfrm>
          <a:prstGeom prst="rect">
            <a:avLst/>
          </a:prstGeom>
        </p:spPr>
        <p:txBody>
          <a:bodyPr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2021/9/23</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045" y="1979295"/>
            <a:ext cx="5666105"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0030101010101" pitchFamily="49" charset="-122"/>
              <a:ea typeface="黑体" panose="0201060003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0.xml"/><Relationship Id="rId1" Type="http://schemas.openxmlformats.org/officeDocument/2006/relationships/tags" Target="../tags/tag3.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0.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0.xml"/><Relationship Id="rId1" Type="http://schemas.openxmlformats.org/officeDocument/2006/relationships/tags" Target="../tags/tag5.xml"/></Relationships>
</file>

<file path=ppt/slides/_rels/slide4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0.xml"/><Relationship Id="rId1" Type="http://schemas.openxmlformats.org/officeDocument/2006/relationships/tags" Target="../tags/tag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0.xml"/><Relationship Id="rId1" Type="http://schemas.openxmlformats.org/officeDocument/2006/relationships/tags" Target="../tags/tag7.xml"/></Relationships>
</file>

<file path=ppt/slides/_rels/slide4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9.xml"/><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0.xml"/><Relationship Id="rId1" Type="http://schemas.openxmlformats.org/officeDocument/2006/relationships/tags" Target="../tags/tag8.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0.xml"/><Relationship Id="rId1" Type="http://schemas.openxmlformats.org/officeDocument/2006/relationships/tags" Target="../tags/tag9.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0.xml"/></Relationships>
</file>

<file path=ppt/slides/_rels/slide5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4.xml"/><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0.xml"/><Relationship Id="rId1" Type="http://schemas.openxmlformats.org/officeDocument/2006/relationships/tags" Target="../tags/tag11.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0.xml"/><Relationship Id="rId1" Type="http://schemas.openxmlformats.org/officeDocument/2006/relationships/tags" Target="../tags/tag12.xml"/></Relationships>
</file>

<file path=ppt/slides/_rels/slide5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9.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1.xml"/><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5.xml"/><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0.xml"/><Relationship Id="rId1" Type="http://schemas.openxmlformats.org/officeDocument/2006/relationships/tags" Target="../tags/tag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6.xml"/><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7.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88264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不定冠词a/an的用法</a:t>
            </a:r>
          </a:p>
        </p:txBody>
      </p:sp>
      <p:sp>
        <p:nvSpPr>
          <p:cNvPr id="100" name="文本框 99"/>
          <p:cNvSpPr txBox="1"/>
          <p:nvPr/>
        </p:nvSpPr>
        <p:spPr>
          <a:xfrm>
            <a:off x="326390" y="808990"/>
            <a:ext cx="11480165" cy="5908040"/>
          </a:xfrm>
          <a:prstGeom prst="rect">
            <a:avLst/>
          </a:prstGeom>
          <a:noFill/>
          <a:ln w="9525">
            <a:noFill/>
          </a:ln>
        </p:spPr>
        <p:txBody>
          <a:bodyPr wrap="square">
            <a:spAutoFit/>
          </a:bodyPr>
          <a:lstStyle/>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a:t>
            </a:r>
            <a:r>
              <a:rPr sz="2800" b="0">
                <a:solidFill>
                  <a:srgbClr val="000000"/>
                </a:solidFill>
                <a:latin typeface="微软雅黑" panose="020B0503020204020204" charset="-122"/>
                <a:ea typeface="微软雅黑" panose="020B0503020204020204" charset="-122"/>
                <a:cs typeface="微软雅黑" panose="020B0503020204020204" charset="-122"/>
              </a:rPr>
              <a:t>不定冠词有a,an两种形式,用来表示不特定的人或事物,一般修饰可数名词单数。</a:t>
            </a:r>
          </a:p>
          <a:p>
            <a:pPr indent="0" fontAlgn="auto">
              <a:lnSpc>
                <a:spcPct val="150000"/>
              </a:lnSpc>
            </a:pPr>
            <a:r>
              <a:rPr sz="2800">
                <a:solidFill>
                  <a:srgbClr val="FF0000"/>
                </a:solidFill>
                <a:latin typeface="微软雅黑" panose="020B0503020204020204" charset="-122"/>
                <a:ea typeface="微软雅黑" panose="020B0503020204020204" charset="-122"/>
                <a:cs typeface="微软雅黑" panose="020B0503020204020204" charset="-122"/>
              </a:rPr>
              <a:t>特别提醒</a:t>
            </a:r>
            <a:r>
              <a:rPr sz="2800" b="0">
                <a:solidFill>
                  <a:srgbClr val="000000"/>
                </a:solidFill>
                <a:latin typeface="微软雅黑" panose="020B0503020204020204" charset="-122"/>
                <a:ea typeface="微软雅黑" panose="020B0503020204020204" charset="-122"/>
                <a:cs typeface="微软雅黑" panose="020B0503020204020204" charset="-122"/>
              </a:rPr>
              <a:t>　　　　　　如何选择a/an? </a:t>
            </a: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　　当紧跟冠词的名词或修饰词以辅音音素开头时,用不定冠词a;</a:t>
            </a: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　　当紧跟冠词的名词或修饰词以元音音素开头时,用不定冠词an。</a:t>
            </a:r>
          </a:p>
          <a:p>
            <a:pPr indent="0" fontAlgn="auto">
              <a:lnSpc>
                <a:spcPct val="150000"/>
              </a:lnSpc>
            </a:pPr>
            <a:r>
              <a:rPr sz="2800" b="0">
                <a:solidFill>
                  <a:srgbClr val="FF0000"/>
                </a:solidFill>
                <a:latin typeface="微软雅黑" panose="020B0503020204020204" charset="-122"/>
                <a:ea typeface="微软雅黑" panose="020B0503020204020204" charset="-122"/>
                <a:cs typeface="微软雅黑" panose="020B0503020204020204" charset="-122"/>
              </a:rPr>
              <a:t>【注意】</a:t>
            </a:r>
            <a:r>
              <a:rPr sz="2800" b="0">
                <a:solidFill>
                  <a:srgbClr val="000000"/>
                </a:solidFill>
                <a:latin typeface="微软雅黑" panose="020B0503020204020204" charset="-122"/>
                <a:ea typeface="微软雅黑" panose="020B0503020204020204" charset="-122"/>
                <a:cs typeface="微软雅黑" panose="020B0503020204020204" charset="-122"/>
              </a:rPr>
              <a:t>　1.拼写以辅音字母开头,发音却以元音音素开头　的单词,如: hour,honest,honor,NBA等,其前要用an。</a:t>
            </a: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2.拼写以元音字母开头,发音却以辅音音素开头的单词,如: useful, university,usual,unit,uniform,European等,其前要用a。</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0375" y="453390"/>
            <a:ext cx="11271250" cy="2676525"/>
          </a:xfrm>
          <a:prstGeom prst="rect">
            <a:avLst/>
          </a:prstGeom>
          <a:noFill/>
          <a:ln w="9525">
            <a:noFill/>
          </a:ln>
        </p:spPr>
        <p:txBody>
          <a:bodyPr wrap="square">
            <a:spAutoFit/>
          </a:bodyPr>
          <a:lstStyle/>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a:t>
            </a:r>
            <a:r>
              <a:rPr sz="2800" b="1">
                <a:solidFill>
                  <a:srgbClr val="000000"/>
                </a:solidFill>
                <a:latin typeface="微软雅黑" panose="020B0503020204020204" charset="-122"/>
                <a:ea typeface="微软雅黑" panose="020B0503020204020204" charset="-122"/>
                <a:cs typeface="微软雅黑" panose="020B0503020204020204" charset="-122"/>
              </a:rPr>
              <a:t>1</a:t>
            </a:r>
            <a:r>
              <a:rPr sz="2800" b="0">
                <a:solidFill>
                  <a:srgbClr val="000000"/>
                </a:solidFill>
                <a:latin typeface="微软雅黑" panose="020B0503020204020204" charset="-122"/>
                <a:ea typeface="微软雅黑" panose="020B0503020204020204" charset="-122"/>
                <a:cs typeface="微软雅黑" panose="020B0503020204020204" charset="-122"/>
              </a:rPr>
              <a:t>    Confucius was　</a:t>
            </a:r>
            <a:r>
              <a:rPr sz="2800" b="0" u="sng">
                <a:solidFill>
                  <a:srgbClr val="000000"/>
                </a:solidFill>
                <a:latin typeface="微软雅黑" panose="020B0503020204020204" charset="-122"/>
                <a:ea typeface="微软雅黑" panose="020B0503020204020204" charset="-122"/>
                <a:cs typeface="微软雅黑" panose="020B0503020204020204" charset="-122"/>
              </a:rPr>
              <a:t>　　　</a:t>
            </a:r>
            <a:r>
              <a:rPr sz="2800" b="0">
                <a:solidFill>
                  <a:srgbClr val="000000"/>
                </a:solidFill>
                <a:latin typeface="微软雅黑" panose="020B0503020204020204" charset="-122"/>
                <a:ea typeface="微软雅黑" panose="020B0503020204020204" charset="-122"/>
                <a:cs typeface="微软雅黑" panose="020B0503020204020204" charset="-122"/>
              </a:rPr>
              <a:t> extraordinary educator and philosopher, and founded Confucianism. </a:t>
            </a:r>
          </a:p>
          <a:p>
            <a:pPr indent="0" fontAlgn="auto">
              <a:lnSpc>
                <a:spcPct val="150000"/>
              </a:lnSpc>
            </a:pPr>
            <a:r>
              <a:rPr lang="zh-CN"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sz="2800" b="0">
                <a:solidFill>
                  <a:srgbClr val="000000"/>
                </a:solidFill>
                <a:latin typeface="微软雅黑" panose="020B0503020204020204" charset="-122"/>
                <a:ea typeface="微软雅黑" panose="020B0503020204020204" charset="-122"/>
                <a:cs typeface="微软雅黑" panose="020B0503020204020204" charset="-122"/>
              </a:rPr>
              <a:t>    </a:t>
            </a:r>
            <a:r>
              <a:rPr sz="2800" b="0">
                <a:solidFill>
                  <a:srgbClr val="000000"/>
                </a:solidFill>
                <a:latin typeface="微软雅黑" panose="020B0503020204020204" charset="-122"/>
                <a:ea typeface="微软雅黑" panose="020B0503020204020204" charset="-122"/>
                <a:cs typeface="微软雅黑" panose="020B0503020204020204" charset="-122"/>
              </a:rPr>
              <a:t>句意:孔子是一位杰出的教育家和哲学家,他创立了儒家学说。此处表泛指,且extraordinary的发音以元音音素开头,故应用不定冠词an。</a:t>
            </a:r>
          </a:p>
        </p:txBody>
      </p:sp>
      <p:sp>
        <p:nvSpPr>
          <p:cNvPr id="101" name="文本框 100"/>
          <p:cNvSpPr txBox="1"/>
          <p:nvPr/>
        </p:nvSpPr>
        <p:spPr>
          <a:xfrm>
            <a:off x="335915" y="3532505"/>
            <a:ext cx="11520170" cy="2030095"/>
          </a:xfrm>
          <a:prstGeom prst="rect">
            <a:avLst/>
          </a:prstGeom>
          <a:noFill/>
          <a:ln w="9525">
            <a:noFill/>
          </a:ln>
        </p:spPr>
        <p:txBody>
          <a:bodyPr wrap="square">
            <a:spAutoFit/>
          </a:bodyPr>
          <a:lstStyle/>
          <a:p>
            <a:pPr indent="0" fontAlgn="auto">
              <a:lnSpc>
                <a:spcPct val="150000"/>
              </a:lnSpc>
            </a:pPr>
            <a:r>
              <a:rPr sz="2800">
                <a:solidFill>
                  <a:srgbClr val="FF0000"/>
                </a:solidFill>
                <a:latin typeface="微软雅黑" panose="020B0503020204020204" charset="-122"/>
                <a:ea typeface="微软雅黑" panose="020B0503020204020204" charset="-122"/>
                <a:cs typeface="微软雅黑" panose="020B0503020204020204" charset="-122"/>
                <a:sym typeface="+mn-ea"/>
              </a:rPr>
              <a:t>知识1　不定冠词的基本用法</a:t>
            </a:r>
            <a:endParaRPr sz="2800" b="0">
              <a:solidFill>
                <a:srgbClr val="FF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1.虽表示"一",但不强调数量概念。</a:t>
            </a:r>
            <a:endParaRPr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solidFill>
                  <a:srgbClr val="000000"/>
                </a:solidFill>
                <a:latin typeface="微软雅黑" panose="020B0503020204020204" charset="-122"/>
                <a:ea typeface="微软雅黑" panose="020B0503020204020204" charset="-122"/>
                <a:cs typeface="微软雅黑" panose="020B0503020204020204" charset="-122"/>
                <a:sym typeface="+mn-ea"/>
              </a:rPr>
              <a:t>I have a bike. It</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solidFill>
                  <a:srgbClr val="000000"/>
                </a:solidFill>
                <a:latin typeface="微软雅黑" panose="020B0503020204020204" charset="-122"/>
                <a:ea typeface="微软雅黑" panose="020B0503020204020204" charset="-122"/>
                <a:cs typeface="微软雅黑" panose="020B0503020204020204" charset="-122"/>
                <a:sym typeface="+mn-ea"/>
              </a:rPr>
              <a:t>s made in Shanghai.我有一辆自行车,它产于上海</a:t>
            </a: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endParaRPr lang="zh-CN"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pic>
        <p:nvPicPr>
          <p:cNvPr id="57" name="新典例.jpg" descr="id:2147501944;FounderCES"/>
          <p:cNvPicPr>
            <a:picLocks noChangeAspect="1"/>
          </p:cNvPicPr>
          <p:nvPr/>
        </p:nvPicPr>
        <p:blipFill>
          <a:blip r:embed="rId2"/>
          <a:stretch>
            <a:fillRect/>
          </a:stretch>
        </p:blipFill>
        <p:spPr>
          <a:xfrm>
            <a:off x="460375" y="64579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27990" y="474980"/>
            <a:ext cx="11337290" cy="5908040"/>
          </a:xfrm>
          <a:prstGeom prst="rect">
            <a:avLst/>
          </a:prstGeom>
          <a:noFill/>
          <a:ln w="9525">
            <a:noFill/>
          </a:ln>
        </p:spPr>
        <p:txBody>
          <a:bodyPr wrap="square">
            <a:spAutoFit/>
          </a:bodyPr>
          <a:lstStyle/>
          <a:p>
            <a:pPr indent="0"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2.用于首次提到的对方不知道的人或物前。</a:t>
            </a:r>
            <a:endParaRPr lang="zh-CN" sz="2800" b="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►—There is a park on the corner of the street.这条街的拐角处有个公园。</a:t>
            </a:r>
            <a:endParaRPr lang="zh-CN" sz="2800" b="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—Is it big?它大吗?</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3.用于可数名词单数前,泛指一类人或事物,或指同类人或事物中的"一个"。</a:t>
            </a:r>
          </a:p>
          <a:p>
            <a:pPr indent="0"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rPr>
              <a:t>A bird has wings. 鸟有翅膀。</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4.表示不确定的"某一",相当于a certain, some。</a:t>
            </a:r>
          </a:p>
          <a:p>
            <a:pPr indent="0"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rPr>
              <a:t>A Mr. Wang came to see you this morning.今天早上一位王先生来找过你。</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14325" y="521335"/>
            <a:ext cx="11563985" cy="3969385"/>
          </a:xfrm>
          <a:prstGeom prst="rect">
            <a:avLst/>
          </a:prstGeom>
          <a:noFill/>
          <a:ln w="9525">
            <a:noFill/>
          </a:ln>
        </p:spPr>
        <p:txBody>
          <a:bodyPr wrap="square">
            <a:spAutoFit/>
          </a:bodyPr>
          <a:lstStyle/>
          <a:p>
            <a:pPr indent="0" fontAlgn="auto">
              <a:lnSpc>
                <a:spcPct val="150000"/>
              </a:lnSpc>
            </a:pPr>
            <a:r>
              <a:rPr sz="2800">
                <a:latin typeface="微软雅黑" panose="020B0503020204020204" charset="-122"/>
                <a:ea typeface="微软雅黑" panose="020B0503020204020204" charset="-122"/>
                <a:cs typeface="微软雅黑" panose="020B0503020204020204" charset="-122"/>
              </a:rPr>
              <a:t>5表示"每一",相当于per或each,用于表示价格、速度、频率等的短语中。</a:t>
            </a:r>
          </a:p>
          <a:p>
            <a:pPr indent="0"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rPr>
              <a:t>The car can run 200 kilometres an hour.这种汽车每小时能行驶200千米。</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rPr>
              <a:t>6.用于"of a/an+名词"结构中,表示"同一",相当于the same,指具有相同的大小、尺寸、年龄等。</a:t>
            </a:r>
          </a:p>
          <a:p>
            <a:pPr indent="0"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rPr>
              <a:t>The two girls are of an age.这两个女孩儿同岁。</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05765" y="360680"/>
            <a:ext cx="11183620" cy="737235"/>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rPr>
              <a:t> </a:t>
            </a:r>
            <a:r>
              <a:rPr lang="en-US" sz="2800">
                <a:solidFill>
                  <a:srgbClr val="FF0000"/>
                </a:solidFill>
                <a:latin typeface="微软雅黑" panose="020B0503020204020204" charset="-122"/>
                <a:ea typeface="微软雅黑" panose="020B0503020204020204" charset="-122"/>
                <a:cs typeface="微软雅黑" panose="020B0503020204020204" charset="-122"/>
              </a:rPr>
              <a:t>知识2　含有不定冠词的固定搭配 </a:t>
            </a:r>
            <a:endParaRPr sz="2800">
              <a:latin typeface="微软雅黑" panose="020B0503020204020204" charset="-122"/>
              <a:ea typeface="微软雅黑" panose="020B0503020204020204" charset="-122"/>
              <a:cs typeface="微软雅黑" panose="020B0503020204020204" charset="-122"/>
            </a:endParaRPr>
          </a:p>
        </p:txBody>
      </p:sp>
      <p:sp>
        <p:nvSpPr>
          <p:cNvPr id="4" name="矩形 3"/>
          <p:cNvSpPr/>
          <p:nvPr/>
        </p:nvSpPr>
        <p:spPr>
          <a:xfrm>
            <a:off x="565150" y="1097915"/>
            <a:ext cx="9737090" cy="4999990"/>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indent="0" fontAlgn="auto">
              <a:lnSpc>
                <a:spcPct val="150000"/>
              </a:lnSpc>
            </a:pPr>
            <a:r>
              <a:rPr sz="2800">
                <a:ln>
                  <a:noFill/>
                </a:ln>
                <a:latin typeface="微软雅黑" panose="020B0503020204020204" charset="-122"/>
                <a:ea typeface="微软雅黑" panose="020B0503020204020204" charset="-122"/>
                <a:cs typeface="微软雅黑" panose="020B0503020204020204" charset="-122"/>
                <a:sym typeface="+mn-ea"/>
              </a:rPr>
              <a:t>as a result结果　　　　　　    as a rule通常</a:t>
            </a:r>
            <a:endParaRPr sz="2800">
              <a:ln>
                <a:noFill/>
              </a:ln>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sz="2800">
                <a:ln>
                  <a:noFill/>
                </a:ln>
                <a:latin typeface="微软雅黑" panose="020B0503020204020204" charset="-122"/>
                <a:ea typeface="微软雅黑" panose="020B0503020204020204" charset="-122"/>
                <a:cs typeface="微软雅黑" panose="020B0503020204020204" charset="-122"/>
                <a:sym typeface="+mn-ea"/>
              </a:rPr>
              <a:t>as a whole总体上 	                 as a matter of fact事实上</a:t>
            </a:r>
            <a:endParaRPr sz="2800">
              <a:ln>
                <a:noFill/>
              </a:ln>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sz="2800">
                <a:ln>
                  <a:noFill/>
                </a:ln>
                <a:latin typeface="微软雅黑" panose="020B0503020204020204" charset="-122"/>
                <a:ea typeface="微软雅黑" panose="020B0503020204020204" charset="-122"/>
                <a:cs typeface="微软雅黑" panose="020B0503020204020204" charset="-122"/>
                <a:sym typeface="+mn-ea"/>
              </a:rPr>
              <a:t>at a loss不知所措 	                 in a hurry匆忙</a:t>
            </a:r>
            <a:endParaRPr sz="2800">
              <a:ln>
                <a:noFill/>
              </a:ln>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sz="2800">
                <a:ln>
                  <a:noFill/>
                </a:ln>
                <a:latin typeface="微软雅黑" panose="020B0503020204020204" charset="-122"/>
                <a:ea typeface="微软雅黑" panose="020B0503020204020204" charset="-122"/>
                <a:cs typeface="微软雅黑" panose="020B0503020204020204" charset="-122"/>
                <a:sym typeface="+mn-ea"/>
              </a:rPr>
              <a:t>in a word总之 	                     in a sense在某种意义上</a:t>
            </a:r>
            <a:endParaRPr sz="2800">
              <a:ln>
                <a:noFill/>
              </a:ln>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sz="2800">
                <a:ln>
                  <a:noFill/>
                </a:ln>
                <a:latin typeface="微软雅黑" panose="020B0503020204020204" charset="-122"/>
                <a:ea typeface="微软雅黑" panose="020B0503020204020204" charset="-122"/>
                <a:cs typeface="微软雅黑" panose="020B0503020204020204" charset="-122"/>
                <a:sym typeface="+mn-ea"/>
              </a:rPr>
              <a:t>in a way在某种程度上	             in a short while不久</a:t>
            </a:r>
            <a:endParaRPr sz="2800">
              <a:ln>
                <a:noFill/>
              </a:ln>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sz="2800">
                <a:ln>
                  <a:noFill/>
                </a:ln>
                <a:latin typeface="微软雅黑" panose="020B0503020204020204" charset="-122"/>
                <a:ea typeface="微软雅黑" panose="020B0503020204020204" charset="-122"/>
                <a:cs typeface="微软雅黑" panose="020B0503020204020204" charset="-122"/>
                <a:sym typeface="+mn-ea"/>
              </a:rPr>
              <a:t>keep an eye on照看,留意 	    pay a visit to拜访</a:t>
            </a:r>
            <a:endParaRPr sz="2800">
              <a:ln>
                <a:noFill/>
              </a:ln>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sz="2800">
                <a:ln>
                  <a:noFill/>
                </a:ln>
                <a:latin typeface="微软雅黑" panose="020B0503020204020204" charset="-122"/>
                <a:ea typeface="微软雅黑" panose="020B0503020204020204" charset="-122"/>
                <a:cs typeface="微软雅黑" panose="020B0503020204020204" charset="-122"/>
                <a:sym typeface="+mn-ea"/>
              </a:rPr>
              <a:t>put an end to使……结束 	        once in a while偶尔</a:t>
            </a:r>
            <a:endParaRPr sz="2800">
              <a:ln>
                <a:noFill/>
              </a:ln>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sz="2800">
                <a:ln>
                  <a:noFill/>
                </a:ln>
                <a:latin typeface="微软雅黑" panose="020B0503020204020204" charset="-122"/>
                <a:ea typeface="微软雅黑" panose="020B0503020204020204" charset="-122"/>
                <a:cs typeface="微软雅黑" panose="020B0503020204020204" charset="-122"/>
                <a:sym typeface="+mn-ea"/>
              </a:rPr>
              <a:t>once upon a time从前 	        all of a sudden突然</a:t>
            </a:r>
            <a:endParaRPr lang="zh-CN" altLang="en-US" sz="2800">
              <a:ln>
                <a:noFill/>
              </a:ln>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6855" y="474980"/>
            <a:ext cx="11565890" cy="590804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rPr>
              <a:t>           </a:t>
            </a:r>
            <a:r>
              <a:rPr lang="en-US" sz="2800" b="1">
                <a:latin typeface="微软雅黑" panose="020B0503020204020204" charset="-122"/>
                <a:ea typeface="微软雅黑" panose="020B0503020204020204" charset="-122"/>
                <a:cs typeface="微软雅黑" panose="020B0503020204020204" charset="-122"/>
              </a:rPr>
              <a:t>2</a:t>
            </a:r>
            <a:r>
              <a:rPr lang="en-US" sz="2800">
                <a:latin typeface="微软雅黑" panose="020B0503020204020204" charset="-122"/>
                <a:ea typeface="微软雅黑" panose="020B0503020204020204" charset="-122"/>
                <a:cs typeface="微软雅黑" panose="020B0503020204020204" charset="-122"/>
              </a:rPr>
              <a:t>    [2021山西太原质量监测,69]We can all play </a:t>
            </a:r>
            <a:r>
              <a:rPr lang="en-US" sz="2800" u="sng">
                <a:latin typeface="微软雅黑" panose="020B0503020204020204" charset="-122"/>
                <a:ea typeface="微软雅黑" panose="020B0503020204020204" charset="-122"/>
                <a:cs typeface="微软雅黑" panose="020B0503020204020204" charset="-122"/>
              </a:rPr>
              <a:t>　　　　</a:t>
            </a:r>
            <a:r>
              <a:rPr lang="en-US" sz="2800">
                <a:latin typeface="微软雅黑" panose="020B0503020204020204" charset="-122"/>
                <a:ea typeface="微软雅黑" panose="020B0503020204020204" charset="-122"/>
                <a:cs typeface="微软雅黑" panose="020B0503020204020204" charset="-122"/>
              </a:rPr>
              <a:t> part in reaching the national food waste reduction goal — to reduce food waste by 50% in the next 10 years. </a:t>
            </a:r>
          </a:p>
          <a:p>
            <a:pPr indent="0"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解析</a:t>
            </a:r>
            <a:r>
              <a:rPr lang="zh-CN" altLang="en-US" sz="2800">
                <a:latin typeface="微软雅黑" panose="020B0503020204020204" charset="-122"/>
                <a:ea typeface="微软雅黑" panose="020B0503020204020204" charset="-122"/>
                <a:cs typeface="微软雅黑" panose="020B0503020204020204" charset="-122"/>
              </a:rPr>
              <a:t>    </a:t>
            </a:r>
            <a:r>
              <a:rPr lang="en-US" sz="2800">
                <a:latin typeface="微软雅黑" panose="020B0503020204020204" charset="-122"/>
                <a:ea typeface="微软雅黑" panose="020B0503020204020204" charset="-122"/>
                <a:cs typeface="微软雅黑" panose="020B0503020204020204" charset="-122"/>
              </a:rPr>
              <a:t>play a part in...意为"在……中发挥作用",为固定搭配,故填a。</a:t>
            </a:r>
          </a:p>
          <a:p>
            <a:pPr indent="0" fontAlgn="auto">
              <a:lnSpc>
                <a:spcPct val="150000"/>
              </a:lnSpc>
            </a:pPr>
            <a:r>
              <a:rPr lang="en-US" sz="2800">
                <a:solidFill>
                  <a:srgbClr val="FF0000"/>
                </a:solidFill>
                <a:latin typeface="微软雅黑" panose="020B0503020204020204" charset="-122"/>
                <a:ea typeface="微软雅黑" panose="020B0503020204020204" charset="-122"/>
                <a:cs typeface="微软雅黑" panose="020B0503020204020204" charset="-122"/>
              </a:rPr>
              <a:t>知识3　不定冠词的活用</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rPr>
              <a:t>1.不定冠词可用于某些具体化的抽象名词前。如:shame, surprise, pleasure, honour, success, help, beauty, failure等。</a:t>
            </a:r>
          </a:p>
          <a:p>
            <a:pPr indent="0"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rPr>
              <a:t>It</a:t>
            </a:r>
            <a:r>
              <a:rPr lang="en-US" altLang="zh-CN" sz="2800">
                <a:latin typeface="微软雅黑" panose="020B0503020204020204" charset="-122"/>
                <a:ea typeface="微软雅黑" panose="020B0503020204020204" charset="-122"/>
                <a:cs typeface="微软雅黑" panose="020B0503020204020204" charset="-122"/>
              </a:rPr>
              <a:t>'</a:t>
            </a:r>
            <a:r>
              <a:rPr lang="en-US" sz="2800">
                <a:latin typeface="微软雅黑" panose="020B0503020204020204" charset="-122"/>
                <a:ea typeface="微软雅黑" panose="020B0503020204020204" charset="-122"/>
                <a:cs typeface="微软雅黑" panose="020B0503020204020204" charset="-122"/>
              </a:rPr>
              <a:t>s a pleasure for me to work with you.和你一起工作我非常高兴。</a:t>
            </a:r>
          </a:p>
          <a:p>
            <a:pPr indent="0"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rPr>
              <a:t>She had been a beauty in her youth.她年轻时是个美人。</a:t>
            </a:r>
          </a:p>
        </p:txBody>
      </p:sp>
      <p:pic>
        <p:nvPicPr>
          <p:cNvPr id="57" name="新典例.jpg" descr="id:2147501944;FounderCES"/>
          <p:cNvPicPr>
            <a:picLocks noChangeAspect="1"/>
          </p:cNvPicPr>
          <p:nvPr/>
        </p:nvPicPr>
        <p:blipFill>
          <a:blip r:embed="rId2"/>
          <a:stretch>
            <a:fillRect/>
          </a:stretch>
        </p:blipFill>
        <p:spPr>
          <a:xfrm>
            <a:off x="460375" y="69405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17195" y="181610"/>
            <a:ext cx="11337290" cy="5908040"/>
          </a:xfrm>
          <a:prstGeom prst="rect">
            <a:avLst/>
          </a:prstGeom>
          <a:noFill/>
          <a:ln w="9525">
            <a:noFill/>
          </a:ln>
        </p:spPr>
        <p:txBody>
          <a:bodyPr wrap="square">
            <a:spAutoFit/>
          </a:bodyPr>
          <a:lstStyle/>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2.不定冠词用于序数词前表示"又一,再一"。</a:t>
            </a:r>
          </a:p>
          <a:p>
            <a:pPr indent="0"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Can you give me a second apple, please?请问你能再给我一个苹果吗?</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3.不定冠词用于有形容词修饰的表示一日三餐的名词或专有名词前。</a:t>
            </a:r>
          </a:p>
          <a:p>
            <a:pPr indent="0"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I had a wonderful supper yesterday.昨天我吃了一顿丰盛的晚餐。</a:t>
            </a:r>
          </a:p>
          <a:p>
            <a:pPr indent="0"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It is now a different China from what it was twenty years ago.现在的中国与二十年前的不同了。</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3　  </a:t>
            </a:r>
            <a:r>
              <a:rPr sz="2800" u="sng">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 splendid Hangzhou is waiting to see you in 2022. </a:t>
            </a:r>
          </a:p>
        </p:txBody>
      </p:sp>
      <p:pic>
        <p:nvPicPr>
          <p:cNvPr id="57" name="新典例.jpg" descr="id:2147501944;FounderCES"/>
          <p:cNvPicPr>
            <a:picLocks noChangeAspect="1"/>
          </p:cNvPicPr>
          <p:nvPr/>
        </p:nvPicPr>
        <p:blipFill>
          <a:blip r:embed="rId2"/>
          <a:stretch>
            <a:fillRect/>
          </a:stretch>
        </p:blipFill>
        <p:spPr>
          <a:xfrm>
            <a:off x="417195" y="4890770"/>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66395" y="634365"/>
            <a:ext cx="11138535" cy="737235"/>
          </a:xfrm>
          <a:prstGeom prst="rect">
            <a:avLst/>
          </a:prstGeom>
          <a:noFill/>
          <a:ln w="9525">
            <a:noFill/>
          </a:ln>
        </p:spPr>
        <p:txBody>
          <a:bodyPr wrap="square">
            <a:spAutoFit/>
          </a:bodyPr>
          <a:lstStyle/>
          <a:p>
            <a:pPr indent="0"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34010" y="474980"/>
            <a:ext cx="11524615" cy="461581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解析</a:t>
            </a:r>
            <a:r>
              <a:rPr lang="zh-CN" altLang="en-US" sz="2800">
                <a:latin typeface="微软雅黑" panose="020B0503020204020204" charset="-122"/>
                <a:ea typeface="微软雅黑" panose="020B0503020204020204" charset="-122"/>
                <a:cs typeface="微软雅黑" panose="020B0503020204020204" charset="-122"/>
              </a:rPr>
              <a:t>     Hangzhou是专有名词,其前有形容词splendid修饰,且splendid以辅音音素开头,故此处应用不定冠词a,表示"一个极好的杭州"。注意此处冠词a应大写。故填A。</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4.不定冠词可用于"take/have a+名词"结构,表示一次性的动作。如:have a rest休息,take a walk散步,have a talk with sb.与某人谈话。</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rPr>
              <a:t>Jack had a sound sleep last night.杰克昨晚睡了个好觉。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66395" y="634365"/>
            <a:ext cx="11138535" cy="737235"/>
          </a:xfrm>
          <a:prstGeom prst="rect">
            <a:avLst/>
          </a:prstGeom>
          <a:noFill/>
          <a:ln w="9525">
            <a:noFill/>
          </a:ln>
        </p:spPr>
        <p:txBody>
          <a:bodyPr wrap="square">
            <a:spAutoFit/>
          </a:bodyPr>
          <a:lstStyle/>
          <a:p>
            <a:pPr indent="0"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66395" y="412750"/>
            <a:ext cx="11311255" cy="526224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深化拓展               </a:t>
            </a:r>
            <a:r>
              <a:rPr lang="zh-CN" altLang="en-US" sz="2800" b="1">
                <a:latin typeface="微软雅黑" panose="020B0503020204020204" charset="-122"/>
                <a:ea typeface="微软雅黑" panose="020B0503020204020204" charset="-122"/>
                <a:cs typeface="微软雅黑" panose="020B0503020204020204" charset="-122"/>
              </a:rPr>
              <a:t>a(n)用于某些结构时的位置</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1.many/such/what a(n)+(形容词+)可数名词单数</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rPr>
              <a:t>Many a worker in our factory knows English.我们工厂里有很多工人懂英语。</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rPr>
              <a:t>I have never read such an interesting book.我从来没读过这么有趣的书。</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rPr>
              <a:t>What a clever boy he is!他是个多么聪明的男孩啊!</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66395" y="634365"/>
            <a:ext cx="11138535" cy="737235"/>
          </a:xfrm>
          <a:prstGeom prst="rect">
            <a:avLst/>
          </a:prstGeom>
          <a:noFill/>
          <a:ln w="9525">
            <a:noFill/>
          </a:ln>
        </p:spPr>
        <p:txBody>
          <a:bodyPr wrap="square">
            <a:spAutoFit/>
          </a:bodyPr>
          <a:lstStyle/>
          <a:p>
            <a:pPr indent="0"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66395" y="634365"/>
            <a:ext cx="11311255" cy="4615815"/>
          </a:xfrm>
          <a:prstGeom prst="rect">
            <a:avLst/>
          </a:prstGeom>
          <a:noFill/>
        </p:spPr>
        <p:txBody>
          <a:bodyPr wrap="square" rtlCol="0">
            <a:spAutoFit/>
          </a:bodyPr>
          <a:lstStyle/>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rPr>
              <a:t>It</a:t>
            </a:r>
            <a:r>
              <a:rPr lang="en-US" altLang="zh-CN" sz="2800">
                <a:latin typeface="微软雅黑" panose="020B0503020204020204" charset="-122"/>
                <a:ea typeface="微软雅黑" panose="020B0503020204020204" charset="-122"/>
                <a:cs typeface="微软雅黑" panose="020B0503020204020204" charset="-122"/>
              </a:rPr>
              <a:t>'</a:t>
            </a:r>
            <a:r>
              <a:rPr lang="zh-CN" altLang="en-US" sz="2800">
                <a:latin typeface="微软雅黑" panose="020B0503020204020204" charset="-122"/>
                <a:ea typeface="微软雅黑" panose="020B0503020204020204" charset="-122"/>
                <a:cs typeface="微软雅黑" panose="020B0503020204020204" charset="-122"/>
              </a:rPr>
              <a:t>s quite a small house.这是一所相当小的房子。</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rPr>
              <a:t>That</a:t>
            </a:r>
            <a:r>
              <a:rPr lang="en-US" altLang="zh-CN" sz="2800">
                <a:latin typeface="微软雅黑" panose="020B0503020204020204" charset="-122"/>
                <a:ea typeface="微软雅黑" panose="020B0503020204020204" charset="-122"/>
                <a:cs typeface="微软雅黑" panose="020B0503020204020204" charset="-122"/>
              </a:rPr>
              <a:t>'</a:t>
            </a:r>
            <a:r>
              <a:rPr lang="zh-CN" altLang="en-US" sz="2800">
                <a:latin typeface="微软雅黑" panose="020B0503020204020204" charset="-122"/>
                <a:ea typeface="微软雅黑" panose="020B0503020204020204" charset="-122"/>
                <a:cs typeface="微软雅黑" panose="020B0503020204020204" charset="-122"/>
              </a:rPr>
              <a:t>s rather a/a rather sudden change.那一变化相当突然。</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3.so/too/as/how+形容词+a(n)+可数名词单数</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rPr>
              <a:t>She is so good a girl that all the people like her. 她是一个非常好的女孩,所有人都喜欢她。</a:t>
            </a:r>
          </a:p>
        </p:txBody>
      </p:sp>
      <p:pic>
        <p:nvPicPr>
          <p:cNvPr id="2" name="图片 1"/>
          <p:cNvPicPr>
            <a:picLocks noChangeAspect="1"/>
          </p:cNvPicPr>
          <p:nvPr/>
        </p:nvPicPr>
        <p:blipFill>
          <a:blip r:embed="rId2"/>
          <a:stretch>
            <a:fillRect/>
          </a:stretch>
        </p:blipFill>
        <p:spPr>
          <a:xfrm>
            <a:off x="366395" y="732155"/>
            <a:ext cx="9574530" cy="122428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282700" y="3014345"/>
            <a:ext cx="9265285" cy="829310"/>
          </a:xfrm>
          <a:ln>
            <a:noFill/>
          </a:ln>
        </p:spPr>
        <p:txBody>
          <a:bodyPr wrap="square"/>
          <a:lstStyle/>
          <a:p>
            <a:r>
              <a:rPr lang="zh-CN" altLang="en-US" sz="5330" b="1" dirty="0" smtClean="0">
                <a:sym typeface="+mn-ea"/>
              </a:rPr>
              <a:t>专题四  冠词和名词</a:t>
            </a:r>
          </a:p>
        </p:txBody>
      </p:sp>
      <p:sp>
        <p:nvSpPr>
          <p:cNvPr id="3" name="副标题 2"/>
          <p:cNvSpPr>
            <a:spLocks noGrp="1"/>
          </p:cNvSpPr>
          <p:nvPr>
            <p:ph type="subTitle" idx="1"/>
          </p:nvPr>
        </p:nvSpPr>
        <p:spPr>
          <a:xfrm>
            <a:off x="621010" y="1544532"/>
            <a:ext cx="11380321" cy="640175"/>
          </a:xfrm>
          <a:ln>
            <a:solidFill>
              <a:schemeClr val="bg1"/>
            </a:solidFill>
          </a:ln>
        </p:spPr>
        <p:txBody>
          <a:bodyPr>
            <a:normAutofit/>
          </a:bodyPr>
          <a:lstStyle/>
          <a:p>
            <a:r>
              <a:rPr lang="zh-CN" altLang="en-US" sz="2800" dirty="0">
                <a:solidFill>
                  <a:srgbClr val="FF0000"/>
                </a:solidFill>
              </a:rPr>
              <a:t>【</a:t>
            </a:r>
            <a:r>
              <a:rPr lang="zh-CN" altLang="en-US" sz="2800" dirty="0">
                <a:solidFill>
                  <a:srgbClr val="FF0000"/>
                </a:solidFill>
                <a:sym typeface="+mn-ea"/>
              </a:rPr>
              <a:t>第二部分  语法知识贯通</a:t>
            </a:r>
            <a:r>
              <a:rPr lang="zh-CN" altLang="en-US" sz="2800" dirty="0">
                <a:solidFill>
                  <a:srgbClr val="FF0000"/>
                </a:solidFill>
              </a:rPr>
              <a:t>】</a:t>
            </a: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467350" cy="67697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定冠词the的用法</a:t>
            </a:r>
          </a:p>
        </p:txBody>
      </p:sp>
      <p:sp>
        <p:nvSpPr>
          <p:cNvPr id="100" name="文本框 99"/>
          <p:cNvSpPr txBox="1"/>
          <p:nvPr/>
        </p:nvSpPr>
        <p:spPr>
          <a:xfrm>
            <a:off x="374015" y="911225"/>
            <a:ext cx="11443970" cy="4615815"/>
          </a:xfrm>
          <a:prstGeom prst="rect">
            <a:avLst/>
          </a:prstGeom>
          <a:noFill/>
          <a:ln w="9525">
            <a:noFill/>
          </a:ln>
        </p:spPr>
        <p:txBody>
          <a:bodyPr wrap="square">
            <a:spAutoFit/>
          </a:bodyPr>
          <a:lstStyle/>
          <a:p>
            <a:pPr indent="0" fontAlgn="auto">
              <a:lnSpc>
                <a:spcPct val="150000"/>
              </a:lnSpc>
            </a:pPr>
            <a:r>
              <a:rPr lang="zh-CN" sz="2800" b="0">
                <a:solidFill>
                  <a:srgbClr val="FF0000"/>
                </a:solidFill>
                <a:latin typeface="微软雅黑" panose="020B0503020204020204" charset="-122"/>
                <a:ea typeface="微软雅黑" panose="020B0503020204020204" charset="-122"/>
                <a:cs typeface="微软雅黑" panose="020B0503020204020204" charset="-122"/>
              </a:rPr>
              <a:t>知识</a:t>
            </a:r>
            <a:r>
              <a:rPr lang="en-US" sz="2800" b="0">
                <a:solidFill>
                  <a:srgbClr val="FF0000"/>
                </a:solidFill>
                <a:latin typeface="微软雅黑" panose="020B0503020204020204" charset="-122"/>
                <a:ea typeface="微软雅黑" panose="020B0503020204020204" charset="-122"/>
                <a:cs typeface="微软雅黑" panose="020B0503020204020204" charset="-122"/>
              </a:rPr>
              <a:t>1</a:t>
            </a:r>
            <a:r>
              <a:rPr lang="zh-CN" sz="2800" b="0">
                <a:solidFill>
                  <a:srgbClr val="FF0000"/>
                </a:solidFill>
                <a:latin typeface="微软雅黑" panose="020B0503020204020204" charset="-122"/>
                <a:ea typeface="微软雅黑" panose="020B0503020204020204" charset="-122"/>
                <a:cs typeface="微软雅黑" panose="020B0503020204020204" charset="-122"/>
              </a:rPr>
              <a:t>　</a:t>
            </a:r>
            <a:r>
              <a:rPr sz="2800" b="0">
                <a:solidFill>
                  <a:srgbClr val="FF0000"/>
                </a:solidFill>
                <a:latin typeface="微软雅黑" panose="020B0503020204020204" charset="-122"/>
                <a:ea typeface="微软雅黑" panose="020B0503020204020204" charset="-122"/>
                <a:cs typeface="微软雅黑" panose="020B0503020204020204" charset="-122"/>
              </a:rPr>
              <a:t>定冠词的基本用法</a:t>
            </a:r>
          </a:p>
          <a:p>
            <a:pPr indent="0" fontAlgn="auto">
              <a:lnSpc>
                <a:spcPct val="150000"/>
              </a:lnSpc>
            </a:pPr>
            <a:r>
              <a:rPr lang="zh-CN" sz="2800">
                <a:solidFill>
                  <a:srgbClr val="000000"/>
                </a:solidFill>
                <a:ea typeface="方正书宋_GBK" panose="03000509000000000000"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1.前面已提及的人或物再次被提到时,或谈话双方都知道的人或物前,一般要加定冠词the,表特指。</a:t>
            </a:r>
          </a:p>
          <a:p>
            <a:pPr indent="0"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solidFill>
                  <a:srgbClr val="000000"/>
                </a:solidFill>
                <a:latin typeface="微软雅黑" panose="020B0503020204020204" charset="-122"/>
                <a:ea typeface="微软雅黑" panose="020B0503020204020204" charset="-122"/>
                <a:cs typeface="微软雅黑" panose="020B0503020204020204" charset="-122"/>
                <a:sym typeface="+mn-ea"/>
              </a:rPr>
              <a:t>He bought a house.I</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solidFill>
                  <a:srgbClr val="000000"/>
                </a:solidFill>
                <a:latin typeface="微软雅黑" panose="020B0503020204020204" charset="-122"/>
                <a:ea typeface="微软雅黑" panose="020B0503020204020204" charset="-122"/>
                <a:cs typeface="微软雅黑" panose="020B0503020204020204" charset="-122"/>
                <a:sym typeface="+mn-ea"/>
              </a:rPr>
              <a:t>ve been to the house.他买了幢房子。我去过那幢房子。</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2.用于可数名词单数前,表示一类人或事物。</a:t>
            </a:r>
          </a:p>
          <a:p>
            <a:pPr indent="0"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solidFill>
                  <a:srgbClr val="000000"/>
                </a:solidFill>
                <a:latin typeface="微软雅黑" panose="020B0503020204020204" charset="-122"/>
                <a:ea typeface="微软雅黑" panose="020B0503020204020204" charset="-122"/>
                <a:cs typeface="微软雅黑" panose="020B0503020204020204" charset="-122"/>
                <a:sym typeface="+mn-ea"/>
              </a:rPr>
              <a:t>The rose is my favourite flower.玫瑰花是我最喜爱的花。</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66395" y="634365"/>
            <a:ext cx="11138535" cy="737235"/>
          </a:xfrm>
          <a:prstGeom prst="rect">
            <a:avLst/>
          </a:prstGeom>
          <a:noFill/>
          <a:ln w="9525">
            <a:noFill/>
          </a:ln>
        </p:spPr>
        <p:txBody>
          <a:bodyPr wrap="square">
            <a:spAutoFit/>
          </a:bodyPr>
          <a:lstStyle/>
          <a:p>
            <a:pPr indent="0"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73990" y="447040"/>
            <a:ext cx="11523345" cy="6247130"/>
          </a:xfrm>
          <a:prstGeom prst="rect">
            <a:avLst/>
          </a:prstGeom>
          <a:noFill/>
        </p:spPr>
        <p:txBody>
          <a:bodyPr wrap="square" rtlCol="0">
            <a:spAutoFit/>
          </a:bodyPr>
          <a:lstStyle/>
          <a:p>
            <a:pPr fontAlgn="auto">
              <a:lnSpc>
                <a:spcPts val="48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拓展延伸</a:t>
            </a:r>
            <a:r>
              <a:rPr lang="zh-CN" altLang="en-US" sz="2800">
                <a:solidFill>
                  <a:schemeClr val="tx1"/>
                </a:solidFill>
                <a:latin typeface="微软雅黑" panose="020B0503020204020204" charset="-122"/>
                <a:ea typeface="微软雅黑" panose="020B0503020204020204" charset="-122"/>
                <a:cs typeface="微软雅黑" panose="020B0503020204020204" charset="-122"/>
              </a:rPr>
              <a:t>     </a:t>
            </a:r>
            <a:r>
              <a:rPr lang="zh-CN" altLang="en-US" sz="2800" spc="-150">
                <a:solidFill>
                  <a:schemeClr val="tx1"/>
                </a:solidFill>
                <a:uFillTx/>
                <a:latin typeface="微软雅黑" panose="020B0503020204020204" charset="-122"/>
                <a:ea typeface="微软雅黑" panose="020B0503020204020204" charset="-122"/>
                <a:cs typeface="微软雅黑" panose="020B0503020204020204" charset="-122"/>
              </a:rPr>
              <a:t> "the+形容词(含分词形容词)"也可表示一类人或事物。常见的有:</a:t>
            </a:r>
          </a:p>
          <a:p>
            <a:pPr fontAlgn="auto">
              <a:lnSpc>
                <a:spcPts val="48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rPr>
              <a:t>the poor/rich穷人/富人　    the old/young老人/年轻人 </a:t>
            </a:r>
          </a:p>
          <a:p>
            <a:pPr fontAlgn="auto">
              <a:lnSpc>
                <a:spcPts val="48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rPr>
              <a:t>the dead/sick死人/病人　    the weak/strong弱者/强者 </a:t>
            </a:r>
          </a:p>
          <a:p>
            <a:pPr fontAlgn="auto">
              <a:lnSpc>
                <a:spcPts val="48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rPr>
              <a:t>the injured/unemployed伤员/失业者</a:t>
            </a:r>
          </a:p>
          <a:p>
            <a:pPr fontAlgn="auto">
              <a:lnSpc>
                <a:spcPts val="48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rPr>
              <a:t>the missing/living 失踪的人/活着的人</a:t>
            </a:r>
          </a:p>
          <a:p>
            <a:pPr fontAlgn="auto">
              <a:lnSpc>
                <a:spcPts val="4800"/>
              </a:lnSpc>
            </a:pPr>
            <a:endParaRPr lang="zh-CN" altLang="en-US" sz="2800">
              <a:solidFill>
                <a:schemeClr val="tx1"/>
              </a:solidFill>
              <a:latin typeface="微软雅黑" panose="020B0503020204020204" charset="-122"/>
              <a:ea typeface="微软雅黑" panose="020B0503020204020204" charset="-122"/>
              <a:cs typeface="微软雅黑" panose="020B0503020204020204" charset="-122"/>
            </a:endParaRPr>
          </a:p>
          <a:p>
            <a:pPr fontAlgn="auto">
              <a:lnSpc>
                <a:spcPts val="48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rPr>
              <a:t>3.用于由短语或从句修饰的名词前,表特指。</a:t>
            </a:r>
          </a:p>
          <a:p>
            <a:pPr fontAlgn="auto">
              <a:lnSpc>
                <a:spcPts val="48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chemeClr val="tx1"/>
                </a:solidFill>
                <a:latin typeface="微软雅黑" panose="020B0503020204020204" charset="-122"/>
                <a:ea typeface="微软雅黑" panose="020B0503020204020204" charset="-122"/>
                <a:cs typeface="微软雅黑" panose="020B0503020204020204" charset="-122"/>
              </a:rPr>
              <a:t>The key to the safe is lost.保险箱的钥匙丢了。</a:t>
            </a:r>
          </a:p>
          <a:p>
            <a:pPr fontAlgn="auto">
              <a:lnSpc>
                <a:spcPts val="48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chemeClr val="tx1"/>
                </a:solidFill>
                <a:latin typeface="微软雅黑" panose="020B0503020204020204" charset="-122"/>
                <a:ea typeface="微软雅黑" panose="020B0503020204020204" charset="-122"/>
                <a:cs typeface="微软雅黑" panose="020B0503020204020204" charset="-122"/>
              </a:rPr>
              <a:t>The restaurant where I had my dinner last night is great.昨晚我去吃饭的那家餐馆很不错。</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66395" y="634365"/>
            <a:ext cx="11138535" cy="737235"/>
          </a:xfrm>
          <a:prstGeom prst="rect">
            <a:avLst/>
          </a:prstGeom>
          <a:noFill/>
          <a:ln w="9525">
            <a:noFill/>
          </a:ln>
        </p:spPr>
        <p:txBody>
          <a:bodyPr wrap="square">
            <a:spAutoFit/>
          </a:bodyPr>
          <a:lstStyle/>
          <a:p>
            <a:pPr indent="0"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504190" y="392430"/>
            <a:ext cx="11000740" cy="526224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4.用于指世界上独一无二的事物。</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rPr>
              <a:t>The earth goes around the sun.地球围绕太阳转。</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5.用于序数词、形容词/副词最高级以及形容词only,very,same等之前。</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rPr>
              <a:t>Is this the first time you have visited Beijing?这是你第一次游览北京吗?</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rPr>
              <a:t>He is the tallest in his class.他是他班里最高的。</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rPr>
              <a:t>That</a:t>
            </a:r>
            <a:r>
              <a:rPr lang="en-US" altLang="zh-CN" sz="2800">
                <a:latin typeface="微软雅黑" panose="020B0503020204020204" charset="-122"/>
                <a:ea typeface="微软雅黑" panose="020B0503020204020204" charset="-122"/>
                <a:cs typeface="微软雅黑" panose="020B0503020204020204" charset="-122"/>
              </a:rPr>
              <a:t>'</a:t>
            </a:r>
            <a:r>
              <a:rPr lang="zh-CN" altLang="en-US" sz="2800">
                <a:latin typeface="微软雅黑" panose="020B0503020204020204" charset="-122"/>
                <a:ea typeface="微软雅黑" panose="020B0503020204020204" charset="-122"/>
                <a:cs typeface="微软雅黑" panose="020B0503020204020204" charset="-122"/>
              </a:rPr>
              <a:t>s the very thing I</a:t>
            </a:r>
            <a:r>
              <a:rPr lang="en-US" altLang="zh-CN" sz="2800">
                <a:latin typeface="微软雅黑" panose="020B0503020204020204" charset="-122"/>
                <a:ea typeface="微软雅黑" panose="020B0503020204020204" charset="-122"/>
                <a:cs typeface="微软雅黑" panose="020B0503020204020204" charset="-122"/>
              </a:rPr>
              <a:t>'</a:t>
            </a:r>
            <a:r>
              <a:rPr lang="zh-CN" altLang="en-US" sz="2800">
                <a:latin typeface="微软雅黑" panose="020B0503020204020204" charset="-122"/>
                <a:ea typeface="微软雅黑" panose="020B0503020204020204" charset="-122"/>
                <a:cs typeface="微软雅黑" panose="020B0503020204020204" charset="-122"/>
              </a:rPr>
              <a:t>ve been looking for.那正是我一直在寻找的东西。</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53695" y="151765"/>
            <a:ext cx="11484610" cy="6554470"/>
          </a:xfrm>
          <a:prstGeom prst="rect">
            <a:avLst/>
          </a:prstGeom>
          <a:noFill/>
        </p:spPr>
        <p:txBody>
          <a:bodyPr wrap="square" rtlCol="0">
            <a:spAutoFit/>
          </a:bodyPr>
          <a:lstStyle/>
          <a:p>
            <a:pPr algn="just"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4</a:t>
            </a:r>
            <a:r>
              <a:rPr lang="zh-CN" altLang="en-US" sz="2800">
                <a:latin typeface="微软雅黑" panose="020B0503020204020204" charset="-122"/>
                <a:ea typeface="微软雅黑" panose="020B0503020204020204" charset="-122"/>
                <a:cs typeface="微软雅黑" panose="020B0503020204020204" charset="-122"/>
                <a:sym typeface="+mn-ea"/>
              </a:rPr>
              <a:t>    [2021河南洛阳统考,61]Over 100 panda fans sang Happy Birthday and enjoyed cake as they celebrated </a:t>
            </a:r>
            <a:r>
              <a:rPr lang="zh-CN" altLang="en-US" sz="2800" u="sng">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 38th birthday of Xin Xing. </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解析</a:t>
            </a:r>
            <a:r>
              <a:rPr lang="zh-CN" altLang="en-US" sz="2800">
                <a:latin typeface="微软雅黑" panose="020B0503020204020204" charset="-122"/>
                <a:ea typeface="微软雅黑" panose="020B0503020204020204" charset="-122"/>
                <a:cs typeface="微软雅黑" panose="020B0503020204020204" charset="-122"/>
                <a:sym typeface="+mn-ea"/>
              </a:rPr>
              <a:t>    此处表示庆祝大熊猫新星38岁生日。根据空后面的序数词38th可知,空处需要用定冠词the。 </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6.用于表示姓氏的名词复数之前,表示一家人或夫妇二人。</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The Greens are on holiday now.格林一家/夫妇现在正在度假。</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7.用于某些表示方向、方位、时间、方式等的固定短语中。</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in the east/south/west/north在东/南/西/北方</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on the right/left在右/左边      in the morning/afternoon在早上/下午</a:t>
            </a:r>
          </a:p>
        </p:txBody>
      </p:sp>
      <p:pic>
        <p:nvPicPr>
          <p:cNvPr id="57" name="新典例.jpg" descr="id:2147501944;FounderCES"/>
          <p:cNvPicPr>
            <a:picLocks noChangeAspect="1"/>
          </p:cNvPicPr>
          <p:nvPr/>
        </p:nvPicPr>
        <p:blipFill>
          <a:blip r:embed="rId3"/>
          <a:stretch>
            <a:fillRect/>
          </a:stretch>
        </p:blipFill>
        <p:spPr>
          <a:xfrm>
            <a:off x="353695" y="389890"/>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53695" y="303530"/>
            <a:ext cx="11484610" cy="6247130"/>
          </a:xfrm>
          <a:prstGeom prst="rect">
            <a:avLst/>
          </a:prstGeom>
          <a:noFill/>
        </p:spPr>
        <p:txBody>
          <a:bodyPr wrap="square" rtlCol="0">
            <a:spAutoFit/>
          </a:bodyPr>
          <a:lstStyle/>
          <a:p>
            <a:pPr fontAlgn="auto">
              <a:lnSpc>
                <a:spcPts val="4800"/>
              </a:lnSpc>
            </a:pPr>
            <a:r>
              <a:rPr sz="2800">
                <a:latin typeface="微软雅黑" panose="020B0503020204020204" charset="-122"/>
                <a:ea typeface="微软雅黑" panose="020B0503020204020204" charset="-122"/>
                <a:cs typeface="微软雅黑" panose="020B0503020204020204" charset="-122"/>
                <a:sym typeface="+mn-ea"/>
              </a:rPr>
              <a:t>8.用于表示演奏的西方乐器前。中国乐器前一般不用冠词the。</a:t>
            </a:r>
          </a:p>
          <a:p>
            <a:pPr fontAlgn="auto">
              <a:lnSpc>
                <a:spcPts val="48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She is learning to play the piano/guitar.她在学弹钢琴/吉他。</a:t>
            </a:r>
          </a:p>
          <a:p>
            <a:pPr fontAlgn="auto">
              <a:lnSpc>
                <a:spcPts val="48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My father is good at playing erhu.我父亲擅长拉二胡。</a:t>
            </a:r>
          </a:p>
          <a:p>
            <a:pPr fontAlgn="auto">
              <a:lnSpc>
                <a:spcPts val="48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特别提醒</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若不是表示演奏某种西方乐器,而只是简单提及乐器本身或者乐器前有修饰语时,表示乐器的名词前不一定要用定冠词the。</a:t>
            </a:r>
          </a:p>
          <a:p>
            <a:pPr fontAlgn="auto">
              <a:lnSpc>
                <a:spcPts val="48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There is a violin in his room. 他的房间里有一把小提琴。</a:t>
            </a:r>
          </a:p>
          <a:p>
            <a:pPr fontAlgn="auto">
              <a:lnSpc>
                <a:spcPts val="48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She is playing a borrowed violin.她正在拉一把借来的小提琴。</a:t>
            </a:r>
          </a:p>
          <a:p>
            <a:pPr fontAlgn="auto">
              <a:lnSpc>
                <a:spcPts val="4800"/>
              </a:lnSpc>
            </a:pPr>
            <a:r>
              <a:rPr sz="2800">
                <a:latin typeface="微软雅黑" panose="020B0503020204020204" charset="-122"/>
                <a:ea typeface="微软雅黑" panose="020B0503020204020204" charset="-122"/>
                <a:cs typeface="微软雅黑" panose="020B0503020204020204" charset="-122"/>
                <a:sym typeface="+mn-ea"/>
              </a:rPr>
              <a:t>9.用于表示江河、湖泊、海洋、山脉、岛屿、海湾、海峡、报纸、书籍、会议、条约、某些国家或组织等的专有名词前或者某些由普通名词构成的专有名词前。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53695" y="303530"/>
            <a:ext cx="11484610" cy="6247130"/>
          </a:xfrm>
          <a:prstGeom prst="rect">
            <a:avLst/>
          </a:prstGeom>
          <a:noFill/>
        </p:spPr>
        <p:txBody>
          <a:bodyPr wrap="square" rtlCol="0">
            <a:spAutoFit/>
          </a:bodyPr>
          <a:lstStyle/>
          <a:p>
            <a:pPr fontAlgn="auto">
              <a:lnSpc>
                <a:spcPts val="4800"/>
              </a:lnSpc>
            </a:pPr>
            <a:r>
              <a:rPr sz="2800">
                <a:latin typeface="微软雅黑" panose="020B0503020204020204" charset="-122"/>
                <a:ea typeface="微软雅黑" panose="020B0503020204020204" charset="-122"/>
                <a:cs typeface="微软雅黑" panose="020B0503020204020204" charset="-122"/>
                <a:sym typeface="+mn-ea"/>
              </a:rPr>
              <a:t>the Pacific Ocean太平洋　　the Thames 泰晤士河 </a:t>
            </a:r>
          </a:p>
          <a:p>
            <a:pPr fontAlgn="auto">
              <a:lnSpc>
                <a:spcPts val="4800"/>
              </a:lnSpc>
            </a:pPr>
            <a:r>
              <a:rPr sz="2800">
                <a:latin typeface="微软雅黑" panose="020B0503020204020204" charset="-122"/>
                <a:ea typeface="微软雅黑" panose="020B0503020204020204" charset="-122"/>
                <a:cs typeface="微软雅黑" panose="020B0503020204020204" charset="-122"/>
                <a:sym typeface="+mn-ea"/>
              </a:rPr>
              <a:t>the Yellow River黄河 	          the Himalayas喜马拉雅山脉 </a:t>
            </a:r>
          </a:p>
          <a:p>
            <a:pPr fontAlgn="auto">
              <a:lnSpc>
                <a:spcPts val="4800"/>
              </a:lnSpc>
            </a:pPr>
            <a:r>
              <a:rPr sz="2800">
                <a:latin typeface="微软雅黑" panose="020B0503020204020204" charset="-122"/>
                <a:ea typeface="微软雅黑" panose="020B0503020204020204" charset="-122"/>
                <a:cs typeface="微软雅黑" panose="020B0503020204020204" charset="-122"/>
                <a:sym typeface="+mn-ea"/>
              </a:rPr>
              <a:t>the </a:t>
            </a:r>
            <a:r>
              <a:rPr sz="2800" i="1">
                <a:latin typeface="微软雅黑" panose="020B0503020204020204" charset="-122"/>
                <a:ea typeface="微软雅黑" panose="020B0503020204020204" charset="-122"/>
                <a:cs typeface="微软雅黑" panose="020B0503020204020204" charset="-122"/>
                <a:sym typeface="+mn-ea"/>
              </a:rPr>
              <a:t>Odyssey</a:t>
            </a:r>
            <a:r>
              <a:rPr sz="2800">
                <a:latin typeface="微软雅黑" panose="020B0503020204020204" charset="-122"/>
                <a:ea typeface="微软雅黑" panose="020B0503020204020204" charset="-122"/>
                <a:cs typeface="微软雅黑" panose="020B0503020204020204" charset="-122"/>
                <a:sym typeface="+mn-ea"/>
              </a:rPr>
              <a:t>《奥德赛》 	     the USA美国</a:t>
            </a:r>
          </a:p>
          <a:p>
            <a:pPr fontAlgn="auto">
              <a:lnSpc>
                <a:spcPts val="4800"/>
              </a:lnSpc>
            </a:pPr>
            <a:r>
              <a:rPr sz="2800">
                <a:latin typeface="微软雅黑" panose="020B0503020204020204" charset="-122"/>
                <a:ea typeface="微软雅黑" panose="020B0503020204020204" charset="-122"/>
                <a:cs typeface="微软雅黑" panose="020B0503020204020204" charset="-122"/>
                <a:sym typeface="+mn-ea"/>
              </a:rPr>
              <a:t>the Great Wall长城	              the World Cup世界杯</a:t>
            </a:r>
          </a:p>
          <a:p>
            <a:pPr fontAlgn="auto">
              <a:lnSpc>
                <a:spcPts val="4800"/>
              </a:lnSpc>
            </a:pPr>
            <a:r>
              <a:rPr sz="2800">
                <a:latin typeface="微软雅黑" panose="020B0503020204020204" charset="-122"/>
                <a:ea typeface="微软雅黑" panose="020B0503020204020204" charset="-122"/>
                <a:cs typeface="微软雅黑" panose="020B0503020204020204" charset="-122"/>
                <a:sym typeface="+mn-ea"/>
              </a:rPr>
              <a:t>the World Table Tennis Championship世界乒乓球锦标赛</a:t>
            </a:r>
          </a:p>
          <a:p>
            <a:pPr fontAlgn="auto">
              <a:lnSpc>
                <a:spcPts val="4800"/>
              </a:lnSpc>
            </a:pPr>
            <a:r>
              <a:rPr lang="en-US"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5</a:t>
            </a:r>
            <a:r>
              <a:rPr sz="2800">
                <a:latin typeface="微软雅黑" panose="020B0503020204020204" charset="-122"/>
                <a:ea typeface="微软雅黑" panose="020B0503020204020204" charset="-122"/>
                <a:cs typeface="微软雅黑" panose="020B0503020204020204" charset="-122"/>
                <a:sym typeface="+mn-ea"/>
              </a:rPr>
              <a:t>    Today, the Long March for us is to achieve the "Two Centenary Goals" as well as </a:t>
            </a:r>
            <a:r>
              <a:rPr sz="2800" u="sng">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 Chinese Dream of national rejuvenation(复兴). </a:t>
            </a:r>
          </a:p>
          <a:p>
            <a:pPr fontAlgn="auto">
              <a:lnSpc>
                <a:spcPts val="4800"/>
              </a:lnSpc>
            </a:pPr>
            <a:r>
              <a:rPr lang="zh-CN" sz="2800" b="1" spc="100">
                <a:solidFill>
                  <a:schemeClr val="tx1"/>
                </a:solidFill>
                <a:uFillTx/>
                <a:latin typeface="微软雅黑" panose="020B0503020204020204" charset="-122"/>
                <a:ea typeface="微软雅黑" panose="020B0503020204020204" charset="-122"/>
                <a:cs typeface="微软雅黑" panose="020B0503020204020204" charset="-122"/>
                <a:sym typeface="+mn-ea"/>
              </a:rPr>
              <a:t>解析</a:t>
            </a:r>
            <a:r>
              <a:rPr lang="zh-CN" sz="2800" spc="100">
                <a:solidFill>
                  <a:schemeClr val="tx1"/>
                </a:solidFill>
                <a:uFillTx/>
                <a:latin typeface="微软雅黑" panose="020B0503020204020204" charset="-122"/>
                <a:ea typeface="微软雅黑" panose="020B0503020204020204" charset="-122"/>
                <a:cs typeface="微软雅黑" panose="020B0503020204020204" charset="-122"/>
                <a:sym typeface="+mn-ea"/>
              </a:rPr>
              <a:t>    </a:t>
            </a:r>
            <a:r>
              <a:rPr sz="2800" spc="100">
                <a:solidFill>
                  <a:schemeClr val="tx1"/>
                </a:solidFill>
                <a:uFillTx/>
                <a:latin typeface="微软雅黑" panose="020B0503020204020204" charset="-122"/>
                <a:ea typeface="微软雅黑" panose="020B0503020204020204" charset="-122"/>
                <a:cs typeface="微软雅黑" panose="020B0503020204020204" charset="-122"/>
                <a:sym typeface="+mn-ea"/>
              </a:rPr>
              <a:t>Chinese Dream为普通名词构成的专有名词,因此其前用定冠词the。</a:t>
            </a:r>
          </a:p>
        </p:txBody>
      </p:sp>
      <p:pic>
        <p:nvPicPr>
          <p:cNvPr id="57" name="新典例.jpg" descr="id:2147501944;FounderCES"/>
          <p:cNvPicPr>
            <a:picLocks noChangeAspect="1"/>
          </p:cNvPicPr>
          <p:nvPr/>
        </p:nvPicPr>
        <p:blipFill>
          <a:blip r:embed="rId3"/>
          <a:stretch>
            <a:fillRect/>
          </a:stretch>
        </p:blipFill>
        <p:spPr>
          <a:xfrm>
            <a:off x="353695" y="3536950"/>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53695" y="364490"/>
            <a:ext cx="11484610" cy="737235"/>
          </a:xfrm>
          <a:prstGeom prst="rect">
            <a:avLst/>
          </a:prstGeom>
          <a:noFill/>
        </p:spPr>
        <p:txBody>
          <a:bodyPr wrap="square" rtlCol="0">
            <a:spAutoFit/>
          </a:bodyPr>
          <a:lstStyle/>
          <a:p>
            <a:pPr fontAlgn="auto">
              <a:lnSpc>
                <a:spcPct val="150000"/>
              </a:lnSpc>
            </a:pPr>
            <a:r>
              <a:rPr sz="2800">
                <a:solidFill>
                  <a:srgbClr val="FF0000"/>
                </a:solidFill>
                <a:latin typeface="微软雅黑" panose="020B0503020204020204" charset="-122"/>
                <a:ea typeface="微软雅黑" panose="020B0503020204020204" charset="-122"/>
                <a:cs typeface="微软雅黑" panose="020B0503020204020204" charset="-122"/>
                <a:sym typeface="+mn-ea"/>
              </a:rPr>
              <a:t>知识2　含有定冠词的固定搭配 </a:t>
            </a:r>
            <a:endParaRPr sz="28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2" name="矩形 1"/>
          <p:cNvSpPr/>
          <p:nvPr/>
        </p:nvSpPr>
        <p:spPr>
          <a:xfrm>
            <a:off x="443230" y="1101725"/>
            <a:ext cx="11306175" cy="4837430"/>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fontAlgn="auto">
              <a:lnSpc>
                <a:spcPct val="150000"/>
              </a:lnSpc>
            </a:pPr>
            <a:r>
              <a:rPr sz="2800">
                <a:solidFill>
                  <a:schemeClr val="tx1"/>
                </a:solidFill>
                <a:latin typeface="微软雅黑" panose="020B0503020204020204" charset="-122"/>
                <a:ea typeface="微软雅黑" panose="020B0503020204020204" charset="-122"/>
                <a:cs typeface="微软雅黑" panose="020B0503020204020204" charset="-122"/>
                <a:sym typeface="+mn-ea"/>
              </a:rPr>
              <a:t>make the most/best of充分利用       in the end最后</a:t>
            </a:r>
          </a:p>
          <a:p>
            <a:pPr fontAlgn="auto">
              <a:lnSpc>
                <a:spcPct val="150000"/>
              </a:lnSpc>
            </a:pPr>
            <a:r>
              <a:rPr sz="2800">
                <a:solidFill>
                  <a:schemeClr val="tx1"/>
                </a:solidFill>
                <a:latin typeface="微软雅黑" panose="020B0503020204020204" charset="-122"/>
                <a:ea typeface="微软雅黑" panose="020B0503020204020204" charset="-122"/>
                <a:cs typeface="微软雅黑" panose="020B0503020204020204" charset="-122"/>
                <a:sym typeface="+mn-ea"/>
              </a:rPr>
              <a:t>by the way顺便说一下                       in the distance在远处</a:t>
            </a:r>
          </a:p>
          <a:p>
            <a:pPr fontAlgn="auto">
              <a:lnSpc>
                <a:spcPct val="150000"/>
              </a:lnSpc>
            </a:pPr>
            <a:r>
              <a:rPr sz="2800">
                <a:solidFill>
                  <a:schemeClr val="tx1"/>
                </a:solidFill>
                <a:latin typeface="微软雅黑" panose="020B0503020204020204" charset="-122"/>
                <a:ea typeface="微软雅黑" panose="020B0503020204020204" charset="-122"/>
                <a:cs typeface="微软雅黑" panose="020B0503020204020204" charset="-122"/>
                <a:sym typeface="+mn-ea"/>
              </a:rPr>
              <a:t>in the face of面对	                           on the whole总的来说</a:t>
            </a:r>
          </a:p>
          <a:p>
            <a:pPr fontAlgn="auto">
              <a:lnSpc>
                <a:spcPct val="150000"/>
              </a:lnSpc>
            </a:pPr>
            <a:r>
              <a:rPr sz="2800">
                <a:solidFill>
                  <a:schemeClr val="tx1"/>
                </a:solidFill>
                <a:latin typeface="微软雅黑" panose="020B0503020204020204" charset="-122"/>
                <a:ea typeface="微软雅黑" panose="020B0503020204020204" charset="-122"/>
                <a:cs typeface="微软雅黑" panose="020B0503020204020204" charset="-122"/>
                <a:sym typeface="+mn-ea"/>
              </a:rPr>
              <a:t>at the same time同时 	                  on the other hand另一方面</a:t>
            </a:r>
          </a:p>
          <a:p>
            <a:pPr fontAlgn="auto">
              <a:lnSpc>
                <a:spcPct val="150000"/>
              </a:lnSpc>
            </a:pPr>
            <a:r>
              <a:rPr sz="2800">
                <a:solidFill>
                  <a:schemeClr val="tx1"/>
                </a:solidFill>
                <a:latin typeface="微软雅黑" panose="020B0503020204020204" charset="-122"/>
                <a:ea typeface="微软雅黑" panose="020B0503020204020204" charset="-122"/>
                <a:cs typeface="微软雅黑" panose="020B0503020204020204" charset="-122"/>
                <a:sym typeface="+mn-ea"/>
              </a:rPr>
              <a:t>to tell(you) the truth说实话 	         for the time being 暂时</a:t>
            </a:r>
          </a:p>
          <a:p>
            <a:pPr fontAlgn="auto">
              <a:lnSpc>
                <a:spcPct val="150000"/>
              </a:lnSpc>
            </a:pPr>
            <a:r>
              <a:rPr sz="2800">
                <a:solidFill>
                  <a:schemeClr val="tx1"/>
                </a:solidFill>
                <a:latin typeface="微软雅黑" panose="020B0503020204020204" charset="-122"/>
                <a:ea typeface="微软雅黑" panose="020B0503020204020204" charset="-122"/>
                <a:cs typeface="微软雅黑" panose="020B0503020204020204" charset="-122"/>
                <a:sym typeface="+mn-ea"/>
              </a:rPr>
              <a:t>on the spot在现场	                           not in the least一点也不</a:t>
            </a:r>
          </a:p>
          <a:p>
            <a:pPr fontAlgn="auto">
              <a:lnSpc>
                <a:spcPct val="150000"/>
              </a:lnSpc>
            </a:pPr>
            <a:r>
              <a:rPr sz="2800">
                <a:solidFill>
                  <a:schemeClr val="tx1"/>
                </a:solidFill>
                <a:latin typeface="微软雅黑" panose="020B0503020204020204" charset="-122"/>
                <a:ea typeface="微软雅黑" panose="020B0503020204020204" charset="-122"/>
                <a:cs typeface="微软雅黑" panose="020B0503020204020204" charset="-122"/>
                <a:sym typeface="+mn-ea"/>
              </a:rPr>
              <a:t>the other day前几天 	                       take the place of代替</a:t>
            </a:r>
            <a:endParaRPr lang="zh-CN" alt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53695" y="360045"/>
            <a:ext cx="11484610" cy="6247130"/>
          </a:xfrm>
          <a:prstGeom prst="rect">
            <a:avLst/>
          </a:prstGeom>
          <a:noFill/>
        </p:spPr>
        <p:txBody>
          <a:bodyPr wrap="square" rtlCol="0">
            <a:spAutoFit/>
          </a:bodyPr>
          <a:lstStyle/>
          <a:p>
            <a:pPr fontAlgn="auto">
              <a:lnSpc>
                <a:spcPts val="4800"/>
              </a:lnSpc>
            </a:pPr>
            <a:r>
              <a:rPr lang="en-US"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6</a:t>
            </a:r>
            <a:r>
              <a:rPr sz="2800">
                <a:latin typeface="微软雅黑" panose="020B0503020204020204" charset="-122"/>
                <a:ea typeface="微软雅黑" panose="020B0503020204020204" charset="-122"/>
                <a:cs typeface="微软雅黑" panose="020B0503020204020204" charset="-122"/>
                <a:sym typeface="+mn-ea"/>
              </a:rPr>
              <a:t>    The author shows the extreme struggle of the characters in </a:t>
            </a:r>
            <a:r>
              <a:rPr sz="2800" u="sng">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　face of hardships, and describes the truth, the good and the beauty in human nature. </a:t>
            </a:r>
          </a:p>
          <a:p>
            <a:pPr fontAlgn="auto">
              <a:lnSpc>
                <a:spcPts val="4800"/>
              </a:lnSpc>
            </a:pPr>
            <a:r>
              <a:rPr lang="zh-CN" sz="2800" b="1">
                <a:latin typeface="微软雅黑" panose="020B0503020204020204" charset="-122"/>
                <a:ea typeface="微软雅黑" panose="020B0503020204020204" charset="-122"/>
                <a:cs typeface="微软雅黑" panose="020B0503020204020204" charset="-122"/>
                <a:sym typeface="+mn-ea"/>
              </a:rPr>
              <a:t>解析</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句意:作者表现了人物面对苦难时的极端挣扎,描写了人性的真善美。in the face of为固定搭配,表示"面对",故填 the。</a:t>
            </a:r>
          </a:p>
          <a:p>
            <a:pPr fontAlgn="auto">
              <a:lnSpc>
                <a:spcPts val="4800"/>
              </a:lnSpc>
            </a:pPr>
            <a:r>
              <a:rPr sz="2800">
                <a:solidFill>
                  <a:srgbClr val="FF0000"/>
                </a:solidFill>
                <a:latin typeface="微软雅黑" panose="020B0503020204020204" charset="-122"/>
                <a:ea typeface="微软雅黑" panose="020B0503020204020204" charset="-122"/>
                <a:cs typeface="微软雅黑" panose="020B0503020204020204" charset="-122"/>
                <a:sym typeface="+mn-ea"/>
              </a:rPr>
              <a:t>知识3　定冠词的特殊用法</a:t>
            </a:r>
          </a:p>
          <a:p>
            <a:pPr fontAlgn="auto">
              <a:lnSpc>
                <a:spcPts val="4800"/>
              </a:lnSpc>
            </a:pPr>
            <a:r>
              <a:rPr sz="2800">
                <a:latin typeface="微软雅黑" panose="020B0503020204020204" charset="-122"/>
                <a:ea typeface="微软雅黑" panose="020B0503020204020204" charset="-122"/>
                <a:cs typeface="微软雅黑" panose="020B0503020204020204" charset="-122"/>
                <a:sym typeface="+mn-ea"/>
              </a:rPr>
              <a:t>1.用于表示世纪、年代、朝代的名词以及逢十的词前(指某个年代)。</a:t>
            </a:r>
          </a:p>
          <a:p>
            <a:pPr fontAlgn="auto">
              <a:lnSpc>
                <a:spcPts val="4800"/>
              </a:lnSpc>
            </a:pPr>
            <a:r>
              <a:rPr sz="2800">
                <a:latin typeface="微软雅黑" panose="020B0503020204020204" charset="-122"/>
                <a:ea typeface="微软雅黑" panose="020B0503020204020204" charset="-122"/>
                <a:cs typeface="微软雅黑" panose="020B0503020204020204" charset="-122"/>
                <a:sym typeface="+mn-ea"/>
              </a:rPr>
              <a:t>in the 1990</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s 在20世纪90年代　  the Qing Dynasty清朝</a:t>
            </a:r>
          </a:p>
          <a:p>
            <a:pPr fontAlgn="auto">
              <a:lnSpc>
                <a:spcPts val="4800"/>
              </a:lnSpc>
            </a:pPr>
            <a:r>
              <a:rPr sz="2800">
                <a:latin typeface="微软雅黑" panose="020B0503020204020204" charset="-122"/>
                <a:ea typeface="微软雅黑" panose="020B0503020204020204" charset="-122"/>
                <a:cs typeface="微软雅黑" panose="020B0503020204020204" charset="-122"/>
                <a:sym typeface="+mn-ea"/>
              </a:rPr>
              <a:t>2.用于"动词(take/catch/pat/hit/…)+sb.+介词(by/in/on)+the+名词(身体某一部位)"结构。</a:t>
            </a:r>
          </a:p>
        </p:txBody>
      </p:sp>
      <p:pic>
        <p:nvPicPr>
          <p:cNvPr id="57" name="新典例.jpg" descr="id:2147501944;FounderCES"/>
          <p:cNvPicPr>
            <a:picLocks noChangeAspect="1"/>
          </p:cNvPicPr>
          <p:nvPr/>
        </p:nvPicPr>
        <p:blipFill>
          <a:blip r:embed="rId3"/>
          <a:stretch>
            <a:fillRect/>
          </a:stretch>
        </p:blipFill>
        <p:spPr>
          <a:xfrm>
            <a:off x="353695" y="579120"/>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53695" y="360045"/>
            <a:ext cx="11484610" cy="6247130"/>
          </a:xfrm>
          <a:prstGeom prst="rect">
            <a:avLst/>
          </a:prstGeom>
          <a:noFill/>
        </p:spPr>
        <p:txBody>
          <a:bodyPr wrap="square" rtlCol="0">
            <a:spAutoFit/>
          </a:bodyPr>
          <a:lstStyle/>
          <a:p>
            <a:pPr fontAlgn="auto">
              <a:lnSpc>
                <a:spcPts val="48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a:t>
            </a:r>
            <a:r>
              <a:rPr sz="2800">
                <a:solidFill>
                  <a:srgbClr val="FF0000"/>
                </a:solidFill>
                <a:latin typeface="微软雅黑" panose="020B0503020204020204" charset="-122"/>
                <a:ea typeface="微软雅黑" panose="020B0503020204020204" charset="-122"/>
                <a:cs typeface="微软雅黑" panose="020B0503020204020204" charset="-122"/>
                <a:sym typeface="+mn-ea"/>
              </a:rPr>
              <a:t>注意</a:t>
            </a: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名词前要用定冠词the,而不用物主代词。</a:t>
            </a:r>
          </a:p>
          <a:p>
            <a:pPr fontAlgn="auto">
              <a:lnSpc>
                <a:spcPts val="48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He hit me on the head.他击中了我的头。</a:t>
            </a:r>
          </a:p>
          <a:p>
            <a:pPr fontAlgn="auto">
              <a:lnSpc>
                <a:spcPts val="4800"/>
              </a:lnSpc>
            </a:pPr>
            <a:r>
              <a:rPr sz="2800">
                <a:latin typeface="微软雅黑" panose="020B0503020204020204" charset="-122"/>
                <a:ea typeface="微软雅黑" panose="020B0503020204020204" charset="-122"/>
                <a:cs typeface="微软雅黑" panose="020B0503020204020204" charset="-122"/>
                <a:sym typeface="+mn-ea"/>
              </a:rPr>
              <a:t>3.用于表示度量单位的单数名词前。</a:t>
            </a:r>
          </a:p>
          <a:p>
            <a:pPr fontAlgn="auto">
              <a:lnSpc>
                <a:spcPts val="4800"/>
              </a:lnSpc>
            </a:pPr>
            <a:r>
              <a:rPr sz="2800">
                <a:latin typeface="微软雅黑" panose="020B0503020204020204" charset="-122"/>
                <a:ea typeface="微软雅黑" panose="020B0503020204020204" charset="-122"/>
                <a:cs typeface="微软雅黑" panose="020B0503020204020204" charset="-122"/>
                <a:sym typeface="+mn-ea"/>
              </a:rPr>
              <a:t>常见的有:by the hour/day/week/month/year/dozen/yard/ton/kilo,但是size/weight/time这类名词与by连用时不加冠词。</a:t>
            </a:r>
          </a:p>
          <a:p>
            <a:pPr fontAlgn="auto">
              <a:lnSpc>
                <a:spcPts val="48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I hired the car by the hour.我按小时租了这辆车。</a:t>
            </a:r>
          </a:p>
          <a:p>
            <a:pPr fontAlgn="auto">
              <a:lnSpc>
                <a:spcPts val="48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Apples are sold by weight.苹果按重量出售。</a:t>
            </a:r>
          </a:p>
          <a:p>
            <a:pPr fontAlgn="auto">
              <a:lnSpc>
                <a:spcPts val="4800"/>
              </a:lnSpc>
            </a:pPr>
            <a:r>
              <a:rPr sz="2800">
                <a:latin typeface="微软雅黑" panose="020B0503020204020204" charset="-122"/>
                <a:ea typeface="微软雅黑" panose="020B0503020204020204" charset="-122"/>
                <a:cs typeface="微软雅黑" panose="020B0503020204020204" charset="-122"/>
                <a:sym typeface="+mn-ea"/>
              </a:rPr>
              <a:t>4.用于"the+比较级…,the+比较级…"(越……越……)结构。</a:t>
            </a:r>
          </a:p>
          <a:p>
            <a:pPr fontAlgn="auto">
              <a:lnSpc>
                <a:spcPts val="48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The more careful you are, the fewer mistakes you</a:t>
            </a:r>
            <a:r>
              <a:rPr lang="en-US"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ll make.你越仔细,出的错就会越少。</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900295"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sym typeface="+mn-ea"/>
              </a:rPr>
              <a:t> 零冠词的用法</a:t>
            </a:r>
          </a:p>
        </p:txBody>
      </p:sp>
      <p:sp>
        <p:nvSpPr>
          <p:cNvPr id="100" name="文本框 99"/>
          <p:cNvSpPr txBox="1"/>
          <p:nvPr/>
        </p:nvSpPr>
        <p:spPr>
          <a:xfrm>
            <a:off x="316230" y="808990"/>
            <a:ext cx="11539855" cy="5262245"/>
          </a:xfrm>
          <a:prstGeom prst="rect">
            <a:avLst/>
          </a:prstGeom>
          <a:noFill/>
          <a:ln w="9525">
            <a:noFill/>
          </a:ln>
        </p:spPr>
        <p:txBody>
          <a:bodyPr wrap="square">
            <a:spAutoFit/>
          </a:bodyPr>
          <a:lstStyle/>
          <a:p>
            <a:pPr indent="0" fontAlgn="auto">
              <a:lnSpc>
                <a:spcPct val="150000"/>
              </a:lnSpc>
            </a:pPr>
            <a:r>
              <a:rPr lang="zh-CN" sz="2800" b="0">
                <a:solidFill>
                  <a:srgbClr val="FF0000"/>
                </a:solidFill>
                <a:latin typeface="微软雅黑" panose="020B0503020204020204" charset="-122"/>
                <a:ea typeface="微软雅黑" panose="020B0503020204020204" charset="-122"/>
                <a:cs typeface="微软雅黑" panose="020B0503020204020204" charset="-122"/>
              </a:rPr>
              <a:t>知识</a:t>
            </a:r>
            <a:r>
              <a:rPr lang="en-US" sz="2800" b="0">
                <a:solidFill>
                  <a:srgbClr val="FF0000"/>
                </a:solidFill>
                <a:latin typeface="微软雅黑" panose="020B0503020204020204" charset="-122"/>
                <a:ea typeface="微软雅黑" panose="020B0503020204020204" charset="-122"/>
                <a:cs typeface="微软雅黑" panose="020B0503020204020204" charset="-122"/>
              </a:rPr>
              <a:t>1</a:t>
            </a:r>
            <a:r>
              <a:rPr lang="zh-CN" sz="2800" b="0">
                <a:solidFill>
                  <a:srgbClr val="FF0000"/>
                </a:solidFill>
                <a:latin typeface="微软雅黑" panose="020B0503020204020204" charset="-122"/>
                <a:ea typeface="微软雅黑" panose="020B0503020204020204" charset="-122"/>
                <a:cs typeface="微软雅黑" panose="020B0503020204020204" charset="-122"/>
              </a:rPr>
              <a:t>　</a:t>
            </a:r>
            <a:r>
              <a:rPr sz="2800" b="0">
                <a:solidFill>
                  <a:srgbClr val="FF0000"/>
                </a:solidFill>
                <a:latin typeface="微软雅黑" panose="020B0503020204020204" charset="-122"/>
                <a:ea typeface="微软雅黑" panose="020B0503020204020204" charset="-122"/>
                <a:cs typeface="微软雅黑" panose="020B0503020204020204" charset="-122"/>
              </a:rPr>
              <a:t>零冠词的基本用法</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1.(第一次使用的)不可数名词前通常不用冠词。</a:t>
            </a:r>
          </a:p>
          <a:p>
            <a:pPr indent="0"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solidFill>
                  <a:srgbClr val="000000"/>
                </a:solidFill>
                <a:latin typeface="微软雅黑" panose="020B0503020204020204" charset="-122"/>
                <a:ea typeface="微软雅黑" panose="020B0503020204020204" charset="-122"/>
                <a:cs typeface="微软雅黑" panose="020B0503020204020204" charset="-122"/>
                <a:sym typeface="+mn-ea"/>
              </a:rPr>
              <a:t>Man needs air and water.人类需要空气和水。</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2.名词复数泛指一类人或事物时,其前不用冠词。</a:t>
            </a:r>
          </a:p>
          <a:p>
            <a:pPr indent="0"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solidFill>
                  <a:srgbClr val="000000"/>
                </a:solidFill>
                <a:latin typeface="微软雅黑" panose="020B0503020204020204" charset="-122"/>
                <a:ea typeface="微软雅黑" panose="020B0503020204020204" charset="-122"/>
                <a:cs typeface="微软雅黑" panose="020B0503020204020204" charset="-122"/>
                <a:sym typeface="+mn-ea"/>
              </a:rPr>
              <a:t>On weekends, shopping malls are always crowded with people.周末,商场里总是挤满了人。</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3.表示街道、广场、公园、大学或某些杂志等的一些名词前,一般不用冠词。</a:t>
            </a:r>
          </a:p>
        </p:txBody>
      </p:sp>
      <p:sp>
        <p:nvSpPr>
          <p:cNvPr id="106" name="文本框 105"/>
          <p:cNvSpPr txBox="1"/>
          <p:nvPr/>
        </p:nvSpPr>
        <p:spPr>
          <a:xfrm>
            <a:off x="3556317" y="2748915"/>
            <a:ext cx="5080000" cy="229870"/>
          </a:xfrm>
          <a:prstGeom prst="rect">
            <a:avLst/>
          </a:prstGeom>
          <a:noFill/>
          <a:ln w="9525">
            <a:noFill/>
          </a:ln>
        </p:spPr>
        <p:txBody>
          <a:bodyPr>
            <a:spAutoFit/>
          </a:bodyPr>
          <a:lstStyle/>
          <a:p>
            <a:pPr indent="0"/>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考点帮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必备知识通关</a:t>
            </a:r>
          </a:p>
        </p:txBody>
      </p:sp>
      <p:sp>
        <p:nvSpPr>
          <p:cNvPr id="16" name="矩形 15">
            <a:hlinkClick r:id="rId2" action="ppaction://hlinksldjump"/>
          </p:cNvPr>
          <p:cNvSpPr/>
          <p:nvPr/>
        </p:nvSpPr>
        <p:spPr>
          <a:xfrm>
            <a:off x="689610" y="1981835"/>
            <a:ext cx="10065385" cy="408876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不定冠词a/an的用法</a:t>
            </a: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2   </a:t>
            </a:r>
            <a:r>
              <a:rPr lang="zh-CN" altLang="en-US" sz="2800" dirty="0">
                <a:solidFill>
                  <a:schemeClr val="tx1">
                    <a:lumMod val="95000"/>
                    <a:lumOff val="5000"/>
                  </a:schemeClr>
                </a:solidFill>
                <a:latin typeface="微软雅黑" panose="020B0503020204020204" charset="-122"/>
                <a:ea typeface="微软雅黑" panose="020B0503020204020204" charset="-122"/>
              </a:rPr>
              <a:t>定冠词the的用法</a:t>
            </a: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3   </a:t>
            </a:r>
            <a:r>
              <a:rPr lang="zh-CN" altLang="en-US" sz="2800" dirty="0">
                <a:solidFill>
                  <a:schemeClr val="tx1">
                    <a:lumMod val="95000"/>
                    <a:lumOff val="5000"/>
                  </a:schemeClr>
                </a:solidFill>
                <a:latin typeface="微软雅黑" panose="020B0503020204020204" charset="-122"/>
                <a:ea typeface="微软雅黑" panose="020B0503020204020204" charset="-122"/>
              </a:rPr>
              <a:t>零冠词的用法</a:t>
            </a: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4   </a:t>
            </a:r>
            <a:r>
              <a:rPr lang="zh-CN" altLang="en-US" sz="2800" dirty="0">
                <a:solidFill>
                  <a:schemeClr val="tx1">
                    <a:lumMod val="95000"/>
                    <a:lumOff val="5000"/>
                  </a:schemeClr>
                </a:solidFill>
                <a:latin typeface="微软雅黑" panose="020B0503020204020204" charset="-122"/>
                <a:ea typeface="微软雅黑" panose="020B0503020204020204" charset="-122"/>
              </a:rPr>
              <a:t>名词的数</a:t>
            </a: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5   </a:t>
            </a:r>
            <a:r>
              <a:rPr lang="zh-CN" altLang="en-US" sz="2800" dirty="0">
                <a:solidFill>
                  <a:schemeClr val="tx1">
                    <a:lumMod val="95000"/>
                    <a:lumOff val="5000"/>
                  </a:schemeClr>
                </a:solidFill>
                <a:latin typeface="微软雅黑" panose="020B0503020204020204" charset="-122"/>
                <a:ea typeface="微软雅黑" panose="020B0503020204020204" charset="-122"/>
              </a:rPr>
              <a:t>名词所有格</a:t>
            </a: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难点     </a:t>
            </a:r>
            <a:r>
              <a:rPr sz="2800" dirty="0">
                <a:solidFill>
                  <a:schemeClr val="tx1">
                    <a:lumMod val="95000"/>
                    <a:lumOff val="5000"/>
                  </a:schemeClr>
                </a:solidFill>
                <a:latin typeface="微软雅黑" panose="020B0503020204020204" charset="-122"/>
                <a:ea typeface="微软雅黑" panose="020B0503020204020204" charset="-122"/>
              </a:rPr>
              <a:t>冠词使用情况的对比</a:t>
            </a:r>
          </a:p>
          <a:p>
            <a:pPr fontAlgn="auto">
              <a:lnSpc>
                <a:spcPct val="150000"/>
              </a:lnSpc>
            </a:pP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434975" y="151765"/>
            <a:ext cx="11322050" cy="655447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Chang</a:t>
            </a:r>
            <a:r>
              <a:rPr lang="en-US" altLang="zh-CN" sz="2800">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an Street长安街　　　Tian</a:t>
            </a:r>
            <a:r>
              <a:rPr lang="en-US" altLang="zh-CN" sz="2800">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anmen Square天安门广场</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Times Square 时代广场	      </a:t>
            </a:r>
            <a:r>
              <a:rPr lang="zh-CN" altLang="en-US" sz="2800" i="1">
                <a:latin typeface="微软雅黑" panose="020B0503020204020204" charset="-122"/>
                <a:ea typeface="微软雅黑" panose="020B0503020204020204" charset="-122"/>
                <a:cs typeface="微软雅黑" panose="020B0503020204020204" charset="-122"/>
                <a:sym typeface="+mn-ea"/>
              </a:rPr>
              <a:t>Time</a:t>
            </a:r>
            <a:r>
              <a:rPr lang="zh-CN" altLang="en-US" sz="2800">
                <a:latin typeface="微软雅黑" panose="020B0503020204020204" charset="-122"/>
                <a:ea typeface="微软雅黑" panose="020B0503020204020204" charset="-122"/>
                <a:cs typeface="微软雅黑" panose="020B0503020204020204" charset="-122"/>
                <a:sym typeface="+mn-ea"/>
              </a:rPr>
              <a:t>《时代周刊》</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Beihai Park北海公园	          Tsinghua University清华大学</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4.表示学科名称、球类运动、棋类游戏等的名词前不用冠词。</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I am very interested in English.我对英语很感兴趣。</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He is fond of playing chess.他喜欢下棋。 </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5.表示一日三餐等的名词前一般不用冠词。但若指具体的某顿饭或三餐前有形容词修饰时要用冠词。</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p:txBody>
      </p:sp>
      <p:pic>
        <p:nvPicPr>
          <p:cNvPr id="2" name="图片 1"/>
          <p:cNvPicPr>
            <a:picLocks noChangeAspect="1"/>
          </p:cNvPicPr>
          <p:nvPr/>
        </p:nvPicPr>
        <p:blipFill>
          <a:blip r:embed="rId3"/>
          <a:stretch>
            <a:fillRect/>
          </a:stretch>
        </p:blipFill>
        <p:spPr>
          <a:xfrm>
            <a:off x="434975" y="5403215"/>
            <a:ext cx="8995410" cy="111633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19405" y="305435"/>
            <a:ext cx="11553190" cy="6308725"/>
          </a:xfrm>
          <a:prstGeom prst="rect">
            <a:avLst/>
          </a:prstGeom>
          <a:noFill/>
        </p:spPr>
        <p:txBody>
          <a:bodyPr wrap="square" rtlCol="0">
            <a:spAutoFit/>
          </a:bodyPr>
          <a:lstStyle/>
          <a:p>
            <a:pPr fontAlgn="auto">
              <a:lnSpc>
                <a:spcPts val="48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The breakfast was well cooked.这顿早饭做得不错。</a:t>
            </a:r>
          </a:p>
          <a:p>
            <a:pPr fontAlgn="auto">
              <a:lnSpc>
                <a:spcPts val="4800"/>
              </a:lnSpc>
            </a:pPr>
            <a:r>
              <a:rPr lang="zh-CN" altLang="en-US" sz="2800">
                <a:latin typeface="微软雅黑" panose="020B0503020204020204" charset="-122"/>
                <a:ea typeface="微软雅黑" panose="020B0503020204020204" charset="-122"/>
                <a:cs typeface="微软雅黑" panose="020B0503020204020204" charset="-122"/>
                <a:sym typeface="+mn-ea"/>
              </a:rPr>
              <a:t>6.表示季节、月份、星期、节假日等的名词前往往不用冠词。</a:t>
            </a:r>
          </a:p>
          <a:p>
            <a:pPr fontAlgn="auto">
              <a:lnSpc>
                <a:spcPts val="48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Now it is truly autumn. 现在真的是秋天了。</a:t>
            </a:r>
          </a:p>
          <a:p>
            <a:pPr fontAlgn="auto">
              <a:lnSpc>
                <a:spcPts val="4800"/>
              </a:lnSpc>
            </a:pPr>
            <a:r>
              <a:rPr lang="zh-CN" altLang="en-US" sz="2800" spc="-200">
                <a:solidFill>
                  <a:schemeClr val="tx1"/>
                </a:solidFill>
                <a:uFillTx/>
                <a:latin typeface="微软雅黑" panose="020B0503020204020204" charset="-122"/>
                <a:ea typeface="微软雅黑" panose="020B0503020204020204" charset="-122"/>
                <a:cs typeface="微软雅黑" panose="020B0503020204020204" charset="-122"/>
                <a:sym typeface="+mn-ea"/>
              </a:rPr>
              <a:t>in September 在九月       on Monday 在周一       on Children</a:t>
            </a:r>
            <a:r>
              <a:rPr lang="en-US" altLang="zh-CN" sz="2800" spc="-200">
                <a:solidFill>
                  <a:schemeClr val="tx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spc="-200">
                <a:solidFill>
                  <a:schemeClr val="tx1"/>
                </a:solidFill>
                <a:uFillTx/>
                <a:latin typeface="微软雅黑" panose="020B0503020204020204" charset="-122"/>
                <a:ea typeface="微软雅黑" panose="020B0503020204020204" charset="-122"/>
                <a:cs typeface="微软雅黑" panose="020B0503020204020204" charset="-122"/>
                <a:sym typeface="+mn-ea"/>
              </a:rPr>
              <a:t>s day 在儿童节</a:t>
            </a:r>
          </a:p>
          <a:p>
            <a:pPr fontAlgn="auto">
              <a:lnSpc>
                <a:spcPts val="48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特别提醒</a:t>
            </a:r>
            <a:r>
              <a:rPr lang="zh-CN" altLang="en-US" sz="2800">
                <a:latin typeface="微软雅黑" panose="020B0503020204020204" charset="-122"/>
                <a:ea typeface="微软雅黑" panose="020B0503020204020204" charset="-122"/>
                <a:cs typeface="微软雅黑" panose="020B0503020204020204" charset="-122"/>
                <a:sym typeface="+mn-ea"/>
              </a:rPr>
              <a:t>　  1.若特指某一段时间或特定的时间概念,则用定冠词the;若表示"某一个(种/……)"这类概念时,季节名词前要用不定冠词。</a:t>
            </a:r>
          </a:p>
          <a:p>
            <a:pPr fontAlgn="auto">
              <a:lnSpc>
                <a:spcPts val="48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The spring of 2008 was a terrible spring. 2008年的春天是个糟糕的春天。</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2."in (the)+表示四季的名词"结构中,the可以带上,也可以省略。</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in (the) spring 在春季</a:t>
            </a:r>
            <a:endParaRPr lang="zh-CN" altLang="en-US"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454025" y="474980"/>
            <a:ext cx="11283950"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7.名词前已有this, that, my, your, some, each, no, any等指示代词、物主代词或不定代词时不用冠词。</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My pen is much more expensive than yours.我的钢笔比你的昂贵多了。</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8.表示独一无二的职位、头衔的名词作表语、同位语或补语时,其前不用冠词。</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Mr. Brown, head of the group, will plan the whole trip.小组的组长布朗先生将会制订整个旅行的计划。</a:t>
            </a: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89230" y="245110"/>
            <a:ext cx="11605895" cy="73723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知识</a:t>
            </a:r>
            <a:r>
              <a:rPr lang="en-US" altLang="zh-CN" sz="2800">
                <a:solidFill>
                  <a:srgbClr val="FF0000"/>
                </a:solidFill>
                <a:latin typeface="微软雅黑" panose="020B0503020204020204" charset="-122"/>
                <a:ea typeface="微软雅黑" panose="020B0503020204020204" charset="-122"/>
                <a:cs typeface="微软雅黑" panose="020B0503020204020204" charset="-122"/>
                <a:sym typeface="+mn-ea"/>
              </a:rPr>
              <a:t>2</a:t>
            </a: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　含有零冠词的固定搭配</a:t>
            </a:r>
            <a:endParaRPr lang="zh-CN" altLang="en-US" sz="2800">
              <a:latin typeface="微软雅黑" panose="020B0503020204020204" charset="-122"/>
              <a:ea typeface="微软雅黑" panose="020B0503020204020204" charset="-122"/>
              <a:cs typeface="微软雅黑" panose="020B0503020204020204" charset="-122"/>
              <a:sym typeface="+mn-ea"/>
            </a:endParaRPr>
          </a:p>
        </p:txBody>
      </p:sp>
      <p:sp>
        <p:nvSpPr>
          <p:cNvPr id="2" name="矩形 1"/>
          <p:cNvSpPr/>
          <p:nvPr/>
        </p:nvSpPr>
        <p:spPr>
          <a:xfrm>
            <a:off x="188595" y="982345"/>
            <a:ext cx="11758295" cy="5520690"/>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sym typeface="+mn-ea"/>
              </a:rPr>
              <a:t>at present 目前　　　　　　　    take part in 参加 </a:t>
            </a:r>
          </a:p>
          <a:p>
            <a:pPr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sym typeface="+mn-ea"/>
              </a:rPr>
              <a:t>in peace 和平地 	                      by chance/accident 偶然 </a:t>
            </a:r>
          </a:p>
          <a:p>
            <a:pPr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sym typeface="+mn-ea"/>
              </a:rPr>
              <a:t>on purpose 故意 	                     on second thought(s) 再一想 </a:t>
            </a:r>
          </a:p>
          <a:p>
            <a:pPr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sym typeface="+mn-ea"/>
              </a:rPr>
              <a:t>ahead of time 提前 	                in advance 事先 </a:t>
            </a:r>
          </a:p>
          <a:p>
            <a:pPr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sym typeface="+mn-ea"/>
              </a:rPr>
              <a:t>by law 根据法律 	                      by mistake 错误地</a:t>
            </a:r>
          </a:p>
          <a:p>
            <a:pPr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sym typeface="+mn-ea"/>
              </a:rPr>
              <a:t>under repair 处于维修中 	           lose heart 灰心</a:t>
            </a:r>
          </a:p>
          <a:p>
            <a:pPr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sym typeface="+mn-ea"/>
              </a:rPr>
              <a:t>out of control失控 	                     out of work 失业 </a:t>
            </a:r>
          </a:p>
          <a:p>
            <a:pPr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sym typeface="+mn-ea"/>
              </a:rPr>
              <a:t>in danger 处于危险之中 	            at risk 有危险</a:t>
            </a:r>
          </a:p>
          <a:p>
            <a:pPr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sym typeface="+mn-ea"/>
              </a:rPr>
              <a:t>day and night 夜以继日               from morning till night 从早到晚 </a:t>
            </a:r>
          </a:p>
          <a:p>
            <a:pPr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sym typeface="+mn-ea"/>
              </a:rPr>
              <a:t>at daybreak/dawn/noon/dusk/night/midnight 在拂晓/黎明/正午/黄昏/夜晚/午夜</a:t>
            </a:r>
            <a:endParaRPr lang="zh-CN" altLang="en-US" sz="24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19405" y="238760"/>
            <a:ext cx="11494770" cy="6380480"/>
          </a:xfrm>
          <a:prstGeom prst="rect">
            <a:avLst/>
          </a:prstGeom>
          <a:noFill/>
        </p:spPr>
        <p:txBody>
          <a:bodyPr wrap="square" rtlCol="0">
            <a:spAutoFit/>
          </a:bodyPr>
          <a:lstStyle/>
          <a:p>
            <a:pPr fontAlgn="auto">
              <a:lnSpc>
                <a:spcPct val="150000"/>
              </a:lnSpc>
            </a:pPr>
            <a:r>
              <a:rPr sz="2800">
                <a:solidFill>
                  <a:srgbClr val="FF0000"/>
                </a:solidFill>
                <a:latin typeface="微软雅黑" panose="020B0503020204020204" charset="-122"/>
                <a:ea typeface="微软雅黑" panose="020B0503020204020204" charset="-122"/>
                <a:cs typeface="微软雅黑" panose="020B0503020204020204" charset="-122"/>
                <a:sym typeface="+mn-ea"/>
              </a:rPr>
              <a:t>知识3　零冠词的特殊用法 </a:t>
            </a:r>
          </a:p>
          <a:p>
            <a:pPr fontAlgn="auto">
              <a:lnSpc>
                <a:spcPts val="4400"/>
              </a:lnSpc>
            </a:pPr>
            <a:r>
              <a:rPr sz="2600">
                <a:latin typeface="微软雅黑" panose="020B0503020204020204" charset="-122"/>
                <a:ea typeface="微软雅黑" panose="020B0503020204020204" charset="-122"/>
                <a:cs typeface="微软雅黑" panose="020B0503020204020204" charset="-122"/>
                <a:sym typeface="+mn-ea"/>
              </a:rPr>
              <a:t>1.turn(变成)后的可数名词单数作表语时,其前不用冠词。但名词前若有形容词修饰,则要加冠词。</a:t>
            </a:r>
          </a:p>
          <a:p>
            <a:pPr fontAlgn="auto">
              <a:lnSpc>
                <a:spcPts val="4400"/>
              </a:lnSpc>
            </a:pPr>
            <a:r>
              <a:rPr lang="zh-CN" sz="2600">
                <a:solidFill>
                  <a:srgbClr val="000000"/>
                </a:solidFill>
                <a:latin typeface="微软雅黑" panose="020B0503020204020204" charset="-122"/>
                <a:ea typeface="微软雅黑" panose="020B0503020204020204" charset="-122"/>
                <a:cs typeface="微软雅黑" panose="020B0503020204020204" charset="-122"/>
                <a:sym typeface="+mn-ea"/>
              </a:rPr>
              <a:t>►</a:t>
            </a:r>
            <a:r>
              <a:rPr sz="2600">
                <a:latin typeface="微软雅黑" panose="020B0503020204020204" charset="-122"/>
                <a:ea typeface="微软雅黑" panose="020B0503020204020204" charset="-122"/>
                <a:cs typeface="微软雅黑" panose="020B0503020204020204" charset="-122"/>
                <a:sym typeface="+mn-ea"/>
              </a:rPr>
              <a:t>His brother has turned writer.他弟弟已成为作家。</a:t>
            </a:r>
          </a:p>
          <a:p>
            <a:pPr fontAlgn="auto">
              <a:lnSpc>
                <a:spcPts val="4400"/>
              </a:lnSpc>
            </a:pPr>
            <a:r>
              <a:rPr lang="zh-CN" sz="2600">
                <a:solidFill>
                  <a:srgbClr val="000000"/>
                </a:solidFill>
                <a:latin typeface="微软雅黑" panose="020B0503020204020204" charset="-122"/>
                <a:ea typeface="微软雅黑" panose="020B0503020204020204" charset="-122"/>
                <a:cs typeface="微软雅黑" panose="020B0503020204020204" charset="-122"/>
                <a:sym typeface="+mn-ea"/>
              </a:rPr>
              <a:t>►</a:t>
            </a:r>
            <a:r>
              <a:rPr sz="2600">
                <a:latin typeface="微软雅黑" panose="020B0503020204020204" charset="-122"/>
                <a:ea typeface="微软雅黑" panose="020B0503020204020204" charset="-122"/>
                <a:cs typeface="微软雅黑" panose="020B0503020204020204" charset="-122"/>
                <a:sym typeface="+mn-ea"/>
              </a:rPr>
              <a:t>Later she turned a successful singer.后来她成了一名成功的歌手。</a:t>
            </a:r>
          </a:p>
          <a:p>
            <a:pPr fontAlgn="auto">
              <a:lnSpc>
                <a:spcPts val="4400"/>
              </a:lnSpc>
            </a:pPr>
            <a:r>
              <a:rPr sz="2600">
                <a:latin typeface="微软雅黑" panose="020B0503020204020204" charset="-122"/>
                <a:ea typeface="微软雅黑" panose="020B0503020204020204" charset="-122"/>
                <a:cs typeface="微软雅黑" panose="020B0503020204020204" charset="-122"/>
                <a:sym typeface="+mn-ea"/>
              </a:rPr>
              <a:t>2."表示类型的名词+of+可数名词单数"这一结构中,可数名词单数前不用冠词。</a:t>
            </a:r>
          </a:p>
          <a:p>
            <a:pPr fontAlgn="auto">
              <a:lnSpc>
                <a:spcPts val="4400"/>
              </a:lnSpc>
            </a:pPr>
            <a:r>
              <a:rPr lang="zh-CN" sz="2600">
                <a:solidFill>
                  <a:srgbClr val="000000"/>
                </a:solidFill>
                <a:latin typeface="微软雅黑" panose="020B0503020204020204" charset="-122"/>
                <a:ea typeface="微软雅黑" panose="020B0503020204020204" charset="-122"/>
                <a:cs typeface="微软雅黑" panose="020B0503020204020204" charset="-122"/>
                <a:sym typeface="+mn-ea"/>
              </a:rPr>
              <a:t>►</a:t>
            </a:r>
            <a:r>
              <a:rPr sz="2600">
                <a:latin typeface="微软雅黑" panose="020B0503020204020204" charset="-122"/>
                <a:ea typeface="微软雅黑" panose="020B0503020204020204" charset="-122"/>
                <a:cs typeface="微软雅黑" panose="020B0503020204020204" charset="-122"/>
                <a:sym typeface="+mn-ea"/>
              </a:rPr>
              <a:t>This kind of question often appears in the exam.此类问题在考试中经常出现。</a:t>
            </a:r>
          </a:p>
          <a:p>
            <a:pPr fontAlgn="auto">
              <a:lnSpc>
                <a:spcPts val="4400"/>
              </a:lnSpc>
            </a:pPr>
            <a:r>
              <a:rPr sz="2600">
                <a:latin typeface="微软雅黑" panose="020B0503020204020204" charset="-122"/>
                <a:ea typeface="微软雅黑" panose="020B0503020204020204" charset="-122"/>
                <a:cs typeface="微软雅黑" panose="020B0503020204020204" charset="-122"/>
                <a:sym typeface="+mn-ea"/>
              </a:rPr>
              <a:t>3.与by 连用的表示交通工具和通讯工具的名词之前不用冠词。</a:t>
            </a:r>
          </a:p>
          <a:p>
            <a:pPr fontAlgn="auto">
              <a:lnSpc>
                <a:spcPts val="4400"/>
              </a:lnSpc>
            </a:pPr>
            <a:r>
              <a:rPr lang="zh-CN" sz="2600">
                <a:solidFill>
                  <a:srgbClr val="000000"/>
                </a:solidFill>
                <a:latin typeface="微软雅黑" panose="020B0503020204020204" charset="-122"/>
                <a:ea typeface="微软雅黑" panose="020B0503020204020204" charset="-122"/>
                <a:cs typeface="微软雅黑" panose="020B0503020204020204" charset="-122"/>
                <a:sym typeface="+mn-ea"/>
              </a:rPr>
              <a:t>►</a:t>
            </a:r>
            <a:r>
              <a:rPr sz="2600">
                <a:latin typeface="微软雅黑" panose="020B0503020204020204" charset="-122"/>
                <a:ea typeface="微软雅黑" panose="020B0503020204020204" charset="-122"/>
                <a:cs typeface="微软雅黑" panose="020B0503020204020204" charset="-122"/>
                <a:sym typeface="+mn-ea"/>
              </a:rPr>
              <a:t>It</a:t>
            </a:r>
            <a:r>
              <a:rPr lang="en-US" altLang="zh-CN" sz="2600">
                <a:latin typeface="微软雅黑" panose="020B0503020204020204" charset="-122"/>
                <a:ea typeface="微软雅黑" panose="020B0503020204020204" charset="-122"/>
                <a:cs typeface="微软雅黑" panose="020B0503020204020204" charset="-122"/>
                <a:sym typeface="+mn-ea"/>
              </a:rPr>
              <a:t>'</a:t>
            </a:r>
            <a:r>
              <a:rPr sz="2600">
                <a:latin typeface="微软雅黑" panose="020B0503020204020204" charset="-122"/>
                <a:ea typeface="微软雅黑" panose="020B0503020204020204" charset="-122"/>
                <a:cs typeface="微软雅黑" panose="020B0503020204020204" charset="-122"/>
                <a:sym typeface="+mn-ea"/>
              </a:rPr>
              <a:t>s quicker by plane than by ship.乘飞机比乘船快。</a:t>
            </a:r>
          </a:p>
          <a:p>
            <a:pPr fontAlgn="auto">
              <a:lnSpc>
                <a:spcPts val="4400"/>
              </a:lnSpc>
            </a:pPr>
            <a:r>
              <a:rPr lang="zh-CN" sz="2600">
                <a:solidFill>
                  <a:srgbClr val="000000"/>
                </a:solidFill>
                <a:latin typeface="微软雅黑" panose="020B0503020204020204" charset="-122"/>
                <a:ea typeface="微软雅黑" panose="020B0503020204020204" charset="-122"/>
                <a:cs typeface="微软雅黑" panose="020B0503020204020204" charset="-122"/>
                <a:sym typeface="+mn-ea"/>
              </a:rPr>
              <a:t>►</a:t>
            </a:r>
            <a:r>
              <a:rPr sz="2600">
                <a:latin typeface="微软雅黑" panose="020B0503020204020204" charset="-122"/>
                <a:ea typeface="微软雅黑" panose="020B0503020204020204" charset="-122"/>
                <a:cs typeface="微软雅黑" panose="020B0503020204020204" charset="-122"/>
                <a:sym typeface="+mn-ea"/>
              </a:rPr>
              <a:t>I sent the letter by airmail.我把那封信空邮寄出了。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12813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4  </a:t>
            </a:r>
            <a:r>
              <a:rPr lang="zh-CN" altLang="en-US" sz="3200" dirty="0">
                <a:solidFill>
                  <a:schemeClr val="bg1"/>
                </a:solidFill>
                <a:latin typeface="微软雅黑" panose="020B0503020204020204" charset="-122"/>
                <a:ea typeface="微软雅黑" panose="020B0503020204020204" charset="-122"/>
                <a:sym typeface="+mn-ea"/>
              </a:rPr>
              <a:t> 名词的数</a:t>
            </a:r>
          </a:p>
        </p:txBody>
      </p:sp>
      <p:sp>
        <p:nvSpPr>
          <p:cNvPr id="100" name="文本框 99"/>
          <p:cNvSpPr txBox="1"/>
          <p:nvPr/>
        </p:nvSpPr>
        <p:spPr>
          <a:xfrm>
            <a:off x="326390" y="808990"/>
            <a:ext cx="11443970" cy="4615815"/>
          </a:xfrm>
          <a:prstGeom prst="rect">
            <a:avLst/>
          </a:prstGeom>
          <a:noFill/>
          <a:ln w="9525">
            <a:noFill/>
          </a:ln>
        </p:spPr>
        <p:txBody>
          <a:bodyPr wrap="square">
            <a:spAutoFit/>
          </a:bodyPr>
          <a:lstStyle/>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FF0000"/>
                </a:solidFill>
                <a:latin typeface="微软雅黑" panose="020B0503020204020204" charset="-122"/>
                <a:ea typeface="微软雅黑" panose="020B0503020204020204" charset="-122"/>
                <a:cs typeface="微软雅黑" panose="020B0503020204020204" charset="-122"/>
                <a:sym typeface="+mn-ea"/>
              </a:rPr>
              <a:t>知识1　可数名词 </a:t>
            </a:r>
            <a:endParaRPr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1.有些单数形式或复数形式的名词,单复数同形。</a:t>
            </a:r>
          </a:p>
          <a:p>
            <a:pPr indent="0" fontAlgn="auto">
              <a:lnSpc>
                <a:spcPct val="150000"/>
              </a:lnSpc>
            </a:pPr>
            <a:r>
              <a:rPr sz="2800">
                <a:solidFill>
                  <a:srgbClr val="FF0000"/>
                </a:solidFill>
                <a:latin typeface="微软雅黑" panose="020B0503020204020204" charset="-122"/>
                <a:ea typeface="微软雅黑" panose="020B0503020204020204" charset="-122"/>
                <a:cs typeface="微软雅黑" panose="020B0503020204020204" charset="-122"/>
                <a:sym typeface="+mn-ea"/>
              </a:rPr>
              <a:t>【注意】</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根据上下文确定它们是单数还是复数。</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(单数形式)sheep羊　  deer鹿　   Chinese中国人　Japanese日本人 </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(复数形式)species物种　series系列　means方式</a:t>
            </a:r>
          </a:p>
          <a:p>
            <a:pPr indent="0" fontAlgn="auto">
              <a:lnSpc>
                <a:spcPct val="150000"/>
              </a:lnSpc>
            </a:pPr>
            <a:r>
              <a:rPr sz="2800">
                <a:solidFill>
                  <a:srgbClr val="FF0000"/>
                </a:solidFill>
                <a:latin typeface="微软雅黑" panose="020B0503020204020204" charset="-122"/>
                <a:ea typeface="微软雅黑" panose="020B0503020204020204" charset="-122"/>
                <a:cs typeface="微软雅黑" panose="020B0503020204020204" charset="-122"/>
                <a:sym typeface="+mn-ea"/>
              </a:rPr>
              <a:t>特别提醒</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fish指"鱼"时,复数形式用fish;指"许多种类的鱼"时,复数形式为fishes;指"鱼肉"时,为不可数名词。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21310" y="564515"/>
            <a:ext cx="11550015" cy="3969385"/>
          </a:xfrm>
          <a:prstGeom prst="rect">
            <a:avLst/>
          </a:prstGeom>
          <a:noFill/>
        </p:spPr>
        <p:txBody>
          <a:bodyPr wrap="square" rtlCol="0">
            <a:spAutoFit/>
          </a:bodyPr>
          <a:lstStyle/>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 2.有些单数形式的名词表示复数意义。</a:t>
            </a:r>
          </a:p>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【注意】</a:t>
            </a:r>
            <a:r>
              <a:rPr lang="zh-CN" sz="2800">
                <a:latin typeface="微软雅黑" panose="020B0503020204020204" charset="-122"/>
                <a:ea typeface="微软雅黑" panose="020B0503020204020204" charset="-122"/>
                <a:cs typeface="微软雅黑" panose="020B0503020204020204" charset="-122"/>
                <a:sym typeface="+mn-ea"/>
              </a:rPr>
              <a:t>　此类名词作主语时,谓语动词用复数形式。</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cattle 牛　people人们　police 警察</a:t>
            </a:r>
          </a:p>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特别提醒</a:t>
            </a:r>
            <a:r>
              <a:rPr lang="zh-CN" sz="2800">
                <a:latin typeface="微软雅黑" panose="020B0503020204020204" charset="-122"/>
                <a:ea typeface="微软雅黑" panose="020B0503020204020204" charset="-122"/>
                <a:cs typeface="微软雅黑" panose="020B0503020204020204" charset="-122"/>
                <a:sym typeface="+mn-ea"/>
              </a:rPr>
              <a:t>　  有些复数形式的名词,并不表示复数意义。</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注意:此类名词作主语时,谓语动词用单数形式。如:</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physics物理　maths数学　politics政治　news消息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13690" y="474980"/>
            <a:ext cx="11565255"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3.一般而言,集体名词若强调一个整体,用作单数;若强调各个成员,用作复数。</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常见的集体名词有:audience观众, class班级, family家庭, group小组, committee 委员会。</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Her family is well-known in the region.她家在该地区很出名。(强调整体)</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His family are all music lovers.他们一家人都是音乐爱好者。(强调具体成员)</a:t>
            </a:r>
          </a:p>
          <a:p>
            <a:pPr fontAlgn="auto">
              <a:lnSpc>
                <a:spcPct val="150000"/>
              </a:lnSpc>
            </a:pPr>
            <a:r>
              <a:rPr sz="2800">
                <a:solidFill>
                  <a:srgbClr val="FF0000"/>
                </a:solidFill>
                <a:latin typeface="微软雅黑" panose="020B0503020204020204" charset="-122"/>
                <a:ea typeface="微软雅黑" panose="020B0503020204020204" charset="-122"/>
                <a:cs typeface="微软雅黑" panose="020B0503020204020204" charset="-122"/>
                <a:sym typeface="+mn-ea"/>
              </a:rPr>
              <a:t>特别提醒</a:t>
            </a:r>
            <a:r>
              <a:rPr sz="2800">
                <a:latin typeface="微软雅黑" panose="020B0503020204020204" charset="-122"/>
                <a:ea typeface="微软雅黑" panose="020B0503020204020204" charset="-122"/>
                <a:cs typeface="微软雅黑" panose="020B0503020204020204" charset="-122"/>
                <a:sym typeface="+mn-ea"/>
              </a:rPr>
              <a:t>　 集体名词本身也有单复数变化。</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Our grade is composed of twenty classes. 我们年级有二十个班级。</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13690" y="226695"/>
            <a:ext cx="11565255" cy="73723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4.可数名词变复数的规则变化</a:t>
            </a:r>
          </a:p>
        </p:txBody>
      </p:sp>
      <p:graphicFrame>
        <p:nvGraphicFramePr>
          <p:cNvPr id="2" name="表格 1"/>
          <p:cNvGraphicFramePr/>
          <p:nvPr>
            <p:custDataLst>
              <p:tags r:id="rId1"/>
            </p:custDataLst>
          </p:nvPr>
        </p:nvGraphicFramePr>
        <p:xfrm>
          <a:off x="412432" y="1102995"/>
          <a:ext cx="11384915" cy="5335905"/>
        </p:xfrm>
        <a:graphic>
          <a:graphicData uri="http://schemas.openxmlformats.org/drawingml/2006/table">
            <a:tbl>
              <a:tblPr firstRow="1" bandRow="1">
                <a:tableStyleId>{5940675A-B579-460E-94D1-54222C63F5DA}</a:tableStyleId>
              </a:tblPr>
              <a:tblGrid>
                <a:gridCol w="274955"/>
                <a:gridCol w="1332230"/>
                <a:gridCol w="3507740"/>
                <a:gridCol w="6269990"/>
              </a:tblGrid>
              <a:tr h="624205">
                <a:tc gridSpan="3">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构成方法</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例词</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24205">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1</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一般在词尾加-s</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map→maps　sea→seas    girl→girls　day→days</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97280">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2</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以-s,-x,-ch,-sh结尾的名词后加-es(如果词尾-ch的发音为/k/,要加-s,如stomach)</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class→classes　        box→boxes</a:t>
                      </a:r>
                    </a:p>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watch→watches　    dish→dishes</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89330">
                <a:tc rowSpan="2">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3</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以-f或-fe结尾的词</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变-f或-fe为-v,再加-es</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leaf→leaves　   knife→knives      wife→wives　wolf→wolves    life→lives　         thief→thieves</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3980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加-s</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belief→beliefs　chief→chiefsroof→roofs　gulf→gulfs</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65785">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4</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以辅音字母加-y结尾的名词,变-y为-i加-es</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party→parties　family→familiesstory→stories</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95300">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5</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以元音字母加-y结尾的名词,加-s</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toy→toys　boy→boysday→days　ray→rays</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263842" y="376555"/>
          <a:ext cx="11476355" cy="3074035"/>
        </p:xfrm>
        <a:graphic>
          <a:graphicData uri="http://schemas.openxmlformats.org/drawingml/2006/table">
            <a:tbl>
              <a:tblPr firstRow="1" bandRow="1">
                <a:tableStyleId>{5940675A-B579-460E-94D1-54222C63F5DA}</a:tableStyleId>
              </a:tblPr>
              <a:tblGrid>
                <a:gridCol w="277495"/>
                <a:gridCol w="1480820"/>
                <a:gridCol w="2495550"/>
                <a:gridCol w="7222490"/>
              </a:tblGrid>
              <a:tr h="422910">
                <a:tc gridSpan="3">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构成方法</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例词</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09270">
                <a:tc rowSpan="3">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6</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3">
                  <a:txBody>
                    <a:bodyPr/>
                    <a:lstStyle/>
                    <a:p>
                      <a:pPr indent="0">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以辅音字母加-o结尾的名词</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加-es(有生命的词)</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hero→heroes　potato→potatoes  tomato→tomatoes</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8514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加-s(无生命的词)</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piano→pianos　photo→photos     kilo→kilos</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2611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两者皆可(有/无生命的词)</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NEU-BZ-S92" charset="0"/>
                        </a:rPr>
                        <a:t>volcano→volcanoes/volcanos</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76250">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7</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以元音字母加-o结尾的名词加-s</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radio→radios　zoo→zoos     bamboo→bamboos</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54355">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8</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以-th结尾的名词加-s</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truth→truths　mouth→mouths    month→months</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
        <p:nvSpPr>
          <p:cNvPr id="2" name="文本框 1"/>
          <p:cNvSpPr txBox="1"/>
          <p:nvPr/>
        </p:nvSpPr>
        <p:spPr>
          <a:xfrm>
            <a:off x="278130" y="3523615"/>
            <a:ext cx="11459210" cy="3169285"/>
          </a:xfrm>
          <a:prstGeom prst="rect">
            <a:avLst/>
          </a:prstGeom>
          <a:noFill/>
        </p:spPr>
        <p:txBody>
          <a:bodyPr wrap="square" rtlCol="0">
            <a:spAutoFit/>
          </a:bodyPr>
          <a:lstStyle/>
          <a:p>
            <a:pPr fontAlgn="auto">
              <a:lnSpc>
                <a:spcPts val="4000"/>
              </a:lnSpc>
            </a:pPr>
            <a:r>
              <a:rPr lang="zh-CN" altLang="en-US" sz="2400">
                <a:solidFill>
                  <a:srgbClr val="FF0000"/>
                </a:solidFill>
                <a:latin typeface="微软雅黑" panose="020B0503020204020204" charset="-122"/>
                <a:ea typeface="微软雅黑" panose="020B0503020204020204" charset="-122"/>
                <a:cs typeface="微软雅黑" panose="020B0503020204020204" charset="-122"/>
                <a:sym typeface="+mn-ea"/>
              </a:rPr>
              <a:t>巧学妙记         </a:t>
            </a:r>
            <a:r>
              <a:rPr lang="zh-CN" altLang="en-US" sz="2400">
                <a:latin typeface="微软雅黑" panose="020B0503020204020204" charset="-122"/>
                <a:ea typeface="微软雅黑" panose="020B0503020204020204" charset="-122"/>
                <a:cs typeface="微软雅黑" panose="020B0503020204020204" charset="-122"/>
                <a:sym typeface="+mn-ea"/>
              </a:rPr>
              <a:t>1.名词单数变复数规则变化歌诀:</a:t>
            </a:r>
            <a:endParaRPr lang="zh-CN" altLang="en-US" sz="2400">
              <a:latin typeface="微软雅黑" panose="020B0503020204020204" charset="-122"/>
              <a:ea typeface="微软雅黑" panose="020B0503020204020204" charset="-122"/>
              <a:cs typeface="微软雅黑" panose="020B0503020204020204" charset="-122"/>
            </a:endParaRPr>
          </a:p>
          <a:p>
            <a:pPr fontAlgn="auto">
              <a:lnSpc>
                <a:spcPts val="4000"/>
              </a:lnSpc>
            </a:pPr>
            <a:r>
              <a:rPr lang="zh-CN" altLang="en-US" sz="2400">
                <a:latin typeface="微软雅黑" panose="020B0503020204020204" charset="-122"/>
                <a:ea typeface="微软雅黑" panose="020B0503020204020204" charset="-122"/>
                <a:cs typeface="微软雅黑" panose="020B0503020204020204" charset="-122"/>
                <a:sym typeface="+mn-ea"/>
              </a:rPr>
              <a:t>名词单数变复数,直接加-s占多数。</a:t>
            </a:r>
            <a:endParaRPr lang="zh-CN" altLang="en-US" sz="2400">
              <a:latin typeface="微软雅黑" panose="020B0503020204020204" charset="-122"/>
              <a:ea typeface="微软雅黑" panose="020B0503020204020204" charset="-122"/>
              <a:cs typeface="微软雅黑" panose="020B0503020204020204" charset="-122"/>
            </a:endParaRPr>
          </a:p>
          <a:p>
            <a:pPr fontAlgn="auto">
              <a:lnSpc>
                <a:spcPts val="4000"/>
              </a:lnSpc>
            </a:pPr>
            <a:r>
              <a:rPr lang="zh-CN" altLang="en-US" sz="2400">
                <a:latin typeface="微软雅黑" panose="020B0503020204020204" charset="-122"/>
                <a:ea typeface="微软雅黑" panose="020B0503020204020204" charset="-122"/>
                <a:cs typeface="微软雅黑" panose="020B0503020204020204" charset="-122"/>
                <a:sym typeface="+mn-ea"/>
              </a:rPr>
              <a:t>词尾若是-s,-x,-sh,-ch,直接加上-es。</a:t>
            </a:r>
            <a:endParaRPr lang="zh-CN" altLang="en-US" sz="2400">
              <a:latin typeface="微软雅黑" panose="020B0503020204020204" charset="-122"/>
              <a:ea typeface="微软雅黑" panose="020B0503020204020204" charset="-122"/>
              <a:cs typeface="微软雅黑" panose="020B0503020204020204" charset="-122"/>
            </a:endParaRPr>
          </a:p>
          <a:p>
            <a:pPr fontAlgn="auto">
              <a:lnSpc>
                <a:spcPts val="4000"/>
              </a:lnSpc>
            </a:pPr>
            <a:r>
              <a:rPr lang="zh-CN" altLang="en-US" sz="2400">
                <a:latin typeface="微软雅黑" panose="020B0503020204020204" charset="-122"/>
                <a:ea typeface="微软雅黑" panose="020B0503020204020204" charset="-122"/>
                <a:cs typeface="微软雅黑" panose="020B0503020204020204" charset="-122"/>
                <a:sym typeface="+mn-ea"/>
              </a:rPr>
              <a:t>词尾若是-f或-fe,变-f/-fe为-v,再加-es。</a:t>
            </a:r>
            <a:endParaRPr lang="zh-CN" altLang="en-US" sz="2400">
              <a:latin typeface="微软雅黑" panose="020B0503020204020204" charset="-122"/>
              <a:ea typeface="微软雅黑" panose="020B0503020204020204" charset="-122"/>
              <a:cs typeface="微软雅黑" panose="020B0503020204020204" charset="-122"/>
            </a:endParaRPr>
          </a:p>
          <a:p>
            <a:pPr fontAlgn="auto">
              <a:lnSpc>
                <a:spcPts val="4000"/>
              </a:lnSpc>
            </a:pPr>
            <a:r>
              <a:rPr lang="zh-CN" altLang="en-US" sz="2400">
                <a:latin typeface="微软雅黑" panose="020B0503020204020204" charset="-122"/>
                <a:ea typeface="微软雅黑" panose="020B0503020204020204" charset="-122"/>
                <a:cs typeface="微软雅黑" panose="020B0503020204020204" charset="-122"/>
                <a:sym typeface="+mn-ea"/>
              </a:rPr>
              <a:t>辅音字母加-y,要变-y为-i加-es。</a:t>
            </a:r>
            <a:endParaRPr lang="zh-CN" altLang="en-US" sz="2400">
              <a:latin typeface="微软雅黑" panose="020B0503020204020204" charset="-122"/>
              <a:ea typeface="微软雅黑" panose="020B0503020204020204" charset="-122"/>
              <a:cs typeface="微软雅黑" panose="020B0503020204020204" charset="-122"/>
            </a:endParaRPr>
          </a:p>
          <a:p>
            <a:pPr fontAlgn="auto">
              <a:lnSpc>
                <a:spcPts val="4000"/>
              </a:lnSpc>
            </a:pPr>
            <a:r>
              <a:rPr lang="zh-CN" altLang="en-US" sz="2400">
                <a:latin typeface="微软雅黑" panose="020B0503020204020204" charset="-122"/>
                <a:ea typeface="微软雅黑" panose="020B0503020204020204" charset="-122"/>
                <a:cs typeface="微软雅黑" panose="020B0503020204020204" charset="-122"/>
                <a:sym typeface="+mn-ea"/>
              </a:rPr>
              <a:t>词尾字母若是-o,加-es的有hero,tomato和potato。</a:t>
            </a:r>
            <a:endParaRPr lang="zh-CN" altLang="en-US" sz="24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 action="ppaction://noaction"/>
          </p:cNvPr>
          <p:cNvSpPr/>
          <p:nvPr/>
        </p:nvSpPr>
        <p:spPr>
          <a:xfrm>
            <a:off x="735170" y="789758"/>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考法帮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解题能力提升</a:t>
            </a:r>
          </a:p>
        </p:txBody>
      </p:sp>
      <p:sp>
        <p:nvSpPr>
          <p:cNvPr id="5" name="矩形 4">
            <a:hlinkClick r:id="rId2" action="ppaction://hlinksldjump"/>
          </p:cNvPr>
          <p:cNvSpPr/>
          <p:nvPr/>
        </p:nvSpPr>
        <p:spPr>
          <a:xfrm>
            <a:off x="735330" y="1690370"/>
            <a:ext cx="10065385" cy="197612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考查冠词的基本用法</a:t>
            </a: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考法</a:t>
            </a:r>
            <a:r>
              <a:rPr lang="en-US" altLang="zh-CN" sz="2800" dirty="0">
                <a:solidFill>
                  <a:schemeClr val="tx1">
                    <a:lumMod val="95000"/>
                    <a:lumOff val="5000"/>
                  </a:schemeClr>
                </a:solidFill>
                <a:latin typeface="微软雅黑" panose="020B0503020204020204" charset="-122"/>
                <a:ea typeface="微软雅黑" panose="020B0503020204020204" charset="-122"/>
              </a:rPr>
              <a:t>2   </a:t>
            </a:r>
            <a:r>
              <a:rPr lang="zh-CN" altLang="en-US" sz="2800" dirty="0">
                <a:solidFill>
                  <a:schemeClr val="tx1">
                    <a:lumMod val="95000"/>
                    <a:lumOff val="5000"/>
                  </a:schemeClr>
                </a:solidFill>
                <a:latin typeface="微软雅黑" panose="020B0503020204020204" charset="-122"/>
                <a:ea typeface="微软雅黑" panose="020B0503020204020204" charset="-122"/>
              </a:rPr>
              <a:t>考查冠词的常用搭配</a:t>
            </a: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考法</a:t>
            </a:r>
            <a:r>
              <a:rPr lang="en-US" altLang="zh-CN" sz="2800" dirty="0">
                <a:solidFill>
                  <a:schemeClr val="tx1">
                    <a:lumMod val="95000"/>
                    <a:lumOff val="5000"/>
                  </a:schemeClr>
                </a:solidFill>
                <a:latin typeface="微软雅黑" panose="020B0503020204020204" charset="-122"/>
                <a:ea typeface="微软雅黑" panose="020B0503020204020204" charset="-122"/>
              </a:rPr>
              <a:t>3   考查语境中名词的数和词形转换</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45135" y="408940"/>
            <a:ext cx="11299825" cy="590804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2.巧记变复数时变-f/-fe为-v,再加-es的名词:</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妻子(wife)拿刀(knife)去砍狼(wolf),小偷(thief)见了着了慌,架子(shelf)底下躲己(self)命(life),半片(half)树叶(leaf)遮目光。</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7</a:t>
            </a:r>
            <a:r>
              <a:rPr lang="zh-CN" altLang="en-US" sz="2800">
                <a:latin typeface="微软雅黑" panose="020B0503020204020204" charset="-122"/>
                <a:ea typeface="微软雅黑" panose="020B0503020204020204" charset="-122"/>
                <a:cs typeface="微软雅黑" panose="020B0503020204020204" charset="-122"/>
                <a:sym typeface="+mn-ea"/>
              </a:rPr>
              <a:t>    [2021浙江五校联考,64]Sheriff Chip Hughes spoke with reporters from several news </a:t>
            </a:r>
            <a:r>
              <a:rPr lang="zh-CN" altLang="en-US" sz="2800" u="sng">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　(agency). </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解析</a:t>
            </a:r>
            <a:r>
              <a:rPr lang="zh-CN" altLang="en-US" sz="2800">
                <a:latin typeface="微软雅黑" panose="020B0503020204020204" charset="-122"/>
                <a:ea typeface="微软雅黑" panose="020B0503020204020204" charset="-122"/>
                <a:cs typeface="微软雅黑" panose="020B0503020204020204" charset="-122"/>
                <a:sym typeface="+mn-ea"/>
              </a:rPr>
              <a:t>    agency是可数名词,根据空前的several可知,空处需要用名词复数,agency的复数形式要变-y为-i再加-es。故填agencies。</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p:txBody>
      </p:sp>
      <p:pic>
        <p:nvPicPr>
          <p:cNvPr id="57" name="新典例.jpg" descr="id:2147501944;FounderCES"/>
          <p:cNvPicPr>
            <a:picLocks noChangeAspect="1"/>
          </p:cNvPicPr>
          <p:nvPr/>
        </p:nvPicPr>
        <p:blipFill>
          <a:blip r:embed="rId3"/>
          <a:stretch>
            <a:fillRect/>
          </a:stretch>
        </p:blipFill>
        <p:spPr>
          <a:xfrm>
            <a:off x="445135" y="323151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46405" y="239395"/>
            <a:ext cx="11299825" cy="73723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rPr>
              <a:t>5.可数名词变复数的不规则变化</a:t>
            </a:r>
          </a:p>
        </p:txBody>
      </p:sp>
      <p:graphicFrame>
        <p:nvGraphicFramePr>
          <p:cNvPr id="3" name="表格 2"/>
          <p:cNvGraphicFramePr/>
          <p:nvPr>
            <p:custDataLst>
              <p:tags r:id="rId1"/>
            </p:custDataLst>
          </p:nvPr>
        </p:nvGraphicFramePr>
        <p:xfrm>
          <a:off x="475932" y="962025"/>
          <a:ext cx="11311890" cy="5629910"/>
        </p:xfrm>
        <a:graphic>
          <a:graphicData uri="http://schemas.openxmlformats.org/drawingml/2006/table">
            <a:tbl>
              <a:tblPr firstRow="1" bandRow="1">
                <a:tableStyleId>{5940675A-B579-460E-94D1-54222C63F5DA}</a:tableStyleId>
              </a:tblPr>
              <a:tblGrid>
                <a:gridCol w="374650"/>
                <a:gridCol w="1196340"/>
                <a:gridCol w="2771775"/>
                <a:gridCol w="6969125"/>
              </a:tblGrid>
              <a:tr h="514985">
                <a:tc gridSpan="3">
                  <a:txBody>
                    <a:bodyPr/>
                    <a:lstStyle/>
                    <a:p>
                      <a:pPr indent="0" algn="ctr" fontAlgn="auto">
                        <a:lnSpc>
                          <a:spcPts val="3600"/>
                        </a:lnSpc>
                        <a:buNone/>
                      </a:pPr>
                      <a:r>
                        <a:rPr lang="en-US" sz="2400" b="0">
                          <a:solidFill>
                            <a:srgbClr val="000000"/>
                          </a:solidFill>
                          <a:latin typeface="微软雅黑" panose="020B0503020204020204" charset="-122"/>
                          <a:ea typeface="微软雅黑" panose="020B0503020204020204" charset="-122"/>
                          <a:cs typeface="NEU-BZ-S92" charset="0"/>
                        </a:rPr>
                        <a:t>构成方法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ts val="3600"/>
                        </a:lnSpc>
                        <a:buNone/>
                      </a:pPr>
                      <a:r>
                        <a:rPr lang="en-US" sz="2400" b="0">
                          <a:solidFill>
                            <a:srgbClr val="000000"/>
                          </a:solidFill>
                          <a:latin typeface="微软雅黑" panose="020B0503020204020204" charset="-122"/>
                          <a:ea typeface="微软雅黑" panose="020B0503020204020204" charset="-122"/>
                          <a:cs typeface="NEU-BZ-S92" charset="0"/>
                        </a:rPr>
                        <a:t>例词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1435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1</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fontAlgn="auto">
                        <a:lnSpc>
                          <a:spcPts val="3600"/>
                        </a:lnSpc>
                        <a:buNone/>
                      </a:pPr>
                      <a:r>
                        <a:rPr lang="en-US" sz="2400" b="0">
                          <a:solidFill>
                            <a:srgbClr val="000000"/>
                          </a:solidFill>
                          <a:latin typeface="微软雅黑" panose="020B0503020204020204" charset="-122"/>
                          <a:ea typeface="微软雅黑" panose="020B0503020204020204" charset="-122"/>
                          <a:cs typeface="NEU-BZ-S92" charset="0"/>
                        </a:rPr>
                        <a:t>增加字母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fontAlgn="auto">
                        <a:lnSpc>
                          <a:spcPts val="36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child→children　ox→oxen</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2870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2</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fontAlgn="auto">
                        <a:lnSpc>
                          <a:spcPts val="3600"/>
                        </a:lnSpc>
                        <a:buNone/>
                      </a:pPr>
                      <a:r>
                        <a:rPr lang="en-US" sz="2400" b="0">
                          <a:solidFill>
                            <a:srgbClr val="000000"/>
                          </a:solidFill>
                          <a:latin typeface="微软雅黑" panose="020B0503020204020204" charset="-122"/>
                          <a:ea typeface="微软雅黑" panose="020B0503020204020204" charset="-122"/>
                          <a:cs typeface="NEU-BZ-S92" charset="0"/>
                        </a:rPr>
                        <a:t>改变名词中的元音字母或其他形式</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fontAlgn="auto">
                        <a:lnSpc>
                          <a:spcPts val="36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man→men　　　woman→women     foot→feet　　　goose→geese     mouse→mice</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1498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3</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fontAlgn="auto">
                        <a:lnSpc>
                          <a:spcPts val="3600"/>
                        </a:lnSpc>
                        <a:buNone/>
                      </a:pPr>
                      <a:r>
                        <a:rPr lang="en-US" sz="2400" b="0">
                          <a:solidFill>
                            <a:srgbClr val="000000"/>
                          </a:solidFill>
                          <a:latin typeface="微软雅黑" panose="020B0503020204020204" charset="-122"/>
                          <a:ea typeface="微软雅黑" panose="020B0503020204020204" charset="-122"/>
                          <a:cs typeface="NEU-BZ-S92" charset="0"/>
                        </a:rPr>
                        <a:t>单复数同形</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fontAlgn="auto">
                        <a:lnSpc>
                          <a:spcPts val="36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sheep　deer　series　means　species</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41375">
                <a:tc rowSpan="3">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4</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3">
                  <a:txBody>
                    <a:bodyPr/>
                    <a:lstStyle/>
                    <a:p>
                      <a:pPr indent="0" algn="ctr" fontAlgn="auto">
                        <a:lnSpc>
                          <a:spcPts val="36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表示</a:t>
                      </a:r>
                    </a:p>
                    <a:p>
                      <a:pPr indent="0" algn="ctr" fontAlgn="auto">
                        <a:lnSpc>
                          <a:spcPts val="36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"某国人"的名词</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6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加-s</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6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American→Americans       German→Germans　Greek→Greeks</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7594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fontAlgn="auto">
                        <a:lnSpc>
                          <a:spcPts val="3600"/>
                        </a:lnSpc>
                        <a:buNone/>
                      </a:pPr>
                      <a:r>
                        <a:rPr lang="en-US" sz="2400" b="0">
                          <a:solidFill>
                            <a:srgbClr val="000000"/>
                          </a:solidFill>
                          <a:latin typeface="微软雅黑" panose="020B0503020204020204" charset="-122"/>
                          <a:ea typeface="微软雅黑" panose="020B0503020204020204" charset="-122"/>
                          <a:cs typeface="NEU-BZ-S92" charset="0"/>
                        </a:rPr>
                        <a:t>单复数同形</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6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Portuguese　Chinese　Japanese</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56654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l" fontAlgn="auto">
                        <a:lnSpc>
                          <a:spcPts val="36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有些词以-man或-woman结尾,分别改为-men或-women</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600"/>
                        </a:lnSpc>
                        <a:buNone/>
                      </a:pPr>
                      <a:r>
                        <a:rPr lang="en-US" sz="2400" b="0">
                          <a:solidFill>
                            <a:srgbClr val="000000"/>
                          </a:solidFill>
                          <a:latin typeface="微软雅黑" panose="020B0503020204020204" charset="-122"/>
                          <a:ea typeface="微软雅黑" panose="020B0503020204020204" charset="-122"/>
                          <a:cs typeface="NEU-BZ-S92" charset="0"/>
                        </a:rPr>
                        <a:t>Englishman→Englishmen</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0025" y="264795"/>
            <a:ext cx="11790680" cy="6297930"/>
          </a:xfrm>
          <a:prstGeom prst="rect">
            <a:avLst/>
          </a:prstGeom>
          <a:noFill/>
        </p:spPr>
        <p:txBody>
          <a:bodyPr wrap="square" rtlCol="0">
            <a:spAutoFit/>
          </a:bodyPr>
          <a:lstStyle/>
          <a:p>
            <a:pPr fontAlgn="auto">
              <a:lnSpc>
                <a:spcPts val="44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巧学妙记</a:t>
            </a:r>
            <a:r>
              <a:rPr lang="zh-CN" altLang="en-US" sz="2800">
                <a:latin typeface="微软雅黑" panose="020B0503020204020204" charset="-122"/>
                <a:ea typeface="微软雅黑" panose="020B0503020204020204" charset="-122"/>
                <a:cs typeface="微软雅黑" panose="020B0503020204020204" charset="-122"/>
              </a:rPr>
              <a:t>　　名词单数变复数不规则变化歌诀:</a:t>
            </a:r>
          </a:p>
          <a:p>
            <a:pPr fontAlgn="auto">
              <a:lnSpc>
                <a:spcPts val="4400"/>
              </a:lnSpc>
            </a:pPr>
            <a:r>
              <a:rPr lang="zh-CN" altLang="en-US" sz="2800">
                <a:latin typeface="微软雅黑" panose="020B0503020204020204" charset="-122"/>
                <a:ea typeface="微软雅黑" panose="020B0503020204020204" charset="-122"/>
                <a:cs typeface="微软雅黑" panose="020B0503020204020204" charset="-122"/>
              </a:rPr>
              <a:t>oo变ee, foot→feet是一例;</a:t>
            </a:r>
          </a:p>
          <a:p>
            <a:pPr fontAlgn="auto">
              <a:lnSpc>
                <a:spcPts val="4400"/>
              </a:lnSpc>
            </a:pPr>
            <a:r>
              <a:rPr lang="zh-CN" altLang="en-US" sz="2800">
                <a:latin typeface="微软雅黑" panose="020B0503020204020204" charset="-122"/>
                <a:ea typeface="微软雅黑" panose="020B0503020204020204" charset="-122"/>
                <a:cs typeface="微软雅黑" panose="020B0503020204020204" charset="-122"/>
              </a:rPr>
              <a:t>男人女人a变e, (wo)man→(wo)men又一例。</a:t>
            </a:r>
          </a:p>
          <a:p>
            <a:pPr fontAlgn="auto">
              <a:lnSpc>
                <a:spcPts val="4400"/>
              </a:lnSpc>
            </a:pPr>
            <a:r>
              <a:rPr lang="zh-CN" altLang="en-US" sz="2800">
                <a:latin typeface="微软雅黑" panose="020B0503020204020204" charset="-122"/>
                <a:ea typeface="微软雅黑" panose="020B0503020204020204" charset="-122"/>
                <a:cs typeface="微软雅黑" panose="020B0503020204020204" charset="-122"/>
              </a:rPr>
              <a:t>还有几个要记准,child变children,ox变oxen法不一。</a:t>
            </a:r>
          </a:p>
          <a:p>
            <a:pPr fontAlgn="auto">
              <a:lnSpc>
                <a:spcPts val="4400"/>
              </a:lnSpc>
            </a:pPr>
            <a:r>
              <a:rPr lang="zh-CN" altLang="en-US" sz="2800">
                <a:latin typeface="微软雅黑" panose="020B0503020204020204" charset="-122"/>
                <a:ea typeface="微软雅黑" panose="020B0503020204020204" charset="-122"/>
                <a:cs typeface="微软雅黑" panose="020B0503020204020204" charset="-122"/>
              </a:rPr>
              <a:t>鹿和绵羊是一家,单复同形记心里。</a:t>
            </a:r>
          </a:p>
          <a:p>
            <a:pPr fontAlgn="auto">
              <a:lnSpc>
                <a:spcPts val="4400"/>
              </a:lnSpc>
            </a:pPr>
            <a:r>
              <a:rPr lang="zh-CN" altLang="en-US" sz="2800">
                <a:latin typeface="微软雅黑" panose="020B0503020204020204" charset="-122"/>
                <a:ea typeface="微软雅黑" panose="020B0503020204020204" charset="-122"/>
                <a:cs typeface="微软雅黑" panose="020B0503020204020204" charset="-122"/>
              </a:rPr>
              <a:t>         </a:t>
            </a:r>
            <a:r>
              <a:rPr lang="zh-CN" altLang="en-US" sz="2800" b="1">
                <a:latin typeface="微软雅黑" panose="020B0503020204020204" charset="-122"/>
                <a:ea typeface="微软雅黑" panose="020B0503020204020204" charset="-122"/>
                <a:cs typeface="微软雅黑" panose="020B0503020204020204" charset="-122"/>
              </a:rPr>
              <a:t>8  </a:t>
            </a:r>
            <a:r>
              <a:rPr lang="zh-CN" altLang="en-US" sz="2800">
                <a:latin typeface="微软雅黑" panose="020B0503020204020204" charset="-122"/>
                <a:ea typeface="微软雅黑" panose="020B0503020204020204" charset="-122"/>
                <a:cs typeface="微软雅黑" panose="020B0503020204020204" charset="-122"/>
              </a:rPr>
              <a:t>—Where did you two have your </a:t>
            </a:r>
            <a:r>
              <a:rPr lang="zh-CN" altLang="en-US" sz="2800" u="sng">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(stomach) examined? </a:t>
            </a:r>
          </a:p>
          <a:p>
            <a:pPr fontAlgn="auto">
              <a:lnSpc>
                <a:spcPts val="4400"/>
              </a:lnSpc>
            </a:pPr>
            <a:r>
              <a:rPr lang="zh-CN" altLang="en-US" sz="2800">
                <a:latin typeface="微软雅黑" panose="020B0503020204020204" charset="-122"/>
                <a:ea typeface="微软雅黑" panose="020B0503020204020204" charset="-122"/>
                <a:cs typeface="微软雅黑" panose="020B0503020204020204" charset="-122"/>
              </a:rPr>
              <a:t>—At the doctor</a:t>
            </a:r>
            <a:r>
              <a:rPr lang="en-US" altLang="zh-CN" sz="2800">
                <a:latin typeface="微软雅黑" panose="020B0503020204020204" charset="-122"/>
                <a:ea typeface="微软雅黑" panose="020B0503020204020204" charset="-122"/>
                <a:cs typeface="微软雅黑" panose="020B0503020204020204" charset="-122"/>
              </a:rPr>
              <a:t>'</a:t>
            </a:r>
            <a:r>
              <a:rPr lang="zh-CN" altLang="en-US" sz="2800">
                <a:latin typeface="微软雅黑" panose="020B0503020204020204" charset="-122"/>
                <a:ea typeface="微软雅黑" panose="020B0503020204020204" charset="-122"/>
                <a:cs typeface="微软雅黑" panose="020B0503020204020204" charset="-122"/>
              </a:rPr>
              <a:t>s.We were examined by two famous</a:t>
            </a:r>
            <a:r>
              <a:rPr lang="zh-CN" altLang="en-US" sz="2800" u="sng">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(German). </a:t>
            </a:r>
          </a:p>
          <a:p>
            <a:pPr fontAlgn="auto">
              <a:lnSpc>
                <a:spcPts val="4400"/>
              </a:lnSpc>
            </a:pPr>
            <a:r>
              <a:rPr lang="zh-CN" altLang="en-US" sz="2800" b="1">
                <a:latin typeface="微软雅黑" panose="020B0503020204020204" charset="-122"/>
                <a:ea typeface="微软雅黑" panose="020B0503020204020204" charset="-122"/>
                <a:cs typeface="微软雅黑" panose="020B0503020204020204" charset="-122"/>
              </a:rPr>
              <a:t>解析</a:t>
            </a:r>
            <a:r>
              <a:rPr lang="zh-CN" altLang="en-US" sz="2800">
                <a:latin typeface="微软雅黑" panose="020B0503020204020204" charset="-122"/>
                <a:ea typeface="微软雅黑" panose="020B0503020204020204" charset="-122"/>
                <a:cs typeface="微软雅黑" panose="020B0503020204020204" charset="-122"/>
              </a:rPr>
              <a:t>    第一空指的是两个人的胃,所以stomach要用复数形式,又因为此单词中-ch的发音为/k/, 所以stomach变复数时要在后面加-s;由答语中的two可知,第二空所填词表示复数概念,German的复数形式为Germans。故填stomachs; Germans。</a:t>
            </a:r>
          </a:p>
        </p:txBody>
      </p:sp>
      <p:pic>
        <p:nvPicPr>
          <p:cNvPr id="57" name="新典例.jpg" descr="id:2147501944;FounderCES"/>
          <p:cNvPicPr>
            <a:picLocks noChangeAspect="1"/>
          </p:cNvPicPr>
          <p:nvPr/>
        </p:nvPicPr>
        <p:blipFill>
          <a:blip r:embed="rId3"/>
          <a:stretch>
            <a:fillRect/>
          </a:stretch>
        </p:blipFill>
        <p:spPr>
          <a:xfrm>
            <a:off x="200025" y="323151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73685" y="259080"/>
            <a:ext cx="11299825" cy="73723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rPr>
              <a:t>6.复合名词的单复数变化</a:t>
            </a:r>
          </a:p>
        </p:txBody>
      </p:sp>
      <p:graphicFrame>
        <p:nvGraphicFramePr>
          <p:cNvPr id="4" name="表格 3"/>
          <p:cNvGraphicFramePr/>
          <p:nvPr>
            <p:custDataLst>
              <p:tags r:id="rId1"/>
            </p:custDataLst>
          </p:nvPr>
        </p:nvGraphicFramePr>
        <p:xfrm>
          <a:off x="422910" y="982345"/>
          <a:ext cx="11318240" cy="4937760"/>
        </p:xfrm>
        <a:graphic>
          <a:graphicData uri="http://schemas.openxmlformats.org/drawingml/2006/table">
            <a:tbl>
              <a:tblPr firstRow="1" bandRow="1">
                <a:tableStyleId>{5940675A-B579-460E-94D1-54222C63F5DA}</a:tableStyleId>
              </a:tblPr>
              <a:tblGrid>
                <a:gridCol w="548640"/>
                <a:gridCol w="4721225"/>
                <a:gridCol w="6048375"/>
              </a:tblGrid>
              <a:tr h="2194560">
                <a:tc rowSpan="3">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复合名词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将主体名词变为复数</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son-in-law→sons-in-law    </a:t>
                      </a:r>
                    </a:p>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looker-on→lookers-on </a:t>
                      </a:r>
                    </a:p>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passer-by→passers-by       </a:t>
                      </a:r>
                    </a:p>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story-teller→story-tellers</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9728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无主体名词时,通常把最后一个词变为复数</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grown-up→grown-ups      standby→standbys</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4592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"man/woman+名词"构成的复合名词变复数时,man/woman和名词通常均变为复数</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woman singer→women singers</a:t>
                      </a:r>
                    </a:p>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man servant→men servants</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0045" y="403860"/>
            <a:ext cx="11299825" cy="461581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rPr>
              <a:t>7.外来名词的单复数变化</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criterion → criteria 标准　　      phenomenon → phenomena 现象</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analysis → analyses 分析	       basis → bases 基础</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crisis → crises 危机	                    thesis → theses 论文</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diagnosis → diagnoses 诊断	   bacterium → bacteria 细菌</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medium → media媒体	            datum → data 数据</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curriculum → curricula/curriculums 全部课程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0045" y="346075"/>
            <a:ext cx="11400155" cy="5908040"/>
          </a:xfrm>
          <a:prstGeom prst="rect">
            <a:avLst/>
          </a:prstGeom>
          <a:noFill/>
        </p:spPr>
        <p:txBody>
          <a:bodyPr wrap="square" rtlCol="0">
            <a:spAutoFit/>
          </a:bodyPr>
          <a:lstStyle/>
          <a:p>
            <a:pPr fontAlgn="auto">
              <a:lnSpc>
                <a:spcPct val="150000"/>
              </a:lnSpc>
            </a:pPr>
            <a:r>
              <a:rPr sz="2800">
                <a:solidFill>
                  <a:srgbClr val="FF0000"/>
                </a:solidFill>
                <a:latin typeface="微软雅黑" panose="020B0503020204020204" charset="-122"/>
                <a:ea typeface="微软雅黑" panose="020B0503020204020204" charset="-122"/>
                <a:cs typeface="微软雅黑" panose="020B0503020204020204" charset="-122"/>
              </a:rPr>
              <a:t>知识2　不可数名词</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1.物质名词、抽象名词大多为不可数名词。这些名词一般没有复数形式。常见的不可数名词有:</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furniture 家具　　      equipment 设备            clothing 衣服(总称)	               news 新闻                  information 信息	           toothpaste 牙膏</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bread 面包	                 knowledge知识             poetry诗歌(总称) 	  </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machinery机器(统称)  advice 建议	               weather 天气</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progress进步	             baggage 行李               work 工作	               luck运气                     music音乐	                    wealth 财富</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96240" y="490855"/>
            <a:ext cx="11400155" cy="461581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rPr>
              <a:t>2."of+抽象名词"相当于形容词。能用在此结构中的抽象名词有importance, value, use, significance, help, interest, benefit等。</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rPr>
              <a:t>This dictionary is of great value(=very valuable) to students.这本词典对学生来说很有用。 </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rPr>
              <a:t>You</a:t>
            </a:r>
            <a:r>
              <a:rPr lang="en-US" altLang="zh-CN" sz="2800">
                <a:latin typeface="微软雅黑" panose="020B0503020204020204" charset="-122"/>
                <a:ea typeface="微软雅黑" panose="020B0503020204020204" charset="-122"/>
                <a:cs typeface="微软雅黑" panose="020B0503020204020204" charset="-122"/>
              </a:rPr>
              <a:t>'</a:t>
            </a:r>
            <a:r>
              <a:rPr sz="2800">
                <a:latin typeface="微软雅黑" panose="020B0503020204020204" charset="-122"/>
                <a:ea typeface="微软雅黑" panose="020B0503020204020204" charset="-122"/>
                <a:cs typeface="微软雅黑" panose="020B0503020204020204" charset="-122"/>
              </a:rPr>
              <a:t>ll find this map of great use (=very useful) on your tour around Europe.你会发现这张地图对你周游欧洲很有用。</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96240" y="490855"/>
            <a:ext cx="11400155" cy="737235"/>
          </a:xfrm>
          <a:prstGeom prst="rect">
            <a:avLst/>
          </a:prstGeom>
          <a:noFill/>
        </p:spPr>
        <p:txBody>
          <a:bodyPr wrap="square" rtlCol="0">
            <a:spAutoFit/>
          </a:bodyPr>
          <a:lstStyle/>
          <a:p>
            <a:pPr fontAlgn="auto">
              <a:lnSpc>
                <a:spcPct val="150000"/>
              </a:lnSpc>
            </a:pPr>
            <a:r>
              <a:rPr sz="2800">
                <a:solidFill>
                  <a:srgbClr val="FF0000"/>
                </a:solidFill>
                <a:latin typeface="微软雅黑" panose="020B0503020204020204" charset="-122"/>
                <a:ea typeface="微软雅黑" panose="020B0503020204020204" charset="-122"/>
                <a:cs typeface="微软雅黑" panose="020B0503020204020204" charset="-122"/>
              </a:rPr>
              <a:t>知识3　表示数量的词(组)与名词的搭配</a:t>
            </a:r>
            <a:r>
              <a:rPr sz="2800">
                <a:latin typeface="微软雅黑" panose="020B0503020204020204" charset="-122"/>
                <a:ea typeface="微软雅黑" panose="020B0503020204020204" charset="-122"/>
                <a:cs typeface="微软雅黑" panose="020B0503020204020204" charset="-122"/>
              </a:rPr>
              <a:t>  </a:t>
            </a:r>
          </a:p>
        </p:txBody>
      </p:sp>
      <p:graphicFrame>
        <p:nvGraphicFramePr>
          <p:cNvPr id="6" name="表格 5"/>
          <p:cNvGraphicFramePr/>
          <p:nvPr>
            <p:custDataLst>
              <p:tags r:id="rId1"/>
            </p:custDataLst>
          </p:nvPr>
        </p:nvGraphicFramePr>
        <p:xfrm>
          <a:off x="465137" y="1284605"/>
          <a:ext cx="11332845" cy="4128770"/>
        </p:xfrm>
        <a:graphic>
          <a:graphicData uri="http://schemas.openxmlformats.org/drawingml/2006/table">
            <a:tbl>
              <a:tblPr firstRow="1" bandRow="1">
                <a:tableStyleId>{5940675A-B579-460E-94D1-54222C63F5DA}</a:tableStyleId>
              </a:tblPr>
              <a:tblGrid>
                <a:gridCol w="2575560"/>
                <a:gridCol w="8757285"/>
              </a:tblGrid>
              <a:tr h="1226820">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修饰可数名词复数的词(组)</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a few</a:t>
                      </a:r>
                      <a:r>
                        <a:rPr lang="en-US" sz="2400" b="0">
                          <a:solidFill>
                            <a:srgbClr val="000000"/>
                          </a:solidFill>
                          <a:latin typeface="微软雅黑" panose="020B0503020204020204" charset="-122"/>
                          <a:ea typeface="微软雅黑" panose="020B0503020204020204" charset="-122"/>
                          <a:cs typeface="方正书宋_GBK" panose="03000509000000000000" charset="-122"/>
                        </a:rPr>
                        <a:t>,</a:t>
                      </a:r>
                      <a:r>
                        <a:rPr lang="en-US" sz="2400" b="0">
                          <a:solidFill>
                            <a:srgbClr val="000000"/>
                          </a:solidFill>
                          <a:latin typeface="微软雅黑" panose="020B0503020204020204" charset="-122"/>
                          <a:ea typeface="微软雅黑" panose="020B0503020204020204" charset="-122"/>
                          <a:cs typeface="NEU-BZ-S92" charset="0"/>
                        </a:rPr>
                        <a:t> few</a:t>
                      </a:r>
                      <a:r>
                        <a:rPr lang="en-US" sz="2400" b="0">
                          <a:solidFill>
                            <a:srgbClr val="000000"/>
                          </a:solidFill>
                          <a:latin typeface="微软雅黑" panose="020B0503020204020204" charset="-122"/>
                          <a:ea typeface="微软雅黑" panose="020B0503020204020204" charset="-122"/>
                          <a:cs typeface="方正书宋_GBK" panose="03000509000000000000" charset="-122"/>
                        </a:rPr>
                        <a:t>,</a:t>
                      </a:r>
                      <a:r>
                        <a:rPr lang="en-US" sz="2400" b="0">
                          <a:solidFill>
                            <a:srgbClr val="000000"/>
                          </a:solidFill>
                          <a:latin typeface="微软雅黑" panose="020B0503020204020204" charset="-122"/>
                          <a:ea typeface="微软雅黑" panose="020B0503020204020204" charset="-122"/>
                          <a:cs typeface="NEU-BZ-S92" charset="0"/>
                        </a:rPr>
                        <a:t> several</a:t>
                      </a:r>
                      <a:r>
                        <a:rPr lang="en-US" sz="2400" b="0">
                          <a:solidFill>
                            <a:srgbClr val="000000"/>
                          </a:solidFill>
                          <a:latin typeface="微软雅黑" panose="020B0503020204020204" charset="-122"/>
                          <a:ea typeface="微软雅黑" panose="020B0503020204020204" charset="-122"/>
                          <a:cs typeface="方正书宋_GBK" panose="03000509000000000000" charset="-122"/>
                        </a:rPr>
                        <a:t>,</a:t>
                      </a:r>
                      <a:r>
                        <a:rPr lang="en-US" sz="2400" b="0">
                          <a:solidFill>
                            <a:srgbClr val="000000"/>
                          </a:solidFill>
                          <a:latin typeface="微软雅黑" panose="020B0503020204020204" charset="-122"/>
                          <a:ea typeface="微软雅黑" panose="020B0503020204020204" charset="-122"/>
                          <a:cs typeface="NEU-BZ-S92" charset="0"/>
                        </a:rPr>
                        <a:t> various</a:t>
                      </a:r>
                      <a:r>
                        <a:rPr lang="en-US" sz="2400" b="0">
                          <a:solidFill>
                            <a:srgbClr val="000000"/>
                          </a:solidFill>
                          <a:latin typeface="微软雅黑" panose="020B0503020204020204" charset="-122"/>
                          <a:ea typeface="微软雅黑" panose="020B0503020204020204" charset="-122"/>
                          <a:cs typeface="方正书宋_GBK" panose="03000509000000000000" charset="-122"/>
                        </a:rPr>
                        <a:t>,</a:t>
                      </a:r>
                      <a:r>
                        <a:rPr lang="en-US" sz="2400" b="0">
                          <a:solidFill>
                            <a:srgbClr val="000000"/>
                          </a:solidFill>
                          <a:latin typeface="微软雅黑" panose="020B0503020204020204" charset="-122"/>
                          <a:ea typeface="微软雅黑" panose="020B0503020204020204" charset="-122"/>
                          <a:cs typeface="NEU-BZ-S92" charset="0"/>
                        </a:rPr>
                        <a:t> many</a:t>
                      </a:r>
                      <a:r>
                        <a:rPr lang="en-US" sz="2400" b="0">
                          <a:solidFill>
                            <a:srgbClr val="000000"/>
                          </a:solidFill>
                          <a:latin typeface="微软雅黑" panose="020B0503020204020204" charset="-122"/>
                          <a:ea typeface="微软雅黑" panose="020B0503020204020204" charset="-122"/>
                          <a:cs typeface="方正书宋_GBK" panose="03000509000000000000" charset="-122"/>
                        </a:rPr>
                        <a:t>,</a:t>
                      </a:r>
                      <a:r>
                        <a:rPr lang="en-US" sz="2400" b="0">
                          <a:solidFill>
                            <a:srgbClr val="000000"/>
                          </a:solidFill>
                          <a:latin typeface="微软雅黑" panose="020B0503020204020204" charset="-122"/>
                          <a:ea typeface="微软雅黑" panose="020B0503020204020204" charset="-122"/>
                          <a:cs typeface="NEU-BZ-S92" charset="0"/>
                        </a:rPr>
                        <a:t> a great/good many</a:t>
                      </a:r>
                      <a:r>
                        <a:rPr lang="en-US" sz="2400" b="0">
                          <a:solidFill>
                            <a:srgbClr val="000000"/>
                          </a:solidFill>
                          <a:latin typeface="微软雅黑" panose="020B0503020204020204" charset="-122"/>
                          <a:ea typeface="微软雅黑" panose="020B0503020204020204" charset="-122"/>
                          <a:cs typeface="方正书宋_GBK" panose="03000509000000000000" charset="-122"/>
                        </a:rPr>
                        <a:t>,</a:t>
                      </a:r>
                      <a:r>
                        <a:rPr lang="en-US" sz="2400" b="0">
                          <a:solidFill>
                            <a:srgbClr val="000000"/>
                          </a:solidFill>
                          <a:latin typeface="微软雅黑" panose="020B0503020204020204" charset="-122"/>
                          <a:ea typeface="微软雅黑" panose="020B0503020204020204" charset="-122"/>
                          <a:cs typeface="NEU-BZ-S92" charset="0"/>
                        </a:rPr>
                        <a:t> a number of</a:t>
                      </a:r>
                      <a:r>
                        <a:rPr lang="en-US" sz="2400" b="0">
                          <a:solidFill>
                            <a:srgbClr val="000000"/>
                          </a:solidFill>
                          <a:latin typeface="微软雅黑" panose="020B0503020204020204" charset="-122"/>
                          <a:ea typeface="微软雅黑" panose="020B0503020204020204" charset="-122"/>
                          <a:cs typeface="方正书宋_GBK" panose="03000509000000000000" charset="-122"/>
                        </a:rPr>
                        <a:t>,</a:t>
                      </a:r>
                      <a:r>
                        <a:rPr lang="en-US" sz="2400" b="0">
                          <a:solidFill>
                            <a:srgbClr val="000000"/>
                          </a:solidFill>
                          <a:latin typeface="微软雅黑" panose="020B0503020204020204" charset="-122"/>
                          <a:ea typeface="微软雅黑" panose="020B0503020204020204" charset="-122"/>
                          <a:cs typeface="NEU-BZ-S92" charset="0"/>
                        </a:rPr>
                        <a:t> hundreds/thousands/dozens/…+of</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56030">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修饰不可数名词的词(组)</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a little</a:t>
                      </a:r>
                      <a:r>
                        <a:rPr lang="en-US" sz="2400" b="0">
                          <a:solidFill>
                            <a:srgbClr val="000000"/>
                          </a:solidFill>
                          <a:latin typeface="微软雅黑" panose="020B0503020204020204" charset="-122"/>
                          <a:ea typeface="微软雅黑" panose="020B0503020204020204" charset="-122"/>
                          <a:cs typeface="方正书宋_GBK" panose="03000509000000000000" charset="-122"/>
                        </a:rPr>
                        <a:t>,</a:t>
                      </a:r>
                      <a:r>
                        <a:rPr lang="en-US" sz="2400" b="0">
                          <a:solidFill>
                            <a:srgbClr val="000000"/>
                          </a:solidFill>
                          <a:latin typeface="微软雅黑" panose="020B0503020204020204" charset="-122"/>
                          <a:ea typeface="微软雅黑" panose="020B0503020204020204" charset="-122"/>
                          <a:cs typeface="NEU-BZ-S92" charset="0"/>
                        </a:rPr>
                        <a:t> little</a:t>
                      </a:r>
                      <a:r>
                        <a:rPr lang="en-US" sz="2400" b="0">
                          <a:solidFill>
                            <a:srgbClr val="000000"/>
                          </a:solidFill>
                          <a:latin typeface="微软雅黑" panose="020B0503020204020204" charset="-122"/>
                          <a:ea typeface="微软雅黑" panose="020B0503020204020204" charset="-122"/>
                          <a:cs typeface="方正书宋_GBK" panose="03000509000000000000" charset="-122"/>
                        </a:rPr>
                        <a:t>,</a:t>
                      </a:r>
                      <a:r>
                        <a:rPr lang="en-US" sz="2400" b="0">
                          <a:solidFill>
                            <a:srgbClr val="000000"/>
                          </a:solidFill>
                          <a:latin typeface="微软雅黑" panose="020B0503020204020204" charset="-122"/>
                          <a:ea typeface="微软雅黑" panose="020B0503020204020204" charset="-122"/>
                          <a:cs typeface="NEU-BZ-S92" charset="0"/>
                        </a:rPr>
                        <a:t> much</a:t>
                      </a:r>
                      <a:r>
                        <a:rPr lang="en-US" sz="2400" b="0">
                          <a:solidFill>
                            <a:srgbClr val="000000"/>
                          </a:solidFill>
                          <a:latin typeface="微软雅黑" panose="020B0503020204020204" charset="-122"/>
                          <a:ea typeface="微软雅黑" panose="020B0503020204020204" charset="-122"/>
                          <a:cs typeface="方正书宋_GBK" panose="03000509000000000000" charset="-122"/>
                        </a:rPr>
                        <a:t>,</a:t>
                      </a:r>
                      <a:r>
                        <a:rPr lang="en-US" sz="2400" b="0">
                          <a:solidFill>
                            <a:srgbClr val="000000"/>
                          </a:solidFill>
                          <a:latin typeface="微软雅黑" panose="020B0503020204020204" charset="-122"/>
                          <a:ea typeface="微软雅黑" panose="020B0503020204020204" charset="-122"/>
                          <a:cs typeface="NEU-BZ-S92" charset="0"/>
                        </a:rPr>
                        <a:t> a great/good deal of</a:t>
                      </a:r>
                      <a:r>
                        <a:rPr lang="en-US" sz="2400" b="0">
                          <a:solidFill>
                            <a:srgbClr val="000000"/>
                          </a:solidFill>
                          <a:latin typeface="微软雅黑" panose="020B0503020204020204" charset="-122"/>
                          <a:ea typeface="微软雅黑" panose="020B0503020204020204" charset="-122"/>
                          <a:cs typeface="方正书宋_GBK" panose="03000509000000000000" charset="-122"/>
                        </a:rPr>
                        <a:t>,</a:t>
                      </a:r>
                      <a:r>
                        <a:rPr lang="en-US" sz="2400" b="0">
                          <a:solidFill>
                            <a:srgbClr val="000000"/>
                          </a:solidFill>
                          <a:latin typeface="微软雅黑" panose="020B0503020204020204" charset="-122"/>
                          <a:ea typeface="微软雅黑" panose="020B0503020204020204" charset="-122"/>
                          <a:cs typeface="NEU-BZ-S92" charset="0"/>
                        </a:rPr>
                        <a:t> a large amount of</a:t>
                      </a:r>
                      <a:r>
                        <a:rPr lang="en-US" sz="2400" b="0">
                          <a:solidFill>
                            <a:srgbClr val="000000"/>
                          </a:solidFill>
                          <a:latin typeface="微软雅黑" panose="020B0503020204020204" charset="-122"/>
                          <a:ea typeface="微软雅黑" panose="020B0503020204020204" charset="-122"/>
                          <a:cs typeface="方正书宋_GBK" panose="03000509000000000000" charset="-122"/>
                        </a:rPr>
                        <a:t>,</a:t>
                      </a:r>
                      <a:r>
                        <a:rPr lang="en-US" sz="2400" b="0">
                          <a:solidFill>
                            <a:srgbClr val="000000"/>
                          </a:solidFill>
                          <a:latin typeface="微软雅黑" panose="020B0503020204020204" charset="-122"/>
                          <a:ea typeface="微软雅黑" panose="020B0503020204020204" charset="-122"/>
                          <a:cs typeface="NEU-BZ-S92" charset="0"/>
                        </a:rPr>
                        <a:t> large amounts of</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38935">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既可修饰可数名词复数又可修饰不可数名词的词(组)</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some</a:t>
                      </a:r>
                      <a:r>
                        <a:rPr lang="en-US" sz="2400" b="0">
                          <a:solidFill>
                            <a:srgbClr val="000000"/>
                          </a:solidFill>
                          <a:latin typeface="微软雅黑" panose="020B0503020204020204" charset="-122"/>
                          <a:ea typeface="微软雅黑" panose="020B0503020204020204" charset="-122"/>
                          <a:cs typeface="方正书宋_GBK" panose="03000509000000000000" charset="-122"/>
                        </a:rPr>
                        <a:t>,</a:t>
                      </a:r>
                      <a:r>
                        <a:rPr lang="en-US" sz="2400" b="0">
                          <a:solidFill>
                            <a:srgbClr val="000000"/>
                          </a:solidFill>
                          <a:latin typeface="微软雅黑" panose="020B0503020204020204" charset="-122"/>
                          <a:ea typeface="微软雅黑" panose="020B0503020204020204" charset="-122"/>
                          <a:cs typeface="NEU-BZ-S92" charset="0"/>
                        </a:rPr>
                        <a:t> a lot of</a:t>
                      </a:r>
                      <a:r>
                        <a:rPr lang="en-US" sz="2400" b="0">
                          <a:solidFill>
                            <a:srgbClr val="000000"/>
                          </a:solidFill>
                          <a:latin typeface="微软雅黑" panose="020B0503020204020204" charset="-122"/>
                          <a:ea typeface="微软雅黑" panose="020B0503020204020204" charset="-122"/>
                          <a:cs typeface="方正书宋_GBK" panose="03000509000000000000" charset="-122"/>
                        </a:rPr>
                        <a:t>,</a:t>
                      </a:r>
                      <a:r>
                        <a:rPr lang="en-US" sz="2400" b="0">
                          <a:solidFill>
                            <a:srgbClr val="000000"/>
                          </a:solidFill>
                          <a:latin typeface="微软雅黑" panose="020B0503020204020204" charset="-122"/>
                          <a:ea typeface="微软雅黑" panose="020B0503020204020204" charset="-122"/>
                          <a:cs typeface="NEU-BZ-S92" charset="0"/>
                        </a:rPr>
                        <a:t> lots of</a:t>
                      </a:r>
                      <a:r>
                        <a:rPr lang="en-US" sz="2400" b="0">
                          <a:solidFill>
                            <a:srgbClr val="000000"/>
                          </a:solidFill>
                          <a:latin typeface="微软雅黑" panose="020B0503020204020204" charset="-122"/>
                          <a:ea typeface="微软雅黑" panose="020B0503020204020204" charset="-122"/>
                          <a:cs typeface="方正书宋_GBK" panose="03000509000000000000" charset="-122"/>
                        </a:rPr>
                        <a:t>,</a:t>
                      </a:r>
                      <a:r>
                        <a:rPr lang="en-US" sz="2400" b="0">
                          <a:solidFill>
                            <a:srgbClr val="000000"/>
                          </a:solidFill>
                          <a:latin typeface="微软雅黑" panose="020B0503020204020204" charset="-122"/>
                          <a:ea typeface="微软雅黑" panose="020B0503020204020204" charset="-122"/>
                          <a:cs typeface="NEU-BZ-S92" charset="0"/>
                        </a:rPr>
                        <a:t> enough</a:t>
                      </a:r>
                      <a:r>
                        <a:rPr lang="en-US" sz="2400" b="0">
                          <a:solidFill>
                            <a:srgbClr val="000000"/>
                          </a:solidFill>
                          <a:latin typeface="微软雅黑" panose="020B0503020204020204" charset="-122"/>
                          <a:ea typeface="微软雅黑" panose="020B0503020204020204" charset="-122"/>
                          <a:cs typeface="方正书宋_GBK" panose="03000509000000000000" charset="-122"/>
                        </a:rPr>
                        <a:t>,</a:t>
                      </a:r>
                      <a:r>
                        <a:rPr lang="en-US" sz="2400" b="0">
                          <a:solidFill>
                            <a:srgbClr val="000000"/>
                          </a:solidFill>
                          <a:latin typeface="微软雅黑" panose="020B0503020204020204" charset="-122"/>
                          <a:ea typeface="微软雅黑" panose="020B0503020204020204" charset="-122"/>
                          <a:cs typeface="NEU-BZ-S92" charset="0"/>
                        </a:rPr>
                        <a:t> plenty of</a:t>
                      </a:r>
                      <a:r>
                        <a:rPr lang="en-US" sz="2400" b="0">
                          <a:solidFill>
                            <a:srgbClr val="000000"/>
                          </a:solidFill>
                          <a:latin typeface="微软雅黑" panose="020B0503020204020204" charset="-122"/>
                          <a:ea typeface="微软雅黑" panose="020B0503020204020204" charset="-122"/>
                          <a:cs typeface="方正书宋_GBK" panose="03000509000000000000" charset="-122"/>
                        </a:rPr>
                        <a:t>,</a:t>
                      </a:r>
                      <a:r>
                        <a:rPr lang="en-US" sz="2400" b="0">
                          <a:solidFill>
                            <a:srgbClr val="000000"/>
                          </a:solidFill>
                          <a:latin typeface="微软雅黑" panose="020B0503020204020204" charset="-122"/>
                          <a:ea typeface="微软雅黑" panose="020B0503020204020204" charset="-122"/>
                          <a:cs typeface="NEU-BZ-S92" charset="0"/>
                        </a:rPr>
                        <a:t> any</a:t>
                      </a:r>
                      <a:r>
                        <a:rPr lang="en-US" sz="2400" b="0">
                          <a:solidFill>
                            <a:srgbClr val="000000"/>
                          </a:solidFill>
                          <a:latin typeface="微软雅黑" panose="020B0503020204020204" charset="-122"/>
                          <a:ea typeface="微软雅黑" panose="020B0503020204020204" charset="-122"/>
                          <a:cs typeface="方正书宋_GBK" panose="03000509000000000000" charset="-122"/>
                        </a:rPr>
                        <a:t>,</a:t>
                      </a:r>
                      <a:r>
                        <a:rPr lang="en-US" sz="2400" b="0">
                          <a:solidFill>
                            <a:srgbClr val="000000"/>
                          </a:solidFill>
                          <a:latin typeface="微软雅黑" panose="020B0503020204020204" charset="-122"/>
                          <a:ea typeface="微软雅黑" panose="020B0503020204020204" charset="-122"/>
                          <a:cs typeface="NEU-BZ-S92" charset="0"/>
                        </a:rPr>
                        <a:t> a large quantity of</a:t>
                      </a:r>
                      <a:r>
                        <a:rPr lang="en-US" sz="2400" b="0">
                          <a:solidFill>
                            <a:srgbClr val="000000"/>
                          </a:solidFill>
                          <a:latin typeface="微软雅黑" panose="020B0503020204020204" charset="-122"/>
                          <a:ea typeface="微软雅黑" panose="020B0503020204020204" charset="-122"/>
                          <a:cs typeface="方正书宋_GBK" panose="03000509000000000000" charset="-122"/>
                        </a:rPr>
                        <a:t>,</a:t>
                      </a:r>
                      <a:r>
                        <a:rPr lang="en-US" sz="2400" b="0">
                          <a:solidFill>
                            <a:srgbClr val="000000"/>
                          </a:solidFill>
                          <a:latin typeface="微软雅黑" panose="020B0503020204020204" charset="-122"/>
                          <a:ea typeface="微软雅黑" panose="020B0503020204020204" charset="-122"/>
                          <a:cs typeface="NEU-BZ-S92" charset="0"/>
                        </a:rPr>
                        <a:t> large quantities of</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1305" y="303530"/>
            <a:ext cx="11515090" cy="6247130"/>
          </a:xfrm>
          <a:prstGeom prst="rect">
            <a:avLst/>
          </a:prstGeom>
          <a:noFill/>
        </p:spPr>
        <p:txBody>
          <a:bodyPr wrap="square" rtlCol="0">
            <a:spAutoFit/>
          </a:bodyPr>
          <a:lstStyle/>
          <a:p>
            <a:pPr fontAlgn="auto">
              <a:lnSpc>
                <a:spcPts val="4800"/>
              </a:lnSpc>
            </a:pPr>
            <a:r>
              <a:rPr sz="2800">
                <a:solidFill>
                  <a:srgbClr val="FF0000"/>
                </a:solidFill>
                <a:latin typeface="微软雅黑" panose="020B0503020204020204" charset="-122"/>
                <a:ea typeface="微软雅黑" panose="020B0503020204020204" charset="-122"/>
                <a:cs typeface="微软雅黑" panose="020B0503020204020204" charset="-122"/>
              </a:rPr>
              <a:t>通关秘籍</a:t>
            </a:r>
          </a:p>
          <a:p>
            <a:pPr fontAlgn="auto">
              <a:lnSpc>
                <a:spcPts val="4800"/>
              </a:lnSpc>
            </a:pPr>
            <a:r>
              <a:rPr sz="2800">
                <a:latin typeface="微软雅黑" panose="020B0503020204020204" charset="-122"/>
                <a:ea typeface="微软雅黑" panose="020B0503020204020204" charset="-122"/>
                <a:cs typeface="微软雅黑" panose="020B0503020204020204" charset="-122"/>
              </a:rPr>
              <a:t>1.高考语法填空考查名词的单复数时,往往会给出提示词,此时我们要结合语境,并分析句子成分来判断是否用名词,并确定其单复数形式。</a:t>
            </a:r>
          </a:p>
          <a:p>
            <a:pPr algn="just" fontAlgn="auto">
              <a:lnSpc>
                <a:spcPts val="4800"/>
              </a:lnSpc>
            </a:pPr>
            <a:r>
              <a:rPr sz="2800">
                <a:latin typeface="微软雅黑" panose="020B0503020204020204" charset="-122"/>
                <a:ea typeface="微软雅黑" panose="020B0503020204020204" charset="-122"/>
                <a:cs typeface="微软雅黑" panose="020B0503020204020204" charset="-122"/>
              </a:rPr>
              <a:t>2.可数名词单数变复数是一个重要的知识点,学习时主要掌握三种情况: </a:t>
            </a:r>
          </a:p>
          <a:p>
            <a:pPr algn="just" fontAlgn="auto">
              <a:lnSpc>
                <a:spcPts val="4800"/>
              </a:lnSpc>
            </a:pPr>
            <a:r>
              <a:rPr sz="2800">
                <a:latin typeface="微软雅黑" panose="020B0503020204020204" charset="-122"/>
                <a:ea typeface="微软雅黑" panose="020B0503020204020204" charset="-122"/>
                <a:cs typeface="微软雅黑" panose="020B0503020204020204" charset="-122"/>
              </a:rPr>
              <a:t>(1)规则变化;(2)不规则变化;(3)复合名词的变化方式。</a:t>
            </a:r>
          </a:p>
          <a:p>
            <a:pPr algn="just" fontAlgn="auto">
              <a:lnSpc>
                <a:spcPts val="4800"/>
              </a:lnSpc>
            </a:pPr>
            <a:r>
              <a:rPr sz="2800">
                <a:latin typeface="微软雅黑" panose="020B0503020204020204" charset="-122"/>
                <a:ea typeface="微软雅黑" panose="020B0503020204020204" charset="-122"/>
                <a:cs typeface="微软雅黑" panose="020B0503020204020204" charset="-122"/>
              </a:rPr>
              <a:t>        </a:t>
            </a:r>
            <a:r>
              <a:rPr sz="2800" b="1">
                <a:latin typeface="微软雅黑" panose="020B0503020204020204" charset="-122"/>
                <a:ea typeface="微软雅黑" panose="020B0503020204020204" charset="-122"/>
                <a:cs typeface="微软雅黑" panose="020B0503020204020204" charset="-122"/>
              </a:rPr>
              <a:t>9 </a:t>
            </a:r>
            <a:r>
              <a:rPr sz="2800">
                <a:latin typeface="微软雅黑" panose="020B0503020204020204" charset="-122"/>
                <a:ea typeface="微软雅黑" panose="020B0503020204020204" charset="-122"/>
                <a:cs typeface="微软雅黑" panose="020B0503020204020204" charset="-122"/>
              </a:rPr>
              <a:t>   [2020江西临川一中适应性考试,61]One is Smartkins Animals, which helps many </a:t>
            </a:r>
            <a:r>
              <a:rPr sz="2800" u="sng">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(child) identify more than 100 animals and the other is Rainbow Colors, which teaches kids colors. </a:t>
            </a:r>
          </a:p>
          <a:p>
            <a:pPr fontAlgn="auto">
              <a:lnSpc>
                <a:spcPts val="4800"/>
              </a:lnSpc>
            </a:pPr>
            <a:r>
              <a:rPr lang="zh-CN" sz="2800" b="1">
                <a:latin typeface="微软雅黑" panose="020B0503020204020204" charset="-122"/>
                <a:ea typeface="微软雅黑" panose="020B0503020204020204" charset="-122"/>
                <a:cs typeface="微软雅黑" panose="020B0503020204020204" charset="-122"/>
              </a:rPr>
              <a:t>解析</a:t>
            </a:r>
            <a:r>
              <a:rPr lang="zh-CN" sz="2800">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根据空前的many可知,空处应该用child的复数形式,注意child变复数形式是在其后加-ren。故填children。 </a:t>
            </a:r>
          </a:p>
        </p:txBody>
      </p:sp>
      <p:pic>
        <p:nvPicPr>
          <p:cNvPr id="57" name="新典例.jpg" descr="id:2147501944;FounderCES"/>
          <p:cNvPicPr>
            <a:picLocks noChangeAspect="1"/>
          </p:cNvPicPr>
          <p:nvPr/>
        </p:nvPicPr>
        <p:blipFill>
          <a:blip r:embed="rId3"/>
          <a:stretch>
            <a:fillRect/>
          </a:stretch>
        </p:blipFill>
        <p:spPr>
          <a:xfrm>
            <a:off x="281305" y="359092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3520" y="151765"/>
            <a:ext cx="11515090" cy="655447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rPr>
              <a:t>深化拓展</a:t>
            </a:r>
            <a:r>
              <a:rPr lang="zh-CN" sz="2800">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 </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1.名词的特殊情况</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(1)有些单词和短语常使用复数形式</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①表示由两个相连的类似部分组成的事物的名词只用复数形式,如:jeans, pants, scissors, compasses, glasses。</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②表示问候、祝贺、感谢等的名词常用复数形式,常见的有greetings, wishes, congratulations, thanks等。</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③一些固定短语中的名词只用复数形式,常见的有take turns to do sth., in high spirits, make friends with, shake hands with, broaden one</a:t>
            </a:r>
            <a:r>
              <a:rPr lang="en-US" altLang="zh-CN" sz="2800">
                <a:latin typeface="微软雅黑" panose="020B0503020204020204" charset="-122"/>
                <a:ea typeface="微软雅黑" panose="020B0503020204020204" charset="-122"/>
                <a:cs typeface="微软雅黑" panose="020B0503020204020204" charset="-122"/>
              </a:rPr>
              <a:t>'</a:t>
            </a:r>
            <a:r>
              <a:rPr sz="2800">
                <a:latin typeface="微软雅黑" panose="020B0503020204020204" charset="-122"/>
                <a:ea typeface="微软雅黑" panose="020B0503020204020204" charset="-122"/>
                <a:cs typeface="微软雅黑" panose="020B0503020204020204" charset="-122"/>
              </a:rPr>
              <a:t>s horizons等。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 </a:t>
            </a:r>
            <a:r>
              <a:rPr lang="zh-CN" sz="3600" dirty="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考情解读</a:t>
            </a:r>
          </a:p>
        </p:txBody>
      </p:sp>
      <p:sp>
        <p:nvSpPr>
          <p:cNvPr id="100" name="文本框 99"/>
          <p:cNvSpPr txBox="1"/>
          <p:nvPr/>
        </p:nvSpPr>
        <p:spPr>
          <a:xfrm>
            <a:off x="3019742" y="5772150"/>
            <a:ext cx="5080000" cy="229870"/>
          </a:xfrm>
          <a:prstGeom prst="rect">
            <a:avLst/>
          </a:prstGeom>
          <a:noFill/>
          <a:ln w="9525">
            <a:noFill/>
          </a:ln>
        </p:spPr>
        <p:txBody>
          <a:bodyPr>
            <a:spAutoFit/>
          </a:bodyPr>
          <a:lstStyle/>
          <a:p>
            <a:pPr indent="0" algn="ctr"/>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2" name="文本框 1"/>
          <p:cNvSpPr txBox="1"/>
          <p:nvPr/>
        </p:nvSpPr>
        <p:spPr>
          <a:xfrm>
            <a:off x="386715" y="808990"/>
            <a:ext cx="11418570" cy="4615815"/>
          </a:xfrm>
          <a:prstGeom prst="rect">
            <a:avLst/>
          </a:prstGeom>
          <a:noFill/>
        </p:spPr>
        <p:txBody>
          <a:bodyPr wrap="square" rtlCol="0">
            <a:spAutoFit/>
          </a:bodyPr>
          <a:lstStyle/>
          <a:p>
            <a:pPr fontAlgn="auto">
              <a:lnSpc>
                <a:spcPct val="150000"/>
              </a:lnSpc>
            </a:pPr>
            <a:r>
              <a:rPr lang="zh-CN" altLang="en-US" sz="2800" spc="100">
                <a:solidFill>
                  <a:srgbClr val="FF0000"/>
                </a:solidFill>
                <a:uFillTx/>
                <a:latin typeface="微软雅黑" panose="020B0503020204020204" charset="-122"/>
                <a:ea typeface="微软雅黑" panose="020B0503020204020204" charset="-122"/>
                <a:cs typeface="微软雅黑" panose="020B0503020204020204" charset="-122"/>
              </a:rPr>
              <a:t>课标要求</a:t>
            </a:r>
          </a:p>
          <a:p>
            <a:pPr fontAlgn="auto">
              <a:lnSpc>
                <a:spcPct val="150000"/>
              </a:lnSpc>
            </a:pPr>
            <a:r>
              <a:rPr lang="zh-CN" altLang="en-US" sz="2800" spc="100">
                <a:solidFill>
                  <a:schemeClr val="tx1"/>
                </a:solidFill>
                <a:uFillTx/>
                <a:latin typeface="微软雅黑" panose="020B0503020204020204" charset="-122"/>
                <a:ea typeface="微软雅黑" panose="020B0503020204020204" charset="-122"/>
                <a:cs typeface="微软雅黑" panose="020B0503020204020204" charset="-122"/>
              </a:rPr>
              <a:t>1.熟知冠词表示泛指和特指的基本用法。掌握含有冠词的固定搭配以及冠词的一些特殊用法,并能在具体的语境中正确使用冠词。</a:t>
            </a:r>
          </a:p>
          <a:p>
            <a:pPr fontAlgn="auto">
              <a:lnSpc>
                <a:spcPct val="150000"/>
              </a:lnSpc>
            </a:pPr>
            <a:r>
              <a:rPr lang="zh-CN" altLang="en-US" sz="2800" spc="100">
                <a:solidFill>
                  <a:schemeClr val="tx1"/>
                </a:solidFill>
                <a:uFillTx/>
                <a:latin typeface="微软雅黑" panose="020B0503020204020204" charset="-122"/>
                <a:ea typeface="微软雅黑" panose="020B0503020204020204" charset="-122"/>
                <a:cs typeface="微软雅黑" panose="020B0503020204020204" charset="-122"/>
              </a:rPr>
              <a:t>2.掌握单数可数名词变复数的规则、名词构词法及名词所有格的表示方法。</a:t>
            </a:r>
          </a:p>
          <a:p>
            <a:pPr fontAlgn="auto">
              <a:lnSpc>
                <a:spcPct val="150000"/>
              </a:lnSpc>
            </a:pPr>
            <a:r>
              <a:rPr lang="zh-CN" altLang="en-US" sz="2800" spc="100">
                <a:solidFill>
                  <a:schemeClr val="tx1"/>
                </a:solidFill>
                <a:uFillTx/>
                <a:latin typeface="微软雅黑" panose="020B0503020204020204" charset="-122"/>
                <a:ea typeface="微软雅黑" panose="020B0503020204020204" charset="-122"/>
                <a:cs typeface="微软雅黑" panose="020B0503020204020204" charset="-122"/>
              </a:rPr>
              <a:t>3.明确哪些名词属于不可数名词,了解不可数名词的性质。熟悉含有名词的固定短语和搭配。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8455" y="295910"/>
            <a:ext cx="11515090" cy="526224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rPr>
              <a:t>(2)以复数形式出现的书名、戏剧名、报纸名、杂志名、国家名等应视为单数。</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i="1">
                <a:latin typeface="微软雅黑" panose="020B0503020204020204" charset="-122"/>
                <a:ea typeface="微软雅黑" panose="020B0503020204020204" charset="-122"/>
                <a:cs typeface="微软雅黑" panose="020B0503020204020204" charset="-122"/>
              </a:rPr>
              <a:t>The Arabian Nights</a:t>
            </a:r>
            <a:r>
              <a:rPr sz="2800">
                <a:latin typeface="微软雅黑" panose="020B0503020204020204" charset="-122"/>
                <a:ea typeface="微软雅黑" panose="020B0503020204020204" charset="-122"/>
                <a:cs typeface="微软雅黑" panose="020B0503020204020204" charset="-122"/>
              </a:rPr>
              <a:t> is a very interesting storybook. 《一千零一夜》是一本非常有趣的故事书。</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rPr>
              <a:t>The United States is a developed country.美国是个发达国家。</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2.作可数和不可数均可的名词</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(1)一些名词通常表示抽象概念,是不可数名词,但被赋予了具体含义之后,可作可数名词,即抽象名词具体化。</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p:nvPr>
            <p:custDataLst>
              <p:tags r:id="rId1"/>
            </p:custDataLst>
          </p:nvPr>
        </p:nvGraphicFramePr>
        <p:xfrm>
          <a:off x="322580" y="412115"/>
          <a:ext cx="11489690" cy="5577840"/>
        </p:xfrm>
        <a:graphic>
          <a:graphicData uri="http://schemas.openxmlformats.org/drawingml/2006/table">
            <a:tbl>
              <a:tblPr firstRow="1" bandRow="1">
                <a:tableStyleId>{5940675A-B579-460E-94D1-54222C63F5DA}</a:tableStyleId>
              </a:tblPr>
              <a:tblGrid>
                <a:gridCol w="2296160"/>
                <a:gridCol w="4132580"/>
                <a:gridCol w="5060950"/>
              </a:tblGrid>
              <a:tr h="61976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词汇</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抽象名词(不可数)</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具体化后(可数) </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1976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beauty</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美,美貌</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美人,美好的事物 </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1976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danger</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危险</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危险的事或人</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1976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failure</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失败</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失败的事或人</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1976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success</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成功,胜利</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成功的事或人 </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1976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honour</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尊敬,敬意</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令人尊敬的人或事 </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1976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pleasure</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愉快,快乐</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乐事 </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1976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surprise</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惊奇</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令人惊奇的事 </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1976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pity</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怜悯,同情</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憾事</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16865" y="165735"/>
            <a:ext cx="11515090" cy="73723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rPr>
              <a:t>(2)有些名词作可数名词和不可数名词时含义有所不同。</a:t>
            </a:r>
          </a:p>
        </p:txBody>
      </p:sp>
      <p:graphicFrame>
        <p:nvGraphicFramePr>
          <p:cNvPr id="3" name="表格 2"/>
          <p:cNvGraphicFramePr/>
          <p:nvPr>
            <p:custDataLst>
              <p:tags r:id="rId1"/>
            </p:custDataLst>
          </p:nvPr>
        </p:nvGraphicFramePr>
        <p:xfrm>
          <a:off x="431482" y="902970"/>
          <a:ext cx="11239500" cy="2286000"/>
        </p:xfrm>
        <a:graphic>
          <a:graphicData uri="http://schemas.openxmlformats.org/drawingml/2006/table">
            <a:tbl>
              <a:tblPr firstRow="1" bandRow="1">
                <a:tableStyleId>{5940675A-B579-460E-94D1-54222C63F5DA}</a:tableStyleId>
              </a:tblPr>
              <a:tblGrid>
                <a:gridCol w="1837690"/>
                <a:gridCol w="3232150"/>
                <a:gridCol w="6169660"/>
              </a:tblGrid>
              <a:tr h="457200">
                <a:tc>
                  <a:txBody>
                    <a:bodyPr/>
                    <a:lstStyle/>
                    <a:p>
                      <a:pPr indent="0" algn="ctr" fontAlgn="auto">
                        <a:lnSpc>
                          <a:spcPts val="3600"/>
                        </a:lnSpc>
                        <a:buNone/>
                      </a:pPr>
                      <a:r>
                        <a:rPr lang="en-US" sz="2400" b="0">
                          <a:solidFill>
                            <a:srgbClr val="000000"/>
                          </a:solidFill>
                          <a:latin typeface="微软雅黑" panose="020B0503020204020204" charset="-122"/>
                          <a:ea typeface="微软雅黑" panose="020B0503020204020204" charset="-122"/>
                          <a:cs typeface="NEU-BZ-S92" charset="0"/>
                        </a:rPr>
                        <a:t>词汇</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600"/>
                        </a:lnSpc>
                        <a:buNone/>
                      </a:pPr>
                      <a:r>
                        <a:rPr lang="en-US" sz="2400" b="0">
                          <a:solidFill>
                            <a:srgbClr val="000000"/>
                          </a:solidFill>
                          <a:latin typeface="微软雅黑" panose="020B0503020204020204" charset="-122"/>
                          <a:ea typeface="微软雅黑" panose="020B0503020204020204" charset="-122"/>
                          <a:cs typeface="NEU-BZ-S92" charset="0"/>
                        </a:rPr>
                        <a:t>不可数名词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600"/>
                        </a:lnSpc>
                        <a:buNone/>
                      </a:pPr>
                      <a:r>
                        <a:rPr lang="en-US" sz="2400" b="0">
                          <a:solidFill>
                            <a:srgbClr val="000000"/>
                          </a:solidFill>
                          <a:latin typeface="微软雅黑" panose="020B0503020204020204" charset="-122"/>
                          <a:ea typeface="微软雅黑" panose="020B0503020204020204" charset="-122"/>
                          <a:cs typeface="NEU-BZ-S92" charset="0"/>
                        </a:rPr>
                        <a:t>可数名词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57200">
                <a:tc>
                  <a:txBody>
                    <a:bodyPr/>
                    <a:lstStyle/>
                    <a:p>
                      <a:pPr indent="0" algn="ctr" fontAlgn="auto">
                        <a:lnSpc>
                          <a:spcPts val="3600"/>
                        </a:lnSpc>
                        <a:buNone/>
                      </a:pPr>
                      <a:r>
                        <a:rPr lang="en-US" sz="2400" b="0">
                          <a:solidFill>
                            <a:srgbClr val="000000"/>
                          </a:solidFill>
                          <a:latin typeface="微软雅黑" panose="020B0503020204020204" charset="-122"/>
                          <a:ea typeface="微软雅黑" panose="020B0503020204020204" charset="-122"/>
                          <a:cs typeface="NEU-BZ-S92" charset="0"/>
                        </a:rPr>
                        <a:t>paper</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600"/>
                        </a:lnSpc>
                        <a:buNone/>
                      </a:pPr>
                      <a:r>
                        <a:rPr lang="en-US" sz="2400" b="0">
                          <a:solidFill>
                            <a:srgbClr val="000000"/>
                          </a:solidFill>
                          <a:latin typeface="微软雅黑" panose="020B0503020204020204" charset="-122"/>
                          <a:ea typeface="微软雅黑" panose="020B0503020204020204" charset="-122"/>
                          <a:cs typeface="NEU-BZ-S92" charset="0"/>
                        </a:rPr>
                        <a:t>纸</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6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试卷,报纸,论文</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57200">
                <a:tc>
                  <a:txBody>
                    <a:bodyPr/>
                    <a:lstStyle/>
                    <a:p>
                      <a:pPr indent="0" algn="ctr" fontAlgn="auto">
                        <a:lnSpc>
                          <a:spcPts val="3600"/>
                        </a:lnSpc>
                        <a:buNone/>
                      </a:pPr>
                      <a:r>
                        <a:rPr lang="en-US" sz="2400" b="0">
                          <a:solidFill>
                            <a:srgbClr val="000000"/>
                          </a:solidFill>
                          <a:latin typeface="微软雅黑" panose="020B0503020204020204" charset="-122"/>
                          <a:ea typeface="微软雅黑" panose="020B0503020204020204" charset="-122"/>
                          <a:cs typeface="NEU-BZ-S92" charset="0"/>
                        </a:rPr>
                        <a:t>chicken</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600"/>
                        </a:lnSpc>
                        <a:buNone/>
                      </a:pPr>
                      <a:r>
                        <a:rPr lang="en-US" sz="2400" b="0">
                          <a:solidFill>
                            <a:srgbClr val="000000"/>
                          </a:solidFill>
                          <a:latin typeface="微软雅黑" panose="020B0503020204020204" charset="-122"/>
                          <a:ea typeface="微软雅黑" panose="020B0503020204020204" charset="-122"/>
                          <a:cs typeface="NEU-BZ-S92" charset="0"/>
                        </a:rPr>
                        <a:t>鸡肉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600"/>
                        </a:lnSpc>
                        <a:buNone/>
                      </a:pPr>
                      <a:r>
                        <a:rPr lang="en-US" sz="2400" b="0">
                          <a:solidFill>
                            <a:srgbClr val="000000"/>
                          </a:solidFill>
                          <a:latin typeface="微软雅黑" panose="020B0503020204020204" charset="-122"/>
                          <a:ea typeface="微软雅黑" panose="020B0503020204020204" charset="-122"/>
                          <a:cs typeface="NEU-BZ-S92" charset="0"/>
                        </a:rPr>
                        <a:t>鸡</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57200">
                <a:tc>
                  <a:txBody>
                    <a:bodyPr/>
                    <a:lstStyle/>
                    <a:p>
                      <a:pPr indent="0" algn="ctr" fontAlgn="auto">
                        <a:lnSpc>
                          <a:spcPts val="3600"/>
                        </a:lnSpc>
                        <a:buNone/>
                      </a:pPr>
                      <a:r>
                        <a:rPr lang="en-US" sz="2400" b="0">
                          <a:solidFill>
                            <a:srgbClr val="000000"/>
                          </a:solidFill>
                          <a:latin typeface="微软雅黑" panose="020B0503020204020204" charset="-122"/>
                          <a:ea typeface="微软雅黑" panose="020B0503020204020204" charset="-122"/>
                          <a:cs typeface="NEU-BZ-S92" charset="0"/>
                        </a:rPr>
                        <a:t>fish</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600"/>
                        </a:lnSpc>
                        <a:buNone/>
                      </a:pPr>
                      <a:r>
                        <a:rPr lang="en-US" sz="2400" b="0">
                          <a:solidFill>
                            <a:srgbClr val="000000"/>
                          </a:solidFill>
                          <a:latin typeface="微软雅黑" panose="020B0503020204020204" charset="-122"/>
                          <a:ea typeface="微软雅黑" panose="020B0503020204020204" charset="-122"/>
                          <a:cs typeface="NEU-BZ-S92" charset="0"/>
                        </a:rPr>
                        <a:t>鱼肉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600"/>
                        </a:lnSpc>
                        <a:buNone/>
                      </a:pPr>
                      <a:r>
                        <a:rPr lang="en-US" sz="2400" b="0">
                          <a:solidFill>
                            <a:srgbClr val="000000"/>
                          </a:solidFill>
                          <a:latin typeface="微软雅黑" panose="020B0503020204020204" charset="-122"/>
                          <a:ea typeface="微软雅黑" panose="020B0503020204020204" charset="-122"/>
                          <a:cs typeface="NEU-BZ-S92" charset="0"/>
                        </a:rPr>
                        <a:t>鱼</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57200">
                <a:tc>
                  <a:txBody>
                    <a:bodyPr/>
                    <a:lstStyle/>
                    <a:p>
                      <a:pPr indent="0" algn="ctr" fontAlgn="auto">
                        <a:lnSpc>
                          <a:spcPts val="3600"/>
                        </a:lnSpc>
                        <a:buNone/>
                      </a:pPr>
                      <a:r>
                        <a:rPr lang="en-US" sz="2400" b="0">
                          <a:solidFill>
                            <a:srgbClr val="000000"/>
                          </a:solidFill>
                          <a:latin typeface="微软雅黑" panose="020B0503020204020204" charset="-122"/>
                          <a:ea typeface="微软雅黑" panose="020B0503020204020204" charset="-122"/>
                          <a:cs typeface="NEU-BZ-S92" charset="0"/>
                        </a:rPr>
                        <a:t>iron</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600"/>
                        </a:lnSpc>
                        <a:buNone/>
                      </a:pPr>
                      <a:r>
                        <a:rPr lang="en-US" sz="2400" b="0">
                          <a:solidFill>
                            <a:srgbClr val="000000"/>
                          </a:solidFill>
                          <a:latin typeface="微软雅黑" panose="020B0503020204020204" charset="-122"/>
                          <a:ea typeface="微软雅黑" panose="020B0503020204020204" charset="-122"/>
                          <a:cs typeface="NEU-BZ-S92" charset="0"/>
                        </a:rPr>
                        <a:t>铁</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600"/>
                        </a:lnSpc>
                        <a:buNone/>
                      </a:pPr>
                      <a:r>
                        <a:rPr lang="en-US" sz="2400" b="0">
                          <a:solidFill>
                            <a:srgbClr val="000000"/>
                          </a:solidFill>
                          <a:latin typeface="微软雅黑" panose="020B0503020204020204" charset="-122"/>
                          <a:ea typeface="微软雅黑" panose="020B0503020204020204" charset="-122"/>
                          <a:cs typeface="NEU-BZ-S92" charset="0"/>
                        </a:rPr>
                        <a:t>熨斗</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
        <p:nvSpPr>
          <p:cNvPr id="5" name="文本框 4"/>
          <p:cNvSpPr txBox="1"/>
          <p:nvPr/>
        </p:nvSpPr>
        <p:spPr>
          <a:xfrm>
            <a:off x="338455" y="3188970"/>
            <a:ext cx="11515725" cy="3476625"/>
          </a:xfrm>
          <a:prstGeom prst="rect">
            <a:avLst/>
          </a:prstGeom>
          <a:noFill/>
        </p:spPr>
        <p:txBody>
          <a:bodyPr wrap="square" rtlCol="0">
            <a:spAutoFit/>
          </a:bodyPr>
          <a:lstStyle/>
          <a:p>
            <a:pPr fontAlgn="auto">
              <a:lnSpc>
                <a:spcPts val="4400"/>
              </a:lnSpc>
            </a:pPr>
            <a:r>
              <a:rPr lang="zh-CN" altLang="en-US" sz="2800">
                <a:latin typeface="微软雅黑" panose="020B0503020204020204" charset="-122"/>
                <a:ea typeface="微软雅黑" panose="020B0503020204020204" charset="-122"/>
                <a:cs typeface="微软雅黑" panose="020B0503020204020204" charset="-122"/>
              </a:rPr>
              <a:t>(3)有些物质名词具体为有形或有数量的相应事物时为可数名词。</a:t>
            </a:r>
          </a:p>
          <a:p>
            <a:pPr fontAlgn="auto">
              <a:lnSpc>
                <a:spcPts val="4400"/>
              </a:lnSpc>
            </a:pPr>
            <a:r>
              <a:rPr lang="zh-CN" altLang="en-US" sz="2400">
                <a:latin typeface="微软雅黑" panose="020B0503020204020204" charset="-122"/>
                <a:ea typeface="微软雅黑" panose="020B0503020204020204" charset="-122"/>
                <a:cs typeface="微软雅黑" panose="020B0503020204020204" charset="-122"/>
              </a:rPr>
              <a:t>coffee咖啡→a coffee一杯咖啡          tea茶→a tea一杯茶</a:t>
            </a:r>
          </a:p>
          <a:p>
            <a:pPr fontAlgn="auto">
              <a:lnSpc>
                <a:spcPts val="4400"/>
              </a:lnSpc>
            </a:pPr>
            <a:r>
              <a:rPr lang="zh-CN" altLang="en-US" sz="2400">
                <a:latin typeface="微软雅黑" panose="020B0503020204020204" charset="-122"/>
                <a:ea typeface="微软雅黑" panose="020B0503020204020204" charset="-122"/>
                <a:cs typeface="微软雅黑" panose="020B0503020204020204" charset="-122"/>
              </a:rPr>
              <a:t>drink饮料/酒→a drink一杯饮料/酒</a:t>
            </a:r>
          </a:p>
          <a:p>
            <a:pPr fontAlgn="auto">
              <a:lnSpc>
                <a:spcPts val="4400"/>
              </a:lnSpc>
            </a:pPr>
            <a:r>
              <a:rPr lang="zh-CN" altLang="en-US" sz="2800">
                <a:latin typeface="微软雅黑" panose="020B0503020204020204" charset="-122"/>
                <a:ea typeface="微软雅黑" panose="020B0503020204020204" charset="-122"/>
                <a:cs typeface="微软雅黑" panose="020B0503020204020204" charset="-122"/>
                <a:sym typeface="+mn-ea"/>
              </a:rPr>
              <a:t>(4)专有名词一般被视为不可数名词,但有时其前可加不定冠词或用复数形式表示特殊含义。</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ts val="4400"/>
              </a:lnSpc>
            </a:pPr>
            <a:r>
              <a:rPr 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400">
                <a:latin typeface="微软雅黑" panose="020B0503020204020204" charset="-122"/>
                <a:ea typeface="微软雅黑" panose="020B0503020204020204" charset="-122"/>
                <a:cs typeface="微软雅黑" panose="020B0503020204020204" charset="-122"/>
                <a:sym typeface="+mn-ea"/>
              </a:rPr>
              <a:t>How I wish to be a Thomas Edison!我多么想成为像托马斯·爱迪生一样的人物啊!</a:t>
            </a: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12813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5  </a:t>
            </a:r>
            <a:r>
              <a:rPr lang="zh-CN" altLang="en-US" sz="3200" dirty="0">
                <a:solidFill>
                  <a:schemeClr val="bg1"/>
                </a:solidFill>
                <a:latin typeface="微软雅黑" panose="020B0503020204020204" charset="-122"/>
                <a:ea typeface="微软雅黑" panose="020B0503020204020204" charset="-122"/>
                <a:sym typeface="+mn-ea"/>
              </a:rPr>
              <a:t> 名词所有格</a:t>
            </a:r>
          </a:p>
        </p:txBody>
      </p:sp>
      <p:sp>
        <p:nvSpPr>
          <p:cNvPr id="100" name="文本框 99"/>
          <p:cNvSpPr txBox="1"/>
          <p:nvPr/>
        </p:nvSpPr>
        <p:spPr>
          <a:xfrm>
            <a:off x="326390" y="808990"/>
            <a:ext cx="11443970" cy="2912745"/>
          </a:xfrm>
          <a:prstGeom prst="rect">
            <a:avLst/>
          </a:prstGeom>
          <a:noFill/>
          <a:ln w="9525">
            <a:noFill/>
          </a:ln>
        </p:spPr>
        <p:txBody>
          <a:bodyPr wrap="square">
            <a:spAutoFit/>
          </a:bodyPr>
          <a:lstStyle/>
          <a:p>
            <a:pPr indent="0" fontAlgn="auto">
              <a:lnSpc>
                <a:spcPts val="44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所有格作定语,修饰另一名词,表示所有关系。它有两种形式:一种在名词后加-</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solidFill>
                  <a:srgbClr val="000000"/>
                </a:solidFill>
                <a:latin typeface="微软雅黑" panose="020B0503020204020204" charset="-122"/>
                <a:ea typeface="微软雅黑" panose="020B0503020204020204" charset="-122"/>
                <a:cs typeface="微软雅黑" panose="020B0503020204020204" charset="-122"/>
                <a:sym typeface="+mn-ea"/>
              </a:rPr>
              <a:t>s,另一种由"介词of+名词"构成。前者多用于有生命的事物或人,后者多用于无生命的事物。</a:t>
            </a:r>
          </a:p>
          <a:p>
            <a:pPr indent="0" fontAlgn="auto">
              <a:lnSpc>
                <a:spcPts val="4400"/>
              </a:lnSpc>
            </a:pPr>
            <a:r>
              <a:rPr sz="2800">
                <a:solidFill>
                  <a:srgbClr val="FF0000"/>
                </a:solidFill>
                <a:latin typeface="微软雅黑" panose="020B0503020204020204" charset="-122"/>
                <a:ea typeface="微软雅黑" panose="020B0503020204020204" charset="-122"/>
                <a:cs typeface="微软雅黑" panose="020B0503020204020204" charset="-122"/>
                <a:sym typeface="+mn-ea"/>
              </a:rPr>
              <a:t>知识1　-</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a:t>
            </a:r>
            <a:r>
              <a:rPr sz="2800">
                <a:solidFill>
                  <a:srgbClr val="FF0000"/>
                </a:solidFill>
                <a:latin typeface="微软雅黑" panose="020B0503020204020204" charset="-122"/>
                <a:ea typeface="微软雅黑" panose="020B0503020204020204" charset="-122"/>
                <a:cs typeface="微软雅黑" panose="020B0503020204020204" charset="-122"/>
                <a:sym typeface="+mn-ea"/>
              </a:rPr>
              <a:t>s所有格 </a:t>
            </a:r>
          </a:p>
          <a:p>
            <a:pPr indent="0" fontAlgn="auto">
              <a:lnSpc>
                <a:spcPts val="44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1.-</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solidFill>
                  <a:srgbClr val="000000"/>
                </a:solidFill>
                <a:latin typeface="微软雅黑" panose="020B0503020204020204" charset="-122"/>
                <a:ea typeface="微软雅黑" panose="020B0503020204020204" charset="-122"/>
                <a:cs typeface="微软雅黑" panose="020B0503020204020204" charset="-122"/>
                <a:sym typeface="+mn-ea"/>
              </a:rPr>
              <a:t>s所有格的构成规则:</a:t>
            </a:r>
          </a:p>
        </p:txBody>
      </p:sp>
      <p:sp>
        <p:nvSpPr>
          <p:cNvPr id="106" name="文本框 105"/>
          <p:cNvSpPr txBox="1"/>
          <p:nvPr/>
        </p:nvSpPr>
        <p:spPr>
          <a:xfrm>
            <a:off x="3556317" y="2748915"/>
            <a:ext cx="5080000" cy="229870"/>
          </a:xfrm>
          <a:prstGeom prst="rect">
            <a:avLst/>
          </a:prstGeom>
          <a:noFill/>
          <a:ln w="9525">
            <a:noFill/>
          </a:ln>
        </p:spPr>
        <p:txBody>
          <a:bodyPr>
            <a:spAutoFit/>
          </a:bodyPr>
          <a:lstStyle/>
          <a:p>
            <a:pPr indent="0"/>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graphicFrame>
        <p:nvGraphicFramePr>
          <p:cNvPr id="2" name="表格 1"/>
          <p:cNvGraphicFramePr/>
          <p:nvPr>
            <p:custDataLst>
              <p:tags r:id="rId1"/>
            </p:custDataLst>
          </p:nvPr>
        </p:nvGraphicFramePr>
        <p:xfrm>
          <a:off x="374967" y="3627120"/>
          <a:ext cx="11398885" cy="3200400"/>
        </p:xfrm>
        <a:graphic>
          <a:graphicData uri="http://schemas.openxmlformats.org/drawingml/2006/table">
            <a:tbl>
              <a:tblPr firstRow="1" bandRow="1">
                <a:tableStyleId>{5940675A-B579-460E-94D1-54222C63F5DA}</a:tableStyleId>
              </a:tblPr>
              <a:tblGrid>
                <a:gridCol w="4445635"/>
                <a:gridCol w="6953250"/>
              </a:tblGrid>
              <a:tr h="256540">
                <a:tc>
                  <a:txBody>
                    <a:bodyPr/>
                    <a:lstStyle/>
                    <a:p>
                      <a:pPr indent="0" algn="ctr" fontAlgn="auto">
                        <a:lnSpc>
                          <a:spcPts val="3400"/>
                        </a:lnSpc>
                        <a:buNone/>
                      </a:pPr>
                      <a:r>
                        <a:rPr lang="en-US" sz="2000" b="0">
                          <a:solidFill>
                            <a:srgbClr val="000000"/>
                          </a:solidFill>
                          <a:latin typeface="微软雅黑" panose="020B0503020204020204" charset="-122"/>
                          <a:ea typeface="微软雅黑" panose="020B0503020204020204" charset="-122"/>
                          <a:cs typeface="NEU-BZ-S92" charset="0"/>
                        </a:rPr>
                        <a:t>构成</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400"/>
                        </a:lnSpc>
                        <a:buNone/>
                      </a:pPr>
                      <a:r>
                        <a:rPr lang="en-US" sz="2000" b="0">
                          <a:solidFill>
                            <a:srgbClr val="000000"/>
                          </a:solidFill>
                          <a:latin typeface="微软雅黑" panose="020B0503020204020204" charset="-122"/>
                          <a:ea typeface="微软雅黑" panose="020B0503020204020204" charset="-122"/>
                          <a:cs typeface="NEU-BZ-S92" charset="0"/>
                        </a:rPr>
                        <a:t>例子</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13080">
                <a:tc>
                  <a:txBody>
                    <a:bodyPr/>
                    <a:lstStyle/>
                    <a:p>
                      <a:pPr indent="0" fontAlgn="auto">
                        <a:lnSpc>
                          <a:spcPts val="34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单数名词词尾通常加-</a:t>
                      </a:r>
                      <a:r>
                        <a:rPr lang="en-US" altLang="zh-CN" sz="2000" b="0">
                          <a:solidFill>
                            <a:srgbClr val="000000"/>
                          </a:solidFill>
                          <a:latin typeface="微软雅黑" panose="020B0503020204020204" charset="-122"/>
                          <a:ea typeface="微软雅黑" panose="020B0503020204020204" charset="-122"/>
                          <a:cs typeface="微软雅黑" panose="020B0503020204020204" charset="-122"/>
                        </a:rPr>
                        <a:t>'</a:t>
                      </a:r>
                      <a:r>
                        <a:rPr lang="en-US" sz="2000" b="0">
                          <a:solidFill>
                            <a:srgbClr val="000000"/>
                          </a:solidFill>
                          <a:latin typeface="微软雅黑" panose="020B0503020204020204" charset="-122"/>
                          <a:ea typeface="微软雅黑" panose="020B0503020204020204" charset="-122"/>
                          <a:cs typeface="微软雅黑" panose="020B0503020204020204" charset="-122"/>
                        </a:rPr>
                        <a:t>s;复数名词词尾没有-s时,也要加-'s</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4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the boy's schoolbag那个男孩的书包the children's toys那些孩子的玩具</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56540">
                <a:tc>
                  <a:txBody>
                    <a:bodyPr/>
                    <a:lstStyle/>
                    <a:p>
                      <a:pPr indent="0" fontAlgn="auto">
                        <a:lnSpc>
                          <a:spcPts val="34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以-s结尾的复数名词后直接加"'"</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4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teachers' office 教师办公室</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13080">
                <a:tc>
                  <a:txBody>
                    <a:bodyPr/>
                    <a:lstStyle/>
                    <a:p>
                      <a:pPr indent="0" fontAlgn="auto">
                        <a:lnSpc>
                          <a:spcPts val="34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以-s结尾的单数名词或专有名词之后加"'"或-'s均可</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4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my boss's/boss' plan我老板的计划James'/James's eyes詹姆斯的眼睛 </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56540">
                <a:tc>
                  <a:txBody>
                    <a:bodyPr/>
                    <a:lstStyle/>
                    <a:p>
                      <a:pPr indent="0" fontAlgn="auto">
                        <a:lnSpc>
                          <a:spcPts val="34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复合名词一般在最后一个词的词尾加-'s</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4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my brother-in-law's birthday我姐夫的生日</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270510" y="0"/>
            <a:ext cx="11650980" cy="655447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2.-</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s所有格的用法</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主要用于表示有生命的东西的名词,也可用于表示时间、距离、重量、城市、国家等无生命的事物的名词。</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a week</a:t>
            </a:r>
            <a:r>
              <a:rPr lang="en-US"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s holiday一周的假期</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a thirty minutes</a:t>
            </a:r>
            <a:r>
              <a:rPr lang="en-US"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 ride 三十分钟的车程</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an hour and a half</a:t>
            </a:r>
            <a:r>
              <a:rPr lang="en-US"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s walk 步行一个半小时的路程</a:t>
            </a:r>
          </a:p>
          <a:p>
            <a:pPr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10</a:t>
            </a:r>
            <a:r>
              <a:rPr sz="2800">
                <a:latin typeface="微软雅黑" panose="020B0503020204020204" charset="-122"/>
                <a:ea typeface="微软雅黑" panose="020B0503020204020204" charset="-122"/>
                <a:cs typeface="微软雅黑" panose="020B0503020204020204" charset="-122"/>
                <a:sym typeface="+mn-ea"/>
              </a:rPr>
              <a:t>    Since most students are in need of a nap, proper arrangements should be made so that students can have a good rest after a whole </a:t>
            </a:r>
            <a:r>
              <a:rPr sz="2800" u="sng">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(morning) hard work. </a:t>
            </a:r>
          </a:p>
          <a:p>
            <a:pPr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解析 </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此处表示"一整个上午的努力学习之后",应填名词所有格morning</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s。</a:t>
            </a:r>
          </a:p>
        </p:txBody>
      </p:sp>
      <p:pic>
        <p:nvPicPr>
          <p:cNvPr id="57" name="新典例.jpg" descr="id:2147501944;FounderCES"/>
          <p:cNvPicPr>
            <a:picLocks noChangeAspect="1"/>
          </p:cNvPicPr>
          <p:nvPr/>
        </p:nvPicPr>
        <p:blipFill>
          <a:blip r:embed="rId3"/>
          <a:stretch>
            <a:fillRect/>
          </a:stretch>
        </p:blipFill>
        <p:spPr>
          <a:xfrm>
            <a:off x="270510" y="406844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270510" y="332740"/>
            <a:ext cx="11650980" cy="5908040"/>
          </a:xfrm>
          <a:prstGeom prst="rect">
            <a:avLst/>
          </a:prstGeom>
          <a:noFill/>
        </p:spPr>
        <p:txBody>
          <a:bodyPr wrap="square" rtlCol="0">
            <a:spAutoFit/>
          </a:bodyPr>
          <a:lstStyle/>
          <a:p>
            <a:pPr fontAlgn="auto">
              <a:lnSpc>
                <a:spcPct val="150000"/>
              </a:lnSpc>
            </a:pPr>
            <a:r>
              <a:rPr sz="2800">
                <a:solidFill>
                  <a:srgbClr val="FF0000"/>
                </a:solidFill>
                <a:latin typeface="微软雅黑" panose="020B0503020204020204" charset="-122"/>
                <a:ea typeface="微软雅黑" panose="020B0503020204020204" charset="-122"/>
                <a:cs typeface="微软雅黑" panose="020B0503020204020204" charset="-122"/>
                <a:sym typeface="+mn-ea"/>
              </a:rPr>
              <a:t>特别提醒</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1.并列的名词变所有格时的情况:</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若表示不同的所有关系,则分别在两个名词后加-</a:t>
            </a:r>
            <a:r>
              <a:rPr lang="en-US"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s;若表示共有关系,则只在最后一个名词后加-</a:t>
            </a:r>
            <a:r>
              <a:rPr lang="en-US"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s。如:</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Kate and Mary</a:t>
            </a:r>
            <a:r>
              <a:rPr lang="en-US"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s room凯特和玛丽共有的房间</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Kate</a:t>
            </a:r>
            <a:r>
              <a:rPr lang="en-US"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s and Mary</a:t>
            </a:r>
            <a:r>
              <a:rPr lang="en-US"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s rooms 凯特和玛丽各自的房间</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2.可将所有格后面的名词省略的情况:</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(1)名词所有格所修饰的词如果在前面已经出现过,往往可以省略,以免重复。</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This bike is not mine, nor Tom</a:t>
            </a:r>
            <a:r>
              <a:rPr lang="en-US"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s.这辆自行车不是我的,也不是汤姆的。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81000" y="415290"/>
            <a:ext cx="11430635" cy="461581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(2)用于表示店铺、医院、住宅及公共建筑等的名词时,所有格之后的office, shop, house等常省去。如:</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at the doctor</a:t>
            </a:r>
            <a:r>
              <a:rPr lang="en-US"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s (office)在(医生的)诊所里</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at the barber</a:t>
            </a:r>
            <a:r>
              <a:rPr lang="en-US"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s (shop) 在理发店</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at Mr. Green</a:t>
            </a:r>
            <a:r>
              <a:rPr lang="en-US"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s (house)在格林先生家</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3.不定代词后接 else时,-</a:t>
            </a:r>
            <a:r>
              <a:rPr lang="en-US"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s加在 else之后。如:</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somebody else</a:t>
            </a:r>
            <a:r>
              <a:rPr lang="en-US"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s bag别人的包</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270510" y="375285"/>
            <a:ext cx="11650980" cy="737235"/>
          </a:xfrm>
          <a:prstGeom prst="rect">
            <a:avLst/>
          </a:prstGeom>
          <a:noFill/>
        </p:spPr>
        <p:txBody>
          <a:bodyPr wrap="square" rtlCol="0">
            <a:spAutoFit/>
          </a:bodyPr>
          <a:lstStyle/>
          <a:p>
            <a:pPr fontAlgn="auto">
              <a:lnSpc>
                <a:spcPct val="150000"/>
              </a:lnSpc>
            </a:pPr>
            <a:r>
              <a:rPr sz="2800">
                <a:solidFill>
                  <a:srgbClr val="FF0000"/>
                </a:solidFill>
                <a:latin typeface="微软雅黑" panose="020B0503020204020204" charset="-122"/>
                <a:ea typeface="微软雅黑" panose="020B0503020204020204" charset="-122"/>
                <a:cs typeface="微软雅黑" panose="020B0503020204020204" charset="-122"/>
                <a:sym typeface="+mn-ea"/>
              </a:rPr>
              <a:t>知识2　of所有格 </a:t>
            </a:r>
          </a:p>
        </p:txBody>
      </p:sp>
      <p:graphicFrame>
        <p:nvGraphicFramePr>
          <p:cNvPr id="2" name="表格 1"/>
          <p:cNvGraphicFramePr/>
          <p:nvPr>
            <p:custDataLst>
              <p:tags r:id="rId1"/>
            </p:custDataLst>
          </p:nvPr>
        </p:nvGraphicFramePr>
        <p:xfrm>
          <a:off x="345757" y="1144905"/>
          <a:ext cx="11457305" cy="2922270"/>
        </p:xfrm>
        <a:graphic>
          <a:graphicData uri="http://schemas.openxmlformats.org/drawingml/2006/table">
            <a:tbl>
              <a:tblPr firstRow="1" bandRow="1">
                <a:tableStyleId>{5940675A-B579-460E-94D1-54222C63F5DA}</a:tableStyleId>
              </a:tblPr>
              <a:tblGrid>
                <a:gridCol w="3880485"/>
                <a:gridCol w="7576820"/>
              </a:tblGrid>
              <a:tr h="29273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用法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例子</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91465">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表示所属关系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the title of the book书的标题</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92100">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表示主谓关系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the arrival of the visitors参观者的到来</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92735">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表示同位关系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the city of Beijing北京市</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92735">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表示部分与整体关系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some of the students学生中的一些 </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91465">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表示内容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the news of victory捷报</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84835">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后跟较长定语的名词要用of所有格</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the advice of the old man experiencing a lot这位饱经沧桑的老人的建议</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84200">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含有一系列名词时要用of所有格</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a friend of Jim, Jack and Mark吉姆、杰克和马克的一位朋友 </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270510" y="375285"/>
            <a:ext cx="11650980" cy="737235"/>
          </a:xfrm>
          <a:prstGeom prst="rect">
            <a:avLst/>
          </a:prstGeom>
          <a:noFill/>
        </p:spPr>
        <p:txBody>
          <a:bodyPr wrap="square" rtlCol="0">
            <a:spAutoFit/>
          </a:bodyPr>
          <a:lstStyle/>
          <a:p>
            <a:pPr fontAlgn="auto">
              <a:lnSpc>
                <a:spcPct val="150000"/>
              </a:lnSpc>
            </a:pPr>
            <a:r>
              <a:rPr sz="2800">
                <a:solidFill>
                  <a:srgbClr val="FF0000"/>
                </a:solidFill>
                <a:latin typeface="微软雅黑" panose="020B0503020204020204" charset="-122"/>
                <a:ea typeface="微软雅黑" panose="020B0503020204020204" charset="-122"/>
                <a:cs typeface="微软雅黑" panose="020B0503020204020204" charset="-122"/>
                <a:sym typeface="+mn-ea"/>
              </a:rPr>
              <a:t>知识3　双重所有格  </a:t>
            </a:r>
          </a:p>
        </p:txBody>
      </p:sp>
      <p:graphicFrame>
        <p:nvGraphicFramePr>
          <p:cNvPr id="3" name="表格 2"/>
          <p:cNvGraphicFramePr/>
          <p:nvPr>
            <p:custDataLst>
              <p:tags r:id="rId1"/>
            </p:custDataLst>
          </p:nvPr>
        </p:nvGraphicFramePr>
        <p:xfrm>
          <a:off x="374967" y="1085850"/>
          <a:ext cx="11255375" cy="5532120"/>
        </p:xfrm>
        <a:graphic>
          <a:graphicData uri="http://schemas.openxmlformats.org/drawingml/2006/table">
            <a:tbl>
              <a:tblPr firstRow="1" bandRow="1">
                <a:tableStyleId>{5940675A-B579-460E-94D1-54222C63F5DA}</a:tableStyleId>
              </a:tblPr>
              <a:tblGrid>
                <a:gridCol w="702310"/>
                <a:gridCol w="3877945"/>
                <a:gridCol w="6675120"/>
              </a:tblGrid>
              <a:tr h="346075">
                <a:tc gridSpan="2">
                  <a:txBody>
                    <a:bodyPr/>
                    <a:lstStyle/>
                    <a:p>
                      <a:pPr indent="0" algn="ctr" fontAlgn="auto">
                        <a:lnSpc>
                          <a:spcPct val="150000"/>
                        </a:lnSpc>
                        <a:buNone/>
                      </a:pPr>
                      <a:r>
                        <a:rPr lang="en-US" sz="2200" b="0">
                          <a:solidFill>
                            <a:srgbClr val="000000"/>
                          </a:solidFill>
                          <a:latin typeface="微软雅黑" panose="020B0503020204020204" charset="-122"/>
                          <a:ea typeface="微软雅黑" panose="020B0503020204020204" charset="-122"/>
                          <a:cs typeface="NEU-BZ-S92" charset="0"/>
                        </a:rPr>
                        <a:t>构成及用法</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200" b="0">
                          <a:solidFill>
                            <a:srgbClr val="000000"/>
                          </a:solidFill>
                          <a:latin typeface="微软雅黑" panose="020B0503020204020204" charset="-122"/>
                          <a:ea typeface="微软雅黑" panose="020B0503020204020204" charset="-122"/>
                          <a:cs typeface="NEU-BZ-S92" charset="0"/>
                        </a:rPr>
                        <a:t>例子</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46075">
                <a:tc rowSpan="2">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构成</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名词+of+-'s所有格</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a friend of my brother's我弟弟的一位朋友</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88620">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名词+of+名词性物主代词</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a good friend of mine 我的一个好朋友</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84300">
                <a:tc rowSpan="2">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用法</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表示部分概念,被双重所有格修饰的名词前往往有表示数量的词,如a, one,two,some, several, a few, many等</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Some friends of my brother's have arrived. 我哥哥的几位朋友已经到了。</a:t>
                      </a:r>
                    </a:p>
                    <a:p>
                      <a:pPr indent="0" fontAlgn="auto">
                        <a:lnSpc>
                          <a:spcPct val="15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So far,I have read a few books of Mo Yan's.到目前为止,我已经读了莫言的一些书。</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83030">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表示赞扬、批评或厌恶等感情色彩,被双重所有格修饰的名词前常有指示代词 this, that, these, those等</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This little cat of your sister's is really cute.你妹妹的这只小猫真可爱。</a:t>
                      </a:r>
                    </a:p>
                    <a:p>
                      <a:pPr indent="0" fontAlgn="auto">
                        <a:lnSpc>
                          <a:spcPct val="15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I hate those words of Mary's.我讨厌玛丽的那些话。</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270510" y="375285"/>
            <a:ext cx="11650980" cy="1383665"/>
          </a:xfrm>
          <a:prstGeom prst="rect">
            <a:avLst/>
          </a:prstGeom>
          <a:noFill/>
        </p:spPr>
        <p:txBody>
          <a:bodyPr wrap="square" rtlCol="0">
            <a:spAutoFit/>
          </a:bodyPr>
          <a:lstStyle/>
          <a:p>
            <a:pPr fontAlgn="auto">
              <a:lnSpc>
                <a:spcPct val="150000"/>
              </a:lnSpc>
            </a:pPr>
            <a:r>
              <a:rPr sz="2800">
                <a:solidFill>
                  <a:srgbClr val="FF0000"/>
                </a:solidFill>
                <a:latin typeface="微软雅黑" panose="020B0503020204020204" charset="-122"/>
                <a:ea typeface="微软雅黑" panose="020B0503020204020204" charset="-122"/>
                <a:cs typeface="微软雅黑" panose="020B0503020204020204" charset="-122"/>
                <a:sym typeface="+mn-ea"/>
              </a:rPr>
              <a:t>特别提醒</a:t>
            </a:r>
            <a:r>
              <a:rPr sz="2800">
                <a:latin typeface="微软雅黑" panose="020B0503020204020204" charset="-122"/>
                <a:ea typeface="微软雅黑" panose="020B0503020204020204" charset="-122"/>
                <a:cs typeface="微软雅黑" panose="020B0503020204020204" charset="-122"/>
                <a:sym typeface="+mn-ea"/>
              </a:rPr>
              <a:t>　</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of所有格和双重所有格容易混淆的情况:</a:t>
            </a:r>
          </a:p>
        </p:txBody>
      </p:sp>
      <p:pic>
        <p:nvPicPr>
          <p:cNvPr id="3" name="图片 2"/>
          <p:cNvPicPr>
            <a:picLocks noChangeAspect="1"/>
          </p:cNvPicPr>
          <p:nvPr/>
        </p:nvPicPr>
        <p:blipFill>
          <a:blip r:embed="rId3"/>
          <a:stretch>
            <a:fillRect/>
          </a:stretch>
        </p:blipFill>
        <p:spPr>
          <a:xfrm>
            <a:off x="270510" y="1865630"/>
            <a:ext cx="11079480" cy="287401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284162" y="866775"/>
          <a:ext cx="11572875" cy="5728970"/>
        </p:xfrm>
        <a:graphic>
          <a:graphicData uri="http://schemas.openxmlformats.org/drawingml/2006/table">
            <a:tbl>
              <a:tblPr firstRow="1" bandRow="1">
                <a:tableStyleId>{5940675A-B579-460E-94D1-54222C63F5DA}</a:tableStyleId>
              </a:tblPr>
              <a:tblGrid>
                <a:gridCol w="413385"/>
                <a:gridCol w="899160"/>
                <a:gridCol w="1398905"/>
                <a:gridCol w="1421765"/>
                <a:gridCol w="2979420"/>
                <a:gridCol w="1840865"/>
                <a:gridCol w="2619375"/>
              </a:tblGrid>
              <a:tr h="440690">
                <a:tc rowSpan="2" gridSpan="3">
                  <a:txBody>
                    <a:bodyPr/>
                    <a:lstStyle/>
                    <a:p>
                      <a:pPr indent="0" algn="ctr" fontAlgn="auto">
                        <a:lnSpc>
                          <a:spcPts val="3400"/>
                        </a:lnSpc>
                        <a:buNone/>
                      </a:pPr>
                      <a:r>
                        <a:rPr lang="en-US" sz="2200" b="1">
                          <a:solidFill>
                            <a:srgbClr val="000000"/>
                          </a:solidFill>
                          <a:latin typeface="微软雅黑" panose="020B0503020204020204" charset="-122"/>
                          <a:ea typeface="微软雅黑" panose="020B0503020204020204" charset="-122"/>
                          <a:cs typeface="NEU-BZ-S92" charset="0"/>
                        </a:rPr>
                        <a:t>卷别</a:t>
                      </a: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c rowSpan="2" hMerge="1">
                  <a:txBody>
                    <a:bodyPr/>
                    <a:lstStyle/>
                    <a:p>
                      <a:endParaRPr lang="zh-CN"/>
                    </a:p>
                  </a:txBody>
                  <a:tcPr>
                    <a:lnT w="12700">
                      <a:solidFill>
                        <a:schemeClr val="tx1"/>
                      </a:solidFill>
                      <a:prstDash val="solid"/>
                    </a:lnT>
                    <a:lnB w="12700" cap="flat" cmpd="sng">
                      <a:solidFill>
                        <a:srgbClr val="333333"/>
                      </a:solidFill>
                      <a:prstDash val="dash"/>
                      <a:headEnd type="none" w="med" len="med"/>
                      <a:tailEnd type="none" w="med" len="med"/>
                    </a:lnB>
                  </a:tcPr>
                </a:tc>
                <a:tc rowSpan="2" hMerge="1">
                  <a:txBody>
                    <a:bodyPr/>
                    <a:lstStyle/>
                    <a:p>
                      <a:endParaRPr lang="zh-CN"/>
                    </a:p>
                  </a:txBody>
                  <a:tcPr>
                    <a:lnR w="12700">
                      <a:solidFill>
                        <a:schemeClr val="tx1"/>
                      </a:solidFill>
                      <a:prstDash val="solid"/>
                    </a:lnR>
                    <a:lnT w="12700">
                      <a:solidFill>
                        <a:schemeClr val="tx1"/>
                      </a:solidFill>
                      <a:prstDash val="solid"/>
                    </a:lnT>
                    <a:lnB w="12700" cap="flat" cmpd="sng">
                      <a:solidFill>
                        <a:srgbClr val="333333"/>
                      </a:solidFill>
                      <a:prstDash val="dash"/>
                      <a:headEnd type="none" w="med" len="med"/>
                      <a:tailEnd type="none" w="med" len="med"/>
                    </a:lnB>
                  </a:tcPr>
                </a:tc>
                <a:tc gridSpan="2">
                  <a:txBody>
                    <a:bodyPr/>
                    <a:lstStyle/>
                    <a:p>
                      <a:pPr indent="0" algn="ctr" fontAlgn="auto">
                        <a:lnSpc>
                          <a:spcPts val="3400"/>
                        </a:lnSpc>
                        <a:buNone/>
                      </a:pPr>
                      <a:r>
                        <a:rPr lang="en-US" sz="2200" b="1">
                          <a:solidFill>
                            <a:srgbClr val="000000"/>
                          </a:solidFill>
                          <a:latin typeface="微软雅黑" panose="020B0503020204020204" charset="-122"/>
                          <a:ea typeface="微软雅黑" panose="020B0503020204020204" charset="-122"/>
                          <a:cs typeface="NEU-BZ-S92" charset="0"/>
                        </a:rPr>
                        <a:t>冠词</a:t>
                      </a:r>
                      <a:endParaRPr lang="en-US" altLang="en-US" sz="22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c hMerge="1">
                  <a:txBody>
                    <a:bodyPr/>
                    <a:lstStyle/>
                    <a:p>
                      <a:endParaRPr lang="zh-CN"/>
                    </a:p>
                  </a:txBody>
                  <a:tcPr>
                    <a:lnR w="12700">
                      <a:solidFill>
                        <a:schemeClr val="tx1"/>
                      </a:solidFill>
                      <a:prstDash val="solid"/>
                    </a:lnR>
                    <a:lnT w="12700">
                      <a:solidFill>
                        <a:schemeClr val="tx1"/>
                      </a:solidFill>
                      <a:prstDash val="solid"/>
                    </a:lnT>
                    <a:lnB w="12700">
                      <a:solidFill>
                        <a:schemeClr val="tx1"/>
                      </a:solidFill>
                      <a:prstDash val="solid"/>
                    </a:lnB>
                  </a:tcPr>
                </a:tc>
                <a:tc gridSpan="2">
                  <a:txBody>
                    <a:bodyPr/>
                    <a:lstStyle/>
                    <a:p>
                      <a:pPr indent="0" algn="ctr" fontAlgn="auto">
                        <a:lnSpc>
                          <a:spcPts val="3400"/>
                        </a:lnSpc>
                        <a:buNone/>
                      </a:pPr>
                      <a:r>
                        <a:rPr lang="en-US" sz="2200" b="1">
                          <a:solidFill>
                            <a:srgbClr val="000000"/>
                          </a:solidFill>
                          <a:latin typeface="微软雅黑" panose="020B0503020204020204" charset="-122"/>
                          <a:ea typeface="微软雅黑" panose="020B0503020204020204" charset="-122"/>
                          <a:cs typeface="NEU-BZ-S92" charset="0"/>
                        </a:rPr>
                        <a:t>名词</a:t>
                      </a:r>
                      <a:endParaRPr lang="en-US" altLang="en-US" sz="22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c hMerge="1">
                  <a:txBody>
                    <a:bodyPr/>
                    <a:lstStyle/>
                    <a:p>
                      <a:endParaRPr lang="zh-CN"/>
                    </a:p>
                  </a:txBody>
                  <a:tcPr>
                    <a:lnR w="12700">
                      <a:solidFill>
                        <a:schemeClr val="tx1"/>
                      </a:solidFill>
                      <a:prstDash val="solid"/>
                    </a:lnR>
                    <a:lnT w="12700">
                      <a:solidFill>
                        <a:schemeClr val="tx1"/>
                      </a:solidFill>
                      <a:prstDash val="solid"/>
                    </a:lnT>
                    <a:lnB w="12700">
                      <a:solidFill>
                        <a:schemeClr val="tx1"/>
                      </a:solidFill>
                      <a:prstDash val="solid"/>
                    </a:lnB>
                  </a:tcPr>
                </a:tc>
              </a:tr>
              <a:tr h="440690">
                <a:tc gridSpan="3" vMerge="1">
                  <a:txBody>
                    <a:bodyPr/>
                    <a:lstStyle/>
                    <a:p>
                      <a:endParaRPr lang="zh-CN"/>
                    </a:p>
                  </a:txBody>
                  <a:tcPr marL="0" marR="0" marT="0" marB="0" anchor="ctr">
                    <a:lnL w="12700">
                      <a:solidFill>
                        <a:schemeClr val="tx1"/>
                      </a:solidFill>
                      <a:prstDash val="solid"/>
                    </a:lnL>
                    <a:lnR w="12700" cap="flat" cmpd="sng">
                      <a:solidFill>
                        <a:srgbClr val="333333"/>
                      </a:solidFill>
                      <a:prstDash val="dash"/>
                      <a:headEnd type="none" w="med" len="med"/>
                      <a:tailEnd type="none" w="med" len="med"/>
                    </a:lnR>
                    <a:lnT w="12700" cap="flat" cmpd="sng">
                      <a:solidFill>
                        <a:srgbClr val="333333"/>
                      </a:solidFill>
                      <a:prstDash val="dash"/>
                      <a:headEnd type="none" w="med" len="med"/>
                      <a:tailEnd type="none" w="med" len="med"/>
                    </a:lnT>
                    <a:lnB w="12700">
                      <a:solidFill>
                        <a:schemeClr val="tx1"/>
                      </a:solidFill>
                      <a:prstDash val="solid"/>
                    </a:lnB>
                    <a:lnTlToBr>
                      <a:noFill/>
                    </a:lnTlToBr>
                    <a:lnBlToTr>
                      <a:noFill/>
                    </a:lnBlToTr>
                    <a:noFill/>
                  </a:tcPr>
                </a:tc>
                <a:tc hMerge="1" vMerge="1">
                  <a:txBody>
                    <a:bodyPr/>
                    <a:lstStyle/>
                    <a:p>
                      <a:endParaRPr lang="zh-CN"/>
                    </a:p>
                  </a:txBody>
                  <a:tcPr>
                    <a:lnT w="12700" cap="flat" cmpd="sng">
                      <a:solidFill>
                        <a:srgbClr val="333333"/>
                      </a:solidFill>
                      <a:prstDash val="dash"/>
                      <a:headEnd type="none" w="med" len="med"/>
                      <a:tailEnd type="none" w="med" len="med"/>
                    </a:lnT>
                    <a:lnB w="12700">
                      <a:solidFill>
                        <a:schemeClr val="tx1"/>
                      </a:solidFill>
                      <a:prstDash val="solid"/>
                    </a:lnB>
                  </a:tcPr>
                </a:tc>
                <a:tc hMerge="1" vMerge="1">
                  <a:txBody>
                    <a:bodyPr/>
                    <a:lstStyle/>
                    <a:p>
                      <a:endParaRPr lang="zh-CN"/>
                    </a:p>
                  </a:txBody>
                  <a:tcPr>
                    <a:lnR w="12700">
                      <a:solidFill>
                        <a:schemeClr val="tx1"/>
                      </a:solidFill>
                      <a:prstDash val="solid"/>
                    </a:lnR>
                    <a:lnT w="12700" cap="flat" cmpd="sng">
                      <a:solidFill>
                        <a:srgbClr val="333333"/>
                      </a:solidFill>
                      <a:prstDash val="dash"/>
                      <a:headEnd type="none" w="med" len="med"/>
                      <a:tailEnd type="none" w="med" len="med"/>
                    </a:lnT>
                    <a:lnB w="12700">
                      <a:solidFill>
                        <a:schemeClr val="tx1"/>
                      </a:solidFill>
                      <a:prstDash val="solid"/>
                    </a:lnB>
                  </a:tcPr>
                </a:tc>
                <a:tc>
                  <a:txBody>
                    <a:bodyPr/>
                    <a:lstStyle/>
                    <a:p>
                      <a:pPr indent="0" algn="ctr" fontAlgn="auto">
                        <a:lnSpc>
                          <a:spcPts val="3400"/>
                        </a:lnSpc>
                        <a:buNone/>
                      </a:pPr>
                      <a:r>
                        <a:rPr lang="en-US" sz="2200" b="1">
                          <a:solidFill>
                            <a:srgbClr val="000000"/>
                          </a:solidFill>
                          <a:latin typeface="微软雅黑" panose="020B0503020204020204" charset="-122"/>
                          <a:ea typeface="微软雅黑" panose="020B0503020204020204" charset="-122"/>
                          <a:cs typeface="NEU-BZ-S92" charset="0"/>
                        </a:rPr>
                        <a:t>基本用法</a:t>
                      </a:r>
                      <a:endParaRPr lang="en-US" altLang="en-US" sz="22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c>
                  <a:txBody>
                    <a:bodyPr/>
                    <a:lstStyle/>
                    <a:p>
                      <a:pPr indent="0" algn="ctr" fontAlgn="auto">
                        <a:lnSpc>
                          <a:spcPts val="3400"/>
                        </a:lnSpc>
                        <a:buNone/>
                      </a:pPr>
                      <a:r>
                        <a:rPr lang="en-US" sz="2200" b="1">
                          <a:solidFill>
                            <a:srgbClr val="000000"/>
                          </a:solidFill>
                          <a:latin typeface="微软雅黑" panose="020B0503020204020204" charset="-122"/>
                          <a:ea typeface="微软雅黑" panose="020B0503020204020204" charset="-122"/>
                          <a:cs typeface="NEU-BZ-S92" charset="0"/>
                        </a:rPr>
                        <a:t>习惯搭配</a:t>
                      </a:r>
                      <a:endParaRPr lang="en-US" altLang="en-US" sz="22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c>
                  <a:txBody>
                    <a:bodyPr/>
                    <a:lstStyle/>
                    <a:p>
                      <a:pPr indent="0" algn="ctr" fontAlgn="auto">
                        <a:lnSpc>
                          <a:spcPts val="3400"/>
                        </a:lnSpc>
                        <a:buNone/>
                      </a:pPr>
                      <a:r>
                        <a:rPr lang="en-US" sz="2200" b="1">
                          <a:solidFill>
                            <a:srgbClr val="000000"/>
                          </a:solidFill>
                          <a:latin typeface="微软雅黑" panose="020B0503020204020204" charset="-122"/>
                          <a:ea typeface="微软雅黑" panose="020B0503020204020204" charset="-122"/>
                          <a:cs typeface="微软雅黑" panose="020B0503020204020204" charset="-122"/>
                        </a:rPr>
                        <a:t>复数/所有格</a:t>
                      </a:r>
                      <a:endParaRPr lang="en-US" altLang="en-US" sz="2200" b="1">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c>
                  <a:txBody>
                    <a:bodyPr/>
                    <a:lstStyle/>
                    <a:p>
                      <a:pPr indent="0" algn="ctr" fontAlgn="auto">
                        <a:lnSpc>
                          <a:spcPts val="3400"/>
                        </a:lnSpc>
                        <a:buNone/>
                      </a:pPr>
                      <a:r>
                        <a:rPr lang="en-US" sz="2200" b="1">
                          <a:solidFill>
                            <a:srgbClr val="000000"/>
                          </a:solidFill>
                          <a:latin typeface="微软雅黑" panose="020B0503020204020204" charset="-122"/>
                          <a:ea typeface="微软雅黑" panose="020B0503020204020204" charset="-122"/>
                          <a:cs typeface="NEU-BZ-S92" charset="0"/>
                        </a:rPr>
                        <a:t>词形转换</a:t>
                      </a:r>
                      <a:endParaRPr lang="en-US" altLang="en-US" sz="22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r>
              <a:tr h="440690">
                <a:tc gridSpan="3">
                  <a:txBody>
                    <a:bodyPr/>
                    <a:lstStyle/>
                    <a:p>
                      <a:pPr indent="0" algn="ctr" fontAlgn="auto">
                        <a:lnSpc>
                          <a:spcPts val="34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2020新高考Ⅰ(山东)</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hMerge="1">
                  <a:txBody>
                    <a:bodyPr/>
                    <a:lstStyle/>
                    <a:p>
                      <a:endParaRPr lang="zh-CN"/>
                    </a:p>
                  </a:txBody>
                  <a:tcPr>
                    <a:lnT w="12700">
                      <a:solidFill>
                        <a:schemeClr val="tx1"/>
                      </a:solidFill>
                      <a:prstDash val="solid"/>
                    </a:lnT>
                    <a:lnB w="12700">
                      <a:solidFill>
                        <a:schemeClr val="tx1"/>
                      </a:solidFill>
                      <a:prstDash val="solid"/>
                    </a:lnB>
                  </a:tcPr>
                </a:tc>
                <a:tc hMerge="1">
                  <a:txBody>
                    <a:bodyPr/>
                    <a:lstStyle/>
                    <a:p>
                      <a:endParaRPr lang="zh-CN"/>
                    </a:p>
                  </a:txBody>
                  <a:tcPr>
                    <a:lnR w="12700">
                      <a:solidFill>
                        <a:schemeClr val="tx1"/>
                      </a:solidFill>
                      <a:prstDash val="solid"/>
                    </a:lnR>
                    <a:lnT w="12700">
                      <a:solidFill>
                        <a:schemeClr val="tx1"/>
                      </a:solidFill>
                      <a:prstDash val="solid"/>
                    </a:lnT>
                    <a:lnB w="12700">
                      <a:solidFill>
                        <a:schemeClr val="tx1"/>
                      </a:solidFill>
                      <a:prstDash val="solid"/>
                    </a:lnB>
                  </a:tcPr>
                </a:tc>
                <a:tc>
                  <a:txBody>
                    <a:bodyPr/>
                    <a:lstStyle/>
                    <a:p>
                      <a:pPr indent="0" fontAlgn="auto">
                        <a:lnSpc>
                          <a:spcPts val="3400"/>
                        </a:lnSpc>
                        <a:buNone/>
                      </a:pPr>
                      <a:r>
                        <a:rPr lang="en-US" sz="2200" b="0">
                          <a:solidFill>
                            <a:srgbClr val="000000"/>
                          </a:solidFill>
                          <a:latin typeface="微软雅黑" panose="020B0503020204020204" charset="-122"/>
                          <a:ea typeface="微软雅黑" panose="020B0503020204020204" charset="-122"/>
                          <a:cs typeface="NEU-BZ-S92" charset="0"/>
                        </a:rPr>
                        <a:t> </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400"/>
                        </a:lnSpc>
                        <a:buNone/>
                      </a:pPr>
                      <a:r>
                        <a:rPr lang="en-US" sz="2200" b="0">
                          <a:solidFill>
                            <a:srgbClr val="000000"/>
                          </a:solidFill>
                          <a:latin typeface="微软雅黑" panose="020B0503020204020204" charset="-122"/>
                          <a:ea typeface="微软雅黑" panose="020B0503020204020204" charset="-122"/>
                          <a:cs typeface="NEU-BZ-S92" charset="0"/>
                        </a:rPr>
                        <a:t> </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400"/>
                        </a:lnSpc>
                        <a:buNone/>
                      </a:pPr>
                      <a:r>
                        <a:rPr lang="en-US" sz="2200" b="0">
                          <a:solidFill>
                            <a:srgbClr val="000000"/>
                          </a:solidFill>
                          <a:latin typeface="微软雅黑" panose="020B0503020204020204" charset="-122"/>
                          <a:ea typeface="微软雅黑" panose="020B0503020204020204" charset="-122"/>
                          <a:cs typeface="NEU-BZ-S92" charset="0"/>
                        </a:rPr>
                        <a:t> </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400"/>
                        </a:lnSpc>
                        <a:buNone/>
                      </a:pPr>
                      <a:r>
                        <a:rPr lang="en-US" sz="2200" b="0">
                          <a:solidFill>
                            <a:srgbClr val="000000"/>
                          </a:solidFill>
                          <a:latin typeface="微软雅黑" panose="020B0503020204020204" charset="-122"/>
                          <a:ea typeface="微软雅黑" panose="020B0503020204020204" charset="-122"/>
                          <a:cs typeface="NEU-BZ-S92" charset="0"/>
                        </a:rPr>
                        <a:t>·44.accuracy</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440690">
                <a:tc rowSpan="10">
                  <a:txBody>
                    <a:bodyPr/>
                    <a:lstStyle/>
                    <a:p>
                      <a:pPr indent="0" algn="ctr" fontAlgn="auto">
                        <a:lnSpc>
                          <a:spcPts val="3400"/>
                        </a:lnSpc>
                        <a:buNone/>
                      </a:pPr>
                      <a:r>
                        <a:rPr lang="en-US" sz="900" b="0">
                          <a:solidFill>
                            <a:srgbClr val="000000"/>
                          </a:solidFill>
                          <a:latin typeface="NEU-BZ-S92" charset="0"/>
                          <a:cs typeface="NEU-BZ-S92" charset="0"/>
                        </a:rPr>
                        <a:t> </a:t>
                      </a:r>
                      <a:r>
                        <a:rPr lang="zh-CN" altLang="en-US" sz="2200" b="0">
                          <a:solidFill>
                            <a:srgbClr val="000000"/>
                          </a:solidFill>
                          <a:latin typeface="微软雅黑" panose="020B0503020204020204" charset="-122"/>
                          <a:ea typeface="微软雅黑" panose="020B0503020204020204" charset="-122"/>
                          <a:cs typeface="NEU-BZ-S92" charset="0"/>
                        </a:rPr>
                        <a:t>全</a:t>
                      </a:r>
                    </a:p>
                    <a:p>
                      <a:pPr indent="0" algn="ctr" fontAlgn="auto">
                        <a:lnSpc>
                          <a:spcPts val="3400"/>
                        </a:lnSpc>
                        <a:buNone/>
                      </a:pPr>
                      <a:endParaRPr lang="zh-CN" altLang="en-US" sz="2200" b="0">
                        <a:solidFill>
                          <a:srgbClr val="000000"/>
                        </a:solidFill>
                        <a:latin typeface="微软雅黑" panose="020B0503020204020204" charset="-122"/>
                        <a:ea typeface="微软雅黑" panose="020B0503020204020204" charset="-122"/>
                        <a:cs typeface="NEU-BZ-S92" charset="0"/>
                      </a:endParaRPr>
                    </a:p>
                    <a:p>
                      <a:pPr indent="0" algn="ctr" fontAlgn="auto">
                        <a:lnSpc>
                          <a:spcPts val="3400"/>
                        </a:lnSpc>
                        <a:buNone/>
                      </a:pPr>
                      <a:r>
                        <a:rPr lang="zh-CN" altLang="en-US" sz="2200" b="0">
                          <a:solidFill>
                            <a:srgbClr val="000000"/>
                          </a:solidFill>
                          <a:latin typeface="微软雅黑" panose="020B0503020204020204" charset="-122"/>
                          <a:ea typeface="微软雅黑" panose="020B0503020204020204" charset="-122"/>
                          <a:cs typeface="NEU-BZ-S92" charset="0"/>
                        </a:rPr>
                        <a:t>国</a:t>
                      </a:r>
                    </a:p>
                    <a:p>
                      <a:pPr indent="0" algn="ctr" fontAlgn="auto">
                        <a:lnSpc>
                          <a:spcPts val="3400"/>
                        </a:lnSpc>
                        <a:buNone/>
                      </a:pPr>
                      <a:endParaRPr lang="zh-CN" altLang="en-US" sz="2200" b="0">
                        <a:solidFill>
                          <a:srgbClr val="000000"/>
                        </a:solidFill>
                        <a:latin typeface="微软雅黑" panose="020B0503020204020204" charset="-122"/>
                        <a:ea typeface="微软雅黑" panose="020B0503020204020204" charset="-122"/>
                        <a:cs typeface="NEU-BZ-S92" charset="0"/>
                      </a:endParaRPr>
                    </a:p>
                    <a:p>
                      <a:pPr indent="0" algn="ctr" fontAlgn="auto">
                        <a:lnSpc>
                          <a:spcPts val="3400"/>
                        </a:lnSpc>
                        <a:buNone/>
                      </a:pPr>
                      <a:r>
                        <a:rPr lang="zh-CN" altLang="en-US" sz="2200" b="0">
                          <a:solidFill>
                            <a:srgbClr val="000000"/>
                          </a:solidFill>
                          <a:latin typeface="微软雅黑" panose="020B0503020204020204" charset="-122"/>
                          <a:ea typeface="微软雅黑" panose="020B0503020204020204" charset="-122"/>
                          <a:cs typeface="NEU-BZ-S92" charset="0"/>
                        </a:rPr>
                        <a:t>卷</a:t>
                      </a: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3400"/>
                        </a:lnSpc>
                        <a:buNone/>
                      </a:pPr>
                      <a:r>
                        <a:rPr lang="en-US" sz="2200" b="0">
                          <a:solidFill>
                            <a:srgbClr val="000000"/>
                          </a:solidFill>
                          <a:latin typeface="微软雅黑" panose="020B0503020204020204" charset="-122"/>
                          <a:ea typeface="微软雅黑" panose="020B0503020204020204" charset="-122"/>
                          <a:cs typeface="NEU-BZ-S92" charset="0"/>
                        </a:rPr>
                        <a:t>2020</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3400"/>
                        </a:lnSpc>
                        <a:buNone/>
                      </a:pPr>
                      <a:r>
                        <a:rPr lang="en-US" sz="2200" b="0">
                          <a:solidFill>
                            <a:srgbClr val="000000"/>
                          </a:solidFill>
                          <a:latin typeface="微软雅黑" panose="020B0503020204020204" charset="-122"/>
                          <a:ea typeface="微软雅黑" panose="020B0503020204020204" charset="-122"/>
                          <a:cs typeface="NEU-BZ-S92" charset="0"/>
                        </a:rPr>
                        <a:t>Ⅰ</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400"/>
                        </a:lnSpc>
                        <a:buNone/>
                      </a:pPr>
                      <a:r>
                        <a:rPr lang="en-US" sz="2200" b="0">
                          <a:solidFill>
                            <a:srgbClr val="000000"/>
                          </a:solidFill>
                          <a:latin typeface="微软雅黑" panose="020B0503020204020204" charset="-122"/>
                          <a:ea typeface="微软雅黑" panose="020B0503020204020204" charset="-122"/>
                          <a:cs typeface="NEU-BZ-S92" charset="0"/>
                        </a:rPr>
                        <a:t> </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400"/>
                        </a:lnSpc>
                        <a:buNone/>
                      </a:pPr>
                      <a:r>
                        <a:rPr lang="en-US" sz="2200" b="0">
                          <a:solidFill>
                            <a:srgbClr val="000000"/>
                          </a:solidFill>
                          <a:latin typeface="微软雅黑" panose="020B0503020204020204" charset="-122"/>
                          <a:ea typeface="微软雅黑" panose="020B0503020204020204" charset="-122"/>
                          <a:cs typeface="NEU-BZ-S92" charset="0"/>
                        </a:rPr>
                        <a:t> </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400"/>
                        </a:lnSpc>
                        <a:buNone/>
                      </a:pPr>
                      <a:r>
                        <a:rPr lang="en-US" sz="2200" b="0">
                          <a:solidFill>
                            <a:srgbClr val="000000"/>
                          </a:solidFill>
                          <a:latin typeface="微软雅黑" panose="020B0503020204020204" charset="-122"/>
                          <a:ea typeface="微软雅黑" panose="020B0503020204020204" charset="-122"/>
                          <a:cs typeface="NEU-BZ-S92" charset="0"/>
                        </a:rPr>
                        <a:t> </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400"/>
                        </a:lnSpc>
                        <a:buNone/>
                      </a:pPr>
                      <a:r>
                        <a:rPr lang="en-US" sz="2200" b="0">
                          <a:solidFill>
                            <a:srgbClr val="000000"/>
                          </a:solidFill>
                          <a:latin typeface="微软雅黑" panose="020B0503020204020204" charset="-122"/>
                          <a:ea typeface="微软雅黑" panose="020B0503020204020204" charset="-122"/>
                          <a:cs typeface="NEU-BZ-S92" charset="0"/>
                        </a:rPr>
                        <a:t>·64.interest</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440690">
                <a:tc vMerge="1">
                  <a:txBody>
                    <a:bodyPr/>
                    <a:lstStyle/>
                    <a:p>
                      <a:endParaRPr lang="zh-CN"/>
                    </a:p>
                  </a:txBody>
                  <a:tcPr marL="0" marR="0" marT="0" marB="0" anchor="ctr">
                    <a:lnL w="12700">
                      <a:solidFill>
                        <a:schemeClr val="tx1"/>
                      </a:solidFill>
                      <a:prstDash val="solid"/>
                    </a:lnL>
                    <a:lnR w="12700">
                      <a:solidFill>
                        <a:schemeClr val="tx1"/>
                      </a:solidFill>
                      <a:prstDash val="solid"/>
                    </a:lnR>
                    <a:lnT w="12700" cap="flat" cmpd="sng">
                      <a:solidFill>
                        <a:srgbClr val="333333"/>
                      </a:solidFill>
                      <a:prstDash val="dash"/>
                      <a:headEnd type="none" w="med" len="med"/>
                      <a:tailEnd type="none" w="med" len="med"/>
                    </a:lnT>
                    <a:lnB w="12700" cap="flat" cmpd="sng">
                      <a:solidFill>
                        <a:srgbClr val="333333"/>
                      </a:solidFill>
                      <a:prstDash val="dash"/>
                      <a:headEnd type="none" w="med" len="med"/>
                      <a:tailEnd type="none" w="med" len="med"/>
                    </a:lnB>
                    <a:lnTlToBr>
                      <a:noFill/>
                    </a:lnTlToBr>
                    <a:lnBlToTr>
                      <a:noFill/>
                    </a:lnBlToTr>
                    <a:noFill/>
                  </a:tcPr>
                </a:tc>
                <a:tc>
                  <a:txBody>
                    <a:bodyPr/>
                    <a:lstStyle/>
                    <a:p>
                      <a:pPr indent="0" fontAlgn="auto">
                        <a:lnSpc>
                          <a:spcPts val="3400"/>
                        </a:lnSpc>
                        <a:buNone/>
                      </a:pPr>
                      <a:r>
                        <a:rPr lang="en-US" sz="2200" b="0">
                          <a:solidFill>
                            <a:srgbClr val="000000"/>
                          </a:solidFill>
                          <a:latin typeface="微软雅黑" panose="020B0503020204020204" charset="-122"/>
                          <a:ea typeface="微软雅黑" panose="020B0503020204020204" charset="-122"/>
                          <a:cs typeface="NEU-BZ-S92" charset="0"/>
                        </a:rPr>
                        <a:t> </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3400"/>
                        </a:lnSpc>
                        <a:buNone/>
                      </a:pPr>
                      <a:r>
                        <a:rPr lang="en-US" sz="2200" b="0">
                          <a:solidFill>
                            <a:srgbClr val="000000"/>
                          </a:solidFill>
                          <a:latin typeface="微软雅黑" panose="020B0503020204020204" charset="-122"/>
                          <a:ea typeface="微软雅黑" panose="020B0503020204020204" charset="-122"/>
                          <a:cs typeface="NEU-BZ-S92" charset="0"/>
                        </a:rPr>
                        <a:t>Ⅱ</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400"/>
                        </a:lnSpc>
                        <a:buNone/>
                      </a:pPr>
                      <a:r>
                        <a:rPr lang="en-US" sz="2200" b="0">
                          <a:solidFill>
                            <a:srgbClr val="000000"/>
                          </a:solidFill>
                          <a:latin typeface="微软雅黑" panose="020B0503020204020204" charset="-122"/>
                          <a:ea typeface="微软雅黑" panose="020B0503020204020204" charset="-122"/>
                          <a:cs typeface="NEU-BZ-S92" charset="0"/>
                        </a:rPr>
                        <a:t>·70.the</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400"/>
                        </a:lnSpc>
                        <a:buNone/>
                      </a:pPr>
                      <a:r>
                        <a:rPr lang="en-US" sz="2200" b="0">
                          <a:solidFill>
                            <a:srgbClr val="000000"/>
                          </a:solidFill>
                          <a:latin typeface="微软雅黑" panose="020B0503020204020204" charset="-122"/>
                          <a:ea typeface="微软雅黑" panose="020B0503020204020204" charset="-122"/>
                          <a:cs typeface="NEU-BZ-S92" charset="0"/>
                        </a:rPr>
                        <a:t> </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400"/>
                        </a:lnSpc>
                        <a:buNone/>
                      </a:pPr>
                      <a:r>
                        <a:rPr lang="en-US" sz="2200" b="0">
                          <a:solidFill>
                            <a:srgbClr val="000000"/>
                          </a:solidFill>
                          <a:latin typeface="微软雅黑" panose="020B0503020204020204" charset="-122"/>
                          <a:ea typeface="微软雅黑" panose="020B0503020204020204" charset="-122"/>
                          <a:cs typeface="NEU-BZ-S92" charset="0"/>
                        </a:rPr>
                        <a:t> </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400"/>
                        </a:lnSpc>
                        <a:buNone/>
                      </a:pPr>
                      <a:r>
                        <a:rPr lang="en-US" sz="2200" b="0">
                          <a:solidFill>
                            <a:srgbClr val="000000"/>
                          </a:solidFill>
                          <a:latin typeface="微软雅黑" panose="020B0503020204020204" charset="-122"/>
                          <a:ea typeface="微软雅黑" panose="020B0503020204020204" charset="-122"/>
                          <a:cs typeface="NEU-BZ-S92" charset="0"/>
                        </a:rPr>
                        <a:t>·61.celebration</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440690">
                <a:tc vMerge="1">
                  <a:txBody>
                    <a:bodyPr/>
                    <a:lstStyle/>
                    <a:p>
                      <a:endParaRPr lang="zh-CN"/>
                    </a:p>
                  </a:txBody>
                  <a:tcPr marL="0" marR="0" marT="0" marB="0" anchor="ctr">
                    <a:lnL w="12700">
                      <a:solidFill>
                        <a:schemeClr val="tx1"/>
                      </a:solidFill>
                      <a:prstDash val="solid"/>
                    </a:lnL>
                    <a:lnR w="12700">
                      <a:solidFill>
                        <a:schemeClr val="tx1"/>
                      </a:solidFill>
                      <a:prstDash val="solid"/>
                    </a:lnR>
                    <a:lnT w="12700" cap="flat" cmpd="sng">
                      <a:solidFill>
                        <a:srgbClr val="333333"/>
                      </a:solidFill>
                      <a:prstDash val="dash"/>
                      <a:headEnd type="none" w="med" len="med"/>
                      <a:tailEnd type="none" w="med" len="med"/>
                    </a:lnT>
                    <a:lnB w="12700" cap="flat" cmpd="sng">
                      <a:solidFill>
                        <a:srgbClr val="333333"/>
                      </a:solidFill>
                      <a:prstDash val="dash"/>
                      <a:headEnd type="none" w="med" len="med"/>
                      <a:tailEnd type="none" w="med" len="med"/>
                    </a:lnB>
                    <a:lnTlToBr>
                      <a:noFill/>
                    </a:lnTlToBr>
                    <a:lnBlToTr>
                      <a:noFill/>
                    </a:lnBlToTr>
                    <a:noFill/>
                  </a:tcPr>
                </a:tc>
                <a:tc>
                  <a:txBody>
                    <a:bodyPr/>
                    <a:lstStyle/>
                    <a:p>
                      <a:pPr indent="0" fontAlgn="auto">
                        <a:lnSpc>
                          <a:spcPts val="3400"/>
                        </a:lnSpc>
                        <a:buNone/>
                      </a:pPr>
                      <a:r>
                        <a:rPr lang="en-US" sz="2200" b="0">
                          <a:solidFill>
                            <a:srgbClr val="000000"/>
                          </a:solidFill>
                          <a:latin typeface="微软雅黑" panose="020B0503020204020204" charset="-122"/>
                          <a:ea typeface="微软雅黑" panose="020B0503020204020204" charset="-122"/>
                          <a:cs typeface="NEU-BZ-S92" charset="0"/>
                        </a:rPr>
                        <a:t> </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3400"/>
                        </a:lnSpc>
                        <a:buNone/>
                      </a:pPr>
                      <a:r>
                        <a:rPr lang="en-US" sz="2200" b="0">
                          <a:solidFill>
                            <a:srgbClr val="000000"/>
                          </a:solidFill>
                          <a:latin typeface="微软雅黑" panose="020B0503020204020204" charset="-122"/>
                          <a:ea typeface="微软雅黑" panose="020B0503020204020204" charset="-122"/>
                          <a:cs typeface="NEU-BZ-S92" charset="0"/>
                        </a:rPr>
                        <a:t>Ⅲ</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400"/>
                        </a:lnSpc>
                        <a:buNone/>
                      </a:pPr>
                      <a:r>
                        <a:rPr lang="en-US" sz="2200" b="0">
                          <a:solidFill>
                            <a:srgbClr val="000000"/>
                          </a:solidFill>
                          <a:latin typeface="微软雅黑" panose="020B0503020204020204" charset="-122"/>
                          <a:ea typeface="微软雅黑" panose="020B0503020204020204" charset="-122"/>
                          <a:cs typeface="NEU-BZ-S92" charset="0"/>
                        </a:rPr>
                        <a:t> </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400"/>
                        </a:lnSpc>
                        <a:buNone/>
                      </a:pPr>
                      <a:r>
                        <a:rPr lang="en-US" sz="2200" b="0">
                          <a:solidFill>
                            <a:srgbClr val="000000"/>
                          </a:solidFill>
                          <a:latin typeface="微软雅黑" panose="020B0503020204020204" charset="-122"/>
                          <a:ea typeface="微软雅黑" panose="020B0503020204020204" charset="-122"/>
                          <a:cs typeface="NEU-BZ-S92" charset="0"/>
                        </a:rPr>
                        <a:t> </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400"/>
                        </a:lnSpc>
                        <a:buNone/>
                      </a:pPr>
                      <a:r>
                        <a:rPr lang="en-US" sz="2200" b="0">
                          <a:solidFill>
                            <a:srgbClr val="000000"/>
                          </a:solidFill>
                          <a:latin typeface="微软雅黑" panose="020B0503020204020204" charset="-122"/>
                          <a:ea typeface="微软雅黑" panose="020B0503020204020204" charset="-122"/>
                          <a:cs typeface="NEU-BZ-S92" charset="0"/>
                        </a:rPr>
                        <a:t> </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400"/>
                        </a:lnSpc>
                        <a:buNone/>
                      </a:pPr>
                      <a:r>
                        <a:rPr lang="en-US" sz="2200" b="0">
                          <a:solidFill>
                            <a:srgbClr val="000000"/>
                          </a:solidFill>
                          <a:latin typeface="微软雅黑" panose="020B0503020204020204" charset="-122"/>
                          <a:ea typeface="微软雅黑" panose="020B0503020204020204" charset="-122"/>
                          <a:cs typeface="NEU-BZ-S92" charset="0"/>
                        </a:rPr>
                        <a:t>·64.curiosity</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440690">
                <a:tc vMerge="1">
                  <a:txBody>
                    <a:bodyPr/>
                    <a:lstStyle/>
                    <a:p>
                      <a:endParaRPr lang="zh-CN"/>
                    </a:p>
                  </a:txBody>
                  <a:tcPr marL="0" marR="0" marT="0" marB="0" anchor="ctr">
                    <a:lnL w="12700">
                      <a:solidFill>
                        <a:schemeClr val="tx1"/>
                      </a:solidFill>
                      <a:prstDash val="solid"/>
                    </a:lnL>
                    <a:lnR w="12700">
                      <a:solidFill>
                        <a:schemeClr val="tx1"/>
                      </a:solidFill>
                      <a:prstDash val="solid"/>
                    </a:lnR>
                    <a:lnT w="12700" cap="flat" cmpd="sng">
                      <a:solidFill>
                        <a:srgbClr val="333333"/>
                      </a:solidFill>
                      <a:prstDash val="dash"/>
                      <a:headEnd type="none" w="med" len="med"/>
                      <a:tailEnd type="none" w="med" len="med"/>
                    </a:lnT>
                    <a:lnB w="12700" cap="flat" cmpd="sng">
                      <a:solidFill>
                        <a:srgbClr val="333333"/>
                      </a:solidFill>
                      <a:prstDash val="dash"/>
                      <a:headEnd type="none" w="med" len="med"/>
                      <a:tailEnd type="none" w="med" len="med"/>
                    </a:lnB>
                    <a:lnTlToBr>
                      <a:noFill/>
                    </a:lnTlToBr>
                    <a:lnBlToTr>
                      <a:noFill/>
                    </a:lnBlToTr>
                    <a:noFill/>
                  </a:tcPr>
                </a:tc>
                <a:tc>
                  <a:txBody>
                    <a:bodyPr/>
                    <a:lstStyle/>
                    <a:p>
                      <a:pPr indent="0" algn="ctr" fontAlgn="auto">
                        <a:lnSpc>
                          <a:spcPts val="3400"/>
                        </a:lnSpc>
                        <a:buNone/>
                      </a:pPr>
                      <a:r>
                        <a:rPr lang="en-US" sz="2200" b="0">
                          <a:solidFill>
                            <a:srgbClr val="000000"/>
                          </a:solidFill>
                          <a:latin typeface="微软雅黑" panose="020B0503020204020204" charset="-122"/>
                          <a:ea typeface="微软雅黑" panose="020B0503020204020204" charset="-122"/>
                          <a:cs typeface="NEU-BZ-S92" charset="0"/>
                        </a:rPr>
                        <a:t>2019</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3400"/>
                        </a:lnSpc>
                        <a:buNone/>
                      </a:pPr>
                      <a:r>
                        <a:rPr lang="en-US" sz="2200" b="0">
                          <a:solidFill>
                            <a:srgbClr val="000000"/>
                          </a:solidFill>
                          <a:latin typeface="微软雅黑" panose="020B0503020204020204" charset="-122"/>
                          <a:ea typeface="微软雅黑" panose="020B0503020204020204" charset="-122"/>
                          <a:cs typeface="NEU-BZ-S92" charset="0"/>
                        </a:rPr>
                        <a:t>Ⅰ</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400"/>
                        </a:lnSpc>
                        <a:buNone/>
                      </a:pPr>
                      <a:r>
                        <a:rPr lang="en-US" sz="2200" b="0">
                          <a:solidFill>
                            <a:srgbClr val="000000"/>
                          </a:solidFill>
                          <a:latin typeface="微软雅黑" panose="020B0503020204020204" charset="-122"/>
                          <a:ea typeface="微软雅黑" panose="020B0503020204020204" charset="-122"/>
                          <a:cs typeface="NEU-BZ-S92" charset="0"/>
                        </a:rPr>
                        <a:t>·69.the</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400"/>
                        </a:lnSpc>
                        <a:buNone/>
                      </a:pPr>
                      <a:r>
                        <a:rPr lang="en-US" sz="2200" b="0">
                          <a:solidFill>
                            <a:srgbClr val="000000"/>
                          </a:solidFill>
                          <a:latin typeface="微软雅黑" panose="020B0503020204020204" charset="-122"/>
                          <a:ea typeface="微软雅黑" panose="020B0503020204020204" charset="-122"/>
                          <a:cs typeface="NEU-BZ-S92" charset="0"/>
                        </a:rPr>
                        <a:t> </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400"/>
                        </a:lnSpc>
                        <a:buNone/>
                      </a:pPr>
                      <a:r>
                        <a:rPr lang="en-US" sz="2200" b="0">
                          <a:solidFill>
                            <a:srgbClr val="000000"/>
                          </a:solidFill>
                          <a:latin typeface="微软雅黑" panose="020B0503020204020204" charset="-122"/>
                          <a:ea typeface="微软雅黑" panose="020B0503020204020204" charset="-122"/>
                          <a:cs typeface="NEU-BZ-S92" charset="0"/>
                        </a:rPr>
                        <a:t> </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400"/>
                        </a:lnSpc>
                        <a:buNone/>
                      </a:pPr>
                      <a:r>
                        <a:rPr lang="en-US" sz="2200" b="0">
                          <a:solidFill>
                            <a:srgbClr val="000000"/>
                          </a:solidFill>
                          <a:latin typeface="微软雅黑" panose="020B0503020204020204" charset="-122"/>
                          <a:ea typeface="微软雅黑" panose="020B0503020204020204" charset="-122"/>
                          <a:cs typeface="NEU-BZ-S92" charset="0"/>
                        </a:rPr>
                        <a:t>·66.belief</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440690">
                <a:tc vMerge="1">
                  <a:txBody>
                    <a:bodyPr/>
                    <a:lstStyle/>
                    <a:p>
                      <a:endParaRPr lang="zh-CN"/>
                    </a:p>
                  </a:txBody>
                  <a:tcPr marL="0" marR="0" marT="0" marB="0" anchor="ctr">
                    <a:lnL w="12700">
                      <a:solidFill>
                        <a:schemeClr val="tx1"/>
                      </a:solidFill>
                      <a:prstDash val="solid"/>
                    </a:lnL>
                    <a:lnR w="12700">
                      <a:solidFill>
                        <a:schemeClr val="tx1"/>
                      </a:solidFill>
                      <a:prstDash val="solid"/>
                    </a:lnR>
                    <a:lnT w="12700" cap="flat" cmpd="sng">
                      <a:solidFill>
                        <a:srgbClr val="333333"/>
                      </a:solidFill>
                      <a:prstDash val="dash"/>
                      <a:headEnd type="none" w="med" len="med"/>
                      <a:tailEnd type="none" w="med" len="med"/>
                    </a:lnT>
                    <a:lnB w="12700" cap="flat" cmpd="sng">
                      <a:solidFill>
                        <a:srgbClr val="333333"/>
                      </a:solidFill>
                      <a:prstDash val="dash"/>
                      <a:headEnd type="none" w="med" len="med"/>
                      <a:tailEnd type="none" w="med" len="med"/>
                    </a:lnB>
                    <a:lnTlToBr>
                      <a:noFill/>
                    </a:lnTlToBr>
                    <a:lnBlToTr>
                      <a:noFill/>
                    </a:lnBlToTr>
                    <a:noFill/>
                  </a:tcPr>
                </a:tc>
                <a:tc>
                  <a:txBody>
                    <a:bodyPr/>
                    <a:lstStyle/>
                    <a:p>
                      <a:pPr indent="0" fontAlgn="auto">
                        <a:lnSpc>
                          <a:spcPts val="3400"/>
                        </a:lnSpc>
                        <a:buNone/>
                      </a:pPr>
                      <a:r>
                        <a:rPr lang="en-US" sz="2200" b="0">
                          <a:solidFill>
                            <a:srgbClr val="000000"/>
                          </a:solidFill>
                          <a:latin typeface="微软雅黑" panose="020B0503020204020204" charset="-122"/>
                          <a:ea typeface="微软雅黑" panose="020B0503020204020204" charset="-122"/>
                          <a:cs typeface="NEU-BZ-S92" charset="0"/>
                        </a:rPr>
                        <a:t> </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3400"/>
                        </a:lnSpc>
                        <a:buNone/>
                      </a:pPr>
                      <a:r>
                        <a:rPr lang="en-US" sz="2200" b="0">
                          <a:solidFill>
                            <a:srgbClr val="000000"/>
                          </a:solidFill>
                          <a:latin typeface="微软雅黑" panose="020B0503020204020204" charset="-122"/>
                          <a:ea typeface="微软雅黑" panose="020B0503020204020204" charset="-122"/>
                          <a:cs typeface="NEU-BZ-S92" charset="0"/>
                        </a:rPr>
                        <a:t>Ⅱ</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400"/>
                        </a:lnSpc>
                        <a:buNone/>
                      </a:pPr>
                      <a:r>
                        <a:rPr lang="en-US" sz="2200" b="0">
                          <a:solidFill>
                            <a:srgbClr val="000000"/>
                          </a:solidFill>
                          <a:latin typeface="微软雅黑" panose="020B0503020204020204" charset="-122"/>
                          <a:ea typeface="微软雅黑" panose="020B0503020204020204" charset="-122"/>
                          <a:cs typeface="NEU-BZ-S92" charset="0"/>
                        </a:rPr>
                        <a:t>·69.a</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400"/>
                        </a:lnSpc>
                        <a:buNone/>
                      </a:pPr>
                      <a:r>
                        <a:rPr lang="en-US" sz="2200" b="0">
                          <a:solidFill>
                            <a:srgbClr val="000000"/>
                          </a:solidFill>
                          <a:latin typeface="微软雅黑" panose="020B0503020204020204" charset="-122"/>
                          <a:ea typeface="微软雅黑" panose="020B0503020204020204" charset="-122"/>
                          <a:cs typeface="NEU-BZ-S92" charset="0"/>
                        </a:rPr>
                        <a:t> </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400"/>
                        </a:lnSpc>
                        <a:buNone/>
                      </a:pPr>
                      <a:r>
                        <a:rPr lang="en-US" sz="2200" b="0">
                          <a:solidFill>
                            <a:srgbClr val="000000"/>
                          </a:solidFill>
                          <a:latin typeface="微软雅黑" panose="020B0503020204020204" charset="-122"/>
                          <a:ea typeface="微软雅黑" panose="020B0503020204020204" charset="-122"/>
                          <a:cs typeface="NEU-BZ-S92" charset="0"/>
                        </a:rPr>
                        <a:t> </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400"/>
                        </a:lnSpc>
                        <a:buNone/>
                      </a:pPr>
                      <a:r>
                        <a:rPr lang="en-US" sz="2200" b="0">
                          <a:solidFill>
                            <a:srgbClr val="000000"/>
                          </a:solidFill>
                          <a:latin typeface="微软雅黑" panose="020B0503020204020204" charset="-122"/>
                          <a:ea typeface="微软雅黑" panose="020B0503020204020204" charset="-122"/>
                          <a:cs typeface="NEU-BZ-S92" charset="0"/>
                        </a:rPr>
                        <a:t> </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440690">
                <a:tc vMerge="1">
                  <a:txBody>
                    <a:bodyPr/>
                    <a:lstStyle/>
                    <a:p>
                      <a:endParaRPr lang="zh-CN"/>
                    </a:p>
                  </a:txBody>
                  <a:tcPr marL="0" marR="0" marT="0" marB="0" anchor="ctr">
                    <a:lnL w="12700">
                      <a:solidFill>
                        <a:schemeClr val="tx1"/>
                      </a:solidFill>
                      <a:prstDash val="solid"/>
                    </a:lnL>
                    <a:lnR w="12700">
                      <a:solidFill>
                        <a:schemeClr val="tx1"/>
                      </a:solidFill>
                      <a:prstDash val="solid"/>
                    </a:lnR>
                    <a:lnT w="12700" cap="flat" cmpd="sng">
                      <a:solidFill>
                        <a:srgbClr val="333333"/>
                      </a:solidFill>
                      <a:prstDash val="dash"/>
                      <a:headEnd type="none" w="med" len="med"/>
                      <a:tailEnd type="none" w="med" len="med"/>
                    </a:lnT>
                    <a:lnB w="12700" cap="flat" cmpd="sng">
                      <a:solidFill>
                        <a:srgbClr val="333333"/>
                      </a:solidFill>
                      <a:prstDash val="dash"/>
                      <a:headEnd type="none" w="med" len="med"/>
                      <a:tailEnd type="none" w="med" len="med"/>
                    </a:lnB>
                    <a:lnTlToBr>
                      <a:noFill/>
                    </a:lnTlToBr>
                    <a:lnBlToTr>
                      <a:noFill/>
                    </a:lnBlToTr>
                    <a:noFill/>
                  </a:tcPr>
                </a:tc>
                <a:tc>
                  <a:txBody>
                    <a:bodyPr/>
                    <a:lstStyle/>
                    <a:p>
                      <a:pPr indent="0" fontAlgn="auto">
                        <a:lnSpc>
                          <a:spcPts val="3400"/>
                        </a:lnSpc>
                        <a:buNone/>
                      </a:pPr>
                      <a:r>
                        <a:rPr lang="en-US" sz="2200" b="0">
                          <a:solidFill>
                            <a:srgbClr val="000000"/>
                          </a:solidFill>
                          <a:latin typeface="微软雅黑" panose="020B0503020204020204" charset="-122"/>
                          <a:ea typeface="微软雅黑" panose="020B0503020204020204" charset="-122"/>
                          <a:cs typeface="NEU-BZ-S92" charset="0"/>
                        </a:rPr>
                        <a:t> </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3400"/>
                        </a:lnSpc>
                        <a:buNone/>
                      </a:pPr>
                      <a:r>
                        <a:rPr lang="en-US" sz="2200" b="0">
                          <a:solidFill>
                            <a:srgbClr val="000000"/>
                          </a:solidFill>
                          <a:latin typeface="微软雅黑" panose="020B0503020204020204" charset="-122"/>
                          <a:ea typeface="微软雅黑" panose="020B0503020204020204" charset="-122"/>
                          <a:cs typeface="NEU-BZ-S92" charset="0"/>
                        </a:rPr>
                        <a:t>Ⅲ</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400"/>
                        </a:lnSpc>
                        <a:buNone/>
                      </a:pPr>
                      <a:r>
                        <a:rPr lang="en-US" sz="2200" b="0">
                          <a:solidFill>
                            <a:srgbClr val="000000"/>
                          </a:solidFill>
                          <a:latin typeface="微软雅黑" panose="020B0503020204020204" charset="-122"/>
                          <a:ea typeface="微软雅黑" panose="020B0503020204020204" charset="-122"/>
                          <a:cs typeface="NEU-BZ-S92" charset="0"/>
                        </a:rPr>
                        <a:t> </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400"/>
                        </a:lnSpc>
                        <a:buNone/>
                      </a:pPr>
                      <a:r>
                        <a:rPr lang="en-US" sz="2200" b="0">
                          <a:solidFill>
                            <a:srgbClr val="000000"/>
                          </a:solidFill>
                          <a:latin typeface="微软雅黑" panose="020B0503020204020204" charset="-122"/>
                          <a:ea typeface="微软雅黑" panose="020B0503020204020204" charset="-122"/>
                          <a:cs typeface="NEU-BZ-S92" charset="0"/>
                        </a:rPr>
                        <a:t> </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400"/>
                        </a:lnSpc>
                        <a:buNone/>
                      </a:pPr>
                      <a:r>
                        <a:rPr lang="en-US" sz="2200" b="0">
                          <a:solidFill>
                            <a:srgbClr val="000000"/>
                          </a:solidFill>
                          <a:latin typeface="微软雅黑" panose="020B0503020204020204" charset="-122"/>
                          <a:ea typeface="微软雅黑" panose="020B0503020204020204" charset="-122"/>
                          <a:cs typeface="NEU-BZ-S92" charset="0"/>
                        </a:rPr>
                        <a:t> </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400"/>
                        </a:lnSpc>
                        <a:buNone/>
                      </a:pPr>
                      <a:r>
                        <a:rPr lang="en-US" sz="2200" b="0">
                          <a:solidFill>
                            <a:srgbClr val="000000"/>
                          </a:solidFill>
                          <a:latin typeface="微软雅黑" panose="020B0503020204020204" charset="-122"/>
                          <a:ea typeface="微软雅黑" panose="020B0503020204020204" charset="-122"/>
                          <a:cs typeface="NEU-BZ-S92" charset="0"/>
                        </a:rPr>
                        <a:t>·66.competition</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440690">
                <a:tc vMerge="1">
                  <a:txBody>
                    <a:bodyPr/>
                    <a:lstStyle/>
                    <a:p>
                      <a:endParaRPr lang="zh-CN"/>
                    </a:p>
                  </a:txBody>
                  <a:tcPr marL="0" marR="0" marT="0" marB="0" anchor="ctr">
                    <a:lnL w="12700">
                      <a:solidFill>
                        <a:schemeClr val="tx1"/>
                      </a:solidFill>
                      <a:prstDash val="solid"/>
                    </a:lnL>
                    <a:lnR w="12700">
                      <a:solidFill>
                        <a:schemeClr val="tx1"/>
                      </a:solidFill>
                      <a:prstDash val="solid"/>
                    </a:lnR>
                    <a:lnT w="12700" cap="flat" cmpd="sng">
                      <a:solidFill>
                        <a:srgbClr val="333333"/>
                      </a:solidFill>
                      <a:prstDash val="dash"/>
                      <a:headEnd type="none" w="med" len="med"/>
                      <a:tailEnd type="none" w="med" len="med"/>
                    </a:lnT>
                    <a:lnB w="12700" cap="flat" cmpd="sng">
                      <a:solidFill>
                        <a:srgbClr val="333333"/>
                      </a:solidFill>
                      <a:prstDash val="dash"/>
                      <a:headEnd type="none" w="med" len="med"/>
                      <a:tailEnd type="none" w="med" len="med"/>
                    </a:lnB>
                    <a:lnTlToBr>
                      <a:noFill/>
                    </a:lnTlToBr>
                    <a:lnBlToTr>
                      <a:noFill/>
                    </a:lnBlToTr>
                    <a:noFill/>
                  </a:tcPr>
                </a:tc>
                <a:tc>
                  <a:txBody>
                    <a:bodyPr/>
                    <a:lstStyle/>
                    <a:p>
                      <a:pPr indent="0" algn="ctr" fontAlgn="auto">
                        <a:lnSpc>
                          <a:spcPts val="3400"/>
                        </a:lnSpc>
                        <a:buNone/>
                      </a:pPr>
                      <a:r>
                        <a:rPr lang="en-US" sz="2200" b="0">
                          <a:solidFill>
                            <a:srgbClr val="000000"/>
                          </a:solidFill>
                          <a:latin typeface="微软雅黑" panose="020B0503020204020204" charset="-122"/>
                          <a:ea typeface="微软雅黑" panose="020B0503020204020204" charset="-122"/>
                          <a:cs typeface="NEU-BZ-S92" charset="0"/>
                        </a:rPr>
                        <a:t>2018</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3400"/>
                        </a:lnSpc>
                        <a:buNone/>
                      </a:pPr>
                      <a:r>
                        <a:rPr lang="en-US" sz="2200" b="0">
                          <a:solidFill>
                            <a:srgbClr val="000000"/>
                          </a:solidFill>
                          <a:latin typeface="微软雅黑" panose="020B0503020204020204" charset="-122"/>
                          <a:ea typeface="微软雅黑" panose="020B0503020204020204" charset="-122"/>
                          <a:cs typeface="NEU-BZ-S92" charset="0"/>
                        </a:rPr>
                        <a:t>Ⅰ</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400"/>
                        </a:lnSpc>
                        <a:buNone/>
                      </a:pPr>
                      <a:r>
                        <a:rPr lang="en-US" sz="2200" b="0">
                          <a:solidFill>
                            <a:srgbClr val="000000"/>
                          </a:solidFill>
                          <a:latin typeface="微软雅黑" panose="020B0503020204020204" charset="-122"/>
                          <a:ea typeface="微软雅黑" panose="020B0503020204020204" charset="-122"/>
                          <a:cs typeface="NEU-BZ-S92" charset="0"/>
                        </a:rPr>
                        <a:t> </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400"/>
                        </a:lnSpc>
                        <a:buNone/>
                      </a:pPr>
                      <a:r>
                        <a:rPr lang="en-US" sz="2200" b="0">
                          <a:solidFill>
                            <a:srgbClr val="000000"/>
                          </a:solidFill>
                          <a:latin typeface="微软雅黑" panose="020B0503020204020204" charset="-122"/>
                          <a:ea typeface="微软雅黑" panose="020B0503020204020204" charset="-122"/>
                          <a:cs typeface="NEU-BZ-S92" charset="0"/>
                        </a:rPr>
                        <a:t> </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400"/>
                        </a:lnSpc>
                        <a:buNone/>
                      </a:pPr>
                      <a:r>
                        <a:rPr lang="en-US" sz="2200" b="0">
                          <a:solidFill>
                            <a:srgbClr val="000000"/>
                          </a:solidFill>
                          <a:latin typeface="微软雅黑" panose="020B0503020204020204" charset="-122"/>
                          <a:ea typeface="微软雅黑" panose="020B0503020204020204" charset="-122"/>
                          <a:cs typeface="NEU-BZ-S92" charset="0"/>
                        </a:rPr>
                        <a:t>·67.causes</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400"/>
                        </a:lnSpc>
                        <a:buNone/>
                      </a:pPr>
                      <a:r>
                        <a:rPr lang="en-US" sz="2200" b="0">
                          <a:solidFill>
                            <a:srgbClr val="000000"/>
                          </a:solidFill>
                          <a:latin typeface="微软雅黑" panose="020B0503020204020204" charset="-122"/>
                          <a:ea typeface="微软雅黑" panose="020B0503020204020204" charset="-122"/>
                          <a:cs typeface="NEU-BZ-S92" charset="0"/>
                        </a:rPr>
                        <a:t> </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440690">
                <a:tc vMerge="1">
                  <a:txBody>
                    <a:bodyPr/>
                    <a:lstStyle/>
                    <a:p>
                      <a:endParaRPr lang="zh-CN"/>
                    </a:p>
                  </a:txBody>
                  <a:tcPr marL="0" marR="0" marT="0" marB="0" anchor="ctr">
                    <a:lnL w="12700">
                      <a:solidFill>
                        <a:schemeClr val="tx1"/>
                      </a:solidFill>
                      <a:prstDash val="solid"/>
                    </a:lnL>
                    <a:lnR w="12700">
                      <a:solidFill>
                        <a:schemeClr val="tx1"/>
                      </a:solidFill>
                      <a:prstDash val="solid"/>
                    </a:lnR>
                    <a:lnT w="12700" cap="flat" cmpd="sng">
                      <a:solidFill>
                        <a:srgbClr val="333333"/>
                      </a:solidFill>
                      <a:prstDash val="dash"/>
                      <a:headEnd type="none" w="med" len="med"/>
                      <a:tailEnd type="none" w="med" len="med"/>
                    </a:lnT>
                    <a:lnB w="12700" cap="flat" cmpd="sng">
                      <a:solidFill>
                        <a:srgbClr val="333333"/>
                      </a:solidFill>
                      <a:prstDash val="dash"/>
                      <a:headEnd type="none" w="med" len="med"/>
                      <a:tailEnd type="none" w="med" len="med"/>
                    </a:lnB>
                    <a:lnTlToBr>
                      <a:noFill/>
                    </a:lnTlToBr>
                    <a:lnBlToTr>
                      <a:noFill/>
                    </a:lnBlToTr>
                    <a:noFill/>
                  </a:tcPr>
                </a:tc>
                <a:tc>
                  <a:txBody>
                    <a:bodyPr/>
                    <a:lstStyle/>
                    <a:p>
                      <a:pPr indent="0" fontAlgn="auto">
                        <a:lnSpc>
                          <a:spcPts val="3400"/>
                        </a:lnSpc>
                        <a:buNone/>
                      </a:pPr>
                      <a:r>
                        <a:rPr lang="en-US" sz="2200" b="0">
                          <a:solidFill>
                            <a:srgbClr val="000000"/>
                          </a:solidFill>
                          <a:latin typeface="微软雅黑" panose="020B0503020204020204" charset="-122"/>
                          <a:ea typeface="微软雅黑" panose="020B0503020204020204" charset="-122"/>
                          <a:cs typeface="NEU-BZ-S92" charset="0"/>
                        </a:rPr>
                        <a:t> </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3400"/>
                        </a:lnSpc>
                        <a:buNone/>
                      </a:pPr>
                      <a:r>
                        <a:rPr lang="en-US" sz="2200" b="0">
                          <a:solidFill>
                            <a:srgbClr val="000000"/>
                          </a:solidFill>
                          <a:latin typeface="微软雅黑" panose="020B0503020204020204" charset="-122"/>
                          <a:ea typeface="微软雅黑" panose="020B0503020204020204" charset="-122"/>
                          <a:cs typeface="NEU-BZ-S92" charset="0"/>
                        </a:rPr>
                        <a:t>Ⅱ</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400"/>
                        </a:lnSpc>
                        <a:buNone/>
                      </a:pPr>
                      <a:r>
                        <a:rPr lang="en-US" sz="2200" b="0">
                          <a:solidFill>
                            <a:srgbClr val="000000"/>
                          </a:solidFill>
                          <a:latin typeface="微软雅黑" panose="020B0503020204020204" charset="-122"/>
                          <a:ea typeface="微软雅黑" panose="020B0503020204020204" charset="-122"/>
                          <a:cs typeface="NEU-BZ-S92" charset="0"/>
                        </a:rPr>
                        <a:t>·62.the</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400"/>
                        </a:lnSpc>
                        <a:buNone/>
                      </a:pPr>
                      <a:r>
                        <a:rPr lang="en-US" sz="2200" b="0">
                          <a:solidFill>
                            <a:srgbClr val="000000"/>
                          </a:solidFill>
                          <a:latin typeface="微软雅黑" panose="020B0503020204020204" charset="-122"/>
                          <a:ea typeface="微软雅黑" panose="020B0503020204020204" charset="-122"/>
                          <a:cs typeface="NEU-BZ-S92" charset="0"/>
                        </a:rPr>
                        <a:t> </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400"/>
                        </a:lnSpc>
                        <a:buNone/>
                      </a:pPr>
                      <a:r>
                        <a:rPr lang="en-US" sz="2200" b="0">
                          <a:solidFill>
                            <a:srgbClr val="000000"/>
                          </a:solidFill>
                          <a:latin typeface="微软雅黑" panose="020B0503020204020204" charset="-122"/>
                          <a:ea typeface="微软雅黑" panose="020B0503020204020204" charset="-122"/>
                          <a:cs typeface="NEU-BZ-S92" charset="0"/>
                        </a:rPr>
                        <a:t> </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400"/>
                        </a:lnSpc>
                        <a:buNone/>
                      </a:pPr>
                      <a:r>
                        <a:rPr lang="en-US" sz="2200" b="0">
                          <a:solidFill>
                            <a:srgbClr val="000000"/>
                          </a:solidFill>
                          <a:latin typeface="微软雅黑" panose="020B0503020204020204" charset="-122"/>
                          <a:ea typeface="微软雅黑" panose="020B0503020204020204" charset="-122"/>
                          <a:cs typeface="NEU-BZ-S92" charset="0"/>
                        </a:rPr>
                        <a:t>·66.pollution</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440690">
                <a:tc vMerge="1">
                  <a:txBody>
                    <a:bodyPr/>
                    <a:lstStyle/>
                    <a:p>
                      <a:endParaRPr lang="zh-CN"/>
                    </a:p>
                  </a:txBody>
                  <a:tcPr marL="0" marR="0" marT="0" marB="0" anchor="ctr">
                    <a:lnL w="12700">
                      <a:solidFill>
                        <a:schemeClr val="tx1"/>
                      </a:solidFill>
                      <a:prstDash val="solid"/>
                    </a:lnL>
                    <a:lnR w="12700">
                      <a:solidFill>
                        <a:schemeClr val="tx1"/>
                      </a:solidFill>
                      <a:prstDash val="solid"/>
                    </a:lnR>
                    <a:lnT w="12700" cap="flat" cmpd="sng">
                      <a:solidFill>
                        <a:srgbClr val="333333"/>
                      </a:solidFill>
                      <a:prstDash val="dash"/>
                      <a:headEnd type="none" w="med" len="med"/>
                      <a:tailEnd type="none" w="med" len="med"/>
                    </a:lnT>
                    <a:lnB w="12700" cap="flat" cmpd="sng">
                      <a:solidFill>
                        <a:srgbClr val="333333"/>
                      </a:solidFill>
                      <a:prstDash val="dash"/>
                      <a:headEnd type="none" w="med" len="med"/>
                      <a:tailEnd type="none" w="med" len="med"/>
                    </a:lnB>
                    <a:lnTlToBr>
                      <a:noFill/>
                    </a:lnTlToBr>
                    <a:lnBlToTr>
                      <a:noFill/>
                    </a:lnBlToTr>
                    <a:noFill/>
                  </a:tcPr>
                </a:tc>
                <a:tc>
                  <a:txBody>
                    <a:bodyPr/>
                    <a:lstStyle/>
                    <a:p>
                      <a:pPr indent="0" fontAlgn="auto">
                        <a:lnSpc>
                          <a:spcPts val="3400"/>
                        </a:lnSpc>
                        <a:buNone/>
                      </a:pPr>
                      <a:r>
                        <a:rPr lang="en-US" sz="2200" b="0">
                          <a:solidFill>
                            <a:srgbClr val="000000"/>
                          </a:solidFill>
                          <a:latin typeface="微软雅黑" panose="020B0503020204020204" charset="-122"/>
                          <a:ea typeface="微软雅黑" panose="020B0503020204020204" charset="-122"/>
                          <a:cs typeface="NEU-BZ-S92" charset="0"/>
                        </a:rPr>
                        <a:t> </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3400"/>
                        </a:lnSpc>
                        <a:buNone/>
                      </a:pPr>
                      <a:r>
                        <a:rPr lang="en-US" sz="2200" b="0">
                          <a:solidFill>
                            <a:srgbClr val="000000"/>
                          </a:solidFill>
                          <a:latin typeface="微软雅黑" panose="020B0503020204020204" charset="-122"/>
                          <a:ea typeface="微软雅黑" panose="020B0503020204020204" charset="-122"/>
                          <a:cs typeface="NEU-BZ-S92" charset="0"/>
                        </a:rPr>
                        <a:t>Ⅲ</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400"/>
                        </a:lnSpc>
                        <a:buNone/>
                      </a:pPr>
                      <a:r>
                        <a:rPr lang="en-US" sz="2200" b="0">
                          <a:solidFill>
                            <a:srgbClr val="000000"/>
                          </a:solidFill>
                          <a:latin typeface="微软雅黑" panose="020B0503020204020204" charset="-122"/>
                          <a:ea typeface="微软雅黑" panose="020B0503020204020204" charset="-122"/>
                          <a:cs typeface="NEU-BZ-S92" charset="0"/>
                        </a:rPr>
                        <a:t> </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400"/>
                        </a:lnSpc>
                        <a:buNone/>
                      </a:pPr>
                      <a:r>
                        <a:rPr lang="en-US" sz="2200" b="0">
                          <a:solidFill>
                            <a:srgbClr val="000000"/>
                          </a:solidFill>
                          <a:latin typeface="微软雅黑" panose="020B0503020204020204" charset="-122"/>
                          <a:ea typeface="微软雅黑" panose="020B0503020204020204" charset="-122"/>
                          <a:cs typeface="NEU-BZ-S92" charset="0"/>
                        </a:rPr>
                        <a:t>·63.the</a:t>
                      </a:r>
                      <a:r>
                        <a:rPr lang="en-US" sz="2200" b="0">
                          <a:solidFill>
                            <a:srgbClr val="000000"/>
                          </a:solidFill>
                          <a:latin typeface="微软雅黑" panose="020B0503020204020204" charset="-122"/>
                          <a:ea typeface="微软雅黑" panose="020B0503020204020204" charset="-122"/>
                          <a:cs typeface="方正书宋_GBK" panose="03000509000000000000" charset="-122"/>
                        </a:rPr>
                        <a:t>[</a:t>
                      </a:r>
                      <a:r>
                        <a:rPr lang="en-US" sz="2200" b="0">
                          <a:solidFill>
                            <a:srgbClr val="000000"/>
                          </a:solidFill>
                          <a:latin typeface="微软雅黑" panose="020B0503020204020204" charset="-122"/>
                          <a:ea typeface="微软雅黑" panose="020B0503020204020204" charset="-122"/>
                          <a:cs typeface="NEU-BZ-S92" charset="0"/>
                        </a:rPr>
                        <a:t>at the top of</a:t>
                      </a:r>
                      <a:r>
                        <a:rPr lang="en-US" sz="2200" b="0">
                          <a:solidFill>
                            <a:srgbClr val="000000"/>
                          </a:solidFill>
                          <a:latin typeface="微软雅黑" panose="020B0503020204020204" charset="-122"/>
                          <a:ea typeface="微软雅黑" panose="020B0503020204020204" charset="-122"/>
                          <a:cs typeface="方正书宋_GBK" panose="03000509000000000000" charset="-122"/>
                        </a:rPr>
                        <a:t>]</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400"/>
                        </a:lnSpc>
                        <a:buNone/>
                      </a:pPr>
                      <a:r>
                        <a:rPr lang="en-US" sz="2200" b="0">
                          <a:solidFill>
                            <a:srgbClr val="000000"/>
                          </a:solidFill>
                          <a:latin typeface="微软雅黑" panose="020B0503020204020204" charset="-122"/>
                          <a:ea typeface="微软雅黑" panose="020B0503020204020204" charset="-122"/>
                          <a:cs typeface="NEU-BZ-S92" charset="0"/>
                        </a:rPr>
                        <a:t> </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400"/>
                        </a:lnSpc>
                        <a:buNone/>
                      </a:pPr>
                      <a:r>
                        <a:rPr lang="en-US" sz="2200" b="0">
                          <a:solidFill>
                            <a:srgbClr val="000000"/>
                          </a:solidFill>
                          <a:latin typeface="微软雅黑" panose="020B0503020204020204" charset="-122"/>
                          <a:ea typeface="微软雅黑" panose="020B0503020204020204" charset="-122"/>
                          <a:cs typeface="NEU-BZ-S92" charset="0"/>
                        </a:rPr>
                        <a:t>·66.scientist</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440690">
                <a:tc vMerge="1">
                  <a:txBody>
                    <a:bodyPr/>
                    <a:lstStyle/>
                    <a:p>
                      <a:endParaRPr lang="zh-CN"/>
                    </a:p>
                  </a:txBody>
                  <a:tcPr marL="0" marR="0" marT="0" marB="0" anchor="ctr">
                    <a:lnL w="12700">
                      <a:solidFill>
                        <a:schemeClr val="tx1"/>
                      </a:solidFill>
                      <a:prstDash val="solid"/>
                    </a:lnL>
                    <a:lnR w="12700">
                      <a:solidFill>
                        <a:schemeClr val="tx1"/>
                      </a:solidFill>
                      <a:prstDash val="solid"/>
                    </a:lnR>
                    <a:lnT w="12700" cap="flat" cmpd="sng">
                      <a:solidFill>
                        <a:srgbClr val="333333"/>
                      </a:solidFill>
                      <a:prstDash val="dash"/>
                      <a:headEnd type="none" w="med" len="med"/>
                      <a:tailEnd type="none" w="med" len="med"/>
                    </a:lnT>
                    <a:lnB w="12700">
                      <a:solidFill>
                        <a:schemeClr val="tx1"/>
                      </a:solidFill>
                      <a:prstDash val="solid"/>
                    </a:lnB>
                    <a:lnTlToBr>
                      <a:noFill/>
                    </a:lnTlToBr>
                    <a:lnBlToTr>
                      <a:noFill/>
                    </a:lnBlToTr>
                    <a:noFill/>
                  </a:tcPr>
                </a:tc>
                <a:tc gridSpan="2">
                  <a:txBody>
                    <a:bodyPr/>
                    <a:lstStyle/>
                    <a:p>
                      <a:pPr indent="0" algn="ctr" fontAlgn="auto">
                        <a:lnSpc>
                          <a:spcPts val="34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5年考频</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hMerge="1">
                  <a:txBody>
                    <a:bodyPr/>
                    <a:lstStyle/>
                    <a:p>
                      <a:endParaRPr lang="zh-CN"/>
                    </a:p>
                  </a:txBody>
                  <a:tcPr>
                    <a:lnR w="12700">
                      <a:solidFill>
                        <a:schemeClr val="tx1"/>
                      </a:solidFill>
                      <a:prstDash val="solid"/>
                    </a:lnR>
                    <a:lnT w="12700">
                      <a:solidFill>
                        <a:schemeClr val="tx1"/>
                      </a:solidFill>
                      <a:prstDash val="solid"/>
                    </a:lnT>
                    <a:lnB w="12700">
                      <a:solidFill>
                        <a:schemeClr val="tx1"/>
                      </a:solidFill>
                      <a:prstDash val="solid"/>
                    </a:lnB>
                  </a:tcPr>
                </a:tc>
                <a:tc>
                  <a:txBody>
                    <a:bodyPr/>
                    <a:lstStyle/>
                    <a:p>
                      <a:pPr indent="0" algn="ctr" fontAlgn="auto">
                        <a:lnSpc>
                          <a:spcPts val="34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5年6考</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34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5年4考</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34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5年6考</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34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5年12考</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bl>
          </a:graphicData>
        </a:graphic>
      </p:graphicFrame>
      <p:sp>
        <p:nvSpPr>
          <p:cNvPr id="3" name="文本框 2"/>
          <p:cNvSpPr txBox="1"/>
          <p:nvPr/>
        </p:nvSpPr>
        <p:spPr>
          <a:xfrm>
            <a:off x="283845" y="113665"/>
            <a:ext cx="4958080" cy="737235"/>
          </a:xfrm>
          <a:prstGeom prst="rect">
            <a:avLst/>
          </a:prstGeom>
          <a:noFill/>
        </p:spPr>
        <p:txBody>
          <a:bodyPr wrap="square" rtlCol="0">
            <a:spAutoFit/>
          </a:bodyPr>
          <a:lstStyle/>
          <a:p>
            <a:pPr fontAlgn="auto">
              <a:lnSpc>
                <a:spcPct val="150000"/>
              </a:lnSpc>
            </a:pPr>
            <a:r>
              <a:rPr lang="zh-CN" altLang="zh-CN" sz="2800">
                <a:solidFill>
                  <a:srgbClr val="FF0000"/>
                </a:solidFill>
                <a:latin typeface="微软雅黑" panose="020B0503020204020204" charset="-122"/>
                <a:ea typeface="微软雅黑" panose="020B0503020204020204" charset="-122"/>
              </a:rPr>
              <a:t>五年考情回顾</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811520"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难点</a:t>
            </a:r>
            <a:r>
              <a:rPr lang="en-US" altLang="zh-CN" sz="32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 冠词使用情况的对比</a:t>
            </a:r>
          </a:p>
        </p:txBody>
      </p:sp>
      <p:sp>
        <p:nvSpPr>
          <p:cNvPr id="100" name="文本框 99"/>
          <p:cNvSpPr txBox="1"/>
          <p:nvPr/>
        </p:nvSpPr>
        <p:spPr>
          <a:xfrm>
            <a:off x="331470" y="808990"/>
            <a:ext cx="11443970" cy="737235"/>
          </a:xfrm>
          <a:prstGeom prst="rect">
            <a:avLst/>
          </a:prstGeom>
          <a:noFill/>
          <a:ln w="9525">
            <a:noFill/>
          </a:ln>
        </p:spPr>
        <p:txBody>
          <a:bodyPr wrap="square">
            <a:spAutoFit/>
          </a:bodyPr>
          <a:lstStyle/>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1.表示一类人或事物时冠词的具体用法。</a:t>
            </a:r>
          </a:p>
        </p:txBody>
      </p:sp>
      <p:sp>
        <p:nvSpPr>
          <p:cNvPr id="106" name="文本框 105"/>
          <p:cNvSpPr txBox="1"/>
          <p:nvPr/>
        </p:nvSpPr>
        <p:spPr>
          <a:xfrm>
            <a:off x="3556317" y="2748915"/>
            <a:ext cx="5080000" cy="229870"/>
          </a:xfrm>
          <a:prstGeom prst="rect">
            <a:avLst/>
          </a:prstGeom>
          <a:noFill/>
          <a:ln w="9525">
            <a:noFill/>
          </a:ln>
        </p:spPr>
        <p:txBody>
          <a:bodyPr>
            <a:spAutoFit/>
          </a:bodyPr>
          <a:lstStyle/>
          <a:p>
            <a:pPr indent="0"/>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graphicFrame>
        <p:nvGraphicFramePr>
          <p:cNvPr id="2" name="表格 1"/>
          <p:cNvGraphicFramePr/>
          <p:nvPr>
            <p:custDataLst>
              <p:tags r:id="rId1"/>
            </p:custDataLst>
          </p:nvPr>
        </p:nvGraphicFramePr>
        <p:xfrm>
          <a:off x="331787" y="1544955"/>
          <a:ext cx="11571605" cy="3292475"/>
        </p:xfrm>
        <a:graphic>
          <a:graphicData uri="http://schemas.openxmlformats.org/drawingml/2006/table">
            <a:tbl>
              <a:tblPr firstRow="1" bandRow="1">
                <a:tableStyleId>{5940675A-B579-460E-94D1-54222C63F5DA}</a:tableStyleId>
              </a:tblPr>
              <a:tblGrid>
                <a:gridCol w="2662555"/>
                <a:gridCol w="2402205"/>
                <a:gridCol w="6506845"/>
              </a:tblGrid>
              <a:tr h="542290">
                <a:tc>
                  <a:txBody>
                    <a:bodyPr/>
                    <a:lstStyle/>
                    <a:p>
                      <a:pPr indent="0" algn="ctr" fontAlgn="auto">
                        <a:lnSpc>
                          <a:spcPct val="150000"/>
                        </a:lnSpc>
                        <a:buNone/>
                      </a:pPr>
                      <a:r>
                        <a:rPr lang="en-US" sz="2200" b="0">
                          <a:solidFill>
                            <a:srgbClr val="000000"/>
                          </a:solidFill>
                          <a:latin typeface="微软雅黑" panose="020B0503020204020204" charset="-122"/>
                          <a:ea typeface="微软雅黑" panose="020B0503020204020204" charset="-122"/>
                          <a:cs typeface="NEU-BZ-S92" charset="0"/>
                        </a:rPr>
                        <a:t>形式</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200" b="0">
                          <a:solidFill>
                            <a:srgbClr val="000000"/>
                          </a:solidFill>
                          <a:latin typeface="微软雅黑" panose="020B0503020204020204" charset="-122"/>
                          <a:ea typeface="微软雅黑" panose="020B0503020204020204" charset="-122"/>
                          <a:cs typeface="NEU-BZ-S92" charset="0"/>
                        </a:rPr>
                        <a:t>含义</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200" b="0">
                          <a:solidFill>
                            <a:srgbClr val="000000"/>
                          </a:solidFill>
                          <a:latin typeface="微软雅黑" panose="020B0503020204020204" charset="-122"/>
                          <a:ea typeface="微软雅黑" panose="020B0503020204020204" charset="-122"/>
                          <a:cs typeface="NEU-BZ-S92" charset="0"/>
                        </a:rPr>
                        <a:t>例句</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22680">
                <a:tc>
                  <a:txBody>
                    <a:bodyPr/>
                    <a:lstStyle/>
                    <a:p>
                      <a:pPr indent="0" fontAlgn="auto">
                        <a:lnSpc>
                          <a:spcPct val="15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a/an+单数名词</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侧重类别中任何一个,相当于every</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A man should love his country.人应该爱国。</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42290">
                <a:tc>
                  <a:txBody>
                    <a:bodyPr/>
                    <a:lstStyle/>
                    <a:p>
                      <a:pPr indent="0" fontAlgn="auto">
                        <a:lnSpc>
                          <a:spcPct val="15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the+单数名词</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200" b="0">
                          <a:solidFill>
                            <a:srgbClr val="000000"/>
                          </a:solidFill>
                          <a:latin typeface="微软雅黑" panose="020B0503020204020204" charset="-122"/>
                          <a:ea typeface="微软雅黑" panose="020B0503020204020204" charset="-122"/>
                          <a:cs typeface="NEU-BZ-S92" charset="0"/>
                        </a:rPr>
                        <a:t>指整个类别</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Who invented the television?谁发明了电视机?</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85215">
                <a:tc>
                  <a:txBody>
                    <a:bodyPr/>
                    <a:lstStyle/>
                    <a:p>
                      <a:pPr indent="0" fontAlgn="auto">
                        <a:lnSpc>
                          <a:spcPct val="15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零冠词+复数名词</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200" b="0">
                          <a:solidFill>
                            <a:srgbClr val="000000"/>
                          </a:solidFill>
                          <a:latin typeface="微软雅黑" panose="020B0503020204020204" charset="-122"/>
                          <a:ea typeface="微软雅黑" panose="020B0503020204020204" charset="-122"/>
                          <a:cs typeface="NEU-BZ-S92" charset="0"/>
                        </a:rPr>
                        <a:t>侧重类别中的许多个体</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Farmers are busy in autumn.农民们在秋天很忙。</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
        <p:nvSpPr>
          <p:cNvPr id="5" name="文本框 4"/>
          <p:cNvSpPr txBox="1"/>
          <p:nvPr/>
        </p:nvSpPr>
        <p:spPr>
          <a:xfrm>
            <a:off x="331470" y="4991735"/>
            <a:ext cx="11572240" cy="1383665"/>
          </a:xfrm>
          <a:prstGeom prst="rect">
            <a:avLst/>
          </a:prstGeom>
          <a:noFill/>
          <a:ln w="9525">
            <a:noFill/>
          </a:ln>
        </p:spPr>
        <p:txBody>
          <a:bodyPr wrap="square">
            <a:spAutoFit/>
          </a:bodyPr>
          <a:lstStyle/>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2.and连接的两个名词指同一个人或事物时,后面一个名词前不用任何冠词;但如果指不同的人或事物,则两个名词前要分别加冠词。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09880" y="151765"/>
            <a:ext cx="11572240" cy="6554470"/>
          </a:xfrm>
          <a:prstGeom prst="rect">
            <a:avLst/>
          </a:prstGeom>
          <a:noFill/>
          <a:ln w="9525">
            <a:noFill/>
          </a:ln>
        </p:spPr>
        <p:txBody>
          <a:bodyPr wrap="square">
            <a:spAutoFit/>
          </a:bodyPr>
          <a:lstStyle/>
          <a:p>
            <a:pPr indent="0"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The teacher and writer has come to the meeting.这位老师兼作家来参加会议了。</a:t>
            </a:r>
          </a:p>
          <a:p>
            <a:pPr indent="0"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The teacher and the writer have come to the meeting.这位老师和这位作家都来参加会议了。 　　　　　　　　　　　　　　　　　　　　</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3.表示语言的名词前通常不用任何冠词;但是如果该种语言与language连用,则其前要用定冠词the。</a:t>
            </a:r>
          </a:p>
          <a:p>
            <a:pPr indent="0"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He speaks </a:t>
            </a:r>
            <a:r>
              <a:rPr lang="en-US" sz="2800" u="sng">
                <a:solidFill>
                  <a:srgbClr val="000000"/>
                </a:solidFill>
                <a:latin typeface="微软雅黑" panose="020B0503020204020204" charset="-122"/>
                <a:ea typeface="微软雅黑" panose="020B0503020204020204" charset="-122"/>
                <a:cs typeface="微软雅黑" panose="020B0503020204020204" charset="-122"/>
                <a:sym typeface="+mn-ea"/>
              </a:rPr>
              <a:t>Chinese</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(=the Chinese language) fluently.他汉语说得很流利。</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4.表示世界上独一无二的事物的名词前一般加定冠词the,但如果名词前有修饰语,表示某种具体情况,可用不定冠词。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09880" y="382270"/>
            <a:ext cx="11572240" cy="5262245"/>
          </a:xfrm>
          <a:prstGeom prst="rect">
            <a:avLst/>
          </a:prstGeom>
          <a:noFill/>
          <a:ln w="9525">
            <a:noFill/>
          </a:ln>
        </p:spPr>
        <p:txBody>
          <a:bodyPr wrap="square">
            <a:spAutoFit/>
          </a:bodyPr>
          <a:lstStyle/>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the world世界　　　　　 a peaceful world一个和平的世界</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the moon月亮	              a bright moon一轮明月</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5.与most连用时用a或the的结构</a:t>
            </a:r>
          </a:p>
          <a:p>
            <a:pPr indent="0" fontAlgn="auto">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This is a most interesting film.这是一部非常有趣的电影。</a:t>
            </a:r>
          </a:p>
          <a:p>
            <a:pPr indent="0"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This is the most interesting film that I have ever seen.这是我看过的最有趣的一部电影。</a:t>
            </a:r>
          </a:p>
        </p:txBody>
      </p:sp>
      <p:pic>
        <p:nvPicPr>
          <p:cNvPr id="2" name="图片 1"/>
          <p:cNvPicPr>
            <a:picLocks noChangeAspect="1"/>
          </p:cNvPicPr>
          <p:nvPr/>
        </p:nvPicPr>
        <p:blipFill>
          <a:blip r:embed="rId3"/>
          <a:stretch>
            <a:fillRect/>
          </a:stretch>
        </p:blipFill>
        <p:spPr>
          <a:xfrm>
            <a:off x="309880" y="2400300"/>
            <a:ext cx="9504680" cy="122682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09880" y="151765"/>
            <a:ext cx="11572240" cy="5908040"/>
          </a:xfrm>
          <a:prstGeom prst="rect">
            <a:avLst/>
          </a:prstGeom>
          <a:noFill/>
          <a:ln w="9525">
            <a:noFill/>
          </a:ln>
        </p:spPr>
        <p:txBody>
          <a:bodyPr wrap="square">
            <a:spAutoFit/>
          </a:bodyPr>
          <a:lstStyle/>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6.school,hospital等词表示抽象意义时,其前常不用任何冠词;但是当这些词表示场所时要加冠词。</a:t>
            </a:r>
          </a:p>
          <a:p>
            <a:pPr indent="0"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He is seriously ill and has to go to hospital.他病得很重,不得不去医院看病。</a:t>
            </a:r>
          </a:p>
          <a:p>
            <a:pPr indent="0"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I am going to the hospital to visit a sick friend.我打算去医院看望一位生病的朋友。</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7.festival构成的节日名称前通常用定冠词;day构成的节日名称前通常不加任何冠词。</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the Spring Festival春节　　Teachers' Day教师节</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09880" y="469265"/>
            <a:ext cx="11572240" cy="3969385"/>
          </a:xfrm>
          <a:prstGeom prst="rect">
            <a:avLst/>
          </a:prstGeom>
          <a:noFill/>
          <a:ln w="9525">
            <a:noFill/>
          </a:ln>
        </p:spPr>
        <p:txBody>
          <a:bodyPr wrap="square">
            <a:spAutoFit/>
          </a:bodyPr>
          <a:lstStyle/>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8.形容词的最高级作表语,表示自身比较时,其前一般不用任何冠词;但如果作定语,表示三者或三者以上的比较,则the不能省略。</a:t>
            </a:r>
          </a:p>
          <a:p>
            <a:pPr indent="0"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He feels happiest when he's working for others.为别人工作时他觉得最幸福。</a:t>
            </a:r>
          </a:p>
          <a:p>
            <a:pPr indent="0"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The best student in my class is the shortest boy with the shortest hair.我班里最优秀的学生是那个个头最矮、头发最短的男孩。</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71795" y="401320"/>
            <a:ext cx="6519545" cy="562292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考查冠词的基本用法</a:t>
            </a: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2   </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考查冠词的常用搭配</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3   考查语境中名词的数和词形转换</a:t>
            </a:r>
            <a:endParaRPr lang="en-US" altLang="zh-CN"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考法帮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解题能力提升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793105"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考查冠词的基本用法</a:t>
            </a:r>
          </a:p>
        </p:txBody>
      </p:sp>
      <p:sp>
        <p:nvSpPr>
          <p:cNvPr id="100" name="文本框 99"/>
          <p:cNvSpPr txBox="1"/>
          <p:nvPr/>
        </p:nvSpPr>
        <p:spPr>
          <a:xfrm>
            <a:off x="343535" y="808990"/>
            <a:ext cx="11504930" cy="4615815"/>
          </a:xfrm>
          <a:prstGeom prst="rect">
            <a:avLst/>
          </a:prstGeom>
          <a:noFill/>
          <a:ln w="9525">
            <a:noFill/>
          </a:ln>
        </p:spPr>
        <p:txBody>
          <a:bodyPr wrap="square">
            <a:spAutoFit/>
          </a:bodyPr>
          <a:lstStyle/>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命题透视</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高考常从冠词的泛指和特指方面进行考查。涉及冠词的考点主要有:</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1.首次提到的人或物用不定冠词。</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2.上文已提到的人或物,再次提到时其前加定冠词the;或上文未提到,但根据语境可判断出谈话双方都知道的人或物前加定冠词the。</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3.被修饰语限定的名词前通常加定冠词the。</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4.比较等级前冠词的用法和序数词前冠词的用法。</a:t>
            </a:r>
          </a:p>
        </p:txBody>
      </p:sp>
      <p:sp>
        <p:nvSpPr>
          <p:cNvPr id="106" name="文本框 105"/>
          <p:cNvSpPr txBox="1"/>
          <p:nvPr/>
        </p:nvSpPr>
        <p:spPr>
          <a:xfrm>
            <a:off x="3556317" y="2748915"/>
            <a:ext cx="5080000" cy="229870"/>
          </a:xfrm>
          <a:prstGeom prst="rect">
            <a:avLst/>
          </a:prstGeom>
          <a:noFill/>
          <a:ln w="9525">
            <a:noFill/>
          </a:ln>
        </p:spPr>
        <p:txBody>
          <a:bodyPr>
            <a:spAutoFit/>
          </a:bodyPr>
          <a:lstStyle/>
          <a:p>
            <a:pPr indent="0"/>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18770" y="386080"/>
            <a:ext cx="11555095" cy="5179695"/>
          </a:xfrm>
          <a:prstGeom prst="rect">
            <a:avLst/>
          </a:prstGeom>
          <a:noFill/>
        </p:spPr>
        <p:txBody>
          <a:bodyPr wrap="square" rtlCol="0">
            <a:spAutoFit/>
          </a:bodyPr>
          <a:lstStyle/>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弄清名词的数,考虑特指或泛指 </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1.要弄清楚这个名词是可数还是不可数,若是可数名词,是单数还是复数;</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2.要考虑语境中这个名词是特指还是泛指,然后决定冠词的形式;</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3.要注意:复数名词、不可数名词表泛指时前面不用任何冠词,单数名词前一般要加冠词;</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4.判断一个名词是否特指,应该看它是不是唯一具有这个特征的事物,不能只看到有定语或定语从句修饰或限制,就认为这个名词是特指。</a:t>
            </a:r>
          </a:p>
          <a:p>
            <a:pPr indent="0" fontAlgn="auto">
              <a:lnSpc>
                <a:spcPts val="4400"/>
              </a:lnSpc>
            </a:pPr>
            <a:endParaRPr sz="28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18770" y="357505"/>
            <a:ext cx="11555095" cy="5908040"/>
          </a:xfrm>
          <a:prstGeom prst="rect">
            <a:avLst/>
          </a:prstGeom>
          <a:noFill/>
        </p:spPr>
        <p:txBody>
          <a:bodyPr wrap="square" rtlCol="0">
            <a:spAutoFit/>
          </a:bodyPr>
          <a:lstStyle/>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b="1">
                <a:solidFill>
                  <a:srgbClr val="000000"/>
                </a:solidFill>
                <a:latin typeface="微软雅黑" panose="020B0503020204020204" charset="-122"/>
                <a:ea typeface="微软雅黑" panose="020B0503020204020204" charset="-122"/>
                <a:cs typeface="微软雅黑" panose="020B0503020204020204" charset="-122"/>
                <a:sym typeface="+mn-ea"/>
              </a:rPr>
              <a:t>11</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[2019全国Ⅰ,69]Of </a:t>
            </a:r>
            <a:r>
              <a:rPr sz="2800" u="sng">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nineteen recognized polar bear subpopulations, three are declining, six are stable, one is increasing, and nine lack enough data. </a:t>
            </a:r>
          </a:p>
          <a:p>
            <a:pPr indent="0" fontAlgn="auto">
              <a:lnSpc>
                <a:spcPct val="150000"/>
              </a:lnSpc>
            </a:pPr>
            <a:r>
              <a:rPr lang="zh-CN" sz="2800" b="1">
                <a:solidFill>
                  <a:srgbClr val="000000"/>
                </a:solidFill>
                <a:latin typeface="微软雅黑" panose="020B0503020204020204" charset="-122"/>
                <a:ea typeface="微软雅黑" panose="020B0503020204020204" charset="-122"/>
                <a:cs typeface="微软雅黑" panose="020B0503020204020204" charset="-122"/>
                <a:sym typeface="+mn-ea"/>
              </a:rPr>
              <a:t>解析</a:t>
            </a: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句意:在这19个已知的北极熊亚种群中,有3个正在减少,6个保持稳定,1个在增长,还有9个缺乏足够的数据。由语境可知,此处表示特指,故填定冠词the。</a:t>
            </a:r>
          </a:p>
          <a:p>
            <a:pPr indent="0" fontAlgn="auto">
              <a:lnSpc>
                <a:spcPct val="150000"/>
              </a:lnSpc>
            </a:pPr>
            <a:endParaRPr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sz="2800">
                <a:solidFill>
                  <a:srgbClr val="FF0000"/>
                </a:solidFill>
                <a:latin typeface="微软雅黑" panose="020B0503020204020204" charset="-122"/>
                <a:ea typeface="微软雅黑" panose="020B0503020204020204" charset="-122"/>
                <a:cs typeface="微软雅黑" panose="020B0503020204020204" charset="-122"/>
                <a:sym typeface="+mn-ea"/>
              </a:rPr>
              <a:t>考法总结</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考查了定冠词表示"特指"的基本用法。语法填空涉及定冠词和不定冠词的题目,一般都是考查其基本用法。</a:t>
            </a:r>
          </a:p>
        </p:txBody>
      </p:sp>
      <p:pic>
        <p:nvPicPr>
          <p:cNvPr id="57" name="新典例.jpg" descr="id:2147501944;FounderCES"/>
          <p:cNvPicPr>
            <a:picLocks noChangeAspect="1"/>
          </p:cNvPicPr>
          <p:nvPr/>
        </p:nvPicPr>
        <p:blipFill>
          <a:blip r:embed="rId3"/>
          <a:stretch>
            <a:fillRect/>
          </a:stretch>
        </p:blipFill>
        <p:spPr>
          <a:xfrm>
            <a:off x="318770" y="56705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082665" cy="67693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考查冠词的常用搭配</a:t>
            </a:r>
          </a:p>
        </p:txBody>
      </p:sp>
      <p:sp>
        <p:nvSpPr>
          <p:cNvPr id="100" name="文本框 99"/>
          <p:cNvSpPr txBox="1"/>
          <p:nvPr/>
        </p:nvSpPr>
        <p:spPr>
          <a:xfrm>
            <a:off x="226060" y="808990"/>
            <a:ext cx="11504930" cy="5875020"/>
          </a:xfrm>
          <a:prstGeom prst="rect">
            <a:avLst/>
          </a:prstGeom>
          <a:noFill/>
          <a:ln w="9525">
            <a:noFill/>
          </a:ln>
        </p:spPr>
        <p:txBody>
          <a:bodyPr wrap="square">
            <a:spAutoFit/>
          </a:bodyPr>
          <a:lstStyle/>
          <a:p>
            <a:pPr indent="0" fontAlgn="auto">
              <a:lnSpc>
                <a:spcPts val="41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命题透视</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高考对固定搭配中冠词的考查,集中在了2018年和2017年。虽然近两年没有直接考查,但备考时仍需归纳积累常见的含有冠词的固定搭配,以备不时之需。</a:t>
            </a:r>
          </a:p>
          <a:p>
            <a:pPr indent="0" fontAlgn="auto">
              <a:lnSpc>
                <a:spcPts val="41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牢记含有冠词的固定搭配</a:t>
            </a:r>
          </a:p>
          <a:p>
            <a:pPr indent="0" fontAlgn="auto">
              <a:lnSpc>
                <a:spcPts val="41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固定搭配中冠词的用法极其繁杂,在平时的学习中,考生应该注意进行梳理归纳。同时,也要格外注意题意,因为在有些搭配中,选用不同的冠词,意义相差很大。</a:t>
            </a:r>
          </a:p>
          <a:p>
            <a:pPr indent="0" algn="just" fontAlgn="auto">
              <a:lnSpc>
                <a:spcPts val="41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b="1">
                <a:solidFill>
                  <a:srgbClr val="000000"/>
                </a:solidFill>
                <a:latin typeface="微软雅黑" panose="020B0503020204020204" charset="-122"/>
                <a:ea typeface="微软雅黑" panose="020B0503020204020204" charset="-122"/>
                <a:cs typeface="微软雅黑" panose="020B0503020204020204" charset="-122"/>
                <a:sym typeface="+mn-ea"/>
              </a:rPr>
              <a:t>12</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[2018全国Ⅲ,62]Unexpectedly, I</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solidFill>
                  <a:srgbClr val="000000"/>
                </a:solidFill>
                <a:latin typeface="微软雅黑" panose="020B0503020204020204" charset="-122"/>
                <a:ea typeface="微软雅黑" panose="020B0503020204020204" charset="-122"/>
                <a:cs typeface="微软雅黑" panose="020B0503020204020204" charset="-122"/>
                <a:sym typeface="+mn-ea"/>
              </a:rPr>
              <a:t>m face-to-face with the gorilla, who begins screaming at </a:t>
            </a:r>
            <a:r>
              <a:rPr sz="2800" u="sng">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top of her lungs. </a:t>
            </a:r>
          </a:p>
          <a:p>
            <a:pPr indent="0" fontAlgn="auto">
              <a:lnSpc>
                <a:spcPts val="4100"/>
              </a:lnSpc>
            </a:pPr>
            <a:r>
              <a:rPr lang="zh-CN" sz="2800" b="1">
                <a:solidFill>
                  <a:srgbClr val="000000"/>
                </a:solidFill>
                <a:latin typeface="微软雅黑" panose="020B0503020204020204" charset="-122"/>
                <a:ea typeface="微软雅黑" panose="020B0503020204020204" charset="-122"/>
                <a:cs typeface="微软雅黑" panose="020B0503020204020204" charset="-122"/>
                <a:sym typeface="+mn-ea"/>
              </a:rPr>
              <a:t>解析 </a:t>
            </a: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句意:出人意料的是,我和那只大猩猩面对面,她开始声嘶力竭地尖叫。at the top of为固定搭配。故填the。</a:t>
            </a:r>
            <a:endPar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
        <p:nvSpPr>
          <p:cNvPr id="106" name="文本框 105"/>
          <p:cNvSpPr txBox="1"/>
          <p:nvPr/>
        </p:nvSpPr>
        <p:spPr>
          <a:xfrm>
            <a:off x="3556317" y="2748915"/>
            <a:ext cx="5080000" cy="229870"/>
          </a:xfrm>
          <a:prstGeom prst="rect">
            <a:avLst/>
          </a:prstGeom>
          <a:noFill/>
          <a:ln w="9525">
            <a:noFill/>
          </a:ln>
        </p:spPr>
        <p:txBody>
          <a:bodyPr>
            <a:spAutoFit/>
          </a:bodyPr>
          <a:lstStyle/>
          <a:p>
            <a:pPr indent="0"/>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pic>
        <p:nvPicPr>
          <p:cNvPr id="3" name="新典例.jpg" descr="id:2147501944;FounderCES"/>
          <p:cNvPicPr>
            <a:picLocks noChangeAspect="1"/>
          </p:cNvPicPr>
          <p:nvPr/>
        </p:nvPicPr>
        <p:blipFill>
          <a:blip r:embed="rId2"/>
          <a:stretch>
            <a:fillRect/>
          </a:stretch>
        </p:blipFill>
        <p:spPr>
          <a:xfrm>
            <a:off x="226060" y="4570730"/>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353377" y="431800"/>
          <a:ext cx="11269980" cy="6583680"/>
        </p:xfrm>
        <a:graphic>
          <a:graphicData uri="http://schemas.openxmlformats.org/drawingml/2006/table">
            <a:tbl>
              <a:tblPr firstRow="1" bandRow="1">
                <a:tableStyleId>{5940675A-B579-460E-94D1-54222C63F5DA}</a:tableStyleId>
              </a:tblPr>
              <a:tblGrid>
                <a:gridCol w="431165"/>
                <a:gridCol w="1941830"/>
                <a:gridCol w="1461135"/>
                <a:gridCol w="2389505"/>
                <a:gridCol w="2523490"/>
                <a:gridCol w="2522855"/>
              </a:tblGrid>
              <a:tr h="237490">
                <a:tc rowSpan="2" gridSpan="2">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卷别</a:t>
                      </a: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rowSpan="2" hMerge="1">
                  <a:txBody>
                    <a:bodyPr/>
                    <a:lstStyle/>
                    <a:p>
                      <a:endParaRPr lang="zh-CN"/>
                    </a:p>
                  </a:txBody>
                  <a:tcPr>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gridSpan="2">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冠词</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hMerge="1">
                  <a:txBody>
                    <a:bodyPr/>
                    <a:lstStyle/>
                    <a:p>
                      <a:endParaRPr lang="zh-CN"/>
                    </a:p>
                  </a:txBody>
                  <a:tcPr>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gridSpan="2">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名词</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hMerge="1">
                  <a:txBody>
                    <a:bodyPr/>
                    <a:lstStyle/>
                    <a:p>
                      <a:endParaRPr lang="zh-CN"/>
                    </a:p>
                  </a:txBody>
                  <a:tcPr>
                    <a:lnR w="12700" cap="flat">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r>
              <a:tr h="267335">
                <a:tc gridSpan="2"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hMerge="1" vMerge="1">
                  <a:txBody>
                    <a:bodyPr/>
                    <a:lstStyle/>
                    <a:p>
                      <a:endParaRPr lang="zh-CN"/>
                    </a:p>
                  </a:txBody>
                  <a:tcPr>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基本用法</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习惯搭配</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微软雅黑" panose="020B0503020204020204" charset="-122"/>
                        </a:rPr>
                        <a:t>复数/所有格</a:t>
                      </a:r>
                      <a:endParaRPr lang="en-US" altLang="en-US" sz="2400" b="1">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词形转换</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r>
              <a:tr h="267335">
                <a:tc rowSpan="9">
                  <a:txBody>
                    <a:bodyPr/>
                    <a:lstStyle/>
                    <a:p>
                      <a:pPr indent="0" algn="ctr" fontAlgn="auto">
                        <a:lnSpc>
                          <a:spcPct val="150000"/>
                        </a:lnSpc>
                        <a:buNone/>
                      </a:pPr>
                      <a:r>
                        <a:rPr lang="zh-CN" altLang="zh-CN" sz="2400" b="0">
                          <a:solidFill>
                            <a:srgbClr val="000000"/>
                          </a:solidFill>
                          <a:latin typeface="微软雅黑" panose="020B0503020204020204" charset="-122"/>
                          <a:ea typeface="微软雅黑" panose="020B0503020204020204" charset="-122"/>
                        </a:rPr>
                        <a:t>浙</a:t>
                      </a:r>
                    </a:p>
                    <a:p>
                      <a:pPr indent="0" algn="ctr" fontAlgn="auto">
                        <a:lnSpc>
                          <a:spcPct val="150000"/>
                        </a:lnSpc>
                        <a:buNone/>
                      </a:pPr>
                      <a:endParaRPr lang="zh-CN" altLang="zh-CN" sz="2400" b="0">
                        <a:solidFill>
                          <a:srgbClr val="000000"/>
                        </a:solidFill>
                        <a:latin typeface="微软雅黑" panose="020B0503020204020204" charset="-122"/>
                        <a:ea typeface="微软雅黑" panose="020B0503020204020204" charset="-122"/>
                      </a:endParaRPr>
                    </a:p>
                    <a:p>
                      <a:pPr indent="0" algn="ctr" fontAlgn="auto">
                        <a:lnSpc>
                          <a:spcPct val="150000"/>
                        </a:lnSpc>
                        <a:buNone/>
                      </a:pPr>
                      <a:r>
                        <a:rPr lang="zh-CN" altLang="zh-CN" sz="2400" b="0">
                          <a:solidFill>
                            <a:srgbClr val="000000"/>
                          </a:solidFill>
                          <a:latin typeface="微软雅黑" panose="020B0503020204020204" charset="-122"/>
                          <a:ea typeface="微软雅黑" panose="020B0503020204020204" charset="-122"/>
                        </a:rPr>
                        <a:t>江</a:t>
                      </a:r>
                    </a:p>
                    <a:p>
                      <a:pPr indent="0" algn="ctr" fontAlgn="auto">
                        <a:lnSpc>
                          <a:spcPct val="150000"/>
                        </a:lnSpc>
                        <a:buNone/>
                      </a:pPr>
                      <a:endParaRPr lang="zh-CN" altLang="zh-CN" sz="2400" b="0">
                        <a:solidFill>
                          <a:srgbClr val="000000"/>
                        </a:solidFill>
                        <a:latin typeface="微软雅黑" panose="020B0503020204020204" charset="-122"/>
                        <a:ea typeface="微软雅黑" panose="020B0503020204020204" charset="-122"/>
                      </a:endParaRPr>
                    </a:p>
                    <a:p>
                      <a:pPr indent="0" algn="ctr" fontAlgn="auto">
                        <a:lnSpc>
                          <a:spcPct val="150000"/>
                        </a:lnSpc>
                        <a:buNone/>
                      </a:pPr>
                      <a:r>
                        <a:rPr lang="zh-CN" altLang="zh-CN" sz="2400" b="0">
                          <a:solidFill>
                            <a:srgbClr val="000000"/>
                          </a:solidFill>
                          <a:latin typeface="微软雅黑" panose="020B0503020204020204" charset="-122"/>
                          <a:ea typeface="微软雅黑" panose="020B0503020204020204" charset="-122"/>
                        </a:rPr>
                        <a:t>卷</a:t>
                      </a:r>
                      <a:r>
                        <a:rPr lang="en-US" altLang="zh-CN" sz="2400" b="0">
                          <a:solidFill>
                            <a:srgbClr val="000000"/>
                          </a:solidFill>
                          <a:latin typeface="微软雅黑" panose="020B0503020204020204" charset="-122"/>
                          <a:ea typeface="微软雅黑" panose="020B0503020204020204" charset="-122"/>
                        </a:rPr>
                        <a:t> </a:t>
                      </a:r>
                      <a:endParaRPr lang="en-US" altLang="zh-CN"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2021.1</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·58.person</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en-US" sz="2400" b="0">
                          <a:solidFill>
                            <a:srgbClr val="000000"/>
                          </a:solidFill>
                          <a:latin typeface="微软雅黑" panose="020B0503020204020204" charset="-122"/>
                          <a:ea typeface="微软雅黑" panose="020B0503020204020204" charset="-122"/>
                          <a:cs typeface="微软雅黑" panose="020B0503020204020204" charset="-122"/>
                        </a:rPr>
                        <a:t>s</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cap="flat" cmpd="sng">
                      <a:solidFill>
                        <a:schemeClr val="tx1"/>
                      </a:solidFill>
                      <a:prstDash val="solid"/>
                      <a:headEnd type="none" w="med" len="med"/>
                      <a:tailEnd type="none" w="med" len="med"/>
                    </a:lnL>
                    <a:lnR w="12700" cap="flat">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48640">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rgbClr val="333333"/>
                      </a:solidFill>
                      <a:prstDash val="dash"/>
                      <a:headEnd type="none" w="med" len="med"/>
                      <a:tailEnd type="none" w="med" len="med"/>
                    </a:lnT>
                    <a:lnB w="12700" cap="flat" cmpd="sng">
                      <a:solidFill>
                        <a:srgbClr val="333333"/>
                      </a:solidFill>
                      <a:prstDash val="dash"/>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2020.7</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·64.the</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·62.seasons</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cap="flat" cmpd="sng">
                      <a:solidFill>
                        <a:schemeClr val="tx1"/>
                      </a:solidFill>
                      <a:prstDash val="solid"/>
                      <a:headEnd type="none" w="med" len="med"/>
                      <a:tailEnd type="none" w="med" len="med"/>
                    </a:lnL>
                    <a:lnR w="12700" cap="flat">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02920">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rgbClr val="333333"/>
                      </a:solidFill>
                      <a:prstDash val="dash"/>
                      <a:headEnd type="none" w="med" len="med"/>
                      <a:tailEnd type="none" w="med" len="med"/>
                    </a:lnT>
                    <a:lnB w="12700" cap="flat" cmpd="sng">
                      <a:solidFill>
                        <a:srgbClr val="333333"/>
                      </a:solidFill>
                      <a:prstDash val="dash"/>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2020.1</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·63.a</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·58.numbers</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cap="flat" cmpd="sng">
                      <a:solidFill>
                        <a:schemeClr val="tx1"/>
                      </a:solidFill>
                      <a:prstDash val="solid"/>
                      <a:headEnd type="none" w="med" len="med"/>
                      <a:tailEnd type="none" w="med" len="med"/>
                    </a:lnL>
                    <a:lnR w="12700" cap="flat">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267335">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rgbClr val="333333"/>
                      </a:solidFill>
                      <a:prstDash val="dash"/>
                      <a:headEnd type="none" w="med" len="med"/>
                      <a:tailEnd type="none" w="med" len="med"/>
                    </a:lnT>
                    <a:lnB w="12700" cap="flat" cmpd="sng">
                      <a:solidFill>
                        <a:srgbClr val="333333"/>
                      </a:solidFill>
                      <a:prstDash val="dash"/>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2019.6</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·57.the</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·64.connection</a:t>
                      </a:r>
                      <a:r>
                        <a:rPr lang="en-US" sz="2400" b="0">
                          <a:solidFill>
                            <a:srgbClr val="000000"/>
                          </a:solidFill>
                          <a:latin typeface="微软雅黑" panose="020B0503020204020204" charset="-122"/>
                          <a:ea typeface="微软雅黑" panose="020B0503020204020204" charset="-122"/>
                          <a:cs typeface="方正书宋_GBK" panose="03000509000000000000" charset="-122"/>
                        </a:rPr>
                        <a:t>(</a:t>
                      </a:r>
                      <a:r>
                        <a:rPr lang="en-US" sz="2400" b="0">
                          <a:solidFill>
                            <a:srgbClr val="000000"/>
                          </a:solidFill>
                          <a:latin typeface="微软雅黑" panose="020B0503020204020204" charset="-122"/>
                          <a:ea typeface="微软雅黑" panose="020B0503020204020204" charset="-122"/>
                          <a:cs typeface="NEU-BZ-S92" charset="0"/>
                        </a:rPr>
                        <a:t>s</a:t>
                      </a:r>
                      <a:r>
                        <a:rPr lang="en-US" sz="2400" b="0">
                          <a:solidFill>
                            <a:srgbClr val="000000"/>
                          </a:solidFill>
                          <a:latin typeface="微软雅黑" panose="020B0503020204020204" charset="-122"/>
                          <a:ea typeface="微软雅黑" panose="020B0503020204020204" charset="-122"/>
                          <a:cs typeface="方正书宋_GBK" panose="03000509000000000000" charset="-122"/>
                        </a:rPr>
                        <a:t>)</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cap="flat" cmpd="sng">
                      <a:solidFill>
                        <a:schemeClr val="tx1"/>
                      </a:solidFill>
                      <a:prstDash val="solid"/>
                      <a:headEnd type="none" w="med" len="med"/>
                      <a:tailEnd type="none" w="med" len="med"/>
                    </a:lnL>
                    <a:lnR w="12700" cap="flat">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48640">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rgbClr val="333333"/>
                      </a:solidFill>
                      <a:prstDash val="dash"/>
                      <a:headEnd type="none" w="med" len="med"/>
                      <a:tailEnd type="none" w="med" len="med"/>
                    </a:lnT>
                    <a:lnB w="12700" cap="flat" cmpd="sng">
                      <a:solidFill>
                        <a:srgbClr val="333333"/>
                      </a:solidFill>
                      <a:prstDash val="dash"/>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2018.11</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·64.women</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cap="flat" cmpd="sng">
                      <a:solidFill>
                        <a:schemeClr val="tx1"/>
                      </a:solidFill>
                      <a:prstDash val="solid"/>
                      <a:headEnd type="none" w="med" len="med"/>
                      <a:tailEnd type="none" w="med" len="med"/>
                    </a:lnL>
                    <a:lnR w="12700" cap="flat">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266065">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rgbClr val="333333"/>
                      </a:solidFill>
                      <a:prstDash val="dash"/>
                      <a:headEnd type="none" w="med" len="med"/>
                      <a:tailEnd type="none" w="med" len="med"/>
                    </a:lnT>
                    <a:lnB w="12700" cap="flat" cmpd="sng">
                      <a:solidFill>
                        <a:srgbClr val="333333"/>
                      </a:solidFill>
                      <a:prstDash val="dash"/>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2018.6</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·56.dishes</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·64.weight</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cap="flat" cmpd="sng">
                      <a:solidFill>
                        <a:schemeClr val="tx1"/>
                      </a:solidFill>
                      <a:prstDash val="solid"/>
                      <a:headEnd type="none" w="med" len="med"/>
                      <a:tailEnd type="none" w="med" len="med"/>
                    </a:lnL>
                    <a:lnR w="12700" cap="flat">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267335">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rgbClr val="333333"/>
                      </a:solidFill>
                      <a:prstDash val="dash"/>
                      <a:headEnd type="none" w="med" len="med"/>
                      <a:tailEnd type="none" w="med" len="med"/>
                    </a:lnT>
                    <a:lnB w="12700" cap="flat" cmpd="sng">
                      <a:solidFill>
                        <a:srgbClr val="333333"/>
                      </a:solidFill>
                      <a:prstDash val="dash"/>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2017.11</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·56.an</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·58.months</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cap="flat" cmpd="sng">
                      <a:solidFill>
                        <a:schemeClr val="tx1"/>
                      </a:solidFill>
                      <a:prstDash val="solid"/>
                      <a:headEnd type="none" w="med" len="med"/>
                      <a:tailEnd type="none" w="med" len="med"/>
                    </a:lnL>
                    <a:lnR w="12700" cap="flat">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266700">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rgbClr val="333333"/>
                      </a:solidFill>
                      <a:prstDash val="dash"/>
                      <a:headEnd type="none" w="med" len="med"/>
                      <a:tailEnd type="none" w="med" len="med"/>
                    </a:lnT>
                    <a:lnB w="12700" cap="flat" cmpd="sng">
                      <a:solidFill>
                        <a:srgbClr val="333333"/>
                      </a:solidFill>
                      <a:prstDash val="dash"/>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2017.6</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·65.a</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·56.carrots</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cap="flat" cmpd="sng">
                      <a:solidFill>
                        <a:schemeClr val="tx1"/>
                      </a:solidFill>
                      <a:prstDash val="solid"/>
                      <a:headEnd type="none" w="med" len="med"/>
                      <a:tailEnd type="none" w="med" len="med"/>
                    </a:lnL>
                    <a:lnR w="12700" cap="flat">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267335">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rgbClr val="333333"/>
                      </a:solidFill>
                      <a:prstDash val="dash"/>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5年考频</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5年5考</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5年0考</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5年7考</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5年2考</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chemeClr val="tx1"/>
                      </a:solidFill>
                      <a:prstDash val="solid"/>
                      <a:headEnd type="none" w="med" len="med"/>
                      <a:tailEnd type="none" w="med" len="med"/>
                    </a:lnL>
                    <a:lnR w="12700" cap="flat">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7824470" cy="67693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sym typeface="+mn-ea"/>
              </a:rPr>
              <a:t> 考查语境中名词的数和词形转换</a:t>
            </a:r>
          </a:p>
        </p:txBody>
      </p:sp>
      <p:sp>
        <p:nvSpPr>
          <p:cNvPr id="100" name="文本框 99"/>
          <p:cNvSpPr txBox="1"/>
          <p:nvPr/>
        </p:nvSpPr>
        <p:spPr>
          <a:xfrm>
            <a:off x="313055" y="808990"/>
            <a:ext cx="11504930" cy="5908040"/>
          </a:xfrm>
          <a:prstGeom prst="rect">
            <a:avLst/>
          </a:prstGeom>
          <a:noFill/>
          <a:ln w="9525">
            <a:noFill/>
          </a:ln>
        </p:spPr>
        <p:txBody>
          <a:bodyPr wrap="square">
            <a:spAutoFit/>
          </a:bodyPr>
          <a:lstStyle/>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命题透视</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高考对名词的考查离不开具体的语境。通常从以下角度进行考查:</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1.根据语境判断名词的单复数;</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2.根据语境及句子结构将提示词变成名词;</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3.名词的固定搭配;</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4.名词的所有格。</a:t>
            </a:r>
          </a:p>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p>
          <a:p>
            <a:pPr indent="0" fontAlgn="auto">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1.首先根据提示信息确定考点(如词形转换、名词单复数、名词的所有格、名词的固定搭配等),结合语境及空处前后内容及该词的具体用法确定答案。</a:t>
            </a:r>
          </a:p>
        </p:txBody>
      </p:sp>
      <p:sp>
        <p:nvSpPr>
          <p:cNvPr id="106" name="文本框 105"/>
          <p:cNvSpPr txBox="1"/>
          <p:nvPr/>
        </p:nvSpPr>
        <p:spPr>
          <a:xfrm>
            <a:off x="3556317" y="2748915"/>
            <a:ext cx="5080000" cy="229870"/>
          </a:xfrm>
          <a:prstGeom prst="rect">
            <a:avLst/>
          </a:prstGeom>
          <a:noFill/>
          <a:ln w="9525">
            <a:noFill/>
          </a:ln>
        </p:spPr>
        <p:txBody>
          <a:bodyPr>
            <a:spAutoFit/>
          </a:bodyPr>
          <a:lstStyle/>
          <a:p>
            <a:pPr indent="0"/>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18770" y="471170"/>
            <a:ext cx="11555095" cy="5262245"/>
          </a:xfrm>
          <a:prstGeom prst="rect">
            <a:avLst/>
          </a:prstGeom>
          <a:noFill/>
        </p:spPr>
        <p:txBody>
          <a:bodyPr wrap="square" rtlCol="0">
            <a:spAutoFit/>
          </a:bodyPr>
          <a:lstStyle/>
          <a:p>
            <a:pPr indent="0" fontAlgn="auto">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2.在平时的备考中考生要掌握足够的词汇,熟知其常见搭配和用法,并熟练掌握常用的名词词缀知识。</a:t>
            </a:r>
          </a:p>
          <a:p>
            <a:pPr indent="0" fontAlgn="auto">
              <a:lnSpc>
                <a:spcPct val="150000"/>
              </a:lnSpc>
            </a:pPr>
            <a:endParaRPr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b="1">
                <a:solidFill>
                  <a:srgbClr val="000000"/>
                </a:solidFill>
                <a:latin typeface="微软雅黑" panose="020B0503020204020204" charset="-122"/>
                <a:ea typeface="微软雅黑" panose="020B0503020204020204" charset="-122"/>
                <a:cs typeface="微软雅黑" panose="020B0503020204020204" charset="-122"/>
                <a:sym typeface="+mn-ea"/>
              </a:rPr>
              <a:t>13</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[2019北京,6]No matter what you like to do, there is a way to get involved in various </a:t>
            </a:r>
            <a:r>
              <a:rPr sz="2800" u="sng">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(activity) on Earth Day. </a:t>
            </a:r>
          </a:p>
          <a:p>
            <a:pPr indent="0" fontAlgn="auto">
              <a:lnSpc>
                <a:spcPct val="150000"/>
              </a:lnSpc>
            </a:pPr>
            <a:r>
              <a:rPr lang="zh-CN" sz="2800" b="1">
                <a:solidFill>
                  <a:srgbClr val="000000"/>
                </a:solidFill>
                <a:latin typeface="微软雅黑" panose="020B0503020204020204" charset="-122"/>
                <a:ea typeface="微软雅黑" panose="020B0503020204020204" charset="-122"/>
                <a:cs typeface="微软雅黑" panose="020B0503020204020204" charset="-122"/>
                <a:sym typeface="+mn-ea"/>
              </a:rPr>
              <a:t>解析 </a:t>
            </a: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句意:无论你喜欢做什么,总有一种方式可以让你参与地球日的各种活动。根据句意、句子结构以及空前的various可知,空处填复数名词activities,表示泛指。</a:t>
            </a:r>
          </a:p>
        </p:txBody>
      </p:sp>
      <p:pic>
        <p:nvPicPr>
          <p:cNvPr id="3" name="新典例.jpg" descr="id:2147501944;FounderCES"/>
          <p:cNvPicPr>
            <a:picLocks noChangeAspect="1"/>
          </p:cNvPicPr>
          <p:nvPr/>
        </p:nvPicPr>
        <p:blipFill>
          <a:blip r:embed="rId3"/>
          <a:stretch>
            <a:fillRect/>
          </a:stretch>
        </p:blipFill>
        <p:spPr>
          <a:xfrm>
            <a:off x="318770" y="2604770"/>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19735" y="471170"/>
            <a:ext cx="11079480" cy="4615815"/>
          </a:xfrm>
          <a:prstGeom prst="rect">
            <a:avLst/>
          </a:prstGeom>
          <a:noFill/>
        </p:spPr>
        <p:txBody>
          <a:bodyPr wrap="square" rtlCol="0">
            <a:spAutoFit/>
          </a:bodyPr>
          <a:lstStyle/>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b="1">
                <a:solidFill>
                  <a:srgbClr val="000000"/>
                </a:solidFill>
                <a:latin typeface="微软雅黑" panose="020B0503020204020204" charset="-122"/>
                <a:ea typeface="微软雅黑" panose="020B0503020204020204" charset="-122"/>
                <a:cs typeface="微软雅黑" panose="020B0503020204020204" charset="-122"/>
                <a:sym typeface="+mn-ea"/>
              </a:rPr>
              <a:t>14</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[2020全国Ⅲ,64]Filled with </a:t>
            </a:r>
            <a:r>
              <a:rPr sz="2800" u="sng">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(curious), the artist packed his bags and left.  </a:t>
            </a:r>
          </a:p>
          <a:p>
            <a:pPr indent="0" algn="just" fontAlgn="auto">
              <a:lnSpc>
                <a:spcPct val="150000"/>
              </a:lnSpc>
            </a:pPr>
            <a:r>
              <a:rPr lang="zh-CN" sz="2800" b="1">
                <a:solidFill>
                  <a:srgbClr val="000000"/>
                </a:solidFill>
                <a:latin typeface="微软雅黑" panose="020B0503020204020204" charset="-122"/>
                <a:ea typeface="微软雅黑" panose="020B0503020204020204" charset="-122"/>
                <a:cs typeface="微软雅黑" panose="020B0503020204020204" charset="-122"/>
                <a:sym typeface="+mn-ea"/>
              </a:rPr>
              <a:t>解析</a:t>
            </a: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由介词with可知,此处应用名词形式。curious的名词形式为curiosity。又curiosity在此表示"好奇心",为不可数名词,故填curiosity。</a:t>
            </a:r>
          </a:p>
          <a:p>
            <a:pPr indent="0" fontAlgn="auto">
              <a:lnSpc>
                <a:spcPct val="150000"/>
              </a:lnSpc>
            </a:pPr>
            <a:endParaRPr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sz="2800">
                <a:solidFill>
                  <a:srgbClr val="FF0000"/>
                </a:solidFill>
                <a:latin typeface="微软雅黑" panose="020B0503020204020204" charset="-122"/>
                <a:ea typeface="微软雅黑" panose="020B0503020204020204" charset="-122"/>
                <a:cs typeface="微软雅黑" panose="020B0503020204020204" charset="-122"/>
                <a:sym typeface="+mn-ea"/>
              </a:rPr>
              <a:t>考法总结</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本题考查了词形转换(形容词→名词),考生对提示词加后缀(如:-tion, -ist, -ment, -ty, -cy,-er,-or等)变为名词的知识要多加关注。</a:t>
            </a:r>
          </a:p>
        </p:txBody>
      </p:sp>
      <p:pic>
        <p:nvPicPr>
          <p:cNvPr id="3" name="新典例.jpg" descr="id:2147501944;FounderCES"/>
          <p:cNvPicPr>
            <a:picLocks noChangeAspect="1"/>
          </p:cNvPicPr>
          <p:nvPr/>
        </p:nvPicPr>
        <p:blipFill>
          <a:blip r:embed="rId3"/>
          <a:stretch>
            <a:fillRect/>
          </a:stretch>
        </p:blipFill>
        <p:spPr>
          <a:xfrm>
            <a:off x="506095" y="68516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447040" y="380365"/>
            <a:ext cx="2430780" cy="521970"/>
          </a:xfrm>
          <a:prstGeom prst="rect">
            <a:avLst/>
          </a:prstGeom>
          <a:noFill/>
        </p:spPr>
        <p:txBody>
          <a:bodyPr wrap="square" rtlCol="0">
            <a:spAutoFit/>
          </a:bodyPr>
          <a:lstStyle/>
          <a:p>
            <a:pPr algn="ctr"/>
            <a:r>
              <a:rPr lang="zh-CN" altLang="zh-CN" sz="2800">
                <a:solidFill>
                  <a:srgbClr val="FF0000"/>
                </a:solidFill>
                <a:latin typeface="微软雅黑" panose="020B0503020204020204" charset="-122"/>
                <a:ea typeface="微软雅黑" panose="020B0503020204020204" charset="-122"/>
              </a:rPr>
              <a:t>命题分析预测</a:t>
            </a:r>
          </a:p>
        </p:txBody>
      </p:sp>
      <p:sp>
        <p:nvSpPr>
          <p:cNvPr id="4" name="文本框 3"/>
          <p:cNvSpPr txBox="1"/>
          <p:nvPr/>
        </p:nvSpPr>
        <p:spPr>
          <a:xfrm>
            <a:off x="447040" y="902335"/>
            <a:ext cx="11160125" cy="267652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1.冠词是高考语法填空的常考点,集中体现在对不定冠词的泛指意义,定冠词的特指意义和含有冠词的习惯搭配的考查。</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2.名词通常是高考语法填空的必考点,常设置1—2题,主要体现在名词单复数、名词构词法、固定短语或习惯搭配等方面。</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71795" y="401320"/>
            <a:ext cx="6487795" cy="562292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不定冠词a/an的用法</a:t>
            </a: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考点</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2   </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定冠词the的用法</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考点</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3   </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零冠词的用法</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考点</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4   </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名词的数</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考点</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5   </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名词所有格</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难点     </a:t>
            </a:r>
            <a:r>
              <a:rPr sz="2800" dirty="0">
                <a:solidFill>
                  <a:schemeClr val="tx1">
                    <a:lumMod val="95000"/>
                    <a:lumOff val="5000"/>
                  </a:schemeClr>
                </a:solidFill>
                <a:latin typeface="微软雅黑" panose="020B0503020204020204" charset="-122"/>
                <a:ea typeface="微软雅黑" panose="020B0503020204020204" charset="-122"/>
                <a:sym typeface="+mn-ea"/>
              </a:rPr>
              <a:t>冠词使用情况的对比</a:t>
            </a:r>
            <a:endParaRPr sz="2800" dirty="0">
              <a:solidFill>
                <a:schemeClr val="tx1">
                  <a:lumMod val="95000"/>
                  <a:lumOff val="5000"/>
                </a:schemeClr>
              </a:solidFill>
              <a:latin typeface="微软雅黑" panose="020B0503020204020204" charset="-122"/>
              <a:ea typeface="微软雅黑" panose="020B0503020204020204" charset="-122"/>
            </a:endParaRPr>
          </a:p>
          <a:p>
            <a:pPr>
              <a:lnSpc>
                <a:spcPct val="150000"/>
              </a:lnSpc>
            </a:pPr>
            <a:endParaRPr lang="en-US" altLang="zh-CN"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考点帮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必备知识通关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1086bbee-2644-461b-b684-0508d49f9969}"/>
  <p:tag name="TABLE_ENDDRAG_ORIGIN_RECT" val="911*451"/>
  <p:tag name="TABLE_ENDDRAG_RECT" val="22*68*911*451"/>
</p:tagLst>
</file>

<file path=ppt/tags/tag10.xml><?xml version="1.0" encoding="utf-8"?>
<p:tagLst xmlns:a="http://schemas.openxmlformats.org/drawingml/2006/main" xmlns:r="http://schemas.openxmlformats.org/officeDocument/2006/relationships" xmlns:p="http://schemas.openxmlformats.org/presentationml/2006/main">
  <p:tag name="KSO_WM_UNIT_TABLE_BEAUTIFY" val="smartTable{db6dd123-5dba-4e82-9c1f-0e513c186eaa}"/>
  <p:tag name="TABLE_ENDDRAG_ORIGIN_RECT" val="897*141"/>
  <p:tag name="TABLE_ENDDRAG_RECT" val="31*323*897*141"/>
</p:tagLst>
</file>

<file path=ppt/tags/tag11.xml><?xml version="1.0" encoding="utf-8"?>
<p:tagLst xmlns:a="http://schemas.openxmlformats.org/drawingml/2006/main" xmlns:r="http://schemas.openxmlformats.org/officeDocument/2006/relationships" xmlns:p="http://schemas.openxmlformats.org/presentationml/2006/main">
  <p:tag name="KSO_WM_UNIT_TABLE_BEAUTIFY" val="smartTable{0653d948-055b-4cd8-a508-1bf28f465e59}"/>
  <p:tag name="TABLE_ENDDRAG_ORIGIN_RECT" val="902*230"/>
  <p:tag name="TABLE_ENDDRAG_RECT" val="27*90*902*230"/>
</p:tagLst>
</file>

<file path=ppt/tags/tag12.xml><?xml version="1.0" encoding="utf-8"?>
<p:tagLst xmlns:a="http://schemas.openxmlformats.org/drawingml/2006/main" xmlns:r="http://schemas.openxmlformats.org/officeDocument/2006/relationships" xmlns:p="http://schemas.openxmlformats.org/presentationml/2006/main">
  <p:tag name="KSO_WM_UNIT_TABLE_BEAUTIFY" val="smartTable{89be440c-aa96-41e6-a138-d07c3811bb7d}"/>
  <p:tag name="TABLE_ENDDRAG_ORIGIN_RECT" val="886*303"/>
  <p:tag name="TABLE_ENDDRAG_RECT" val="31*90*886*303"/>
</p:tagLst>
</file>

<file path=ppt/tags/tag13.xml><?xml version="1.0" encoding="utf-8"?>
<p:tagLst xmlns:a="http://schemas.openxmlformats.org/drawingml/2006/main" xmlns:r="http://schemas.openxmlformats.org/officeDocument/2006/relationships" xmlns:p="http://schemas.openxmlformats.org/presentationml/2006/main">
  <p:tag name="KSO_WM_UNIT_TABLE_BEAUTIFY" val="smartTable{70eb1e1a-3389-4d8a-a8b3-fd2eb9435ee2}"/>
  <p:tag name="TABLE_ENDDRAG_ORIGIN_RECT" val="911*298"/>
  <p:tag name="TABLE_ENDDRAG_RECT" val="26*121*911*299"/>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536c8774-5b86-4fa4-8526-2e9bb337f67f}"/>
  <p:tag name="TABLE_ENDDRAG_ORIGIN_RECT" val="878*460"/>
  <p:tag name="TABLE_ENDDRAG_RECT" val="36*34*878*460"/>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0f0979bd-fc08-4e01-9956-753fe64e786e}"/>
  <p:tag name="TABLE_ENDDRAG_ORIGIN_RECT" val="896*418"/>
  <p:tag name="TABLE_ENDDRAG_RECT" val="36*99*896*418"/>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b035b019-ff98-480d-ad6c-0022d264eef7}"/>
  <p:tag name="TABLE_ENDDRAG_ORIGIN_RECT" val="903*242"/>
  <p:tag name="TABLE_ENDDRAG_RECT" val="21*27*903*242"/>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5686ca12-3a68-4205-b264-253d0897bdbe}"/>
  <p:tag name="TABLE_ENDDRAG_ORIGIN_RECT" val="890*451"/>
  <p:tag name="TABLE_ENDDRAG_RECT" val="37*75*890*451"/>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44199db6-83d0-46d1-9bdd-dd16b186ae32}"/>
  <p:tag name="TABLE_ENDDRAG_ORIGIN_RECT" val="891*387"/>
  <p:tag name="TABLE_ENDDRAG_RECT" val="33*77*891*387"/>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d9878368-e8f8-49da-8d2d-2443ef59150d}"/>
  <p:tag name="TABLE_ENDDRAG_ORIGIN_RECT" val="892*258"/>
  <p:tag name="TABLE_ENDDRAG_RECT" val="36*101*892*258"/>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da8eaa34-8e2c-4330-8aad-df79e9848d85}"/>
  <p:tag name="TABLE_ENDDRAG_ORIGIN_RECT" val="904*439"/>
  <p:tag name="TABLE_ENDDRAG_RECT" val="25*32*904*439"/>
</p:tagLst>
</file>

<file path=ppt/tags/tag9.xml><?xml version="1.0" encoding="utf-8"?>
<p:tagLst xmlns:a="http://schemas.openxmlformats.org/drawingml/2006/main" xmlns:r="http://schemas.openxmlformats.org/officeDocument/2006/relationships" xmlns:p="http://schemas.openxmlformats.org/presentationml/2006/main">
  <p:tag name="KSO_WM_UNIT_TABLE_BEAUTIFY" val="smartTable{81063db1-9a78-42ba-ac8a-01362bd6fded}"/>
  <p:tag name="TABLE_ENDDRAG_ORIGIN_RECT" val="885*172"/>
  <p:tag name="TABLE_ENDDRAG_RECT" val="32*86*885*172"/>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TotalTime>
  <Words>3595</Words>
  <Application>WPS 演示</Application>
  <PresentationFormat>自定义</PresentationFormat>
  <Paragraphs>729</Paragraphs>
  <Slides>72</Slides>
  <Notes>47</Notes>
  <HiddenSlides>0</HiddenSlides>
  <MMClips>0</MMClips>
  <ScaleCrop>false</ScaleCrop>
  <HeadingPairs>
    <vt:vector size="4" baseType="variant">
      <vt:variant>
        <vt:lpstr>主题</vt:lpstr>
      </vt:variant>
      <vt:variant>
        <vt:i4>1</vt:i4>
      </vt:variant>
      <vt:variant>
        <vt:lpstr>幻灯片标题</vt:lpstr>
      </vt:variant>
      <vt:variant>
        <vt:i4>72</vt:i4>
      </vt:variant>
    </vt:vector>
  </HeadingPairs>
  <TitlesOfParts>
    <vt:vector size="73" baseType="lpstr">
      <vt:lpstr>Office 主题​​</vt:lpstr>
      <vt:lpstr>幻灯片 1</vt:lpstr>
      <vt:lpstr>专题四  冠词和名词</vt:lpstr>
      <vt:lpstr>幻灯片 3</vt:lpstr>
      <vt:lpstr>幻灯片 4</vt:lpstr>
      <vt:lpstr>  考情解读</vt:lpstr>
      <vt:lpstr>幻灯片 6</vt:lpstr>
      <vt:lpstr>幻灯片 7</vt:lpstr>
      <vt:lpstr>幻灯片 8</vt:lpstr>
      <vt:lpstr>幻灯片 9</vt:lpstr>
      <vt:lpstr>  考点1   不定冠词a/an的用法</vt:lpstr>
      <vt:lpstr>幻灯片 11</vt:lpstr>
      <vt:lpstr>幻灯片 12</vt:lpstr>
      <vt:lpstr>幻灯片 13</vt:lpstr>
      <vt:lpstr>幻灯片 14</vt:lpstr>
      <vt:lpstr>幻灯片 15</vt:lpstr>
      <vt:lpstr>幻灯片 16</vt:lpstr>
      <vt:lpstr>幻灯片 17</vt:lpstr>
      <vt:lpstr>幻灯片 18</vt:lpstr>
      <vt:lpstr>幻灯片 19</vt:lpstr>
      <vt:lpstr>  考点2   定冠词the的用法</vt:lpstr>
      <vt:lpstr>幻灯片 21</vt:lpstr>
      <vt:lpstr>幻灯片 22</vt:lpstr>
      <vt:lpstr>幻灯片 23</vt:lpstr>
      <vt:lpstr>幻灯片 24</vt:lpstr>
      <vt:lpstr>幻灯片 25</vt:lpstr>
      <vt:lpstr>幻灯片 26</vt:lpstr>
      <vt:lpstr>幻灯片 27</vt:lpstr>
      <vt:lpstr>幻灯片 28</vt:lpstr>
      <vt:lpstr>  考点3   零冠词的用法</vt:lpstr>
      <vt:lpstr>幻灯片 30</vt:lpstr>
      <vt:lpstr>幻灯片 31</vt:lpstr>
      <vt:lpstr>幻灯片 32</vt:lpstr>
      <vt:lpstr>幻灯片 33</vt:lpstr>
      <vt:lpstr>幻灯片 34</vt:lpstr>
      <vt:lpstr>  考点4   名词的数</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  考点5   名词所有格</vt:lpstr>
      <vt:lpstr>幻灯片 54</vt:lpstr>
      <vt:lpstr>幻灯片 55</vt:lpstr>
      <vt:lpstr>幻灯片 56</vt:lpstr>
      <vt:lpstr>幻灯片 57</vt:lpstr>
      <vt:lpstr>幻灯片 58</vt:lpstr>
      <vt:lpstr>幻灯片 59</vt:lpstr>
      <vt:lpstr>  难点   冠词使用情况的对比</vt:lpstr>
      <vt:lpstr>幻灯片 61</vt:lpstr>
      <vt:lpstr>幻灯片 62</vt:lpstr>
      <vt:lpstr>幻灯片 63</vt:lpstr>
      <vt:lpstr>幻灯片 64</vt:lpstr>
      <vt:lpstr>幻灯片 65</vt:lpstr>
      <vt:lpstr>  考法1   考查冠词的基本用法</vt:lpstr>
      <vt:lpstr>幻灯片 67</vt:lpstr>
      <vt:lpstr>幻灯片 68</vt:lpstr>
      <vt:lpstr>  考法2   考查冠词的常用搭配</vt:lpstr>
      <vt:lpstr>  考法3   考查语境中名词的数和词形转换</vt:lpstr>
      <vt:lpstr>幻灯片 71</vt:lpstr>
      <vt:lpstr>幻灯片 72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70</cp:revision>
  <dcterms:created xsi:type="dcterms:W3CDTF">2021-01-08T01:23:00Z</dcterms:created>
  <dcterms:modified xsi:type="dcterms:W3CDTF">2021-09-22T16:02:20Z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