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47.xml" ContentType="application/vnd.openxmlformats-officedocument.presentationml.slide+xml"/>
  <Override PartName="/ppt/theme/theme5.xml" ContentType="application/vnd.openxmlformats-officedocument.theme+xml"/>
  <Override PartName="/ppt/tags/tag8.xml" ContentType="application/vnd.openxmlformats-officedocument.presentationml.tags+xml"/>
  <Override PartName="/ppt/slides/slide36.xml" ContentType="application/vnd.openxmlformats-officedocument.presentationml.slide+xml"/>
  <Override PartName="/ppt/slides/slide25.xml" ContentType="application/vnd.openxmlformats-officedocument.presentationml.slid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Override PartName="/ppt/tags/tag49.xml" ContentType="application/vnd.openxmlformats-officedocument.presentationml.tags+xml"/>
  <Override PartName="/ppt/tags/tag96.xml" ContentType="application/vnd.openxmlformats-officedocument.presentationml.tags+xml"/>
  <Default Extension="xml" ContentType="application/xml"/>
  <Override PartName="/ppt/slides/slide14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ags/tag38.xml" ContentType="application/vnd.openxmlformats-officedocument.presentationml.tags+xml"/>
  <Override PartName="/ppt/tags/tag85.xml" ContentType="application/vnd.openxmlformats-officedocument.presentationml.tags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tags/tag16.xml" ContentType="application/vnd.openxmlformats-officedocument.presentationml.tags+xml"/>
  <Override PartName="/ppt/tags/tag27.xml" ContentType="application/vnd.openxmlformats-officedocument.presentationml.tags+xml"/>
  <Override PartName="/ppt/tags/tag45.xml" ContentType="application/vnd.openxmlformats-officedocument.presentationml.tags+xml"/>
  <Override PartName="/ppt/tags/tag63.xml" ContentType="application/vnd.openxmlformats-officedocument.presentationml.tags+xml"/>
  <Override PartName="/ppt/tags/tag74.xml" ContentType="application/vnd.openxmlformats-officedocument.presentationml.tags+xml"/>
  <Override PartName="/ppt/tags/tag92.xml" ContentType="application/vnd.openxmlformats-officedocument.presentationml.tags+xml"/>
  <Override PartName="/docProps/custom.xml" ContentType="application/vnd.openxmlformats-officedocument.custom-properties+xml"/>
  <Override PartName="/ppt/tags/tag34.xml" ContentType="application/vnd.openxmlformats-officedocument.presentationml.tags+xml"/>
  <Override PartName="/ppt/tags/tag52.xml" ContentType="application/vnd.openxmlformats-officedocument.presentationml.tags+xml"/>
  <Override PartName="/ppt/tags/tag81.xml" ContentType="application/vnd.openxmlformats-officedocument.presentationml.tags+xml"/>
  <Override PartName="/ppt/tags/tag12.xml" ContentType="application/vnd.openxmlformats-officedocument.presentationml.tags+xml"/>
  <Override PartName="/ppt/tags/tag23.xml" ContentType="application/vnd.openxmlformats-officedocument.presentationml.tags+xml"/>
  <Override PartName="/ppt/tags/tag41.xml" ContentType="application/vnd.openxmlformats-officedocument.presentationml.tags+xml"/>
  <Override PartName="/ppt/tags/tag70.xml" ContentType="application/vnd.openxmlformats-officedocument.presentationml.tags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tags/tag9.xml" ContentType="application/vnd.openxmlformats-officedocument.presentationml.tags+xml"/>
  <Override PartName="/ppt/tags/tag30.xml" ContentType="application/vnd.openxmlformats-officedocument.presentationml.tag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36.xml" ContentType="application/vnd.openxmlformats-officedocument.presentationml.slideLayout+xml"/>
  <Override PartName="/ppt/tags/tag5.xml" ContentType="application/vnd.openxmlformats-officedocument.presentationml.tags+xml"/>
  <Override PartName="/ppt/tags/tag79.xml" ContentType="application/vnd.openxmlformats-officedocument.presentationml.tag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33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25.xml" ContentType="application/vnd.openxmlformats-officedocument.presentationml.slideLayout+xml"/>
  <Override PartName="/ppt/tags/tag39.xml" ContentType="application/vnd.openxmlformats-officedocument.presentationml.tags+xml"/>
  <Override PartName="/ppt/tags/tag68.xml" ContentType="application/vnd.openxmlformats-officedocument.presentationml.tags+xml"/>
  <Override PartName="/ppt/tags/tag86.xml" ContentType="application/vnd.openxmlformats-officedocument.presentationml.tags+xml"/>
  <Override PartName="/ppt/tags/tag97.xml" ContentType="application/vnd.openxmlformats-officedocument.presentationml.tags+xml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slides/slide51.xml" ContentType="application/vnd.openxmlformats-officedocument.presentationml.slide+xml"/>
  <Override PartName="/ppt/tags/tag1.xml" ContentType="application/vnd.openxmlformats-officedocument.presentationml.tags+xml"/>
  <Override PartName="/ppt/slideLayouts/slideLayout14.xml" ContentType="application/vnd.openxmlformats-officedocument.presentationml.slideLayout+xml"/>
  <Override PartName="/ppt/slideLayouts/slideLayout32.xml" ContentType="application/vnd.openxmlformats-officedocument.presentationml.slideLayout+xml"/>
  <Override PartName="/ppt/tags/tag28.xml" ContentType="application/vnd.openxmlformats-officedocument.presentationml.tags+xml"/>
  <Override PartName="/ppt/tags/tag57.xml" ContentType="application/vnd.openxmlformats-officedocument.presentationml.tags+xml"/>
  <Override PartName="/ppt/tags/tag75.xml" ContentType="application/vnd.openxmlformats-officedocument.presentationml.tags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40.xml" ContentType="application/vnd.openxmlformats-officedocument.presentationml.slide+xml"/>
  <Override PartName="/ppt/slideLayouts/slideLayout21.xml" ContentType="application/vnd.openxmlformats-officedocument.presentationml.slideLayout+xml"/>
  <Override PartName="/ppt/tags/tag17.xml" ContentType="application/vnd.openxmlformats-officedocument.presentationml.tags+xml"/>
  <Override PartName="/ppt/tags/tag35.xml" ContentType="application/vnd.openxmlformats-officedocument.presentationml.tags+xml"/>
  <Override PartName="/ppt/tags/tag46.xml" ContentType="application/vnd.openxmlformats-officedocument.presentationml.tags+xml"/>
  <Override PartName="/ppt/tags/tag64.xml" ContentType="application/vnd.openxmlformats-officedocument.presentationml.tags+xml"/>
  <Override PartName="/ppt/tags/tag82.xml" ContentType="application/vnd.openxmlformats-officedocument.presentationml.tags+xml"/>
  <Override PartName="/ppt/tags/tag93.xml" ContentType="application/vnd.openxmlformats-officedocument.presentationml.tags+xml"/>
  <Override PartName="/ppt/slideLayouts/slideLayout10.xml" ContentType="application/vnd.openxmlformats-officedocument.presentationml.slideLayout+xml"/>
  <Override PartName="/ppt/tags/tag24.xml" ContentType="application/vnd.openxmlformats-officedocument.presentationml.tags+xml"/>
  <Override PartName="/ppt/tags/tag53.xml" ContentType="application/vnd.openxmlformats-officedocument.presentationml.tags+xml"/>
  <Override PartName="/ppt/tags/tag71.xml" ContentType="application/vnd.openxmlformats-officedocument.presentationml.tags+xml"/>
  <Override PartName="/ppt/tags/tag13.xml" ContentType="application/vnd.openxmlformats-officedocument.presentationml.tags+xml"/>
  <Override PartName="/ppt/tags/tag31.xml" ContentType="application/vnd.openxmlformats-officedocument.presentationml.tags+xml"/>
  <Override PartName="/ppt/tags/tag42.xml" ContentType="application/vnd.openxmlformats-officedocument.presentationml.tags+xml"/>
  <Override PartName="/ppt/tags/tag60.xml" ContentType="application/vnd.openxmlformats-officedocument.presentationml.tags+xml"/>
  <Override PartName="/ppt/slides/slide49.xml" ContentType="application/vnd.openxmlformats-officedocument.presentationml.slide+xml"/>
  <Override PartName="/ppt/handoutMasters/handoutMaster1.xml" ContentType="application/vnd.openxmlformats-officedocument.presentationml.handoutMaster+xml"/>
  <Override PartName="/ppt/tags/tag20.xml" ContentType="application/vnd.openxmlformats-officedocument.presentationml.tags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ags/tag6.xml" ContentType="application/vnd.openxmlformats-officedocument.presentationml.tags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3.xml" ContentType="application/vnd.openxmlformats-officedocument.theme+xml"/>
  <Override PartName="/ppt/tags/tag98.xml" ContentType="application/vnd.openxmlformats-officedocument.presentationml.tag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ags/tag2.xml" ContentType="application/vnd.openxmlformats-officedocument.presentationml.tags+xml"/>
  <Override PartName="/ppt/tags/tag58.xml" ContentType="application/vnd.openxmlformats-officedocument.presentationml.tags+xml"/>
  <Override PartName="/ppt/tags/tag69.xml" ContentType="application/vnd.openxmlformats-officedocument.presentationml.tags+xml"/>
  <Override PartName="/ppt/tags/tag87.xml" ContentType="application/vnd.openxmlformats-officedocument.presentationml.tags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ags/tag29.xml" ContentType="application/vnd.openxmlformats-officedocument.presentationml.tags+xml"/>
  <Override PartName="/ppt/tags/tag47.xml" ContentType="application/vnd.openxmlformats-officedocument.presentationml.tags+xml"/>
  <Override PartName="/ppt/tags/tag76.xml" ContentType="application/vnd.openxmlformats-officedocument.presentationml.tags+xml"/>
  <Override PartName="/ppt/tags/tag94.xml" ContentType="application/vnd.openxmlformats-officedocument.presentationml.tags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tags/tag18.xml" ContentType="application/vnd.openxmlformats-officedocument.presentationml.tags+xml"/>
  <Override PartName="/ppt/tags/tag36.xml" ContentType="application/vnd.openxmlformats-officedocument.presentationml.tags+xml"/>
  <Override PartName="/ppt/tags/tag54.xml" ContentType="application/vnd.openxmlformats-officedocument.presentationml.tags+xml"/>
  <Override PartName="/ppt/tags/tag65.xml" ContentType="application/vnd.openxmlformats-officedocument.presentationml.tags+xml"/>
  <Override PartName="/ppt/tags/tag83.xml" ContentType="application/vnd.openxmlformats-officedocument.presentationml.tags+xml"/>
  <Override PartName="/ppt/tags/tag14.xml" ContentType="application/vnd.openxmlformats-officedocument.presentationml.tags+xml"/>
  <Override PartName="/ppt/tags/tag25.xml" ContentType="application/vnd.openxmlformats-officedocument.presentationml.tags+xml"/>
  <Override PartName="/ppt/tags/tag43.xml" ContentType="application/vnd.openxmlformats-officedocument.presentationml.tags+xml"/>
  <Override PartName="/ppt/tags/tag61.xml" ContentType="application/vnd.openxmlformats-officedocument.presentationml.tags+xml"/>
  <Override PartName="/ppt/tags/tag72.xml" ContentType="application/vnd.openxmlformats-officedocument.presentationml.tags+xml"/>
  <Override PartName="/ppt/tags/tag90.xml" ContentType="application/vnd.openxmlformats-officedocument.presentationml.tags+xml"/>
  <Override PartName="/ppt/tags/tag32.xml" ContentType="application/vnd.openxmlformats-officedocument.presentationml.tags+xml"/>
  <Override PartName="/ppt/tags/tag50.xml" ContentType="application/vnd.openxmlformats-officedocument.presentationml.tags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tags/tag10.xml" ContentType="application/vnd.openxmlformats-officedocument.presentationml.tags+xml"/>
  <Override PartName="/ppt/tags/tag21.xml" ContentType="application/vnd.openxmlformats-officedocument.presentationml.tags+xml"/>
  <Override PartName="/ppt/slideMasters/slideMaster2.xml" ContentType="application/vnd.openxmlformats-officedocument.presentationml.slideMaster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tags/tag7.xml" ContentType="application/vnd.openxmlformats-officedocument.presentationml.tag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46.xml" ContentType="application/vnd.openxmlformats-officedocument.presentationml.slide+xml"/>
  <Override PartName="/ppt/slideLayouts/slideLayout5.xml" ContentType="application/vnd.openxmlformats-officedocument.presentationml.slideLayout+xml"/>
  <Override PartName="/ppt/slideLayouts/slideLayout27.xml" ContentType="application/vnd.openxmlformats-officedocument.presentationml.slideLayout+xml"/>
  <Override PartName="/ppt/tags/tag99.xml" ContentType="application/vnd.openxmlformats-officedocument.presentationml.tags+xml"/>
  <Override PartName="/ppt/slides/slide24.xml" ContentType="application/vnd.openxmlformats-officedocument.presentationml.slide+xml"/>
  <Override PartName="/ppt/slides/slide35.xml" ContentType="application/vnd.openxmlformats-officedocument.presentationml.slide+xml"/>
  <Override PartName="/ppt/slides/slide53.xml" ContentType="application/vnd.openxmlformats-officedocument.presentationml.slide+xml"/>
  <Override PartName="/ppt/slideLayouts/slideLayout16.xml" ContentType="application/vnd.openxmlformats-officedocument.presentationml.slideLayout+xml"/>
  <Override PartName="/ppt/slideLayouts/slideLayout34.xml" ContentType="application/vnd.openxmlformats-officedocument.presentationml.slideLayout+xml"/>
  <Override PartName="/ppt/tags/tag3.xml" ContentType="application/vnd.openxmlformats-officedocument.presentationml.tags+xml"/>
  <Override PartName="/ppt/tags/tag59.xml" ContentType="application/vnd.openxmlformats-officedocument.presentationml.tags+xml"/>
  <Override PartName="/ppt/tags/tag77.xml" ContentType="application/vnd.openxmlformats-officedocument.presentationml.tags+xml"/>
  <Override PartName="/ppt/tags/tag88.xml" ContentType="application/vnd.openxmlformats-officedocument.presentationml.tags+xml"/>
  <Default Extension="jpeg" ContentType="image/jpeg"/>
  <Override PartName="/ppt/slides/slide13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3.xml" ContentType="application/vnd.openxmlformats-officedocument.presentationml.slideLayout+xml"/>
  <Override PartName="/ppt/tags/tag19.xml" ContentType="application/vnd.openxmlformats-officedocument.presentationml.tags+xml"/>
  <Override PartName="/ppt/tags/tag37.xml" ContentType="application/vnd.openxmlformats-officedocument.presentationml.tags+xml"/>
  <Override PartName="/ppt/tags/tag48.xml" ContentType="application/vnd.openxmlformats-officedocument.presentationml.tags+xml"/>
  <Override PartName="/ppt/tags/tag66.xml" ContentType="application/vnd.openxmlformats-officedocument.presentationml.tags+xml"/>
  <Override PartName="/ppt/tags/tag84.xml" ContentType="application/vnd.openxmlformats-officedocument.presentationml.tags+xml"/>
  <Override PartName="/ppt/tags/tag95.xml" ContentType="application/vnd.openxmlformats-officedocument.presentationml.tags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30.xml" ContentType="application/vnd.openxmlformats-officedocument.presentationml.slideLayout+xml"/>
  <Override PartName="/ppt/tags/tag26.xml" ContentType="application/vnd.openxmlformats-officedocument.presentationml.tags+xml"/>
  <Override PartName="/ppt/tags/tag55.xml" ContentType="application/vnd.openxmlformats-officedocument.presentationml.tags+xml"/>
  <Override PartName="/ppt/tags/tag73.xml" ContentType="application/vnd.openxmlformats-officedocument.presentationml.tags+xml"/>
  <Override PartName="/ppt/tags/tag15.xml" ContentType="application/vnd.openxmlformats-officedocument.presentationml.tags+xml"/>
  <Override PartName="/ppt/tags/tag33.xml" ContentType="application/vnd.openxmlformats-officedocument.presentationml.tags+xml"/>
  <Override PartName="/ppt/tags/tag44.xml" ContentType="application/vnd.openxmlformats-officedocument.presentationml.tags+xml"/>
  <Override PartName="/ppt/tags/tag62.xml" ContentType="application/vnd.openxmlformats-officedocument.presentationml.tags+xml"/>
  <Override PartName="/ppt/tags/tag80.xml" ContentType="application/vnd.openxmlformats-officedocument.presentationml.tags+xml"/>
  <Override PartName="/ppt/tags/tag91.xml" ContentType="application/vnd.openxmlformats-officedocument.presentationml.tags+xml"/>
  <Override PartName="/ppt/tags/tag22.xml" ContentType="application/vnd.openxmlformats-officedocument.presentationml.tags+xml"/>
  <Override PartName="/ppt/tags/tag40.xml" ContentType="application/vnd.openxmlformats-officedocument.presentationml.tags+xml"/>
  <Override PartName="/ppt/tags/tag51.xml" ContentType="application/vnd.openxmlformats-officedocument.presentationml.tags+xml"/>
  <Override PartName="/ppt/slides/slide8.xml" ContentType="application/vnd.openxmlformats-officedocument.presentationml.slide+xml"/>
  <Override PartName="/ppt/tags/tag11.xml" ContentType="application/vnd.openxmlformats-officedocument.presentationml.tags+xml"/>
  <Override PartName="/ppt/slides/slide29.xml" ContentType="application/vnd.openxmlformats-officedocument.presentationml.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54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ags/tag4.xml" ContentType="application/vnd.openxmlformats-officedocument.presentationml.tags+xml"/>
  <Override PartName="/ppt/tags/tag89.xml" ContentType="application/vnd.openxmlformats-officedocument.presentationml.tags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tags/tag78.xml" ContentType="application/vnd.openxmlformats-officedocument.presentationml.tags+xml"/>
  <Override PartName="/ppt/slides/slide32.xml" ContentType="application/vnd.openxmlformats-officedocument.presentationml.slide+xml"/>
  <Override PartName="/ppt/tags/tag56.xml" ContentType="application/vnd.openxmlformats-officedocument.presentationml.tags+xml"/>
  <Override PartName="/ppt/tags/tag67.xml" ContentType="application/vnd.openxmlformats-officedocument.presentationml.tag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5" r:id="rId2"/>
    <p:sldMasterId id="2147483677" r:id="rId3"/>
  </p:sldMasterIdLst>
  <p:notesMasterIdLst>
    <p:notesMasterId r:id="rId60"/>
  </p:notesMasterIdLst>
  <p:handoutMasterIdLst>
    <p:handoutMasterId r:id="rId61"/>
  </p:handoutMasterIdLst>
  <p:sldIdLst>
    <p:sldId id="277" r:id="rId4"/>
    <p:sldId id="293" r:id="rId5"/>
    <p:sldId id="296" r:id="rId6"/>
    <p:sldId id="400" r:id="rId7"/>
    <p:sldId id="485" r:id="rId8"/>
    <p:sldId id="486" r:id="rId9"/>
    <p:sldId id="401" r:id="rId10"/>
    <p:sldId id="297" r:id="rId11"/>
    <p:sldId id="488" r:id="rId12"/>
    <p:sldId id="489" r:id="rId13"/>
    <p:sldId id="490" r:id="rId14"/>
    <p:sldId id="301" r:id="rId15"/>
    <p:sldId id="549" r:id="rId16"/>
    <p:sldId id="315" r:id="rId17"/>
    <p:sldId id="699" r:id="rId18"/>
    <p:sldId id="318" r:id="rId19"/>
    <p:sldId id="604" r:id="rId20"/>
    <p:sldId id="319" r:id="rId21"/>
    <p:sldId id="647" r:id="rId22"/>
    <p:sldId id="701" r:id="rId23"/>
    <p:sldId id="648" r:id="rId24"/>
    <p:sldId id="702" r:id="rId25"/>
    <p:sldId id="325" r:id="rId26"/>
    <p:sldId id="358" r:id="rId27"/>
    <p:sldId id="417" r:id="rId28"/>
    <p:sldId id="327" r:id="rId29"/>
    <p:sldId id="335" r:id="rId30"/>
    <p:sldId id="650" r:id="rId31"/>
    <p:sldId id="328" r:id="rId32"/>
    <p:sldId id="342" r:id="rId33"/>
    <p:sldId id="653" r:id="rId34"/>
    <p:sldId id="654" r:id="rId35"/>
    <p:sldId id="346" r:id="rId36"/>
    <p:sldId id="655" r:id="rId37"/>
    <p:sldId id="421" r:id="rId38"/>
    <p:sldId id="656" r:id="rId39"/>
    <p:sldId id="330" r:id="rId40"/>
    <p:sldId id="461" r:id="rId41"/>
    <p:sldId id="658" r:id="rId42"/>
    <p:sldId id="753" r:id="rId43"/>
    <p:sldId id="362" r:id="rId44"/>
    <p:sldId id="706" r:id="rId45"/>
    <p:sldId id="331" r:id="rId46"/>
    <p:sldId id="463" r:id="rId47"/>
    <p:sldId id="333" r:id="rId48"/>
    <p:sldId id="366" r:id="rId49"/>
    <p:sldId id="363" r:id="rId50"/>
    <p:sldId id="464" r:id="rId51"/>
    <p:sldId id="332" r:id="rId52"/>
    <p:sldId id="389" r:id="rId53"/>
    <p:sldId id="390" r:id="rId54"/>
    <p:sldId id="391" r:id="rId55"/>
    <p:sldId id="334" r:id="rId56"/>
    <p:sldId id="392" r:id="rId57"/>
    <p:sldId id="661" r:id="rId58"/>
    <p:sldId id="662" r:id="rId59"/>
  </p:sldIdLst>
  <p:sldSz cx="12192000" cy="6858000"/>
  <p:notesSz cx="6858000" cy="9144000"/>
  <p:custDataLst>
    <p:tags r:id="rId6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3399"/>
    <a:srgbClr val="01B0F0"/>
    <a:srgbClr val="FAB529"/>
    <a:srgbClr val="008BD6"/>
    <a:srgbClr val="FF6B00"/>
    <a:srgbClr val="E36B2A"/>
    <a:srgbClr val="D7A800"/>
    <a:srgbClr val="95411F"/>
    <a:srgbClr val="FF0066"/>
    <a:srgbClr val="FF505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21179"/>
    <p:restoredTop sz="94617"/>
  </p:normalViewPr>
  <p:slideViewPr>
    <p:cSldViewPr snapToGrid="0">
      <p:cViewPr varScale="1">
        <p:scale>
          <a:sx n="62" d="100"/>
          <a:sy n="62" d="100"/>
        </p:scale>
        <p:origin x="-592" y="-80"/>
      </p:cViewPr>
      <p:guideLst>
        <p:guide orient="horz" pos="2431"/>
        <p:guide pos="388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 varScale="1">
        <p:scale>
          <a:sx n="101" d="100"/>
          <a:sy n="101" d="100"/>
        </p:scale>
        <p:origin x="2712" y="200"/>
      </p:cViewPr>
      <p:guideLst/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slide" Target="slides/slide36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slide" Target="slides/slide39.xml"/><Relationship Id="rId47" Type="http://schemas.openxmlformats.org/officeDocument/2006/relationships/slide" Target="slides/slide44.xml"/><Relationship Id="rId50" Type="http://schemas.openxmlformats.org/officeDocument/2006/relationships/slide" Target="slides/slide47.xml"/><Relationship Id="rId55" Type="http://schemas.openxmlformats.org/officeDocument/2006/relationships/slide" Target="slides/slide52.xml"/><Relationship Id="rId63" Type="http://schemas.openxmlformats.org/officeDocument/2006/relationships/presProps" Target="presProps.xml"/><Relationship Id="rId7" Type="http://schemas.openxmlformats.org/officeDocument/2006/relationships/slide" Target="slides/slide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41" Type="http://schemas.openxmlformats.org/officeDocument/2006/relationships/slide" Target="slides/slide38.xml"/><Relationship Id="rId54" Type="http://schemas.openxmlformats.org/officeDocument/2006/relationships/slide" Target="slides/slide51.xml"/><Relationship Id="rId62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slide" Target="slides/slide37.xml"/><Relationship Id="rId45" Type="http://schemas.openxmlformats.org/officeDocument/2006/relationships/slide" Target="slides/slide42.xml"/><Relationship Id="rId53" Type="http://schemas.openxmlformats.org/officeDocument/2006/relationships/slide" Target="slides/slide50.xml"/><Relationship Id="rId58" Type="http://schemas.openxmlformats.org/officeDocument/2006/relationships/slide" Target="slides/slide55.xml"/><Relationship Id="rId66" Type="http://schemas.openxmlformats.org/officeDocument/2006/relationships/tableStyles" Target="tableStyle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49" Type="http://schemas.openxmlformats.org/officeDocument/2006/relationships/slide" Target="slides/slide46.xml"/><Relationship Id="rId57" Type="http://schemas.openxmlformats.org/officeDocument/2006/relationships/slide" Target="slides/slide54.xml"/><Relationship Id="rId61" Type="http://schemas.openxmlformats.org/officeDocument/2006/relationships/handoutMaster" Target="handoutMasters/handoutMaster1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4" Type="http://schemas.openxmlformats.org/officeDocument/2006/relationships/slide" Target="slides/slide41.xml"/><Relationship Id="rId52" Type="http://schemas.openxmlformats.org/officeDocument/2006/relationships/slide" Target="slides/slide49.xml"/><Relationship Id="rId60" Type="http://schemas.openxmlformats.org/officeDocument/2006/relationships/notesMaster" Target="notesMasters/notesMaster1.xml"/><Relationship Id="rId65" Type="http://schemas.openxmlformats.org/officeDocument/2006/relationships/theme" Target="theme/theme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slide" Target="slides/slide40.xml"/><Relationship Id="rId48" Type="http://schemas.openxmlformats.org/officeDocument/2006/relationships/slide" Target="slides/slide45.xml"/><Relationship Id="rId56" Type="http://schemas.openxmlformats.org/officeDocument/2006/relationships/slide" Target="slides/slide53.xml"/><Relationship Id="rId64" Type="http://schemas.openxmlformats.org/officeDocument/2006/relationships/viewProps" Target="viewProps.xml"/><Relationship Id="rId8" Type="http://schemas.openxmlformats.org/officeDocument/2006/relationships/slide" Target="slides/slide5.xml"/><Relationship Id="rId51" Type="http://schemas.openxmlformats.org/officeDocument/2006/relationships/slide" Target="slides/slide48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slide" Target="slides/slide43.xml"/><Relationship Id="rId59" Type="http://schemas.openxmlformats.org/officeDocument/2006/relationships/slide" Target="slides/slide56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1AB4ED5-D631-4E45-A588-D5036665C4BB}" type="datetimeFigureOut">
              <a:rPr kumimoji="1" lang="zh-CN" altLang="en-US" smtClean="0"/>
              <a:pPr/>
              <a:t>2022/2/26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A7EF320-0423-7242-A28E-55FBD17D617F}" type="slidenum">
              <a:rPr kumimoji="1" lang="zh-CN" altLang="en-US" smtClean="0"/>
              <a:pPr/>
              <a:t>‹#›</a:t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BAD5BA0-58A9-468A-A6DC-E5C4BF13CF7A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1503EF8-77E2-42F8-A12D-7F7DA63747F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6" name="KSO_Shape"/>
          <p:cNvSpPr/>
          <p:nvPr userDrawn="1"/>
        </p:nvSpPr>
        <p:spPr bwMode="auto">
          <a:xfrm>
            <a:off x="109882" y="106967"/>
            <a:ext cx="360000" cy="360000"/>
          </a:xfrm>
          <a:custGeom>
            <a:avLst/>
            <a:gdLst/>
            <a:ahLst/>
            <a:cxnLst/>
            <a:rect l="l" t="t" r="r" b="b"/>
            <a:pathLst>
              <a:path w="1889279" h="1810503">
                <a:moveTo>
                  <a:pt x="1408636" y="1462945"/>
                </a:moveTo>
                <a:cubicBezTo>
                  <a:pt x="1471912" y="1494489"/>
                  <a:pt x="1528819" y="1532588"/>
                  <a:pt x="1575786" y="1578162"/>
                </a:cubicBezTo>
                <a:cubicBezTo>
                  <a:pt x="1467281" y="1672800"/>
                  <a:pt x="1335058" y="1742507"/>
                  <a:pt x="1188886" y="1779443"/>
                </a:cubicBezTo>
                <a:cubicBezTo>
                  <a:pt x="1278166" y="1700386"/>
                  <a:pt x="1353810" y="1592053"/>
                  <a:pt x="1408636" y="1462945"/>
                </a:cubicBezTo>
                <a:close/>
                <a:moveTo>
                  <a:pt x="494888" y="1445849"/>
                </a:moveTo>
                <a:cubicBezTo>
                  <a:pt x="556747" y="1590569"/>
                  <a:pt x="643865" y="1709702"/>
                  <a:pt x="747068" y="1790925"/>
                </a:cubicBezTo>
                <a:cubicBezTo>
                  <a:pt x="576321" y="1756303"/>
                  <a:pt x="422614" y="1677538"/>
                  <a:pt x="300900" y="1566189"/>
                </a:cubicBezTo>
                <a:cubicBezTo>
                  <a:pt x="355309" y="1517036"/>
                  <a:pt x="421005" y="1476420"/>
                  <a:pt x="494888" y="1445849"/>
                </a:cubicBezTo>
                <a:close/>
                <a:moveTo>
                  <a:pt x="900586" y="1355871"/>
                </a:moveTo>
                <a:lnTo>
                  <a:pt x="900586" y="1808904"/>
                </a:lnTo>
                <a:lnTo>
                  <a:pt x="884222" y="1808113"/>
                </a:lnTo>
                <a:cubicBezTo>
                  <a:pt x="745280" y="1742581"/>
                  <a:pt x="627378" y="1604992"/>
                  <a:pt x="551037" y="1423344"/>
                </a:cubicBezTo>
                <a:cubicBezTo>
                  <a:pt x="655969" y="1381011"/>
                  <a:pt x="774745" y="1357337"/>
                  <a:pt x="900586" y="1355871"/>
                </a:cubicBezTo>
                <a:close/>
                <a:moveTo>
                  <a:pt x="953521" y="1355186"/>
                </a:moveTo>
                <a:cubicBezTo>
                  <a:pt x="1099660" y="1356509"/>
                  <a:pt x="1236550" y="1386650"/>
                  <a:pt x="1354036" y="1440083"/>
                </a:cubicBezTo>
                <a:cubicBezTo>
                  <a:pt x="1283551" y="1605630"/>
                  <a:pt x="1178611" y="1734316"/>
                  <a:pt x="1054486" y="1804443"/>
                </a:cubicBezTo>
                <a:lnTo>
                  <a:pt x="953521" y="1810503"/>
                </a:lnTo>
                <a:close/>
                <a:moveTo>
                  <a:pt x="1517159" y="931303"/>
                </a:moveTo>
                <a:lnTo>
                  <a:pt x="1889279" y="931303"/>
                </a:lnTo>
                <a:cubicBezTo>
                  <a:pt x="1883282" y="1167646"/>
                  <a:pt x="1781715" y="1381244"/>
                  <a:pt x="1618873" y="1536894"/>
                </a:cubicBezTo>
                <a:cubicBezTo>
                  <a:pt x="1566437" y="1485571"/>
                  <a:pt x="1502786" y="1442774"/>
                  <a:pt x="1431939" y="1407715"/>
                </a:cubicBezTo>
                <a:cubicBezTo>
                  <a:pt x="1485774" y="1266553"/>
                  <a:pt x="1516428" y="1104135"/>
                  <a:pt x="1517159" y="931303"/>
                </a:cubicBezTo>
                <a:close/>
                <a:moveTo>
                  <a:pt x="953521" y="931303"/>
                </a:moveTo>
                <a:lnTo>
                  <a:pt x="1456842" y="931303"/>
                </a:lnTo>
                <a:cubicBezTo>
                  <a:pt x="1456123" y="1096196"/>
                  <a:pt x="1427268" y="1250986"/>
                  <a:pt x="1375819" y="1384691"/>
                </a:cubicBezTo>
                <a:cubicBezTo>
                  <a:pt x="1251537" y="1327928"/>
                  <a:pt x="1107288" y="1296191"/>
                  <a:pt x="953521" y="1294902"/>
                </a:cubicBezTo>
                <a:close/>
                <a:moveTo>
                  <a:pt x="448568" y="931303"/>
                </a:moveTo>
                <a:lnTo>
                  <a:pt x="900586" y="931303"/>
                </a:lnTo>
                <a:lnTo>
                  <a:pt x="900586" y="1295603"/>
                </a:lnTo>
                <a:cubicBezTo>
                  <a:pt x="766605" y="1297053"/>
                  <a:pt x="640053" y="1322469"/>
                  <a:pt x="528061" y="1368046"/>
                </a:cubicBezTo>
                <a:cubicBezTo>
                  <a:pt x="478984" y="1238632"/>
                  <a:pt x="450499" y="1089843"/>
                  <a:pt x="448568" y="931303"/>
                </a:cubicBezTo>
                <a:close/>
                <a:moveTo>
                  <a:pt x="0" y="931303"/>
                </a:moveTo>
                <a:lnTo>
                  <a:pt x="388264" y="931303"/>
                </a:lnTo>
                <a:cubicBezTo>
                  <a:pt x="390220" y="1097785"/>
                  <a:pt x="420532" y="1254193"/>
                  <a:pt x="473139" y="1390578"/>
                </a:cubicBezTo>
                <a:cubicBezTo>
                  <a:pt x="391203" y="1423988"/>
                  <a:pt x="318506" y="1469260"/>
                  <a:pt x="258353" y="1524144"/>
                </a:cubicBezTo>
                <a:cubicBezTo>
                  <a:pt x="102364" y="1370026"/>
                  <a:pt x="5849" y="1161456"/>
                  <a:pt x="0" y="931303"/>
                </a:cubicBezTo>
                <a:close/>
                <a:moveTo>
                  <a:pt x="536834" y="421694"/>
                </a:moveTo>
                <a:cubicBezTo>
                  <a:pt x="646682" y="464986"/>
                  <a:pt x="770110" y="489176"/>
                  <a:pt x="900586" y="490537"/>
                </a:cubicBezTo>
                <a:lnTo>
                  <a:pt x="900586" y="875390"/>
                </a:lnTo>
                <a:lnTo>
                  <a:pt x="448805" y="875390"/>
                </a:lnTo>
                <a:cubicBezTo>
                  <a:pt x="451150" y="709592"/>
                  <a:pt x="482649" y="554587"/>
                  <a:pt x="536834" y="421694"/>
                </a:cubicBezTo>
                <a:close/>
                <a:moveTo>
                  <a:pt x="1356131" y="409527"/>
                </a:moveTo>
                <a:cubicBezTo>
                  <a:pt x="1415590" y="544412"/>
                  <a:pt x="1451132" y="703874"/>
                  <a:pt x="1455052" y="875390"/>
                </a:cubicBezTo>
                <a:lnTo>
                  <a:pt x="953521" y="875390"/>
                </a:lnTo>
                <a:lnTo>
                  <a:pt x="953521" y="491238"/>
                </a:lnTo>
                <a:cubicBezTo>
                  <a:pt x="1099303" y="490092"/>
                  <a:pt x="1236528" y="461431"/>
                  <a:pt x="1356131" y="409527"/>
                </a:cubicBezTo>
                <a:close/>
                <a:moveTo>
                  <a:pt x="271202" y="273767"/>
                </a:moveTo>
                <a:cubicBezTo>
                  <a:pt x="330895" y="324894"/>
                  <a:pt x="401533" y="367494"/>
                  <a:pt x="480768" y="398692"/>
                </a:cubicBezTo>
                <a:cubicBezTo>
                  <a:pt x="424147" y="539118"/>
                  <a:pt x="390867" y="701724"/>
                  <a:pt x="388496" y="875390"/>
                </a:cubicBezTo>
                <a:lnTo>
                  <a:pt x="238" y="875390"/>
                </a:lnTo>
                <a:cubicBezTo>
                  <a:pt x="7162" y="640451"/>
                  <a:pt x="108645" y="428248"/>
                  <a:pt x="271202" y="273767"/>
                </a:cubicBezTo>
                <a:close/>
                <a:moveTo>
                  <a:pt x="1605567" y="261436"/>
                </a:moveTo>
                <a:cubicBezTo>
                  <a:pt x="1775300" y="417133"/>
                  <a:pt x="1881942" y="634296"/>
                  <a:pt x="1889035" y="875390"/>
                </a:cubicBezTo>
                <a:lnTo>
                  <a:pt x="1515364" y="875390"/>
                </a:lnTo>
                <a:cubicBezTo>
                  <a:pt x="1511419" y="696081"/>
                  <a:pt x="1474168" y="529014"/>
                  <a:pt x="1413107" y="386152"/>
                </a:cubicBezTo>
                <a:cubicBezTo>
                  <a:pt x="1485941" y="353453"/>
                  <a:pt x="1551126" y="311628"/>
                  <a:pt x="1605567" y="261436"/>
                </a:cubicBezTo>
                <a:close/>
                <a:moveTo>
                  <a:pt x="748157" y="19413"/>
                </a:moveTo>
                <a:cubicBezTo>
                  <a:pt x="649482" y="96557"/>
                  <a:pt x="565491" y="208310"/>
                  <a:pt x="504779" y="344256"/>
                </a:cubicBezTo>
                <a:cubicBezTo>
                  <a:pt x="432706" y="315858"/>
                  <a:pt x="368354" y="277545"/>
                  <a:pt x="313920" y="231604"/>
                </a:cubicBezTo>
                <a:cubicBezTo>
                  <a:pt x="434240" y="127070"/>
                  <a:pt x="583275" y="52667"/>
                  <a:pt x="748157" y="19413"/>
                </a:cubicBezTo>
                <a:close/>
                <a:moveTo>
                  <a:pt x="1137621" y="18543"/>
                </a:moveTo>
                <a:cubicBezTo>
                  <a:pt x="1297904" y="50310"/>
                  <a:pt x="1443338" y="120918"/>
                  <a:pt x="1562575" y="219802"/>
                </a:cubicBezTo>
                <a:cubicBezTo>
                  <a:pt x="1512842" y="265093"/>
                  <a:pt x="1453308" y="302843"/>
                  <a:pt x="1386970" y="332857"/>
                </a:cubicBezTo>
                <a:cubicBezTo>
                  <a:pt x="1323718" y="199817"/>
                  <a:pt x="1237626" y="91674"/>
                  <a:pt x="1137621" y="18543"/>
                </a:cubicBezTo>
                <a:close/>
                <a:moveTo>
                  <a:pt x="900586" y="1702"/>
                </a:moveTo>
                <a:lnTo>
                  <a:pt x="900586" y="430269"/>
                </a:lnTo>
                <a:cubicBezTo>
                  <a:pt x="778345" y="428899"/>
                  <a:pt x="662774" y="406468"/>
                  <a:pt x="560047" y="366408"/>
                </a:cubicBezTo>
                <a:cubicBezTo>
                  <a:pt x="637783" y="193348"/>
                  <a:pt x="753999" y="63227"/>
                  <a:pt x="890213" y="2203"/>
                </a:cubicBezTo>
                <a:close/>
                <a:moveTo>
                  <a:pt x="953521" y="0"/>
                </a:moveTo>
                <a:lnTo>
                  <a:pt x="981035" y="1330"/>
                </a:lnTo>
                <a:cubicBezTo>
                  <a:pt x="1124068" y="53565"/>
                  <a:pt x="1247786" y="180867"/>
                  <a:pt x="1332000" y="354889"/>
                </a:cubicBezTo>
                <a:cubicBezTo>
                  <a:pt x="1219743" y="403080"/>
                  <a:pt x="1090709" y="429800"/>
                  <a:pt x="953521" y="430954"/>
                </a:cubicBezTo>
                <a:close/>
              </a:path>
            </a:pathLst>
          </a:cu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7" name="圆角矩形 6"/>
          <p:cNvSpPr/>
          <p:nvPr userDrawn="1"/>
        </p:nvSpPr>
        <p:spPr>
          <a:xfrm>
            <a:off x="10389647" y="51551"/>
            <a:ext cx="1713390" cy="461073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返回目录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格式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 userDrawn="1"/>
        </p:nvSpPr>
        <p:spPr>
          <a:xfrm>
            <a:off x="-157187" y="1419117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9" name="圆角矩形 8"/>
          <p:cNvSpPr/>
          <p:nvPr userDrawn="1"/>
        </p:nvSpPr>
        <p:spPr>
          <a:xfrm>
            <a:off x="0" y="136525"/>
            <a:ext cx="12192000" cy="561061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7391400" y="3521075"/>
            <a:ext cx="2743200" cy="365125"/>
          </a:xfrm>
        </p:spPr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0" name="圆角矩形 9">
            <a:hlinkClick r:id="rId2" action="ppaction://hlinksldjump"/>
          </p:cNvPr>
          <p:cNvSpPr/>
          <p:nvPr userDrawn="1"/>
        </p:nvSpPr>
        <p:spPr>
          <a:xfrm>
            <a:off x="10035822" y="85262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文本框 10"/>
          <p:cNvSpPr txBox="1"/>
          <p:nvPr userDrawn="1"/>
        </p:nvSpPr>
        <p:spPr>
          <a:xfrm>
            <a:off x="115227" y="114145"/>
            <a:ext cx="8216114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spc="200" baseline="0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第一部分  教材知识梳理</a:t>
            </a:r>
            <a:r>
              <a:rPr lang="en-US" altLang="zh-CN" sz="28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——</a:t>
            </a:r>
            <a:r>
              <a:rPr lang="zh-CN" altLang="en-US" sz="28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知识清单</a:t>
            </a:r>
            <a:endParaRPr kumimoji="1" lang="zh-CN" altLang="en-US" sz="2800" b="1" spc="200" baseline="0" dirty="0" smtClean="0">
              <a:solidFill>
                <a:schemeClr val="bg1"/>
              </a:solidFill>
              <a:latin typeface="Times New Roman" panose="02020603050405020304" pitchFamily="18" charset="0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格式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 userDrawn="1"/>
        </p:nvSpPr>
        <p:spPr>
          <a:xfrm>
            <a:off x="306998" y="57393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9" name="圆角矩形 8"/>
          <p:cNvSpPr/>
          <p:nvPr userDrawn="1"/>
        </p:nvSpPr>
        <p:spPr>
          <a:xfrm>
            <a:off x="0" y="136525"/>
            <a:ext cx="12192000" cy="561061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0" name="圆角矩形 9">
            <a:hlinkClick r:id="rId2" action="ppaction://hlinksldjump"/>
          </p:cNvPr>
          <p:cNvSpPr/>
          <p:nvPr userDrawn="1"/>
        </p:nvSpPr>
        <p:spPr>
          <a:xfrm>
            <a:off x="10035822" y="85262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文本框 10"/>
          <p:cNvSpPr txBox="1"/>
          <p:nvPr userDrawn="1"/>
        </p:nvSpPr>
        <p:spPr>
          <a:xfrm>
            <a:off x="306997" y="116050"/>
            <a:ext cx="821611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spc="200" baseline="0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第</a:t>
            </a:r>
            <a:r>
              <a:rPr lang="en-US" altLang="zh-CN" sz="3200" b="1" spc="200" baseline="0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1</a:t>
            </a:r>
            <a:r>
              <a:rPr lang="zh-CN" altLang="en-US" sz="3200" b="1" spc="200" baseline="0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讲  </a:t>
            </a:r>
            <a:r>
              <a:rPr lang="zh-CN" altLang="en-US" sz="2800" b="1" spc="200" baseline="0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实数的相关</a:t>
            </a:r>
            <a:r>
              <a:rPr lang="zh-CN" altLang="en-US" sz="28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概</a:t>
            </a:r>
            <a:r>
              <a:rPr lang="en-US" altLang="zh-CN" sz="28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——</a:t>
            </a:r>
            <a:r>
              <a:rPr lang="zh-CN" altLang="en-US" sz="24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考点梳理</a:t>
            </a:r>
            <a:endParaRPr kumimoji="1" lang="zh-CN" altLang="en-US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格式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 userDrawn="1"/>
        </p:nvSpPr>
        <p:spPr>
          <a:xfrm>
            <a:off x="306998" y="57393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9" name="圆角矩形 8"/>
          <p:cNvSpPr/>
          <p:nvPr userDrawn="1"/>
        </p:nvSpPr>
        <p:spPr>
          <a:xfrm>
            <a:off x="0" y="136525"/>
            <a:ext cx="12192000" cy="561061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0" name="圆角矩形 9">
            <a:hlinkClick r:id="rId2" action="ppaction://hlinksldjump"/>
          </p:cNvPr>
          <p:cNvSpPr/>
          <p:nvPr userDrawn="1"/>
        </p:nvSpPr>
        <p:spPr>
          <a:xfrm>
            <a:off x="10035822" y="85262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文本框 10"/>
          <p:cNvSpPr txBox="1"/>
          <p:nvPr userDrawn="1"/>
        </p:nvSpPr>
        <p:spPr>
          <a:xfrm>
            <a:off x="306997" y="116050"/>
            <a:ext cx="821611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spc="200" baseline="0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第</a:t>
            </a:r>
            <a:r>
              <a:rPr lang="en-US" altLang="zh-CN" sz="3200" b="1" spc="200" baseline="0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1</a:t>
            </a:r>
            <a:r>
              <a:rPr lang="zh-CN" altLang="en-US" sz="3200" b="1" spc="200" baseline="0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讲  </a:t>
            </a:r>
            <a:r>
              <a:rPr lang="zh-CN" altLang="en-US" sz="2800" b="1" spc="200" baseline="0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实数的相关</a:t>
            </a:r>
            <a:r>
              <a:rPr lang="zh-CN" altLang="en-US" sz="28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概</a:t>
            </a:r>
            <a:r>
              <a:rPr lang="en-US" altLang="zh-CN" sz="28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——</a:t>
            </a:r>
            <a:r>
              <a:rPr lang="zh-CN" altLang="en-US" sz="24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题型突破</a:t>
            </a:r>
            <a:endParaRPr kumimoji="1" lang="zh-CN" altLang="en-US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9.xml"/><Relationship Id="rId7" Type="http://schemas.openxmlformats.org/officeDocument/2006/relationships/slideLayout" Target="../slideLayouts/slideLayout23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8.xml"/><Relationship Id="rId1" Type="http://schemas.openxmlformats.org/officeDocument/2006/relationships/slideLayout" Target="../slideLayouts/slideLayout17.xml"/><Relationship Id="rId6" Type="http://schemas.openxmlformats.org/officeDocument/2006/relationships/slideLayout" Target="../slideLayouts/slideLayout22.xml"/><Relationship Id="rId11" Type="http://schemas.openxmlformats.org/officeDocument/2006/relationships/slideLayout" Target="../slideLayouts/slideLayout27.xml"/><Relationship Id="rId5" Type="http://schemas.openxmlformats.org/officeDocument/2006/relationships/slideLayout" Target="../slideLayouts/slideLayout21.xml"/><Relationship Id="rId10" Type="http://schemas.openxmlformats.org/officeDocument/2006/relationships/slideLayout" Target="../slideLayouts/slideLayout26.xml"/><Relationship Id="rId4" Type="http://schemas.openxmlformats.org/officeDocument/2006/relationships/slideLayout" Target="../slideLayouts/slideLayout20.xml"/><Relationship Id="rId9" Type="http://schemas.openxmlformats.org/officeDocument/2006/relationships/slideLayout" Target="../slideLayouts/slideLayout25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5.xml"/><Relationship Id="rId3" Type="http://schemas.openxmlformats.org/officeDocument/2006/relationships/slideLayout" Target="../slideLayouts/slideLayout30.xml"/><Relationship Id="rId7" Type="http://schemas.openxmlformats.org/officeDocument/2006/relationships/slideLayout" Target="../slideLayouts/slideLayout34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9.xml"/><Relationship Id="rId1" Type="http://schemas.openxmlformats.org/officeDocument/2006/relationships/slideLayout" Target="../slideLayouts/slideLayout28.xml"/><Relationship Id="rId6" Type="http://schemas.openxmlformats.org/officeDocument/2006/relationships/slideLayout" Target="../slideLayouts/slideLayout33.xml"/><Relationship Id="rId11" Type="http://schemas.openxmlformats.org/officeDocument/2006/relationships/slideLayout" Target="../slideLayouts/slideLayout38.xml"/><Relationship Id="rId5" Type="http://schemas.openxmlformats.org/officeDocument/2006/relationships/slideLayout" Target="../slideLayouts/slideLayout32.xml"/><Relationship Id="rId10" Type="http://schemas.openxmlformats.org/officeDocument/2006/relationships/slideLayout" Target="../slideLayouts/slideLayout37.xml"/><Relationship Id="rId4" Type="http://schemas.openxmlformats.org/officeDocument/2006/relationships/slideLayout" Target="../slideLayouts/slideLayout31.xml"/><Relationship Id="rId9" Type="http://schemas.openxmlformats.org/officeDocument/2006/relationships/slideLayout" Target="../slideLayouts/slideLayout3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230142-2C7A-4DF6-A00E-299AD89B71E4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67" r:id="rId2"/>
    <p:sldLayoutId id="2147483668" r:id="rId3"/>
    <p:sldLayoutId id="2147483669" r:id="rId4"/>
    <p:sldLayoutId id="2147483670" r:id="rId5"/>
    <p:sldLayoutId id="2147483671" r:id="rId6"/>
    <p:sldLayoutId id="2147483672" r:id="rId7"/>
    <p:sldLayoutId id="2147483673" r:id="rId8"/>
    <p:sldLayoutId id="2147483674" r:id="rId9"/>
    <p:sldLayoutId id="2147483675" r:id="rId10"/>
    <p:sldLayoutId id="2147483676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tags" Target="../tags/tag9.xml"/><Relationship Id="rId13" Type="http://schemas.openxmlformats.org/officeDocument/2006/relationships/slide" Target="slide3.xml"/><Relationship Id="rId3" Type="http://schemas.openxmlformats.org/officeDocument/2006/relationships/tags" Target="../tags/tag4.xml"/><Relationship Id="rId7" Type="http://schemas.openxmlformats.org/officeDocument/2006/relationships/tags" Target="../tags/tag8.xml"/><Relationship Id="rId12" Type="http://schemas.openxmlformats.org/officeDocument/2006/relationships/slide" Target="slide2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slide" Target="slide8.xml"/><Relationship Id="rId5" Type="http://schemas.openxmlformats.org/officeDocument/2006/relationships/tags" Target="../tags/tag6.xml"/><Relationship Id="rId15" Type="http://schemas.openxmlformats.org/officeDocument/2006/relationships/slide" Target="slide24.xml"/><Relationship Id="rId10" Type="http://schemas.openxmlformats.org/officeDocument/2006/relationships/slideLayout" Target="../slideLayouts/slideLayout23.xml"/><Relationship Id="rId4" Type="http://schemas.openxmlformats.org/officeDocument/2006/relationships/tags" Target="../tags/tag5.xml"/><Relationship Id="rId9" Type="http://schemas.openxmlformats.org/officeDocument/2006/relationships/tags" Target="../tags/tag10.xml"/><Relationship Id="rId14" Type="http://schemas.openxmlformats.org/officeDocument/2006/relationships/slide" Target="slide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4" Type="http://schemas.openxmlformats.org/officeDocument/2006/relationships/slide" Target="slide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5.xml"/><Relationship Id="rId1" Type="http://schemas.openxmlformats.org/officeDocument/2006/relationships/tags" Target="../tags/tag24.xml"/><Relationship Id="rId4" Type="http://schemas.openxmlformats.org/officeDocument/2006/relationships/slide" Target="slide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8.xml"/><Relationship Id="rId1" Type="http://schemas.openxmlformats.org/officeDocument/2006/relationships/tags" Target="../tags/tag27.xml"/><Relationship Id="rId4" Type="http://schemas.openxmlformats.org/officeDocument/2006/relationships/slide" Target="slide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0.xml"/><Relationship Id="rId1" Type="http://schemas.openxmlformats.org/officeDocument/2006/relationships/tags" Target="../tags/tag29.xml"/><Relationship Id="rId4" Type="http://schemas.openxmlformats.org/officeDocument/2006/relationships/slide" Target="slide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2.xml"/><Relationship Id="rId1" Type="http://schemas.openxmlformats.org/officeDocument/2006/relationships/tags" Target="../tags/tag31.xml"/><Relationship Id="rId4" Type="http://schemas.openxmlformats.org/officeDocument/2006/relationships/slide" Target="slide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4.xml"/><Relationship Id="rId1" Type="http://schemas.openxmlformats.org/officeDocument/2006/relationships/tags" Target="../tags/tag33.xml"/><Relationship Id="rId4" Type="http://schemas.openxmlformats.org/officeDocument/2006/relationships/slide" Target="slide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6.xml"/><Relationship Id="rId1" Type="http://schemas.openxmlformats.org/officeDocument/2006/relationships/tags" Target="../tags/tag35.xml"/><Relationship Id="rId4" Type="http://schemas.openxmlformats.org/officeDocument/2006/relationships/slide" Target="slide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4" Type="http://schemas.openxmlformats.org/officeDocument/2006/relationships/slide" Target="slide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8.xml"/><Relationship Id="rId1" Type="http://schemas.openxmlformats.org/officeDocument/2006/relationships/tags" Target="../tags/tag37.xml"/><Relationship Id="rId4" Type="http://schemas.openxmlformats.org/officeDocument/2006/relationships/slide" Target="slide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40.xml"/><Relationship Id="rId1" Type="http://schemas.openxmlformats.org/officeDocument/2006/relationships/tags" Target="../tags/tag39.xml"/><Relationship Id="rId4" Type="http://schemas.openxmlformats.org/officeDocument/2006/relationships/slide" Target="slide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42.xml"/><Relationship Id="rId1" Type="http://schemas.openxmlformats.org/officeDocument/2006/relationships/tags" Target="../tags/tag41.xml"/><Relationship Id="rId4" Type="http://schemas.openxmlformats.org/officeDocument/2006/relationships/slide" Target="slide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4" Type="http://schemas.openxmlformats.org/officeDocument/2006/relationships/slide" Target="slide1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slide" Target="slide41.xml"/><Relationship Id="rId3" Type="http://schemas.openxmlformats.org/officeDocument/2006/relationships/slide" Target="slide1.xml"/><Relationship Id="rId7" Type="http://schemas.openxmlformats.org/officeDocument/2006/relationships/slide" Target="slide37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5.xml"/><Relationship Id="rId6" Type="http://schemas.openxmlformats.org/officeDocument/2006/relationships/slide" Target="slide33.xml"/><Relationship Id="rId11" Type="http://schemas.openxmlformats.org/officeDocument/2006/relationships/slide" Target="slide53.xml"/><Relationship Id="rId5" Type="http://schemas.openxmlformats.org/officeDocument/2006/relationships/slide" Target="slide29.xml"/><Relationship Id="rId10" Type="http://schemas.openxmlformats.org/officeDocument/2006/relationships/slide" Target="slide49.xml"/><Relationship Id="rId4" Type="http://schemas.openxmlformats.org/officeDocument/2006/relationships/slide" Target="slide25.xml"/><Relationship Id="rId9" Type="http://schemas.openxmlformats.org/officeDocument/2006/relationships/slide" Target="slide45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tags" Target="../tags/tag48.xml"/><Relationship Id="rId7" Type="http://schemas.openxmlformats.org/officeDocument/2006/relationships/slide" Target="slide24.xml"/><Relationship Id="rId2" Type="http://schemas.openxmlformats.org/officeDocument/2006/relationships/tags" Target="../tags/tag47.xml"/><Relationship Id="rId1" Type="http://schemas.openxmlformats.org/officeDocument/2006/relationships/tags" Target="../tags/tag46.xml"/><Relationship Id="rId6" Type="http://schemas.openxmlformats.org/officeDocument/2006/relationships/slide" Target="slide1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49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51.xml"/><Relationship Id="rId1" Type="http://schemas.openxmlformats.org/officeDocument/2006/relationships/tags" Target="../tags/tag50.xml"/><Relationship Id="rId5" Type="http://schemas.openxmlformats.org/officeDocument/2006/relationships/slide" Target="slide24.xml"/><Relationship Id="rId4" Type="http://schemas.openxmlformats.org/officeDocument/2006/relationships/slide" Target="slide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2.xml"/><Relationship Id="rId4" Type="http://schemas.openxmlformats.org/officeDocument/2006/relationships/slide" Target="slide24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3.xml"/><Relationship Id="rId4" Type="http://schemas.openxmlformats.org/officeDocument/2006/relationships/slide" Target="slide24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slide" Target="slide8.xml"/><Relationship Id="rId3" Type="http://schemas.openxmlformats.org/officeDocument/2006/relationships/tags" Target="../tags/tag56.xml"/><Relationship Id="rId7" Type="http://schemas.openxmlformats.org/officeDocument/2006/relationships/slide" Target="slide24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6" Type="http://schemas.openxmlformats.org/officeDocument/2006/relationships/slide" Target="slide1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5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5" Type="http://schemas.openxmlformats.org/officeDocument/2006/relationships/slide" Target="slide24.xml"/><Relationship Id="rId4" Type="http://schemas.openxmlformats.org/officeDocument/2006/relationships/slide" Target="slide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0.xml"/><Relationship Id="rId4" Type="http://schemas.openxmlformats.org/officeDocument/2006/relationships/slide" Target="slide24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1.xml"/><Relationship Id="rId4" Type="http://schemas.openxmlformats.org/officeDocument/2006/relationships/slide" Target="slide24.xml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slide" Target="slide8.xml"/><Relationship Id="rId3" Type="http://schemas.openxmlformats.org/officeDocument/2006/relationships/tags" Target="../tags/tag64.xml"/><Relationship Id="rId7" Type="http://schemas.openxmlformats.org/officeDocument/2006/relationships/slide" Target="slide24.xml"/><Relationship Id="rId2" Type="http://schemas.openxmlformats.org/officeDocument/2006/relationships/tags" Target="../tags/tag63.xml"/><Relationship Id="rId1" Type="http://schemas.openxmlformats.org/officeDocument/2006/relationships/tags" Target="../tags/tag62.xml"/><Relationship Id="rId6" Type="http://schemas.openxmlformats.org/officeDocument/2006/relationships/slide" Target="slide1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65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7.xml"/><Relationship Id="rId1" Type="http://schemas.openxmlformats.org/officeDocument/2006/relationships/tags" Target="../tags/tag66.xml"/><Relationship Id="rId5" Type="http://schemas.openxmlformats.org/officeDocument/2006/relationships/slide" Target="slide24.xml"/><Relationship Id="rId4" Type="http://schemas.openxmlformats.org/officeDocument/2006/relationships/slide" Target="slide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8.xml"/><Relationship Id="rId4" Type="http://schemas.openxmlformats.org/officeDocument/2006/relationships/slide" Target="slide24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9.xml"/><Relationship Id="rId4" Type="http://schemas.openxmlformats.org/officeDocument/2006/relationships/slide" Target="slide24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tags" Target="../tags/tag72.xml"/><Relationship Id="rId7" Type="http://schemas.openxmlformats.org/officeDocument/2006/relationships/slide" Target="slide8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6" Type="http://schemas.openxmlformats.org/officeDocument/2006/relationships/slide" Target="slide24.xml"/><Relationship Id="rId5" Type="http://schemas.openxmlformats.org/officeDocument/2006/relationships/slide" Target="slide1.xml"/><Relationship Id="rId4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3.xml"/><Relationship Id="rId4" Type="http://schemas.openxmlformats.org/officeDocument/2006/relationships/slide" Target="slide24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4.xml"/><Relationship Id="rId4" Type="http://schemas.openxmlformats.org/officeDocument/2006/relationships/slide" Target="slide2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4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5.xml"/><Relationship Id="rId4" Type="http://schemas.openxmlformats.org/officeDocument/2006/relationships/slide" Target="slide24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tags" Target="../tags/tag78.xml"/><Relationship Id="rId2" Type="http://schemas.openxmlformats.org/officeDocument/2006/relationships/tags" Target="../tags/tag77.xml"/><Relationship Id="rId1" Type="http://schemas.openxmlformats.org/officeDocument/2006/relationships/tags" Target="../tags/tag76.xml"/><Relationship Id="rId6" Type="http://schemas.openxmlformats.org/officeDocument/2006/relationships/slide" Target="slide24.xml"/><Relationship Id="rId5" Type="http://schemas.openxmlformats.org/officeDocument/2006/relationships/slide" Target="slide1.xml"/><Relationship Id="rId4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9.xml"/><Relationship Id="rId4" Type="http://schemas.openxmlformats.org/officeDocument/2006/relationships/slide" Target="slide24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80.xml"/><Relationship Id="rId4" Type="http://schemas.openxmlformats.org/officeDocument/2006/relationships/slide" Target="slide24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81.xml"/><Relationship Id="rId4" Type="http://schemas.openxmlformats.org/officeDocument/2006/relationships/slide" Target="slide24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tags" Target="../tags/tag84.xml"/><Relationship Id="rId7" Type="http://schemas.openxmlformats.org/officeDocument/2006/relationships/slide" Target="slide8.xml"/><Relationship Id="rId2" Type="http://schemas.openxmlformats.org/officeDocument/2006/relationships/tags" Target="../tags/tag83.xml"/><Relationship Id="rId1" Type="http://schemas.openxmlformats.org/officeDocument/2006/relationships/tags" Target="../tags/tag82.xml"/><Relationship Id="rId6" Type="http://schemas.openxmlformats.org/officeDocument/2006/relationships/slide" Target="slide24.xml"/><Relationship Id="rId5" Type="http://schemas.openxmlformats.org/officeDocument/2006/relationships/slide" Target="slide1.xml"/><Relationship Id="rId4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85.xml"/><Relationship Id="rId4" Type="http://schemas.openxmlformats.org/officeDocument/2006/relationships/slide" Target="slide24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86.xml"/><Relationship Id="rId4" Type="http://schemas.openxmlformats.org/officeDocument/2006/relationships/slide" Target="slide24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87.xml"/><Relationship Id="rId4" Type="http://schemas.openxmlformats.org/officeDocument/2006/relationships/slide" Target="slide24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tags" Target="../tags/tag90.xml"/><Relationship Id="rId7" Type="http://schemas.openxmlformats.org/officeDocument/2006/relationships/slide" Target="slide8.xml"/><Relationship Id="rId2" Type="http://schemas.openxmlformats.org/officeDocument/2006/relationships/tags" Target="../tags/tag89.xml"/><Relationship Id="rId1" Type="http://schemas.openxmlformats.org/officeDocument/2006/relationships/tags" Target="../tags/tag88.xml"/><Relationship Id="rId6" Type="http://schemas.openxmlformats.org/officeDocument/2006/relationships/slide" Target="slide24.xml"/><Relationship Id="rId5" Type="http://schemas.openxmlformats.org/officeDocument/2006/relationships/slide" Target="slide1.xml"/><Relationship Id="rId4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5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91.xml"/><Relationship Id="rId4" Type="http://schemas.openxmlformats.org/officeDocument/2006/relationships/slide" Target="slide24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92.xml"/><Relationship Id="rId4" Type="http://schemas.openxmlformats.org/officeDocument/2006/relationships/slide" Target="slide24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93.xml"/><Relationship Id="rId4" Type="http://schemas.openxmlformats.org/officeDocument/2006/relationships/slide" Target="slide24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tags" Target="../tags/tag96.xml"/><Relationship Id="rId7" Type="http://schemas.openxmlformats.org/officeDocument/2006/relationships/slide" Target="slide8.xml"/><Relationship Id="rId2" Type="http://schemas.openxmlformats.org/officeDocument/2006/relationships/tags" Target="../tags/tag95.xml"/><Relationship Id="rId1" Type="http://schemas.openxmlformats.org/officeDocument/2006/relationships/tags" Target="../tags/tag94.xml"/><Relationship Id="rId6" Type="http://schemas.openxmlformats.org/officeDocument/2006/relationships/slide" Target="slide24.xml"/><Relationship Id="rId5" Type="http://schemas.openxmlformats.org/officeDocument/2006/relationships/slide" Target="slide1.xml"/><Relationship Id="rId4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97.xml"/><Relationship Id="rId4" Type="http://schemas.openxmlformats.org/officeDocument/2006/relationships/slide" Target="slide24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98.xml"/><Relationship Id="rId4" Type="http://schemas.openxmlformats.org/officeDocument/2006/relationships/slide" Target="slide24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99.xml"/><Relationship Id="rId4" Type="http://schemas.openxmlformats.org/officeDocument/2006/relationships/slide" Target="slide2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6" name="组合 65"/>
          <p:cNvGrpSpPr/>
          <p:nvPr/>
        </p:nvGrpSpPr>
        <p:grpSpPr>
          <a:xfrm>
            <a:off x="3151505" y="2817495"/>
            <a:ext cx="6941185" cy="737235"/>
            <a:chOff x="3027246" y="1938253"/>
            <a:chExt cx="5990707" cy="968738"/>
          </a:xfrm>
        </p:grpSpPr>
        <p:sp>
          <p:nvSpPr>
            <p:cNvPr id="38" name="圆角矩形 6">
              <a:hlinkClick r:id="rId11" action="ppaction://hlinksldjump"/>
            </p:cNvPr>
            <p:cNvSpPr/>
            <p:nvPr>
              <p:custDataLst>
                <p:tags r:id="rId8"/>
              </p:custDataLst>
            </p:nvPr>
          </p:nvSpPr>
          <p:spPr>
            <a:xfrm flipV="1">
              <a:off x="4137042" y="2036712"/>
              <a:ext cx="4880911" cy="792680"/>
            </a:xfrm>
            <a:prstGeom prst="snip1Rect">
              <a:avLst/>
            </a:prstGeom>
            <a:ln w="222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pPr algn="ctr" fontAlgn="auto"/>
              <a:endParaRPr lang="zh-CN" altLang="en-US" sz="3200" b="1" strike="noStrike" noProof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endParaRPr>
            </a:p>
          </p:txBody>
        </p:sp>
        <p:sp>
          <p:nvSpPr>
            <p:cNvPr id="39" name="椭圆 7"/>
            <p:cNvSpPr/>
            <p:nvPr>
              <p:custDataLst>
                <p:tags r:id="rId9"/>
              </p:custDataLst>
            </p:nvPr>
          </p:nvSpPr>
          <p:spPr>
            <a:xfrm>
              <a:off x="3027246" y="2016110"/>
              <a:ext cx="885507" cy="799447"/>
            </a:xfrm>
            <a:prstGeom prst="snipRoundRect">
              <a:avLst/>
            </a:prstGeom>
            <a:solidFill>
              <a:srgbClr val="FAB529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<a:normAutofit lnSpcReduction="10000"/>
            </a:bodyPr>
            <a:lstStyle/>
            <a:p>
              <a:pPr algn="ctr" fontAlgn="auto"/>
              <a:r>
                <a:rPr lang="en-US" altLang="zh-CN" sz="3200" b="1" strike="noStrike" noProof="1">
                  <a:solidFill>
                    <a:schemeClr val="bg1"/>
                  </a:solidFill>
                  <a:latin typeface="FZDaHei-B02" panose="03000509000000000000" pitchFamily="66" charset="-122"/>
                  <a:ea typeface="FZDaHei-B02" panose="03000509000000000000" pitchFamily="66" charset="-122"/>
                </a:rPr>
                <a:t>1</a:t>
              </a:r>
              <a:endParaRPr lang="zh-CN" altLang="en-US" sz="3200" b="1" strike="noStrike" noProof="1">
                <a:solidFill>
                  <a:schemeClr val="bg1"/>
                </a:solidFill>
                <a:latin typeface="FZDaHei-B02" panose="03000509000000000000" pitchFamily="66" charset="-122"/>
                <a:ea typeface="FZDaHei-B02" panose="03000509000000000000" pitchFamily="66" charset="-122"/>
              </a:endParaRPr>
            </a:p>
          </p:txBody>
        </p:sp>
        <p:sp>
          <p:nvSpPr>
            <p:cNvPr id="45" name="文本框 2">
              <a:hlinkClick r:id="rId12" action="ppaction://hlinksldjump"/>
            </p:cNvPr>
            <p:cNvSpPr txBox="1"/>
            <p:nvPr/>
          </p:nvSpPr>
          <p:spPr>
            <a:xfrm>
              <a:off x="4390787" y="1938253"/>
              <a:ext cx="4559207" cy="96873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2800" b="1" dirty="0">
                  <a:solidFill>
                    <a:srgbClr val="01B0F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数据纵览  考情分析</a:t>
              </a:r>
            </a:p>
          </p:txBody>
        </p:sp>
        <p:sp>
          <p:nvSpPr>
            <p:cNvPr id="62" name="圆角矩形 61"/>
            <p:cNvSpPr/>
            <p:nvPr/>
          </p:nvSpPr>
          <p:spPr bwMode="auto">
            <a:xfrm rot="16200000">
              <a:off x="3924200" y="2242422"/>
              <a:ext cx="36000" cy="390052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5">
                <a:solidFill>
                  <a:prstClr val="white"/>
                </a:solidFill>
              </a:endParaRPr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3151505" y="3653790"/>
            <a:ext cx="6941820" cy="737235"/>
            <a:chOff x="2941329" y="3106174"/>
            <a:chExt cx="6094086" cy="1013103"/>
          </a:xfrm>
        </p:grpSpPr>
        <p:sp>
          <p:nvSpPr>
            <p:cNvPr id="42" name="圆角矩形 6">
              <a:hlinkClick r:id="" action="ppaction://noaction"/>
            </p:cNvPr>
            <p:cNvSpPr/>
            <p:nvPr>
              <p:custDataLst>
                <p:tags r:id="rId6"/>
              </p:custDataLst>
            </p:nvPr>
          </p:nvSpPr>
          <p:spPr>
            <a:xfrm flipV="1">
              <a:off x="4044741" y="3273744"/>
              <a:ext cx="4990674" cy="792453"/>
            </a:xfrm>
            <a:prstGeom prst="snip1Rect">
              <a:avLst/>
            </a:prstGeom>
            <a:ln w="222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pPr algn="ctr" fontAlgn="auto"/>
              <a:endParaRPr lang="zh-CN" altLang="en-US" sz="3200" b="1" strike="noStrike" noProof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endParaRPr>
            </a:p>
          </p:txBody>
        </p:sp>
        <p:sp>
          <p:nvSpPr>
            <p:cNvPr id="43" name="椭圆 7"/>
            <p:cNvSpPr/>
            <p:nvPr>
              <p:custDataLst>
                <p:tags r:id="rId7"/>
              </p:custDataLst>
            </p:nvPr>
          </p:nvSpPr>
          <p:spPr>
            <a:xfrm>
              <a:off x="2941329" y="3252773"/>
              <a:ext cx="900705" cy="835302"/>
            </a:xfrm>
            <a:prstGeom prst="snipRoundRect">
              <a:avLst/>
            </a:prstGeom>
            <a:solidFill>
              <a:srgbClr val="FAB529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<a:normAutofit lnSpcReduction="10000"/>
            </a:bodyPr>
            <a:lstStyle/>
            <a:p>
              <a:pPr algn="ctr"/>
              <a:r>
                <a:rPr lang="en-US" altLang="zh-CN" sz="3200" b="1" noProof="1">
                  <a:solidFill>
                    <a:schemeClr val="bg1"/>
                  </a:solidFill>
                  <a:latin typeface="FZDaHei-B02" panose="03000509000000000000" pitchFamily="66" charset="-122"/>
                  <a:ea typeface="FZDaHei-B02" panose="03000509000000000000" pitchFamily="66" charset="-122"/>
                </a:rPr>
                <a:t>2</a:t>
              </a:r>
              <a:endParaRPr lang="zh-CN" altLang="en-US" sz="3200" b="1" noProof="1">
                <a:solidFill>
                  <a:schemeClr val="bg1"/>
                </a:solidFill>
                <a:latin typeface="FZDaHei-B02" panose="03000509000000000000" pitchFamily="66" charset="-122"/>
                <a:ea typeface="FZDaHei-B02" panose="03000509000000000000" pitchFamily="66" charset="-122"/>
              </a:endParaRPr>
            </a:p>
          </p:txBody>
        </p:sp>
        <p:sp>
          <p:nvSpPr>
            <p:cNvPr id="46" name="文本框 16">
              <a:hlinkClick r:id="rId13" action="ppaction://hlinksldjump"/>
            </p:cNvPr>
            <p:cNvSpPr txBox="1"/>
            <p:nvPr/>
          </p:nvSpPr>
          <p:spPr>
            <a:xfrm>
              <a:off x="4087522" y="3106174"/>
              <a:ext cx="4529681" cy="101310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2800" b="1" dirty="0">
                  <a:solidFill>
                    <a:srgbClr val="01B0F0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宋体" panose="02010600030101010101" pitchFamily="2" charset="-122"/>
                </a:rPr>
                <a:t>       </a:t>
              </a:r>
              <a:r>
                <a:rPr lang="zh-CN" altLang="en-US" sz="2800" b="1" dirty="0">
                  <a:solidFill>
                    <a:srgbClr val="01B0F0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宋体" panose="02010600030101010101" pitchFamily="2" charset="-122"/>
                </a:rPr>
                <a:t>数据链接  真题试做</a:t>
              </a:r>
            </a:p>
          </p:txBody>
        </p:sp>
        <p:sp>
          <p:nvSpPr>
            <p:cNvPr id="63" name="圆角矩形 62"/>
            <p:cNvSpPr/>
            <p:nvPr/>
          </p:nvSpPr>
          <p:spPr bwMode="auto">
            <a:xfrm rot="16200000">
              <a:off x="3937952" y="3491035"/>
              <a:ext cx="36000" cy="396000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altLang="zh-CN" sz="1015" dirty="0">
                  <a:solidFill>
                    <a:prstClr val="white"/>
                  </a:solidFill>
                </a:rPr>
                <a:t>a</a:t>
              </a:r>
              <a:endParaRPr lang="zh-CN" altLang="en-US" sz="1015" dirty="0">
                <a:solidFill>
                  <a:prstClr val="white"/>
                </a:solidFill>
              </a:endParaRPr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3152140" y="4444365"/>
            <a:ext cx="6941820" cy="769690"/>
            <a:chOff x="2953465" y="4213889"/>
            <a:chExt cx="6064488" cy="1155560"/>
          </a:xfrm>
        </p:grpSpPr>
        <p:sp>
          <p:nvSpPr>
            <p:cNvPr id="34" name="圆角矩形 6"/>
            <p:cNvSpPr/>
            <p:nvPr>
              <p:custDataLst>
                <p:tags r:id="rId4"/>
              </p:custDataLst>
            </p:nvPr>
          </p:nvSpPr>
          <p:spPr>
            <a:xfrm flipV="1">
              <a:off x="4076826" y="4477012"/>
              <a:ext cx="4941127" cy="792230"/>
            </a:xfrm>
            <a:prstGeom prst="snip1Rect">
              <a:avLst/>
            </a:prstGeom>
            <a:ln w="222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pPr algn="ctr" fontAlgn="auto"/>
              <a:endParaRPr lang="zh-CN" altLang="en-US" sz="3200" b="1" strike="noStrike" noProof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endParaRPr>
            </a:p>
          </p:txBody>
        </p:sp>
        <p:sp>
          <p:nvSpPr>
            <p:cNvPr id="35" name="椭圆 7"/>
            <p:cNvSpPr/>
            <p:nvPr>
              <p:custDataLst>
                <p:tags r:id="rId5"/>
              </p:custDataLst>
            </p:nvPr>
          </p:nvSpPr>
          <p:spPr>
            <a:xfrm>
              <a:off x="2953465" y="4456039"/>
              <a:ext cx="896330" cy="913410"/>
            </a:xfrm>
            <a:prstGeom prst="snipRoundRect">
              <a:avLst/>
            </a:prstGeom>
            <a:solidFill>
              <a:srgbClr val="FAB529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<a:normAutofit lnSpcReduction="10000"/>
            </a:bodyPr>
            <a:lstStyle/>
            <a:p>
              <a:pPr algn="ctr"/>
              <a:r>
                <a:rPr lang="en-US" altLang="zh-CN" sz="3200" b="1" noProof="1">
                  <a:solidFill>
                    <a:schemeClr val="bg1"/>
                  </a:solidFill>
                  <a:latin typeface="FZDaHei-B02" panose="03000509000000000000" pitchFamily="66" charset="-122"/>
                  <a:ea typeface="FZDaHei-B02" panose="03000509000000000000" pitchFamily="66" charset="-122"/>
                </a:rPr>
                <a:t>3</a:t>
              </a:r>
              <a:endParaRPr lang="zh-CN" altLang="en-US" sz="3200" b="1" noProof="1">
                <a:solidFill>
                  <a:schemeClr val="bg1"/>
                </a:solidFill>
                <a:latin typeface="FZDaHei-B02" panose="03000509000000000000" pitchFamily="66" charset="-122"/>
                <a:ea typeface="FZDaHei-B02" panose="03000509000000000000" pitchFamily="66" charset="-122"/>
              </a:endParaRPr>
            </a:p>
          </p:txBody>
        </p:sp>
        <p:sp>
          <p:nvSpPr>
            <p:cNvPr id="47" name="文本框 16">
              <a:hlinkClick r:id="rId14" action="ppaction://hlinksldjump"/>
            </p:cNvPr>
            <p:cNvSpPr txBox="1"/>
            <p:nvPr/>
          </p:nvSpPr>
          <p:spPr>
            <a:xfrm>
              <a:off x="4720412" y="4213889"/>
              <a:ext cx="3891249" cy="11068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800" b="1" dirty="0">
                  <a:solidFill>
                    <a:srgbClr val="01B0F0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宋体" panose="02010600030101010101" pitchFamily="2" charset="-122"/>
                </a:rPr>
                <a:t>      </a:t>
              </a:r>
              <a:r>
                <a:rPr lang="zh-CN" altLang="en-US" sz="2800" b="1" dirty="0">
                  <a:solidFill>
                    <a:srgbClr val="01B0F0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宋体" panose="02010600030101010101" pitchFamily="2" charset="-122"/>
                </a:rPr>
                <a:t>数据透视  知识清单</a:t>
              </a:r>
            </a:p>
          </p:txBody>
        </p:sp>
        <p:sp>
          <p:nvSpPr>
            <p:cNvPr id="64" name="圆角矩形 63"/>
            <p:cNvSpPr/>
            <p:nvPr/>
          </p:nvSpPr>
          <p:spPr bwMode="auto">
            <a:xfrm rot="16200000">
              <a:off x="3876853" y="4708206"/>
              <a:ext cx="36000" cy="386837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5">
                <a:solidFill>
                  <a:prstClr val="white"/>
                </a:solidFill>
              </a:endParaRPr>
            </a:p>
          </p:txBody>
        </p:sp>
      </p:grpSp>
      <p:sp>
        <p:nvSpPr>
          <p:cNvPr id="70" name="文本框 5"/>
          <p:cNvSpPr txBox="1"/>
          <p:nvPr/>
        </p:nvSpPr>
        <p:spPr>
          <a:xfrm>
            <a:off x="1575833" y="1293368"/>
            <a:ext cx="9712711" cy="11988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zh-CN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14</a:t>
            </a:r>
            <a:r>
              <a:rPr lang="zh-CN" altLang="zh-CN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课时　八年级(下)</a:t>
            </a:r>
            <a:r>
              <a:rPr lang="zh-CN" altLang="zh-CN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</a:t>
            </a:r>
            <a:r>
              <a:rPr lang="zh-CN" altLang="zh-CN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7</a:t>
            </a:r>
            <a:r>
              <a:rPr lang="zh-CN" altLang="zh-CN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—</a:t>
            </a:r>
            <a:r>
              <a:rPr lang="en-US" altLang="zh-CN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8</a:t>
            </a:r>
            <a:r>
              <a:rPr lang="zh-CN" altLang="zh-CN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en-US" sz="6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  <a:sym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" y="7197"/>
            <a:ext cx="1184950" cy="982711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glow rad="63500">
              <a:schemeClr val="accent1"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74" name="矩形 73"/>
          <p:cNvSpPr/>
          <p:nvPr/>
        </p:nvSpPr>
        <p:spPr>
          <a:xfrm>
            <a:off x="0" y="1263142"/>
            <a:ext cx="1184951" cy="5587660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glow rad="63500">
              <a:schemeClr val="accent3">
                <a:satMod val="175000"/>
                <a:alpha val="40000"/>
              </a:schemeClr>
            </a:glow>
            <a:softEdge rad="126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75" name="文本框 5"/>
          <p:cNvSpPr txBox="1"/>
          <p:nvPr/>
        </p:nvSpPr>
        <p:spPr>
          <a:xfrm>
            <a:off x="149204" y="2097340"/>
            <a:ext cx="886541" cy="264591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6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目</a:t>
            </a:r>
            <a:endParaRPr lang="en-US" altLang="zh-CN" sz="6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</a:pPr>
            <a:r>
              <a:rPr lang="zh-CN" altLang="en-US" sz="6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录</a:t>
            </a:r>
            <a:endParaRPr lang="zh-CN" altLang="en-US" sz="6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  <a:sym typeface="宋体" panose="02010600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184426" y="989908"/>
            <a:ext cx="11007049" cy="273234"/>
          </a:xfrm>
          <a:prstGeom prst="rect">
            <a:avLst/>
          </a:prstGeom>
          <a:solidFill>
            <a:srgbClr val="01B0F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3151504" y="5321300"/>
            <a:ext cx="6941186" cy="751288"/>
            <a:chOff x="3024550" y="3691330"/>
            <a:chExt cx="6048318" cy="1128229"/>
          </a:xfrm>
        </p:grpSpPr>
        <p:sp>
          <p:nvSpPr>
            <p:cNvPr id="7" name="圆角矩形 6"/>
            <p:cNvSpPr/>
            <p:nvPr>
              <p:custDataLst>
                <p:tags r:id="rId2"/>
              </p:custDataLst>
            </p:nvPr>
          </p:nvSpPr>
          <p:spPr>
            <a:xfrm flipV="1">
              <a:off x="4145573" y="3971687"/>
              <a:ext cx="4927295" cy="792438"/>
            </a:xfrm>
            <a:prstGeom prst="snip1Rect">
              <a:avLst/>
            </a:prstGeom>
            <a:ln w="222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pPr algn="ctr" fontAlgn="auto"/>
              <a:endParaRPr lang="zh-CN" altLang="en-US" sz="3200" b="1" strike="noStrike" noProof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endParaRPr>
            </a:p>
          </p:txBody>
        </p:sp>
        <p:sp>
          <p:nvSpPr>
            <p:cNvPr id="8" name="椭圆 7"/>
            <p:cNvSpPr/>
            <p:nvPr>
              <p:custDataLst>
                <p:tags r:id="rId3"/>
              </p:custDataLst>
            </p:nvPr>
          </p:nvSpPr>
          <p:spPr>
            <a:xfrm>
              <a:off x="3024550" y="3994573"/>
              <a:ext cx="894022" cy="824986"/>
            </a:xfrm>
            <a:prstGeom prst="snipRoundRect">
              <a:avLst/>
            </a:prstGeom>
            <a:solidFill>
              <a:srgbClr val="FAB529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<a:normAutofit fontScale="90000" lnSpcReduction="10000"/>
            </a:bodyPr>
            <a:lstStyle/>
            <a:p>
              <a:pPr algn="ctr"/>
              <a:r>
                <a:rPr lang="en-US" altLang="zh-CN" sz="3200" b="1" noProof="1">
                  <a:solidFill>
                    <a:schemeClr val="bg1"/>
                  </a:solidFill>
                  <a:latin typeface="FZDaHei-B02" panose="03000509000000000000" pitchFamily="66" charset="-122"/>
                  <a:ea typeface="FZDaHei-B02" panose="03000509000000000000" pitchFamily="66" charset="-122"/>
                </a:rPr>
                <a:t>4</a:t>
              </a:r>
            </a:p>
          </p:txBody>
        </p:sp>
        <p:sp>
          <p:nvSpPr>
            <p:cNvPr id="9" name="文本框 16">
              <a:hlinkClick r:id="rId15" action="ppaction://hlinksldjump"/>
            </p:cNvPr>
            <p:cNvSpPr txBox="1"/>
            <p:nvPr/>
          </p:nvSpPr>
          <p:spPr>
            <a:xfrm>
              <a:off x="4730410" y="3691330"/>
              <a:ext cx="3891249" cy="110712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800" b="1" dirty="0">
                  <a:solidFill>
                    <a:srgbClr val="01B0F0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宋体" panose="02010600030101010101" pitchFamily="2" charset="-122"/>
                </a:rPr>
                <a:t>       </a:t>
              </a:r>
              <a:r>
                <a:rPr lang="zh-CN" altLang="en-US" sz="2800" b="1" dirty="0">
                  <a:solidFill>
                    <a:srgbClr val="01B0F0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宋体" panose="02010600030101010101" pitchFamily="2" charset="-122"/>
                </a:rPr>
                <a:t>数据共享  考点聚焦</a:t>
              </a:r>
            </a:p>
          </p:txBody>
        </p:sp>
        <p:sp>
          <p:nvSpPr>
            <p:cNvPr id="10" name="圆角矩形 9"/>
            <p:cNvSpPr/>
            <p:nvPr/>
          </p:nvSpPr>
          <p:spPr bwMode="auto">
            <a:xfrm rot="16200000" flipH="1">
              <a:off x="3980973" y="4214218"/>
              <a:ext cx="37843" cy="385841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5">
                <a:solidFill>
                  <a:prstClr val="white"/>
                </a:solidFill>
              </a:endParaRPr>
            </a:p>
          </p:txBody>
        </p:sp>
      </p:grp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143510" y="810895"/>
            <a:ext cx="11949430" cy="5943600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13589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6685" y="212725"/>
            <a:ext cx="846582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第14课时 八年级(下)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7—8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真题试做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84846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82245" y="1399919"/>
            <a:ext cx="11198269" cy="39693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17. (2021•唐山滦州一模) is, than, Tom, taller, me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  ______________________________________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.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18. (2021•秦皇岛市第八中学) in, who, fastest, runs, your, class　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 ______________________________________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? 　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018540" y="4726305"/>
            <a:ext cx="612902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Who runs fastest in your class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1092200" y="2782570"/>
            <a:ext cx="533082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Tom is taller than me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6" grpId="0"/>
      <p:bldP spid="6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158750" y="810895"/>
            <a:ext cx="11949430" cy="5943600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13589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6685" y="212725"/>
            <a:ext cx="846582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第14课时 八年级(下)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7—8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真题试做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84846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82245" y="1399919"/>
            <a:ext cx="11198269" cy="39693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19. (2021•石家庄40中二模)what’s, over there, I, happening, wonder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 ______________________________________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.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20. (2021•河北中考模拟一)they, I’m, come, sure, soon, will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　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______________________________________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089660" y="4853305"/>
            <a:ext cx="612902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1022350" y="2811145"/>
            <a:ext cx="612902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 wonder what’s happening over there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961390" y="4724400"/>
            <a:ext cx="612902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I’m sure they will come soon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1"/>
      <p:bldP spid="6" grpId="0"/>
      <p:bldP spid="6" grpId="1"/>
      <p:bldP spid="7" grpId="0"/>
      <p:bldP spid="7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47955" y="886460"/>
            <a:ext cx="11901805" cy="587184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46582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第14课时 八年级(下)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7—8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知识清单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73617" y="92085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4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1" name="数据透视知识清单.eps" descr="id:2147518120;FounderCES"/>
          <p:cNvPicPr/>
          <p:nvPr/>
        </p:nvPicPr>
        <p:blipFill>
          <a:blip/>
          <a:stretch>
            <a:fillRect/>
          </a:stretch>
        </p:blipFill>
        <p:spPr>
          <a:xfrm>
            <a:off x="1380460" y="1465545"/>
            <a:ext cx="8379912" cy="601250"/>
          </a:xfrm>
          <a:prstGeom prst="rect">
            <a:avLst/>
          </a:prstGeom>
        </p:spPr>
      </p:pic>
      <p:graphicFrame>
        <p:nvGraphicFramePr>
          <p:cNvPr id="6" name="表格 5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531495" y="1822450"/>
          <a:ext cx="11105515" cy="4667885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701040"/>
                <a:gridCol w="587375"/>
                <a:gridCol w="9817100"/>
              </a:tblGrid>
              <a:tr h="4667885"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sz="2400" b="1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核</a:t>
                      </a: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sz="2400" b="1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心</a:t>
                      </a:r>
                      <a:endParaRPr lang="zh-CN" sz="2400" b="1" kern="1200" dirty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sz="2400" b="1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词</a:t>
                      </a:r>
                      <a:endParaRPr lang="zh-CN" sz="2400" b="1" kern="1200" dirty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sz="2400" b="1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汇</a:t>
                      </a:r>
                      <a:endParaRPr lang="zh-CN" sz="2400" b="1" kern="1200" dirty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zh-CN" sz="2400" b="1" baseline="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英</a:t>
                      </a:r>
                    </a:p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endParaRPr lang="en-US" altLang="zh-CN" sz="2400" b="1" baseline="0" dirty="0" smtClean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zh-CN" sz="2400" b="1" baseline="0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汉</a:t>
                      </a:r>
                      <a:endParaRPr lang="zh-CN" sz="2400" b="1" baseline="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endParaRPr lang="en-US" altLang="zh-CN" sz="2400" b="1" baseline="0" dirty="0" smtClean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zh-CN" sz="2400" b="1" baseline="0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互</a:t>
                      </a:r>
                      <a:endParaRPr lang="zh-CN" sz="2400" b="1" baseline="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endParaRPr lang="en-US" altLang="zh-CN" sz="2400" b="1" baseline="0" dirty="0" smtClean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zh-CN" sz="2400" b="1" baseline="0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译</a:t>
                      </a:r>
                      <a:endParaRPr lang="zh-CN" sz="2400" b="1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sz="2400" b="1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1. </a:t>
                      </a:r>
                      <a:r>
                        <a:rPr lang="en-US" sz="2400" b="1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__________ </a:t>
                      </a:r>
                      <a:r>
                        <a:rPr sz="2400" b="1" i="1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n. </a:t>
                      </a:r>
                      <a:r>
                        <a:rPr sz="2400" b="1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平方;正方形 </a:t>
                      </a:r>
                      <a:r>
                        <a:rPr lang="en-US" sz="2400" b="1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           </a:t>
                      </a:r>
                      <a:r>
                        <a:rPr sz="2400" b="1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2. 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__________ </a:t>
                      </a:r>
                      <a:r>
                        <a:rPr sz="2400" b="1" i="1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n.</a:t>
                      </a:r>
                      <a:r>
                        <a:rPr sz="2400" b="1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人口;人口数量 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sz="2400" b="1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3. mark </a:t>
                      </a:r>
                      <a:r>
                        <a:rPr sz="2400" b="1" i="1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n.</a:t>
                      </a:r>
                      <a:r>
                        <a:rPr lang="en-US" sz="2400" b="1" i="1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________________ </a:t>
                      </a:r>
                      <a:r>
                        <a:rPr sz="2400" b="1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</a:t>
                      </a:r>
                      <a:r>
                        <a:rPr lang="en-US" sz="2400" b="1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          </a:t>
                      </a:r>
                      <a:r>
                        <a:rPr sz="2400" b="1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4. ancient </a:t>
                      </a:r>
                      <a:r>
                        <a:rPr sz="2400" b="1" i="1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adj. 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_______________</a:t>
                      </a:r>
                      <a:r>
                        <a:rPr sz="2400" b="1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　　　 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sz="2400" b="1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5.</a:t>
                      </a:r>
                      <a:r>
                        <a:rPr lang="en-US" sz="2400" b="1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__________ </a:t>
                      </a:r>
                      <a:r>
                        <a:rPr sz="2400" b="1" i="1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v.</a:t>
                      </a:r>
                      <a:r>
                        <a:rPr sz="2400" b="1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保护 </a:t>
                      </a:r>
                      <a:r>
                        <a:rPr lang="en-US" sz="2400" b="1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                         </a:t>
                      </a:r>
                      <a:r>
                        <a:rPr sz="2400" b="1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6. 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__________ </a:t>
                      </a:r>
                      <a:r>
                        <a:rPr sz="2400" b="1" i="1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adj.</a:t>
                      </a:r>
                      <a:r>
                        <a:rPr sz="2400" b="1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宽的;宽阔的 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sz="2400" b="1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7. achievement </a:t>
                      </a:r>
                      <a:r>
                        <a:rPr sz="2400" b="1" i="1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n.</a:t>
                      </a:r>
                      <a:r>
                        <a:rPr lang="en-US" sz="2400" b="1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___________   </a:t>
                      </a:r>
                      <a:r>
                        <a:rPr sz="2400" b="1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　　8. include </a:t>
                      </a:r>
                      <a:r>
                        <a:rPr sz="2400" b="1" i="1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v. 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__________     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sz="2400" b="1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9.</a:t>
                      </a:r>
                      <a:r>
                        <a:rPr lang="en-US" sz="2400" b="1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__________ </a:t>
                      </a:r>
                      <a:r>
                        <a:rPr sz="2400" b="1" i="1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n.</a:t>
                      </a:r>
                      <a:r>
                        <a:rPr sz="2400" b="1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条件;状况 </a:t>
                      </a:r>
                      <a:r>
                        <a:rPr lang="en-US" sz="2400" b="1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               </a:t>
                      </a:r>
                      <a:r>
                        <a:rPr sz="2400" b="1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10. 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__________ </a:t>
                      </a:r>
                      <a:r>
                        <a:rPr sz="2400" b="1" i="1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v.</a:t>
                      </a:r>
                      <a:r>
                        <a:rPr sz="2400" b="1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实现目标;成功 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sz="2400" b="1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11. challenge </a:t>
                      </a:r>
                      <a:r>
                        <a:rPr sz="2400" b="1" i="1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n.</a:t>
                      </a:r>
                      <a:r>
                        <a:rPr sz="2400" b="1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&amp; </a:t>
                      </a:r>
                      <a:r>
                        <a:rPr sz="2400" b="1" i="1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v.</a:t>
                      </a:r>
                      <a:r>
                        <a:rPr sz="2400" b="1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__________</a:t>
                      </a:r>
                      <a:r>
                        <a:rPr sz="2400" b="1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　　12. 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__________ </a:t>
                      </a:r>
                      <a:r>
                        <a:rPr sz="2400" b="1" i="1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v.</a:t>
                      </a:r>
                      <a:r>
                        <a:rPr sz="2400" b="1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达到;完成;成功 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sz="2400" b="1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13. force</a:t>
                      </a:r>
                      <a:r>
                        <a:rPr sz="2400" b="1" i="1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n.</a:t>
                      </a:r>
                      <a:r>
                        <a:rPr sz="2400" b="1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__________</a:t>
                      </a:r>
                      <a:r>
                        <a:rPr sz="2400" b="1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　　　</a:t>
                      </a:r>
                      <a:r>
                        <a:rPr lang="en-US" sz="2400" b="1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          </a:t>
                      </a:r>
                      <a:r>
                        <a:rPr sz="2400" b="1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14. 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__________ </a:t>
                      </a:r>
                      <a:r>
                        <a:rPr sz="2400" b="1" i="1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n.</a:t>
                      </a:r>
                      <a:r>
                        <a:rPr sz="2400" b="1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自然界;大自然 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sz="2400" b="1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15. 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__________ </a:t>
                      </a:r>
                      <a:r>
                        <a:rPr sz="2400" b="1" i="1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v.</a:t>
                      </a:r>
                      <a:r>
                        <a:rPr sz="2400" b="1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</a:t>
                      </a:r>
                      <a:r>
                        <a:rPr sz="2400" b="1" baseline="0" dirty="0" smtClean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重量是……;称……的重量</a:t>
                      </a:r>
                      <a:r>
                        <a:rPr sz="2400" b="1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</a:t>
                      </a:r>
                    </a:p>
                  </a:txBody>
                  <a:tcPr marL="66675" marR="66675" marT="0" marB="0" anchor="ctr"/>
                </a:tc>
              </a:tr>
            </a:tbl>
          </a:graphicData>
        </a:graphic>
      </p:graphicFrame>
      <p:sp>
        <p:nvSpPr>
          <p:cNvPr id="2" name="圆角矩形 1"/>
          <p:cNvSpPr/>
          <p:nvPr/>
        </p:nvSpPr>
        <p:spPr>
          <a:xfrm>
            <a:off x="2304415" y="1162685"/>
            <a:ext cx="3659505" cy="503555"/>
          </a:xfrm>
          <a:prstGeom prst="roundRect">
            <a:avLst/>
          </a:prstGeom>
          <a:ln w="19050">
            <a:solidFill>
              <a:srgbClr val="01B0F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en-US" altLang="zh-CN" dirty="0"/>
              <a:t>                    </a:t>
            </a:r>
          </a:p>
        </p:txBody>
      </p:sp>
      <p:sp>
        <p:nvSpPr>
          <p:cNvPr id="3" name="矩形 2"/>
          <p:cNvSpPr/>
          <p:nvPr/>
        </p:nvSpPr>
        <p:spPr>
          <a:xfrm>
            <a:off x="2977515" y="1162685"/>
            <a:ext cx="5560060" cy="503555"/>
          </a:xfrm>
          <a:prstGeom prst="rect">
            <a:avLst/>
          </a:prstGeom>
          <a:solidFill>
            <a:srgbClr val="01B0F0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kumimoji="1" lang="en-US" altLang="zh-CN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</a:t>
            </a:r>
            <a:r>
              <a:rPr kumimoji="1" lang="zh-CN" altLang="en-US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数据透视</a:t>
            </a:r>
            <a:r>
              <a:rPr kumimoji="1" lang="en-US" altLang="zh-CN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kumimoji="1" lang="zh-CN" altLang="en-US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知识清单</a:t>
            </a:r>
            <a:r>
              <a:rPr kumimoji="1" lang="en-US" altLang="zh-CN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</a:p>
        </p:txBody>
      </p:sp>
      <p:sp>
        <p:nvSpPr>
          <p:cNvPr id="12" name="椭圆 11"/>
          <p:cNvSpPr/>
          <p:nvPr/>
        </p:nvSpPr>
        <p:spPr>
          <a:xfrm>
            <a:off x="2599055" y="1049020"/>
            <a:ext cx="729615" cy="729615"/>
          </a:xfrm>
          <a:prstGeom prst="ellipse">
            <a:avLst/>
          </a:prstGeom>
          <a:solidFill>
            <a:srgbClr val="01B0F0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3600" b="1">
                <a:latin typeface="黑体" panose="02010609060101010101" pitchFamily="49" charset="-122"/>
                <a:ea typeface="黑体" panose="02010609060101010101" pitchFamily="49" charset="-122"/>
              </a:rPr>
              <a:t>3        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1422400" y="1205865"/>
            <a:ext cx="117665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2444750" y="1965960"/>
            <a:ext cx="11137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square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2406015" y="3071495"/>
            <a:ext cx="121729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protect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6944360" y="1972945"/>
            <a:ext cx="185356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population</a:t>
            </a:r>
          </a:p>
        </p:txBody>
      </p:sp>
      <p:sp>
        <p:nvSpPr>
          <p:cNvPr id="29" name="文本框 28"/>
          <p:cNvSpPr txBox="1"/>
          <p:nvPr/>
        </p:nvSpPr>
        <p:spPr>
          <a:xfrm>
            <a:off x="4302760" y="3627120"/>
            <a:ext cx="17335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成就;成绩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</a:p>
        </p:txBody>
      </p:sp>
      <p:sp>
        <p:nvSpPr>
          <p:cNvPr id="30" name="文本框 29"/>
          <p:cNvSpPr txBox="1"/>
          <p:nvPr/>
        </p:nvSpPr>
        <p:spPr>
          <a:xfrm>
            <a:off x="2225675" y="4207510"/>
            <a:ext cx="16002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condition   </a:t>
            </a:r>
          </a:p>
        </p:txBody>
      </p:sp>
      <p:sp>
        <p:nvSpPr>
          <p:cNvPr id="31" name="文本框 30"/>
          <p:cNvSpPr txBox="1"/>
          <p:nvPr/>
        </p:nvSpPr>
        <p:spPr>
          <a:xfrm>
            <a:off x="4537075" y="4749165"/>
            <a:ext cx="17246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挑战;考验</a:t>
            </a:r>
          </a:p>
        </p:txBody>
      </p:sp>
      <p:sp>
        <p:nvSpPr>
          <p:cNvPr id="35" name="文本框 34"/>
          <p:cNvSpPr txBox="1"/>
          <p:nvPr/>
        </p:nvSpPr>
        <p:spPr>
          <a:xfrm>
            <a:off x="7276465" y="4220210"/>
            <a:ext cx="131889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succeed</a:t>
            </a:r>
          </a:p>
        </p:txBody>
      </p:sp>
      <p:sp>
        <p:nvSpPr>
          <p:cNvPr id="38" name="文本框 37"/>
          <p:cNvSpPr txBox="1"/>
          <p:nvPr/>
        </p:nvSpPr>
        <p:spPr>
          <a:xfrm>
            <a:off x="3341370" y="2524760"/>
            <a:ext cx="264096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迹象;记号;分数</a:t>
            </a:r>
            <a:r>
              <a:rPr lang="en-US" altLang="zh-CN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endParaRPr lang="zh-CN" altLang="en-US" sz="24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8665845" y="2539365"/>
            <a:ext cx="22694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古代的;古老的</a:t>
            </a:r>
            <a:r>
              <a:rPr lang="en-US" altLang="zh-CN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endParaRPr lang="zh-CN" altLang="en-US" sz="24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7287260" y="4765675"/>
            <a:ext cx="130746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achieve</a:t>
            </a:r>
          </a:p>
        </p:txBody>
      </p:sp>
      <p:sp>
        <p:nvSpPr>
          <p:cNvPr id="41" name="文本框 40"/>
          <p:cNvSpPr txBox="1"/>
          <p:nvPr/>
        </p:nvSpPr>
        <p:spPr>
          <a:xfrm>
            <a:off x="8364855" y="3636010"/>
            <a:ext cx="16637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包括;包含</a:t>
            </a:r>
            <a:r>
              <a:rPr lang="en-US" altLang="zh-CN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endParaRPr lang="zh-CN" altLang="en-US" sz="24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335520" y="3120390"/>
            <a:ext cx="9779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wide  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3552825" y="5286375"/>
            <a:ext cx="125666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力;力量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7430770" y="5306060"/>
            <a:ext cx="118681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nature  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2579370" y="5813425"/>
            <a:ext cx="112903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weigh  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1"/>
      <p:bldP spid="8" grpId="0"/>
      <p:bldP spid="8" grpId="1"/>
      <p:bldP spid="9" grpId="0"/>
      <p:bldP spid="9" grpId="1"/>
      <p:bldP spid="28" grpId="0"/>
      <p:bldP spid="28" grpId="1"/>
      <p:bldP spid="29" grpId="0"/>
      <p:bldP spid="29" grpId="1"/>
      <p:bldP spid="30" grpId="0"/>
      <p:bldP spid="30" grpId="1"/>
      <p:bldP spid="31" grpId="0"/>
      <p:bldP spid="31" grpId="1"/>
      <p:bldP spid="35" grpId="0"/>
      <p:bldP spid="35" grpId="1"/>
      <p:bldP spid="38" grpId="0"/>
      <p:bldP spid="38" grpId="1"/>
      <p:bldP spid="39" grpId="0"/>
      <p:bldP spid="39" grpId="1"/>
      <p:bldP spid="40" grpId="0"/>
      <p:bldP spid="40" grpId="1"/>
      <p:bldP spid="41" grpId="0"/>
      <p:bldP spid="41" grpId="1"/>
      <p:bldP spid="7" grpId="0"/>
      <p:bldP spid="7" grpId="1"/>
      <p:bldP spid="13" grpId="0"/>
      <p:bldP spid="13" grpId="1"/>
      <p:bldP spid="14" grpId="0"/>
      <p:bldP spid="14" grpId="1"/>
      <p:bldP spid="17" grpId="0"/>
      <p:bldP spid="17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47955" y="886460"/>
            <a:ext cx="11901805" cy="587184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46582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第14课时 八年级(下)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7—8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知识清单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73617" y="92085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4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1" name="数据透视知识清单.eps" descr="id:2147518120;FounderCES"/>
          <p:cNvPicPr/>
          <p:nvPr/>
        </p:nvPicPr>
        <p:blipFill>
          <a:blip/>
          <a:stretch>
            <a:fillRect/>
          </a:stretch>
        </p:blipFill>
        <p:spPr>
          <a:xfrm>
            <a:off x="1380460" y="1465545"/>
            <a:ext cx="8379912" cy="601250"/>
          </a:xfrm>
          <a:prstGeom prst="rect">
            <a:avLst/>
          </a:prstGeom>
        </p:spPr>
      </p:pic>
      <p:graphicFrame>
        <p:nvGraphicFramePr>
          <p:cNvPr id="6" name="表格 5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531495" y="1478915"/>
          <a:ext cx="11157585" cy="4758055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714375"/>
                <a:gridCol w="598805"/>
                <a:gridCol w="9844405"/>
              </a:tblGrid>
              <a:tr h="4758055"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sz="2400" b="1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核</a:t>
                      </a: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sz="2400" b="1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心</a:t>
                      </a:r>
                      <a:endParaRPr lang="zh-CN" sz="2400" b="1" kern="1200" dirty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sz="2400" b="1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词</a:t>
                      </a:r>
                      <a:endParaRPr lang="zh-CN" sz="2400" b="1" kern="1200" dirty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sz="2400" b="1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汇</a:t>
                      </a:r>
                      <a:endParaRPr lang="zh-CN" sz="2400" b="1" kern="1200" dirty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zh-CN" sz="2400" b="1" baseline="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英</a:t>
                      </a:r>
                    </a:p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endParaRPr lang="en-US" altLang="zh-CN" sz="2400" b="1" baseline="0" dirty="0" smtClean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zh-CN" sz="2400" b="1" baseline="0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汉</a:t>
                      </a:r>
                      <a:endParaRPr lang="zh-CN" sz="2400" b="1" baseline="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endParaRPr lang="en-US" altLang="zh-CN" sz="2400" b="1" baseline="0" dirty="0" smtClean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zh-CN" sz="2400" b="1" baseline="0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互</a:t>
                      </a:r>
                      <a:endParaRPr lang="zh-CN" sz="2400" b="1" baseline="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endParaRPr lang="en-US" altLang="zh-CN" sz="2400" b="1" baseline="0" dirty="0" smtClean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zh-CN" sz="2400" b="1" baseline="0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译</a:t>
                      </a:r>
                      <a:endParaRPr lang="zh-CN" sz="2400" b="1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16. adult </a:t>
                      </a:r>
                      <a:r>
                        <a:rPr sz="2400" b="1" i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n.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_______________</a:t>
                      </a:r>
                      <a:r>
                        <a:rPr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　　 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   </a:t>
                      </a:r>
                      <a:r>
                        <a:rPr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17. 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__________ </a:t>
                      </a:r>
                      <a:r>
                        <a:rPr sz="2400" b="1" i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n.</a:t>
                      </a:r>
                      <a:r>
                        <a:rPr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&amp; </a:t>
                      </a:r>
                      <a:r>
                        <a:rPr sz="2400" b="1" i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v.</a:t>
                      </a:r>
                      <a:r>
                        <a:rPr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研究;调查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zh-CN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18. 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__________ </a:t>
                      </a:r>
                      <a:r>
                        <a:rPr lang="zh-CN" altLang="zh-CN" sz="2400" b="1" i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n. </a:t>
                      </a:r>
                      <a:r>
                        <a:rPr lang="zh-CN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疾病;病 </a:t>
                      </a:r>
                      <a:r>
                        <a:rPr lang="en-US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                  </a:t>
                      </a:r>
                      <a:r>
                        <a:rPr lang="zh-CN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19. government </a:t>
                      </a:r>
                      <a:r>
                        <a:rPr lang="zh-CN" altLang="zh-CN" sz="2400" b="1" i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n.</a:t>
                      </a:r>
                      <a:r>
                        <a:rPr lang="en-US" altLang="zh-CN" sz="2400" b="1" i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 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___________</a:t>
                      </a:r>
                      <a:r>
                        <a:rPr lang="zh-CN" altLang="zh-CN" sz="2400" b="1" i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 </a:t>
                      </a:r>
                      <a:r>
                        <a:rPr lang="zh-CN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　　　 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zh-CN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20. treasure n. 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__________</a:t>
                      </a:r>
                      <a:r>
                        <a:rPr lang="zh-CN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　　　 </a:t>
                      </a:r>
                      <a:r>
                        <a:rPr lang="en-US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     </a:t>
                      </a:r>
                      <a:r>
                        <a:rPr lang="zh-CN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21.</a:t>
                      </a:r>
                      <a:r>
                        <a:rPr lang="en-US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 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__________ </a:t>
                      </a:r>
                      <a:r>
                        <a:rPr lang="zh-CN" altLang="zh-CN" sz="2400" b="1" i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v.</a:t>
                      </a:r>
                      <a:r>
                        <a:rPr lang="zh-CN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 匆忙;赶快 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zh-CN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22.</a:t>
                      </a:r>
                      <a:r>
                        <a:rPr lang="en-US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 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___________ </a:t>
                      </a:r>
                      <a:r>
                        <a:rPr lang="zh-CN" altLang="zh-CN" sz="2400" b="1" i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n. </a:t>
                      </a:r>
                      <a:r>
                        <a:rPr lang="zh-CN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科技;工艺 </a:t>
                      </a:r>
                      <a:r>
                        <a:rPr lang="en-US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            </a:t>
                      </a:r>
                      <a:r>
                        <a:rPr lang="zh-CN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23. 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__________ </a:t>
                      </a:r>
                      <a:r>
                        <a:rPr lang="zh-CN" altLang="zh-CN" sz="2400" b="1" i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adv.</a:t>
                      </a:r>
                      <a:r>
                        <a:rPr lang="zh-CN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 在国外;到国外 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zh-CN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24. thick</a:t>
                      </a:r>
                      <a:r>
                        <a:rPr lang="zh-CN" altLang="zh-CN" sz="2400" b="1" i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 adj.</a:t>
                      </a:r>
                      <a:r>
                        <a:rPr lang="zh-CN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 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__________</a:t>
                      </a:r>
                      <a:r>
                        <a:rPr lang="zh-CN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　　　 </a:t>
                      </a:r>
                      <a:r>
                        <a:rPr lang="en-US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        </a:t>
                      </a:r>
                      <a:r>
                        <a:rPr lang="zh-CN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25. success </a:t>
                      </a:r>
                      <a:r>
                        <a:rPr lang="zh-CN" altLang="zh-CN" sz="2400" b="1" i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n.</a:t>
                      </a:r>
                      <a:r>
                        <a:rPr lang="en-US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 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__________</a:t>
                      </a:r>
                      <a:r>
                        <a:rPr lang="zh-CN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 　　　 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zh-CN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26. 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__________ </a:t>
                      </a:r>
                      <a:r>
                        <a:rPr lang="zh-CN" altLang="zh-CN" sz="2400" b="1" i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v.</a:t>
                      </a:r>
                      <a:r>
                        <a:rPr lang="zh-CN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 属于 </a:t>
                      </a:r>
                      <a:r>
                        <a:rPr lang="en-US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                        </a:t>
                      </a:r>
                      <a:r>
                        <a:rPr lang="zh-CN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27. laughter </a:t>
                      </a:r>
                      <a:r>
                        <a:rPr lang="zh-CN" altLang="zh-CN" sz="2400" b="1" i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n.</a:t>
                      </a:r>
                      <a:r>
                        <a:rPr lang="en-US" altLang="zh-CN" sz="2400" b="1" i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 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__________</a:t>
                      </a:r>
                      <a:r>
                        <a:rPr lang="zh-CN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 　　　 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zh-CN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28. 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__________ </a:t>
                      </a:r>
                      <a:r>
                        <a:rPr lang="zh-CN" altLang="zh-CN" sz="2400" b="1" i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n. </a:t>
                      </a:r>
                      <a:r>
                        <a:rPr lang="zh-CN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流行音乐 </a:t>
                      </a:r>
                      <a:r>
                        <a:rPr lang="en-US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                </a:t>
                      </a:r>
                      <a:r>
                        <a:rPr lang="zh-CN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29. </a:t>
                      </a:r>
                      <a:r>
                        <a:rPr lang="en-US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 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__________ </a:t>
                      </a:r>
                      <a:r>
                        <a:rPr lang="zh-CN" altLang="zh-CN" sz="2400" b="1" i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n. </a:t>
                      </a:r>
                      <a:r>
                        <a:rPr lang="zh-CN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唱片;记录 </a:t>
                      </a:r>
                      <a:r>
                        <a:rPr lang="zh-CN" altLang="zh-CN" sz="2400" b="1" i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v. </a:t>
                      </a:r>
                      <a:r>
                        <a:rPr lang="zh-CN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录制 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zh-CN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30. 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__________ </a:t>
                      </a:r>
                      <a:r>
                        <a:rPr lang="zh-CN" altLang="zh-CN" sz="2400" b="1" i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v.</a:t>
                      </a:r>
                      <a:r>
                        <a:rPr lang="zh-CN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 介绍;引见 </a:t>
                      </a:r>
                    </a:p>
                  </a:txBody>
                  <a:tcPr marL="66675" marR="66675" marT="0" marB="0" anchor="ctr"/>
                </a:tc>
              </a:tr>
            </a:tbl>
          </a:graphicData>
        </a:graphic>
      </p:graphicFrame>
      <p:sp>
        <p:nvSpPr>
          <p:cNvPr id="15" name="文本框 14"/>
          <p:cNvSpPr txBox="1"/>
          <p:nvPr/>
        </p:nvSpPr>
        <p:spPr>
          <a:xfrm>
            <a:off x="1422400" y="1205865"/>
            <a:ext cx="117665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8660130" y="3931285"/>
            <a:ext cx="117030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altLang="zh-CN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成功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7392035" y="1751330"/>
            <a:ext cx="140271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research   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2616200" y="4458335"/>
            <a:ext cx="11112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belong   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9125585" y="2296160"/>
            <a:ext cx="169354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政府;内阁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</a:p>
        </p:txBody>
      </p:sp>
      <p:sp>
        <p:nvSpPr>
          <p:cNvPr id="29" name="文本框 28"/>
          <p:cNvSpPr txBox="1"/>
          <p:nvPr/>
        </p:nvSpPr>
        <p:spPr>
          <a:xfrm>
            <a:off x="7312660" y="2823210"/>
            <a:ext cx="132397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hurry   </a:t>
            </a:r>
          </a:p>
        </p:txBody>
      </p:sp>
      <p:sp>
        <p:nvSpPr>
          <p:cNvPr id="30" name="文本框 29"/>
          <p:cNvSpPr txBox="1"/>
          <p:nvPr/>
        </p:nvSpPr>
        <p:spPr>
          <a:xfrm>
            <a:off x="2584450" y="2320290"/>
            <a:ext cx="114617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illness </a:t>
            </a:r>
          </a:p>
        </p:txBody>
      </p:sp>
      <p:sp>
        <p:nvSpPr>
          <p:cNvPr id="31" name="文本框 30"/>
          <p:cNvSpPr txBox="1"/>
          <p:nvPr/>
        </p:nvSpPr>
        <p:spPr>
          <a:xfrm>
            <a:off x="3860165" y="2860040"/>
            <a:ext cx="160274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</a:rPr>
              <a:t>珠宝;财富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</a:p>
        </p:txBody>
      </p:sp>
      <p:sp>
        <p:nvSpPr>
          <p:cNvPr id="33" name="文本框 32"/>
          <p:cNvSpPr txBox="1"/>
          <p:nvPr/>
        </p:nvSpPr>
        <p:spPr>
          <a:xfrm>
            <a:off x="2442210" y="5599430"/>
            <a:ext cx="146494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introduce  </a:t>
            </a:r>
          </a:p>
        </p:txBody>
      </p:sp>
      <p:sp>
        <p:nvSpPr>
          <p:cNvPr id="34" name="文本框 33"/>
          <p:cNvSpPr txBox="1"/>
          <p:nvPr/>
        </p:nvSpPr>
        <p:spPr>
          <a:xfrm>
            <a:off x="2696210" y="4987925"/>
            <a:ext cx="7835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pop</a:t>
            </a:r>
          </a:p>
        </p:txBody>
      </p:sp>
      <p:sp>
        <p:nvSpPr>
          <p:cNvPr id="37" name="文本框 36"/>
          <p:cNvSpPr txBox="1"/>
          <p:nvPr/>
        </p:nvSpPr>
        <p:spPr>
          <a:xfrm>
            <a:off x="3450590" y="1733550"/>
            <a:ext cx="24612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成人;成年动物</a:t>
            </a:r>
          </a:p>
        </p:txBody>
      </p:sp>
      <p:sp>
        <p:nvSpPr>
          <p:cNvPr id="39" name="文本框 38"/>
          <p:cNvSpPr txBox="1"/>
          <p:nvPr/>
        </p:nvSpPr>
        <p:spPr>
          <a:xfrm>
            <a:off x="8818880" y="4491355"/>
            <a:ext cx="135826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笑;笑声</a:t>
            </a:r>
            <a:r>
              <a:rPr lang="en-US" altLang="zh-CN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endParaRPr lang="zh-CN" altLang="en-US" sz="24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3924935" y="3949065"/>
            <a:ext cx="9626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厚的</a:t>
            </a:r>
            <a:r>
              <a:rPr lang="en-US" altLang="zh-CN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endParaRPr lang="zh-CN" altLang="en-US" sz="24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7494270" y="5067935"/>
            <a:ext cx="11899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record</a:t>
            </a:r>
            <a:r>
              <a:rPr lang="en-US" altLang="zh-CN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endParaRPr lang="zh-CN" altLang="en-US" sz="24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426970" y="3363595"/>
            <a:ext cx="18478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technology   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7392035" y="3430270"/>
            <a:ext cx="11112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abroad   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1"/>
      <p:bldP spid="16" grpId="0"/>
      <p:bldP spid="16" grpId="1"/>
      <p:bldP spid="8" grpId="0"/>
      <p:bldP spid="8" grpId="1"/>
      <p:bldP spid="9" grpId="0"/>
      <p:bldP spid="9" grpId="1"/>
      <p:bldP spid="28" grpId="0"/>
      <p:bldP spid="28" grpId="1"/>
      <p:bldP spid="29" grpId="0"/>
      <p:bldP spid="29" grpId="1"/>
      <p:bldP spid="30" grpId="0"/>
      <p:bldP spid="30" grpId="1"/>
      <p:bldP spid="31" grpId="0"/>
      <p:bldP spid="31" grpId="1"/>
      <p:bldP spid="33" grpId="0"/>
      <p:bldP spid="33" grpId="1"/>
      <p:bldP spid="34" grpId="0"/>
      <p:bldP spid="34" grpId="1"/>
      <p:bldP spid="37" grpId="0"/>
      <p:bldP spid="37" grpId="1"/>
      <p:bldP spid="39" grpId="0"/>
      <p:bldP spid="39" grpId="1"/>
      <p:bldP spid="40" grpId="0"/>
      <p:bldP spid="40" grpId="1"/>
      <p:bldP spid="41" grpId="0"/>
      <p:bldP spid="41" grpId="1"/>
      <p:bldP spid="2" grpId="0"/>
      <p:bldP spid="2" grpId="1"/>
      <p:bldP spid="3" grpId="0"/>
      <p:bldP spid="3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47955" y="886460"/>
            <a:ext cx="11901170" cy="585914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46582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第14课时 八年级(下)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7—8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知识清单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068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/>
        </p:nvGraphicFramePr>
        <p:xfrm>
          <a:off x="551179" y="1413314"/>
          <a:ext cx="11134725" cy="493776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714375"/>
                <a:gridCol w="653415"/>
                <a:gridCol w="9766935"/>
              </a:tblGrid>
              <a:tr h="4937760"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sz="2400" b="1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核</a:t>
                      </a: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sz="2400" b="1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心</a:t>
                      </a:r>
                      <a:endParaRPr lang="zh-CN" sz="2400" b="1" kern="1200" dirty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sz="2400" b="1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词</a:t>
                      </a:r>
                      <a:endParaRPr lang="zh-CN" sz="2400" b="1" kern="1200" dirty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sz="2400" b="1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汇</a:t>
                      </a:r>
                      <a:endParaRPr lang="zh-CN" sz="2400" b="1" kern="1200" dirty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400" b="1" baseline="0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词</a:t>
                      </a:r>
                      <a:endParaRPr lang="zh-CN" sz="2400" b="1" baseline="0" dirty="0" smtClean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endParaRPr lang="en-US" altLang="zh-CN" sz="2400" b="1" baseline="0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400" b="1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汇</a:t>
                      </a:r>
                      <a:endParaRPr lang="en-US" altLang="zh-CN" sz="2400" b="1" baseline="0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endParaRPr lang="en-US" altLang="zh-CN" sz="2400" b="1" baseline="0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400" b="1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拓</a:t>
                      </a:r>
                      <a:endParaRPr lang="en-US" altLang="zh-CN" sz="2400" b="1" baseline="0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endParaRPr lang="en-US" altLang="zh-CN" sz="2400" b="1" baseline="0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400" b="1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展</a:t>
                      </a:r>
                      <a:endParaRPr lang="zh-CN" sz="2400" b="1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1. deep(</a:t>
                      </a:r>
                      <a:r>
                        <a:rPr sz="2400" b="1" i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adj.</a:t>
                      </a:r>
                      <a:r>
                        <a:rPr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)→</a:t>
                      </a:r>
                      <a:r>
                        <a:rPr lang="en-US"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</a:t>
                      </a:r>
                      <a:r>
                        <a:rPr lang="en-US" sz="2400" b="1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__________</a:t>
                      </a:r>
                      <a:r>
                        <a:rPr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(</a:t>
                      </a:r>
                      <a:r>
                        <a:rPr sz="2400" b="1" i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n.</a:t>
                      </a:r>
                      <a:r>
                        <a:rPr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)深度 →</a:t>
                      </a:r>
                      <a:r>
                        <a:rPr lang="en-US"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__________</a:t>
                      </a:r>
                      <a:r>
                        <a:rPr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(</a:t>
                      </a:r>
                      <a:r>
                        <a:rPr sz="2400" b="1" i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adv.</a:t>
                      </a:r>
                      <a:r>
                        <a:rPr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)深深地 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2. Asia(</a:t>
                      </a:r>
                      <a:r>
                        <a:rPr sz="2400" b="1" i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n</a:t>
                      </a:r>
                      <a:r>
                        <a:rPr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.) →</a:t>
                      </a:r>
                      <a:r>
                        <a:rPr lang="en-US"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</a:t>
                      </a:r>
                      <a:r>
                        <a:rPr lang="en-US" sz="2400" b="1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__________</a:t>
                      </a:r>
                      <a:r>
                        <a:rPr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(</a:t>
                      </a:r>
                      <a:r>
                        <a:rPr sz="2400" b="1" i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adj.</a:t>
                      </a:r>
                      <a:r>
                        <a:rPr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&amp;</a:t>
                      </a:r>
                      <a:r>
                        <a:rPr sz="2400" b="1" i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n.</a:t>
                      </a:r>
                      <a:r>
                        <a:rPr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)亚洲的;亚洲人 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3. tour(</a:t>
                      </a:r>
                      <a:r>
                        <a:rPr sz="2400" b="1" i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n.</a:t>
                      </a:r>
                      <a:r>
                        <a:rPr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)→</a:t>
                      </a:r>
                      <a:r>
                        <a:rPr lang="en-US"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</a:t>
                      </a:r>
                      <a:r>
                        <a:rPr lang="en-US" sz="2400" b="1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__________</a:t>
                      </a:r>
                      <a:r>
                        <a:rPr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(</a:t>
                      </a:r>
                      <a:r>
                        <a:rPr sz="2400" b="1" i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n.</a:t>
                      </a:r>
                      <a:r>
                        <a:rPr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)旅行者;观光者 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4. amaze(</a:t>
                      </a:r>
                      <a:r>
                        <a:rPr sz="2400" b="1" i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v.</a:t>
                      </a:r>
                      <a:r>
                        <a:rPr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)→</a:t>
                      </a:r>
                      <a:r>
                        <a:rPr lang="en-US"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</a:t>
                      </a:r>
                      <a:r>
                        <a:rPr lang="en-US" sz="2400" b="1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__________ </a:t>
                      </a:r>
                      <a:r>
                        <a:rPr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(</a:t>
                      </a:r>
                      <a:r>
                        <a:rPr sz="2400" b="1" i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adj.</a:t>
                      </a:r>
                      <a:r>
                        <a:rPr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)惊人的→</a:t>
                      </a:r>
                      <a:r>
                        <a:rPr lang="en-US"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</a:t>
                      </a:r>
                      <a:r>
                        <a:rPr lang="en-US" sz="2400" b="1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__________</a:t>
                      </a:r>
                      <a:r>
                        <a:rPr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(adj.)惊讶的 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5. protect(</a:t>
                      </a:r>
                      <a:r>
                        <a:rPr sz="2400" b="1" i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v.</a:t>
                      </a:r>
                      <a:r>
                        <a:rPr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)→</a:t>
                      </a:r>
                      <a:r>
                        <a:rPr lang="en-US"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</a:t>
                      </a:r>
                      <a:r>
                        <a:rPr lang="en-US" sz="2400" b="1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__________</a:t>
                      </a:r>
                      <a:r>
                        <a:rPr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(</a:t>
                      </a:r>
                      <a:r>
                        <a:rPr sz="2400" b="1" i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n.</a:t>
                      </a:r>
                      <a:r>
                        <a:rPr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)保护 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6. wide(</a:t>
                      </a:r>
                      <a:r>
                        <a:rPr sz="2400" b="1" i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adj.</a:t>
                      </a:r>
                      <a:r>
                        <a:rPr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)→</a:t>
                      </a:r>
                      <a:r>
                        <a:rPr lang="en-US"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</a:t>
                      </a:r>
                      <a:r>
                        <a:rPr lang="en-US" sz="2400" b="1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__________</a:t>
                      </a:r>
                      <a:r>
                        <a:rPr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(</a:t>
                      </a:r>
                      <a:r>
                        <a:rPr sz="2400" b="1" i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adv.</a:t>
                      </a:r>
                      <a:r>
                        <a:rPr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)广泛地 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7. southwest(</a:t>
                      </a:r>
                      <a:r>
                        <a:rPr sz="2400" b="1" i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n.</a:t>
                      </a:r>
                      <a:r>
                        <a:rPr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) →</a:t>
                      </a:r>
                      <a:r>
                        <a:rPr lang="en-US"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</a:t>
                      </a:r>
                      <a:r>
                        <a:rPr lang="en-US" sz="2400" b="1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______________ </a:t>
                      </a:r>
                      <a:r>
                        <a:rPr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(</a:t>
                      </a:r>
                      <a:r>
                        <a:rPr sz="2400" b="1" i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adj.</a:t>
                      </a:r>
                      <a:r>
                        <a:rPr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)西南的,西南方向的 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8. include(</a:t>
                      </a:r>
                      <a:r>
                        <a:rPr sz="2400" b="1" i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v</a:t>
                      </a:r>
                      <a:r>
                        <a:rPr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.)→</a:t>
                      </a:r>
                      <a:r>
                        <a:rPr lang="en-US"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</a:t>
                      </a:r>
                      <a:r>
                        <a:rPr lang="en-US" sz="2400" b="1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__________ </a:t>
                      </a:r>
                      <a:r>
                        <a:rPr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(</a:t>
                      </a:r>
                      <a:r>
                        <a:rPr sz="2400" b="1" i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prep</a:t>
                      </a:r>
                      <a:r>
                        <a:rPr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.)包括(某人/某物)在内 </a:t>
                      </a:r>
                    </a:p>
                  </a:txBody>
                  <a:tcPr marL="66675" marR="66675" marT="0" marB="0" anchor="ctr"/>
                </a:tc>
              </a:tr>
            </a:tbl>
          </a:graphicData>
        </a:graphic>
      </p:graphicFrame>
      <p:sp>
        <p:nvSpPr>
          <p:cNvPr id="3" name="文本框 2"/>
          <p:cNvSpPr txBox="1"/>
          <p:nvPr/>
        </p:nvSpPr>
        <p:spPr>
          <a:xfrm>
            <a:off x="4019550" y="1896110"/>
            <a:ext cx="10477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2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4137025" y="1757045"/>
            <a:ext cx="11442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depth  </a:t>
            </a:r>
          </a:p>
        </p:txBody>
      </p:sp>
      <p:sp>
        <p:nvSpPr>
          <p:cNvPr id="34" name="文本框 33"/>
          <p:cNvSpPr txBox="1"/>
          <p:nvPr/>
        </p:nvSpPr>
        <p:spPr>
          <a:xfrm>
            <a:off x="7226300" y="1739900"/>
            <a:ext cx="12395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deeply </a:t>
            </a:r>
          </a:p>
        </p:txBody>
      </p:sp>
      <p:sp>
        <p:nvSpPr>
          <p:cNvPr id="35" name="文本框 34"/>
          <p:cNvSpPr txBox="1"/>
          <p:nvPr/>
        </p:nvSpPr>
        <p:spPr>
          <a:xfrm>
            <a:off x="4019550" y="2345690"/>
            <a:ext cx="98044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Asian </a:t>
            </a:r>
          </a:p>
        </p:txBody>
      </p:sp>
      <p:sp>
        <p:nvSpPr>
          <p:cNvPr id="37" name="文本框 36"/>
          <p:cNvSpPr txBox="1"/>
          <p:nvPr/>
        </p:nvSpPr>
        <p:spPr>
          <a:xfrm>
            <a:off x="3799840" y="3388360"/>
            <a:ext cx="13525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38" name="文本框 37"/>
          <p:cNvSpPr txBox="1"/>
          <p:nvPr/>
        </p:nvSpPr>
        <p:spPr>
          <a:xfrm>
            <a:off x="4065270" y="3396615"/>
            <a:ext cx="153225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amazing </a:t>
            </a:r>
          </a:p>
        </p:txBody>
      </p:sp>
      <p:sp>
        <p:nvSpPr>
          <p:cNvPr id="39" name="文本框 38"/>
          <p:cNvSpPr txBox="1"/>
          <p:nvPr/>
        </p:nvSpPr>
        <p:spPr>
          <a:xfrm>
            <a:off x="4041140" y="3950335"/>
            <a:ext cx="15494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protection</a:t>
            </a:r>
          </a:p>
        </p:txBody>
      </p:sp>
      <p:sp>
        <p:nvSpPr>
          <p:cNvPr id="41" name="文本框 40"/>
          <p:cNvSpPr txBox="1"/>
          <p:nvPr/>
        </p:nvSpPr>
        <p:spPr>
          <a:xfrm>
            <a:off x="4176395" y="4491355"/>
            <a:ext cx="12166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widely</a:t>
            </a:r>
          </a:p>
        </p:txBody>
      </p:sp>
      <p:sp>
        <p:nvSpPr>
          <p:cNvPr id="42" name="文本框 41"/>
          <p:cNvSpPr txBox="1"/>
          <p:nvPr/>
        </p:nvSpPr>
        <p:spPr>
          <a:xfrm>
            <a:off x="4555490" y="5072380"/>
            <a:ext cx="20713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southwestern</a:t>
            </a:r>
          </a:p>
        </p:txBody>
      </p:sp>
      <p:sp>
        <p:nvSpPr>
          <p:cNvPr id="43" name="文本框 42"/>
          <p:cNvSpPr txBox="1"/>
          <p:nvPr/>
        </p:nvSpPr>
        <p:spPr>
          <a:xfrm>
            <a:off x="3956685" y="2889250"/>
            <a:ext cx="14744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tourist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4087495" y="5592445"/>
            <a:ext cx="143954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including  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7702550" y="3432810"/>
            <a:ext cx="150050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amazed  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36" grpId="1"/>
      <p:bldP spid="34" grpId="0"/>
      <p:bldP spid="34" grpId="1"/>
      <p:bldP spid="35" grpId="0"/>
      <p:bldP spid="35" grpId="1"/>
      <p:bldP spid="37" grpId="1"/>
      <p:bldP spid="38" grpId="0"/>
      <p:bldP spid="38" grpId="1"/>
      <p:bldP spid="39" grpId="0"/>
      <p:bldP spid="39" grpId="1"/>
      <p:bldP spid="41" grpId="0"/>
      <p:bldP spid="41" grpId="1"/>
      <p:bldP spid="42" grpId="0"/>
      <p:bldP spid="42" grpId="1"/>
      <p:bldP spid="43" grpId="0"/>
      <p:bldP spid="43" grpId="1"/>
      <p:bldP spid="2" grpId="0"/>
      <p:bldP spid="2" grpId="1"/>
      <p:bldP spid="7" grpId="0"/>
      <p:bldP spid="7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47955" y="886460"/>
            <a:ext cx="11901170" cy="585914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46582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第14课时 八年级(下)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7—8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知识清单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068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4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533400" y="1437640"/>
          <a:ext cx="11170285" cy="487172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714375"/>
                <a:gridCol w="653415"/>
                <a:gridCol w="9802495"/>
              </a:tblGrid>
              <a:tr h="4871720"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sz="2400" b="1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核</a:t>
                      </a: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sz="2400" b="1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心</a:t>
                      </a:r>
                      <a:endParaRPr lang="zh-CN" sz="2400" b="1" kern="1200" dirty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sz="2400" b="1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词</a:t>
                      </a:r>
                      <a:endParaRPr lang="zh-CN" sz="2400" b="1" kern="1200" dirty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sz="2400" b="1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汇</a:t>
                      </a:r>
                      <a:endParaRPr lang="zh-CN" sz="2400" b="1" kern="1200" dirty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400" b="1" baseline="0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词</a:t>
                      </a:r>
                      <a:endParaRPr lang="zh-CN" sz="2400" b="1" baseline="0" dirty="0" smtClean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endParaRPr lang="en-US" altLang="zh-CN" sz="2400" b="1" baseline="0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400" b="1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汇</a:t>
                      </a:r>
                      <a:endParaRPr lang="en-US" altLang="zh-CN" sz="2400" b="1" baseline="0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endParaRPr lang="en-US" altLang="zh-CN" sz="2400" b="1" baseline="0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400" b="1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拓</a:t>
                      </a:r>
                      <a:endParaRPr lang="en-US" altLang="zh-CN" sz="2400" b="1" baseline="0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endParaRPr lang="en-US" altLang="zh-CN" sz="2400" b="1" baseline="0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400" b="1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展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sz="2400" b="1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9. succeed(</a:t>
                      </a:r>
                      <a:r>
                        <a:rPr sz="2400" b="1" i="1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v.</a:t>
                      </a:r>
                      <a:r>
                        <a:rPr sz="2400" b="1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)→</a:t>
                      </a:r>
                      <a:r>
                        <a:rPr lang="en-US" sz="2400" b="1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__________</a:t>
                      </a:r>
                      <a:r>
                        <a:rPr sz="2400" b="1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(</a:t>
                      </a:r>
                      <a:r>
                        <a:rPr sz="2400" b="1" i="1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n.</a:t>
                      </a:r>
                      <a:r>
                        <a:rPr sz="2400" b="1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)成功→</a:t>
                      </a:r>
                      <a:r>
                        <a:rPr lang="en-US" sz="2400" b="1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__________</a:t>
                      </a:r>
                      <a:r>
                        <a:rPr sz="2400" b="1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(</a:t>
                      </a:r>
                      <a:r>
                        <a:rPr sz="2400" b="1" i="1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adj.</a:t>
                      </a:r>
                      <a:r>
                        <a:rPr sz="2400" b="1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)获得成功的;有成</a:t>
                      </a:r>
                      <a:r>
                        <a:rPr lang="en-US" sz="2400" b="1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  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sz="2400" b="1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  </a:t>
                      </a:r>
                      <a:r>
                        <a:rPr sz="2400" b="1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就的→</a:t>
                      </a:r>
                      <a:r>
                        <a:rPr lang="en-US" sz="2400" b="1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___________</a:t>
                      </a:r>
                      <a:r>
                        <a:rPr sz="2400" b="1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(</a:t>
                      </a:r>
                      <a:r>
                        <a:rPr sz="2400" b="1" i="1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adv.</a:t>
                      </a:r>
                      <a:r>
                        <a:rPr sz="2400" b="1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)成功地 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sz="2400" b="1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10. achieve(</a:t>
                      </a:r>
                      <a:r>
                        <a:rPr sz="2400" b="1" i="1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v.</a:t>
                      </a:r>
                      <a:r>
                        <a:rPr sz="2400" b="1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)→</a:t>
                      </a:r>
                      <a:r>
                        <a:rPr lang="en-US" sz="2400" b="1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_____________</a:t>
                      </a:r>
                      <a:r>
                        <a:rPr sz="2400" b="1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(</a:t>
                      </a:r>
                      <a:r>
                        <a:rPr sz="2400" b="1" i="1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n.</a:t>
                      </a:r>
                      <a:r>
                        <a:rPr sz="2400" b="1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)成就 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sz="2400" b="1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11. nature(</a:t>
                      </a:r>
                      <a:r>
                        <a:rPr sz="2400" b="1" i="1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n.</a:t>
                      </a:r>
                      <a:r>
                        <a:rPr sz="2400" b="1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)→</a:t>
                      </a:r>
                      <a:r>
                        <a:rPr lang="en-US" sz="2400" b="1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__________</a:t>
                      </a:r>
                      <a:r>
                        <a:rPr sz="2400" b="1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(</a:t>
                      </a:r>
                      <a:r>
                        <a:rPr sz="2400" b="1" i="1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adj.</a:t>
                      </a:r>
                      <a:r>
                        <a:rPr sz="2400" b="1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)自然的 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sz="2400" b="1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12. weigh(</a:t>
                      </a:r>
                      <a:r>
                        <a:rPr sz="2400" b="1" i="1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v.</a:t>
                      </a:r>
                      <a:r>
                        <a:rPr sz="2400" b="1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) →</a:t>
                      </a:r>
                      <a:r>
                        <a:rPr lang="en-US" sz="2400" b="1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__________ </a:t>
                      </a:r>
                      <a:r>
                        <a:rPr sz="2400" b="1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(</a:t>
                      </a:r>
                      <a:r>
                        <a:rPr sz="2400" b="1" i="1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n.</a:t>
                      </a:r>
                      <a:r>
                        <a:rPr sz="2400" b="1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)重量 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sz="2400" b="1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13. ill(</a:t>
                      </a:r>
                      <a:r>
                        <a:rPr sz="2400" b="1" i="1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adj</a:t>
                      </a:r>
                      <a:r>
                        <a:rPr sz="2400" b="1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.)→</a:t>
                      </a:r>
                      <a:r>
                        <a:rPr lang="en-US" sz="2400" b="1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__________</a:t>
                      </a:r>
                      <a:r>
                        <a:rPr sz="2400" b="1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(</a:t>
                      </a:r>
                      <a:r>
                        <a:rPr sz="2400" b="1" i="1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n.</a:t>
                      </a:r>
                      <a:r>
                        <a:rPr sz="2400" b="1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)疾病;病 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sz="2400" b="1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14. remain(</a:t>
                      </a:r>
                      <a:r>
                        <a:rPr sz="2400" b="1" i="1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v</a:t>
                      </a:r>
                      <a:r>
                        <a:rPr sz="2400" b="1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.)→</a:t>
                      </a:r>
                      <a:r>
                        <a:rPr lang="en-US" sz="2400" b="1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__________</a:t>
                      </a:r>
                      <a:r>
                        <a:rPr sz="2400" b="1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(</a:t>
                      </a:r>
                      <a:r>
                        <a:rPr sz="2400" b="1" i="1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adj.</a:t>
                      </a:r>
                      <a:r>
                        <a:rPr sz="2400" b="1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)遗留的;剩余的 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sz="2400" b="1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15. govern(</a:t>
                      </a:r>
                      <a:r>
                        <a:rPr sz="2400" b="1" i="1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v</a:t>
                      </a:r>
                      <a:r>
                        <a:rPr sz="2400" b="1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.)→</a:t>
                      </a:r>
                      <a:r>
                        <a:rPr lang="en-US" sz="2400" b="1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____________</a:t>
                      </a:r>
                      <a:r>
                        <a:rPr sz="2400" b="1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(</a:t>
                      </a:r>
                      <a:r>
                        <a:rPr sz="2400" b="1" i="1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n</a:t>
                      </a:r>
                      <a:r>
                        <a:rPr sz="2400" b="1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.)政府 </a:t>
                      </a:r>
                    </a:p>
                  </a:txBody>
                  <a:tcPr marL="66675" marR="66675" marT="0" marB="0" anchor="ctr"/>
                </a:tc>
              </a:tr>
            </a:tbl>
          </a:graphicData>
        </a:graphic>
      </p:graphicFrame>
      <p:sp>
        <p:nvSpPr>
          <p:cNvPr id="3" name="文本框 2"/>
          <p:cNvSpPr txBox="1"/>
          <p:nvPr/>
        </p:nvSpPr>
        <p:spPr>
          <a:xfrm>
            <a:off x="4019550" y="1896110"/>
            <a:ext cx="10477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2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4220845" y="1786255"/>
            <a:ext cx="12547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success  </a:t>
            </a:r>
          </a:p>
        </p:txBody>
      </p:sp>
      <p:sp>
        <p:nvSpPr>
          <p:cNvPr id="34" name="文本框 33"/>
          <p:cNvSpPr txBox="1"/>
          <p:nvPr/>
        </p:nvSpPr>
        <p:spPr>
          <a:xfrm>
            <a:off x="7094855" y="1786255"/>
            <a:ext cx="149733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successful </a:t>
            </a:r>
          </a:p>
        </p:txBody>
      </p:sp>
      <p:sp>
        <p:nvSpPr>
          <p:cNvPr id="35" name="文本框 34"/>
          <p:cNvSpPr txBox="1"/>
          <p:nvPr/>
        </p:nvSpPr>
        <p:spPr>
          <a:xfrm>
            <a:off x="4147185" y="2880995"/>
            <a:ext cx="19608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achievement  </a:t>
            </a:r>
          </a:p>
        </p:txBody>
      </p:sp>
      <p:sp>
        <p:nvSpPr>
          <p:cNvPr id="39" name="文本框 38"/>
          <p:cNvSpPr txBox="1"/>
          <p:nvPr/>
        </p:nvSpPr>
        <p:spPr>
          <a:xfrm>
            <a:off x="4247515" y="3930015"/>
            <a:ext cx="12255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weight</a:t>
            </a:r>
          </a:p>
        </p:txBody>
      </p:sp>
      <p:sp>
        <p:nvSpPr>
          <p:cNvPr id="41" name="文本框 40"/>
          <p:cNvSpPr txBox="1"/>
          <p:nvPr/>
        </p:nvSpPr>
        <p:spPr>
          <a:xfrm>
            <a:off x="4005580" y="4550410"/>
            <a:ext cx="106235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illness</a:t>
            </a:r>
          </a:p>
        </p:txBody>
      </p:sp>
      <p:sp>
        <p:nvSpPr>
          <p:cNvPr id="43" name="文本框 42"/>
          <p:cNvSpPr txBox="1"/>
          <p:nvPr/>
        </p:nvSpPr>
        <p:spPr>
          <a:xfrm>
            <a:off x="4247515" y="3430905"/>
            <a:ext cx="118935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natural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4187190" y="5026660"/>
            <a:ext cx="17113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remaining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4219575" y="5575300"/>
            <a:ext cx="18103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government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3179445" y="2282825"/>
            <a:ext cx="18034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successfully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36" grpId="1"/>
      <p:bldP spid="34" grpId="0"/>
      <p:bldP spid="34" grpId="1"/>
      <p:bldP spid="35" grpId="0"/>
      <p:bldP spid="35" grpId="1"/>
      <p:bldP spid="39" grpId="0"/>
      <p:bldP spid="39" grpId="1"/>
      <p:bldP spid="41" grpId="0"/>
      <p:bldP spid="41" grpId="1"/>
      <p:bldP spid="43" grpId="0"/>
      <p:bldP spid="43" grpId="1"/>
      <p:bldP spid="2" grpId="0"/>
      <p:bldP spid="2" grpId="1"/>
      <p:bldP spid="8" grpId="0"/>
      <p:bldP spid="8" grpId="1"/>
      <p:bldP spid="9" grpId="0"/>
      <p:bldP spid="9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47320" y="882015"/>
            <a:ext cx="11955780" cy="586676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46582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第14课时 八年级(下)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7—8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知识清单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068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4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551180" y="1507490"/>
          <a:ext cx="11471910" cy="438912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756285"/>
                <a:gridCol w="10715625"/>
              </a:tblGrid>
              <a:tr h="4389120"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0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400" b="1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高</a:t>
                      </a: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400" b="1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频</a:t>
                      </a: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400" b="1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短</a:t>
                      </a: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400" b="1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语</a:t>
                      </a: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altLang="zh-CN" sz="2400" b="1" dirty="0" smtClean="0"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1. (可以)随便(做某事) ____________　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altLang="zh-CN" sz="2400" b="1" dirty="0" smtClean="0"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2. </a:t>
                      </a:r>
                      <a:r>
                        <a:rPr lang="en-US" altLang="zh-CN" sz="2400" b="1" dirty="0" smtClean="0"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保护……免受……(的伤害)</a:t>
                      </a:r>
                      <a:r>
                        <a:rPr lang="en-US" altLang="zh-CN" sz="2400" b="1" dirty="0" smtClean="0"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__________________</a:t>
                      </a:r>
                      <a:r>
                        <a:rPr lang="en-US" altLang="zh-CN" sz="2400" b="1" dirty="0" smtClean="0"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　　　　　　　 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altLang="zh-CN" sz="2400" b="1" dirty="0" smtClean="0"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3. 就我所知 </a:t>
                      </a:r>
                      <a:r>
                        <a:rPr lang="en-US" altLang="zh-CN" sz="2400" b="1" dirty="0" smtClean="0"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________________   </a:t>
                      </a:r>
                      <a:r>
                        <a:rPr lang="en-US" altLang="zh-CN" sz="2400" b="1" dirty="0" smtClean="0"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　　　4. 吸入 </a:t>
                      </a:r>
                      <a:r>
                        <a:rPr lang="en-US" altLang="zh-CN" sz="2400" b="1" dirty="0" smtClean="0"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____________</a:t>
                      </a:r>
                      <a:r>
                        <a:rPr lang="en-US" altLang="zh-CN" sz="2400" b="1" dirty="0" smtClean="0"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　　　　　　　 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altLang="zh-CN" sz="2400" b="1" dirty="0" smtClean="0"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5. 面对(问题、困难等) </a:t>
                      </a:r>
                      <a:r>
                        <a:rPr lang="en-US" altLang="zh-CN" sz="2400" b="1" dirty="0" smtClean="0"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____________</a:t>
                      </a:r>
                      <a:r>
                        <a:rPr lang="en-US" altLang="zh-CN" sz="2400" b="1" dirty="0" smtClean="0"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　 6. 即使;虽然 </a:t>
                      </a:r>
                      <a:r>
                        <a:rPr lang="en-US" altLang="zh-CN" sz="2400" b="1" dirty="0" smtClean="0"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____________</a:t>
                      </a:r>
                      <a:r>
                        <a:rPr lang="en-US" altLang="zh-CN" sz="2400" b="1" dirty="0" smtClean="0"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　　　　　　　 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altLang="zh-CN" sz="2400" b="1" dirty="0" smtClean="0"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7. 出生时 </a:t>
                      </a:r>
                      <a:r>
                        <a:rPr lang="en-US" altLang="zh-CN" sz="2400" b="1" dirty="0" smtClean="0"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____________</a:t>
                      </a:r>
                      <a:r>
                        <a:rPr lang="en-US" altLang="zh-CN" sz="2400" b="1" dirty="0" smtClean="0"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　　　　　　　8. 到达(某数量、程度等) </a:t>
                      </a:r>
                      <a:r>
                        <a:rPr lang="en-US" altLang="zh-CN" sz="2400" b="1" dirty="0" smtClean="0"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____________</a:t>
                      </a:r>
                      <a:r>
                        <a:rPr lang="en-US" altLang="zh-CN" sz="2400" b="1" dirty="0" smtClean="0"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　　　　　　　 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altLang="zh-CN" sz="2400" b="1" dirty="0" smtClean="0"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9. 走路时撞着 </a:t>
                      </a:r>
                      <a:r>
                        <a:rPr lang="en-US" altLang="zh-CN" sz="2400" b="1" dirty="0" smtClean="0"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____________</a:t>
                      </a:r>
                      <a:r>
                        <a:rPr lang="en-US" altLang="zh-CN" sz="2400" b="1" dirty="0" smtClean="0"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　　　　　10. 绊倒 </a:t>
                      </a:r>
                      <a:r>
                        <a:rPr lang="en-US" altLang="zh-CN" sz="2400" b="1" dirty="0" smtClean="0"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____________</a:t>
                      </a:r>
                      <a:r>
                        <a:rPr lang="en-US" altLang="zh-CN" sz="2400" b="1" dirty="0" smtClean="0"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　　　　　　　 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altLang="zh-CN" sz="2400" b="1" dirty="0" smtClean="0"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11. 大约 </a:t>
                      </a:r>
                      <a:r>
                        <a:rPr lang="en-US" altLang="zh-CN" sz="2400" b="1" dirty="0" smtClean="0"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____________</a:t>
                      </a:r>
                      <a:r>
                        <a:rPr lang="en-US" altLang="zh-CN" sz="2400" b="1" dirty="0" smtClean="0"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　　　　　　　  12. 赶快 </a:t>
                      </a:r>
                      <a:r>
                        <a:rPr lang="en-US" altLang="zh-CN" sz="2400" b="1" dirty="0" smtClean="0"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____________</a:t>
                      </a:r>
                      <a:r>
                        <a:rPr lang="en-US" altLang="zh-CN" sz="2400" b="1" dirty="0" smtClean="0"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　　　　　　　 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altLang="zh-CN" sz="2400" b="1" dirty="0" smtClean="0"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13. 自从 </a:t>
                      </a:r>
                      <a:r>
                        <a:rPr lang="en-US" altLang="zh-CN" sz="2400" b="1" dirty="0" smtClean="0"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____________</a:t>
                      </a:r>
                      <a:r>
                        <a:rPr lang="en-US" altLang="zh-CN" sz="2400" b="1" dirty="0" smtClean="0"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　　　　　　　  14. 搭建 </a:t>
                      </a:r>
                      <a:r>
                        <a:rPr lang="en-US" altLang="zh-CN" sz="2400" b="1" dirty="0" smtClean="0"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____________</a:t>
                      </a:r>
                      <a:r>
                        <a:rPr lang="en-US" altLang="zh-CN" sz="2400" b="1" dirty="0" smtClean="0"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　　　　　　　 </a:t>
                      </a:r>
                      <a:r>
                        <a:rPr lang="en-US" altLang="zh-CN" sz="2400" b="1" dirty="0" smtClean="0">
                          <a:solidFill>
                            <a:schemeClr val="tx1"/>
                          </a:solidFill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　　　　　　 </a:t>
                      </a:r>
                      <a:r>
                        <a:rPr lang="en-US" altLang="zh-CN" sz="2400" b="1" dirty="0" smtClea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　　　 </a:t>
                      </a:r>
                    </a:p>
                  </a:txBody>
                  <a:tcPr marL="66675" marR="66675" marT="0" marB="0" anchor="ctr"/>
                </a:tc>
              </a:tr>
            </a:tbl>
          </a:graphicData>
        </a:graphic>
      </p:graphicFrame>
      <p:sp>
        <p:nvSpPr>
          <p:cNvPr id="35" name="文本框 34"/>
          <p:cNvSpPr txBox="1"/>
          <p:nvPr/>
        </p:nvSpPr>
        <p:spPr>
          <a:xfrm>
            <a:off x="4547870" y="1615440"/>
            <a:ext cx="12954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feel free</a:t>
            </a:r>
          </a:p>
        </p:txBody>
      </p:sp>
      <p:sp>
        <p:nvSpPr>
          <p:cNvPr id="37" name="文本框 36"/>
          <p:cNvSpPr txBox="1"/>
          <p:nvPr/>
        </p:nvSpPr>
        <p:spPr>
          <a:xfrm>
            <a:off x="5443855" y="2115185"/>
            <a:ext cx="373951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protect … from …</a:t>
            </a:r>
          </a:p>
        </p:txBody>
      </p:sp>
      <p:sp>
        <p:nvSpPr>
          <p:cNvPr id="39" name="文本框 38"/>
          <p:cNvSpPr txBox="1"/>
          <p:nvPr/>
        </p:nvSpPr>
        <p:spPr>
          <a:xfrm>
            <a:off x="3051810" y="2687320"/>
            <a:ext cx="250063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as far as I know</a:t>
            </a:r>
          </a:p>
        </p:txBody>
      </p:sp>
      <p:sp>
        <p:nvSpPr>
          <p:cNvPr id="40" name="文本框 39"/>
          <p:cNvSpPr txBox="1"/>
          <p:nvPr/>
        </p:nvSpPr>
        <p:spPr>
          <a:xfrm>
            <a:off x="7901940" y="2700020"/>
            <a:ext cx="11645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take in</a:t>
            </a:r>
          </a:p>
        </p:txBody>
      </p:sp>
      <p:sp>
        <p:nvSpPr>
          <p:cNvPr id="41" name="文本框 40"/>
          <p:cNvSpPr txBox="1"/>
          <p:nvPr/>
        </p:nvSpPr>
        <p:spPr>
          <a:xfrm>
            <a:off x="4359275" y="3251835"/>
            <a:ext cx="215201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 the face of </a:t>
            </a:r>
            <a:endParaRPr lang="en-US" sz="2400" b="1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/>
              <a:sym typeface="+mn-ea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8305800" y="3226435"/>
            <a:ext cx="241490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even though</a:t>
            </a:r>
          </a:p>
        </p:txBody>
      </p:sp>
      <p:sp>
        <p:nvSpPr>
          <p:cNvPr id="43" name="文本框 42"/>
          <p:cNvSpPr txBox="1"/>
          <p:nvPr/>
        </p:nvSpPr>
        <p:spPr>
          <a:xfrm>
            <a:off x="2919095" y="3795395"/>
            <a:ext cx="136715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at birth</a:t>
            </a:r>
          </a:p>
        </p:txBody>
      </p:sp>
      <p:sp>
        <p:nvSpPr>
          <p:cNvPr id="44" name="文本框 43"/>
          <p:cNvSpPr txBox="1"/>
          <p:nvPr/>
        </p:nvSpPr>
        <p:spPr>
          <a:xfrm>
            <a:off x="10353675" y="3752215"/>
            <a:ext cx="109791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up to</a:t>
            </a:r>
          </a:p>
        </p:txBody>
      </p:sp>
      <p:sp>
        <p:nvSpPr>
          <p:cNvPr id="45" name="文本框 44"/>
          <p:cNvSpPr txBox="1"/>
          <p:nvPr/>
        </p:nvSpPr>
        <p:spPr>
          <a:xfrm>
            <a:off x="3383280" y="4351020"/>
            <a:ext cx="15341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walk into </a:t>
            </a:r>
            <a:endParaRPr lang="en-US" sz="2400" b="1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/>
              <a:sym typeface="+mn-ea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7974330" y="4359275"/>
            <a:ext cx="14490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fall over</a:t>
            </a:r>
          </a:p>
        </p:txBody>
      </p:sp>
      <p:sp>
        <p:nvSpPr>
          <p:cNvPr id="47" name="文本框 46"/>
          <p:cNvSpPr txBox="1"/>
          <p:nvPr/>
        </p:nvSpPr>
        <p:spPr>
          <a:xfrm>
            <a:off x="2834640" y="4902835"/>
            <a:ext cx="12579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or so </a:t>
            </a:r>
            <a:endParaRPr lang="en-US" sz="2400" b="1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/>
              <a:sym typeface="+mn-ea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7974330" y="4841240"/>
            <a:ext cx="153606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hurry up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2505710" y="5442585"/>
            <a:ext cx="184404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ever since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8063230" y="5408930"/>
            <a:ext cx="131000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put up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35" grpId="1"/>
      <p:bldP spid="37" grpId="0"/>
      <p:bldP spid="37" grpId="1"/>
      <p:bldP spid="39" grpId="0"/>
      <p:bldP spid="39" grpId="1"/>
      <p:bldP spid="40" grpId="0"/>
      <p:bldP spid="40" grpId="1"/>
      <p:bldP spid="41" grpId="0"/>
      <p:bldP spid="41" grpId="1"/>
      <p:bldP spid="42" grpId="0"/>
      <p:bldP spid="42" grpId="1"/>
      <p:bldP spid="43" grpId="0"/>
      <p:bldP spid="43" grpId="1"/>
      <p:bldP spid="44" grpId="0"/>
      <p:bldP spid="44" grpId="1"/>
      <p:bldP spid="45" grpId="0"/>
      <p:bldP spid="45" grpId="1"/>
      <p:bldP spid="46" grpId="0"/>
      <p:bldP spid="46" grpId="1"/>
      <p:bldP spid="47" grpId="0"/>
      <p:bldP spid="47" grpId="1"/>
      <p:bldP spid="48" grpId="0"/>
      <p:bldP spid="48" grpId="1"/>
      <p:bldP spid="2" grpId="0"/>
      <p:bldP spid="2" grpId="1"/>
      <p:bldP spid="8" grpId="0"/>
      <p:bldP spid="8" grpId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47320" y="899160"/>
            <a:ext cx="11934190" cy="5831840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46582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第14课时 八年级(下)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7—8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知识清单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068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4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508635" y="1417955"/>
          <a:ext cx="11210925" cy="520065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714375"/>
                <a:gridCol w="10496550"/>
              </a:tblGrid>
              <a:tr h="5200650"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400" b="1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重</a:t>
                      </a: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400" b="1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点</a:t>
                      </a: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400" b="1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句</a:t>
                      </a: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400" b="1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型</a:t>
                      </a: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1" dirty="0" smtClean="0"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1. Qomolangma is ________ than ________ ________ __________ in the world.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1" dirty="0" smtClean="0"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   珠穆朗玛峰比世界上其他任何一座山脉都高。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1" dirty="0" smtClean="0"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2. China has ________ ________ ____________ in the world.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1" dirty="0" smtClean="0"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   在世界上中国拥有最多的人口。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1" dirty="0" smtClean="0"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3. Did you know that China is _______ _______ ________ ________ _________  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1" dirty="0" smtClean="0"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   in the world?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1" dirty="0" smtClean="0"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   你知道中国是世界上最古老的国家之一吗?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1" dirty="0" smtClean="0"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4. It’s ________ ________ than my country.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1" dirty="0" smtClean="0"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   它比我的国家古老得多。</a:t>
                      </a:r>
                    </a:p>
                  </a:txBody>
                  <a:tcPr marL="66675" marR="66675" marT="0" marB="0" anchor="ctr"/>
                </a:tc>
              </a:tr>
            </a:tbl>
          </a:graphicData>
        </a:graphic>
      </p:graphicFrame>
      <p:sp>
        <p:nvSpPr>
          <p:cNvPr id="30" name="文本框 29"/>
          <p:cNvSpPr txBox="1"/>
          <p:nvPr/>
        </p:nvSpPr>
        <p:spPr>
          <a:xfrm>
            <a:off x="9720580" y="2103120"/>
            <a:ext cx="14998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32" name="文本框 31"/>
          <p:cNvSpPr txBox="1"/>
          <p:nvPr/>
        </p:nvSpPr>
        <p:spPr>
          <a:xfrm>
            <a:off x="3785870" y="1613535"/>
            <a:ext cx="10960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higher </a:t>
            </a:r>
          </a:p>
        </p:txBody>
      </p:sp>
      <p:sp>
        <p:nvSpPr>
          <p:cNvPr id="33" name="文本框 32"/>
          <p:cNvSpPr txBox="1"/>
          <p:nvPr/>
        </p:nvSpPr>
        <p:spPr>
          <a:xfrm>
            <a:off x="3228340" y="2742565"/>
            <a:ext cx="6864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</a:t>
            </a:r>
          </a:p>
        </p:txBody>
      </p:sp>
      <p:sp>
        <p:nvSpPr>
          <p:cNvPr id="34" name="文本框 33"/>
          <p:cNvSpPr txBox="1"/>
          <p:nvPr/>
        </p:nvSpPr>
        <p:spPr>
          <a:xfrm>
            <a:off x="4371975" y="2718435"/>
            <a:ext cx="12420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biggest 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35" name="文本框 34"/>
          <p:cNvSpPr txBox="1"/>
          <p:nvPr/>
        </p:nvSpPr>
        <p:spPr>
          <a:xfrm>
            <a:off x="5705475" y="2718435"/>
            <a:ext cx="18738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population</a:t>
            </a:r>
          </a:p>
        </p:txBody>
      </p:sp>
      <p:sp>
        <p:nvSpPr>
          <p:cNvPr id="36" name="文本框 35"/>
          <p:cNvSpPr txBox="1"/>
          <p:nvPr/>
        </p:nvSpPr>
        <p:spPr>
          <a:xfrm>
            <a:off x="6718935" y="3848100"/>
            <a:ext cx="5384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of</a:t>
            </a:r>
            <a:endParaRPr lang="en-US" altLang="zh-CN" sz="2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5333365" y="3848100"/>
            <a:ext cx="7747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one  </a:t>
            </a:r>
            <a:endParaRPr lang="en-US" altLang="zh-CN" sz="2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7904480" y="3860165"/>
            <a:ext cx="6515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the  </a:t>
            </a:r>
            <a:endParaRPr lang="en-US" altLang="zh-CN" sz="2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8978900" y="3844925"/>
            <a:ext cx="10388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oldest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0090150" y="3856990"/>
            <a:ext cx="14401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countries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5978525" y="1616710"/>
            <a:ext cx="72326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any  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7188200" y="1656080"/>
            <a:ext cx="87185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other 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8289290" y="1637665"/>
            <a:ext cx="15786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mountain 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2228215" y="5499735"/>
            <a:ext cx="120586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much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3597910" y="5499735"/>
            <a:ext cx="91249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older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1"/>
      <p:bldP spid="32" grpId="0"/>
      <p:bldP spid="32" grpId="1"/>
      <p:bldP spid="33" grpId="0"/>
      <p:bldP spid="33" grpId="1"/>
      <p:bldP spid="34" grpId="0"/>
      <p:bldP spid="34" grpId="1"/>
      <p:bldP spid="35" grpId="0"/>
      <p:bldP spid="35" grpId="1"/>
      <p:bldP spid="36" grpId="0"/>
      <p:bldP spid="36" grpId="1"/>
      <p:bldP spid="37" grpId="0"/>
      <p:bldP spid="37" grpId="1"/>
      <p:bldP spid="38" grpId="0"/>
      <p:bldP spid="38" grpId="1"/>
      <p:bldP spid="39" grpId="0"/>
      <p:bldP spid="39" grpId="1"/>
      <p:bldP spid="2" grpId="0"/>
      <p:bldP spid="2" grpId="1"/>
      <p:bldP spid="3" grpId="0"/>
      <p:bldP spid="3" grpId="1"/>
      <p:bldP spid="7" grpId="0"/>
      <p:bldP spid="7" grpId="1"/>
      <p:bldP spid="8" grpId="0"/>
      <p:bldP spid="8" grpId="1"/>
      <p:bldP spid="9" grpId="0"/>
      <p:bldP spid="9" grpId="1"/>
      <p:bldP spid="11" grpId="0"/>
      <p:bldP spid="11" grpId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47320" y="899160"/>
            <a:ext cx="11934190" cy="5831840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46582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第14课时 八年级(下)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7—8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知识清单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068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4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508635" y="1442085"/>
          <a:ext cx="11210925" cy="438912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714375"/>
                <a:gridCol w="10496550"/>
              </a:tblGrid>
              <a:tr h="4389120"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400" b="0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重</a:t>
                      </a:r>
                      <a:endParaRPr lang="en-US" altLang="zh-CN" sz="2400" b="0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0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400" b="0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点</a:t>
                      </a:r>
                      <a:endParaRPr lang="en-US" altLang="zh-CN" sz="2400" b="0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0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400" b="0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句</a:t>
                      </a:r>
                      <a:endParaRPr lang="en-US" altLang="zh-CN" sz="2400" b="0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0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400" b="0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型</a:t>
                      </a:r>
                      <a:endParaRPr lang="en-US" altLang="zh-CN" sz="2400" b="0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1" dirty="0" smtClean="0"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5. ________ is also very hard to ________ ________ air as you get near the top.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1" dirty="0" smtClean="0"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  当你接近山顶时,你也会呼吸非常困难。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1" dirty="0" smtClean="0"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6. One of the ________ ________ is that people want to __________ themselves　　　　 　　　　　　　　　　　　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1" dirty="0" smtClean="0"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    ________ ________ ________ ________difficulties.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1" dirty="0" smtClean="0"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   主要原因之一是人们想在困难面前挑战自己。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1" dirty="0" smtClean="0"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7. The ________ of these climbers shows us that we should never ________   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1" dirty="0" smtClean="0"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    ________ ________ to ________ our dreams.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1" dirty="0" smtClean="0"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  这些登山者的精神向我们表明:我们决不应该放弃努力实现我们的梦想。</a:t>
                      </a:r>
                    </a:p>
                  </a:txBody>
                  <a:tcPr marL="66675" marR="66675" marT="0" marB="0" anchor="ctr"/>
                </a:tc>
              </a:tr>
            </a:tbl>
          </a:graphicData>
        </a:graphic>
      </p:graphicFrame>
      <p:sp>
        <p:nvSpPr>
          <p:cNvPr id="30" name="文本框 29"/>
          <p:cNvSpPr txBox="1"/>
          <p:nvPr/>
        </p:nvSpPr>
        <p:spPr>
          <a:xfrm>
            <a:off x="9720580" y="2103120"/>
            <a:ext cx="14998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40" name="文本框 39"/>
          <p:cNvSpPr txBox="1"/>
          <p:nvPr/>
        </p:nvSpPr>
        <p:spPr>
          <a:xfrm>
            <a:off x="5850890" y="3197860"/>
            <a:ext cx="52641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of  </a:t>
            </a:r>
            <a:endParaRPr lang="en-US" altLang="zh-CN" sz="2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1913255" y="1531620"/>
            <a:ext cx="71945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It </a:t>
            </a:r>
            <a:endParaRPr lang="en-US" altLang="zh-CN" sz="2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112635" y="1552575"/>
            <a:ext cx="5016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in  </a:t>
            </a:r>
            <a:endParaRPr lang="en-US" altLang="zh-CN" sz="2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655310" y="2180590"/>
            <a:ext cx="158559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168015" y="2653030"/>
            <a:ext cx="8826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main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2028190" y="3192145"/>
            <a:ext cx="4895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4363085" y="2635885"/>
            <a:ext cx="126555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reasons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8582660" y="2640965"/>
            <a:ext cx="161861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challenge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4519930" y="3197860"/>
            <a:ext cx="89979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face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3228340" y="3185795"/>
            <a:ext cx="6578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5639435" y="1543685"/>
            <a:ext cx="83756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take </a:t>
            </a:r>
            <a:endParaRPr lang="en-US" altLang="zh-CN" sz="2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2372360" y="4238625"/>
            <a:ext cx="10553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spirit 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9939020" y="4238625"/>
            <a:ext cx="8940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give 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1961515" y="4782185"/>
            <a:ext cx="71945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up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3035935" y="4782185"/>
            <a:ext cx="12198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trying 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4624070" y="4838065"/>
            <a:ext cx="12649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achieve 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1"/>
      <p:bldP spid="40" grpId="0"/>
      <p:bldP spid="40" grpId="1"/>
      <p:bldP spid="41" grpId="0"/>
      <p:bldP spid="41" grpId="1"/>
      <p:bldP spid="3" grpId="0"/>
      <p:bldP spid="3" grpId="1"/>
      <p:bldP spid="8" grpId="0"/>
      <p:bldP spid="8" grpId="1"/>
      <p:bldP spid="9" grpId="0"/>
      <p:bldP spid="9" grpId="1"/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  <p:bldP spid="15" grpId="0"/>
      <p:bldP spid="15" grpId="1"/>
      <p:bldP spid="16" grpId="0"/>
      <p:bldP spid="16" grpId="1"/>
      <p:bldP spid="2" grpId="0"/>
      <p:bldP spid="2" grpId="1"/>
      <p:bldP spid="17" grpId="0"/>
      <p:bldP spid="17" grpId="1"/>
      <p:bldP spid="19" grpId="0"/>
      <p:bldP spid="19" grpId="1"/>
      <p:bldP spid="20" grpId="0"/>
      <p:bldP spid="20" grpId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47320" y="899160"/>
            <a:ext cx="11934190" cy="5831840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46582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第14课时 八年级(下)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7—8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知识清单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068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4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508635" y="1467485"/>
          <a:ext cx="11210925" cy="493776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714375"/>
                <a:gridCol w="10496550"/>
              </a:tblGrid>
              <a:tr h="4937760"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400" b="1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重</a:t>
                      </a: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400" b="1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点</a:t>
                      </a: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400" b="1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句</a:t>
                      </a: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400" b="1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型</a:t>
                      </a: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1" dirty="0" smtClean="0"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8. Some of the young pandas even ________ ________ their friends and    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1" dirty="0" smtClean="0"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   ________ ________!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1" dirty="0" smtClean="0"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  其中一些年幼的熊猫甚至撞上自己的伙伴而摔倒!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1" dirty="0" smtClean="0"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9. The babies often ________ ________ illnesses and do not live very long.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1" dirty="0" smtClean="0"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   那些幼崽经常死于疾病,活不了太长时间。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1" dirty="0" smtClean="0"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10. Many years ago, there were ________ ________ more bamboo forests and    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1" dirty="0" smtClean="0"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     pandas in China, but then humans started to ________ ________ these  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1" dirty="0" smtClean="0"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     forests.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1" dirty="0" smtClean="0"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    许多年前,中国有更多的竹林和熊猫,但是后来人类开始砍伐这些竹林。</a:t>
                      </a:r>
                    </a:p>
                  </a:txBody>
                  <a:tcPr marL="66675" marR="66675" marT="0" marB="0" anchor="ctr"/>
                </a:tc>
              </a:tr>
            </a:tbl>
          </a:graphicData>
        </a:graphic>
      </p:graphicFrame>
      <p:sp>
        <p:nvSpPr>
          <p:cNvPr id="30" name="文本框 29"/>
          <p:cNvSpPr txBox="1"/>
          <p:nvPr/>
        </p:nvSpPr>
        <p:spPr>
          <a:xfrm>
            <a:off x="9720580" y="2103120"/>
            <a:ext cx="14998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41" name="文本框 40"/>
          <p:cNvSpPr txBox="1"/>
          <p:nvPr/>
        </p:nvSpPr>
        <p:spPr>
          <a:xfrm>
            <a:off x="5848350" y="1564005"/>
            <a:ext cx="8350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walk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890395" y="2103120"/>
            <a:ext cx="7366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fall </a:t>
            </a:r>
            <a:endParaRPr lang="en-US" altLang="zh-CN" sz="2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655310" y="2180590"/>
            <a:ext cx="158559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048125" y="3198495"/>
            <a:ext cx="6045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die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7912735" y="4872355"/>
            <a:ext cx="8763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cut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5271770" y="3198495"/>
            <a:ext cx="98234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from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5727700" y="4307205"/>
            <a:ext cx="6616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9120505" y="4856480"/>
            <a:ext cx="9448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down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7383780" y="1582420"/>
            <a:ext cx="8013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into  </a:t>
            </a:r>
            <a:endParaRPr lang="en-US" altLang="zh-CN" sz="2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3169920" y="2103120"/>
            <a:ext cx="101917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over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7049770" y="4307205"/>
            <a:ext cx="5975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lot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1"/>
      <p:bldP spid="41" grpId="0"/>
      <p:bldP spid="41" grpId="1"/>
      <p:bldP spid="3" grpId="0"/>
      <p:bldP spid="3" grpId="1"/>
      <p:bldP spid="8" grpId="0"/>
      <p:bldP spid="8" grpId="1"/>
      <p:bldP spid="9" grpId="0"/>
      <p:bldP spid="9" grpId="1"/>
      <p:bldP spid="11" grpId="0"/>
      <p:bldP spid="11" grpId="1"/>
      <p:bldP spid="12" grpId="0"/>
      <p:bldP spid="12" grpId="1"/>
      <p:bldP spid="14" grpId="0"/>
      <p:bldP spid="15" grpId="0"/>
      <p:bldP spid="15" grpId="1"/>
      <p:bldP spid="17" grpId="0"/>
      <p:bldP spid="17" grpId="1"/>
      <p:bldP spid="1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46582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第14课时 八年级(下)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7—8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考情分析</a:t>
            </a: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068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4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51" name="数据分析考情预估.eps" descr="id:2147517944;FounderCES"/>
          <p:cNvPicPr>
            <a:picLocks noChangeAspect="1"/>
          </p:cNvPicPr>
          <p:nvPr/>
        </p:nvPicPr>
        <p:blipFill>
          <a:blip/>
          <a:stretch>
            <a:fillRect/>
          </a:stretch>
        </p:blipFill>
        <p:spPr>
          <a:xfrm>
            <a:off x="2304319" y="1073907"/>
            <a:ext cx="7310755" cy="674370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653010" y="1731767"/>
            <a:ext cx="69634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2012—2021年河北中考命题对应单元话题分析</a:t>
            </a:r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773430" y="2299335"/>
          <a:ext cx="10690225" cy="3076575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318260"/>
                <a:gridCol w="1715770"/>
                <a:gridCol w="1601470"/>
                <a:gridCol w="1567180"/>
                <a:gridCol w="2579370"/>
                <a:gridCol w="1908175"/>
              </a:tblGrid>
              <a:tr h="956945">
                <a:tc>
                  <a:txBody>
                    <a:bodyPr/>
                    <a:lstStyle/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zh-CN" sz="2000" b="1" dirty="0" smtClean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　　 </a:t>
                      </a:r>
                    </a:p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zh-CN" sz="2000" b="1" dirty="0" smtClean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 </a:t>
                      </a:r>
                      <a:r>
                        <a:rPr lang="en-US" altLang="zh-CN" sz="2000" b="1" dirty="0" smtClean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   </a:t>
                      </a:r>
                      <a:r>
                        <a:rPr lang="zh-CN" sz="2000" b="1" dirty="0" smtClean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题型</a:t>
                      </a:r>
                    </a:p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endParaRPr lang="en-US" altLang="zh-CN" sz="2000" b="1" dirty="0" smtClean="0"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endParaRPr lang="zh-CN" sz="2000" b="1" dirty="0" smtClean="0"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endParaRPr lang="zh-CN" sz="2000" b="1" dirty="0" smtClean="0"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  <a:p>
                      <a:pPr algn="l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000" b="1" dirty="0" smtClean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 </a:t>
                      </a:r>
                      <a:r>
                        <a:rPr lang="zh-CN" sz="2000" b="1" dirty="0" smtClean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年份　　 </a:t>
                      </a:r>
                      <a:endParaRPr lang="zh-CN" sz="2000" b="1" dirty="0">
                        <a:solidFill>
                          <a:srgbClr val="000000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zh-CN" sz="2000" b="1" dirty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完形填空</a:t>
                      </a:r>
                      <a:endParaRPr lang="zh-CN" sz="2000" b="1" dirty="0">
                        <a:solidFill>
                          <a:srgbClr val="000000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zh-CN" sz="2000" b="1" dirty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阅读理解</a:t>
                      </a:r>
                      <a:endParaRPr lang="zh-CN" sz="2000" b="1" dirty="0">
                        <a:solidFill>
                          <a:srgbClr val="000000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zh-CN" sz="2000" b="1" dirty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任务型阅读</a:t>
                      </a:r>
                      <a:endParaRPr lang="zh-CN" sz="2000" b="1" dirty="0">
                        <a:solidFill>
                          <a:srgbClr val="000000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zh-CN" sz="2000" b="1" dirty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词语运用</a:t>
                      </a:r>
                      <a:endParaRPr lang="zh-CN" sz="2000" b="1" dirty="0">
                        <a:solidFill>
                          <a:srgbClr val="000000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zh-CN" sz="2000" b="1" dirty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书面表达</a:t>
                      </a:r>
                      <a:endParaRPr lang="zh-CN" sz="2000" b="1" dirty="0">
                        <a:solidFill>
                          <a:srgbClr val="000000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</a:tr>
              <a:tr h="1009650"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sz="2000" b="1" kern="1200" dirty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2022</a:t>
                      </a:r>
                      <a:r>
                        <a:rPr lang="zh-CN" sz="2000" b="1" kern="1200" dirty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预测</a:t>
                      </a:r>
                    </a:p>
                  </a:txBody>
                  <a:tcPr marL="0" marR="0" marT="0" marB="0" anchor="ctr"/>
                </a:tc>
                <a:tc gridSpan="5">
                  <a:txBody>
                    <a:bodyPr/>
                    <a:lstStyle/>
                    <a:p>
                      <a:pPr fontAlgn="auto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sz="2000" b="0" baseline="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根据近年河北中考真题卷分析,本课时中这两个话题:“有关世界的事实”与“文学和音乐”在河北近几年的中考命题中并未考查,有关世界的一些数据可能会出现在听力题目之中</a:t>
                      </a:r>
                    </a:p>
                  </a:txBody>
                  <a:tcPr marL="66675" marR="66675" marT="0" marB="0" anchor="ctr"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</a:tr>
              <a:tr h="1076325">
                <a:tc>
                  <a:txBody>
                    <a:bodyPr/>
                    <a:lstStyle/>
                    <a:p>
                      <a:pPr marL="0" indent="0" algn="ctr" defTabSz="914400" rtl="0" fontAlgn="auto">
                        <a:lnSpc>
                          <a:spcPct val="15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sz="2000" b="1" kern="1200" dirty="0" smtClean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2012—2021</a:t>
                      </a:r>
                      <a:endParaRPr lang="zh-CN" sz="2000" b="1" kern="1200" dirty="0">
                        <a:solidFill>
                          <a:srgbClr val="FF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黑体" panose="02010609060101010101" pitchFamily="49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zh-CN" sz="200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—</a:t>
                      </a:r>
                      <a:endParaRPr lang="zh-CN" sz="2000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zh-CN" sz="200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—</a:t>
                      </a:r>
                      <a:endParaRPr lang="zh-CN" sz="2000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zh-CN" sz="200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—</a:t>
                      </a:r>
                      <a:endParaRPr lang="zh-CN" sz="2000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0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—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  <a:buClrTx/>
                        <a:buSzTx/>
                        <a:buFontTx/>
                      </a:pPr>
                      <a:r>
                        <a:rPr lang="zh-CN" sz="20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—</a:t>
                      </a:r>
                    </a:p>
                  </a:txBody>
                  <a:tcPr marL="0" marR="0" marT="0" marB="0" anchor="ctr"/>
                </a:tc>
              </a:tr>
            </a:tbl>
          </a:graphicData>
        </a:graphic>
      </p:graphicFrame>
      <p:sp>
        <p:nvSpPr>
          <p:cNvPr id="8" name="圆角矩形 7"/>
          <p:cNvSpPr/>
          <p:nvPr/>
        </p:nvSpPr>
        <p:spPr>
          <a:xfrm>
            <a:off x="2304415" y="1073785"/>
            <a:ext cx="3659505" cy="503555"/>
          </a:xfrm>
          <a:prstGeom prst="roundRect">
            <a:avLst/>
          </a:prstGeom>
          <a:ln w="19050">
            <a:solidFill>
              <a:srgbClr val="01B0F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en-US" altLang="zh-CN" dirty="0"/>
              <a:t>                    </a:t>
            </a:r>
          </a:p>
        </p:txBody>
      </p:sp>
      <p:sp>
        <p:nvSpPr>
          <p:cNvPr id="9" name="矩形 8"/>
          <p:cNvSpPr/>
          <p:nvPr/>
        </p:nvSpPr>
        <p:spPr>
          <a:xfrm>
            <a:off x="2977515" y="1073785"/>
            <a:ext cx="5560060" cy="503555"/>
          </a:xfrm>
          <a:prstGeom prst="rect">
            <a:avLst/>
          </a:prstGeom>
          <a:solidFill>
            <a:srgbClr val="01B0F0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kumimoji="1" lang="en-US" altLang="zh-CN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</a:t>
            </a:r>
            <a:r>
              <a:rPr kumimoji="1" lang="zh-CN" altLang="en-US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数据总览</a:t>
            </a:r>
            <a:r>
              <a:rPr kumimoji="1" lang="en-US" altLang="zh-CN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kumimoji="1" lang="zh-CN" altLang="en-US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考情分析</a:t>
            </a:r>
          </a:p>
        </p:txBody>
      </p:sp>
      <p:sp>
        <p:nvSpPr>
          <p:cNvPr id="12" name="椭圆 11"/>
          <p:cNvSpPr/>
          <p:nvPr/>
        </p:nvSpPr>
        <p:spPr>
          <a:xfrm>
            <a:off x="2599055" y="960120"/>
            <a:ext cx="729615" cy="729615"/>
          </a:xfrm>
          <a:prstGeom prst="ellipse">
            <a:avLst/>
          </a:prstGeom>
          <a:solidFill>
            <a:srgbClr val="01B0F0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3600" b="1">
                <a:latin typeface="黑体" panose="02010609060101010101" pitchFamily="49" charset="-122"/>
                <a:ea typeface="黑体" panose="02010609060101010101" pitchFamily="49" charset="-122"/>
              </a:rPr>
              <a:t>1            </a:t>
            </a:r>
          </a:p>
        </p:txBody>
      </p:sp>
      <p:cxnSp>
        <p:nvCxnSpPr>
          <p:cNvPr id="2" name="直接连接符 1"/>
          <p:cNvCxnSpPr/>
          <p:nvPr/>
        </p:nvCxnSpPr>
        <p:spPr>
          <a:xfrm>
            <a:off x="822960" y="2342515"/>
            <a:ext cx="1272540" cy="911225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custDataLst>
      <p:tags r:id="rId1"/>
    </p:custData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47320" y="899160"/>
            <a:ext cx="11934190" cy="5831840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46582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第14课时 八年级(下)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7—8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知识清单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068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4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508635" y="1454150"/>
          <a:ext cx="11210925" cy="493776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714375"/>
                <a:gridCol w="10496550"/>
              </a:tblGrid>
              <a:tr h="4389120"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400" b="1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重</a:t>
                      </a: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400" b="1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点</a:t>
                      </a: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400" b="1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句</a:t>
                      </a: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400" b="1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型</a:t>
                      </a: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1" dirty="0" smtClean="0"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11. — What’s it ________? — It’s ________.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1" dirty="0" smtClean="0"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     ——它怎么样? ——太棒了。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1" dirty="0" smtClean="0"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12. Steve, have you decided ________ which book to ________ ________ for 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1" dirty="0" smtClean="0"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    English class?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1" dirty="0" smtClean="0"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   史蒂夫,你决定英语课写哪本书了吗?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1" dirty="0" smtClean="0"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13. ________ you ________ Little Women yet?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1" dirty="0" smtClean="0"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    你读过《小妇人》吗?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1" dirty="0" smtClean="0"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14. I’ve ________ ________ ________it!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1" dirty="0" smtClean="0"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     我已经看完它了!</a:t>
                      </a:r>
                    </a:p>
                  </a:txBody>
                  <a:tcPr marL="66675" marR="66675" marT="0" marB="0" anchor="ctr"/>
                </a:tc>
              </a:tr>
            </a:tbl>
          </a:graphicData>
        </a:graphic>
      </p:graphicFrame>
      <p:sp>
        <p:nvSpPr>
          <p:cNvPr id="30" name="文本框 29"/>
          <p:cNvSpPr txBox="1"/>
          <p:nvPr/>
        </p:nvSpPr>
        <p:spPr>
          <a:xfrm>
            <a:off x="9720580" y="2103120"/>
            <a:ext cx="14998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40" name="文本框 39"/>
          <p:cNvSpPr txBox="1"/>
          <p:nvPr/>
        </p:nvSpPr>
        <p:spPr>
          <a:xfrm>
            <a:off x="9578340" y="2670810"/>
            <a:ext cx="93789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about  </a:t>
            </a:r>
            <a:endParaRPr lang="en-US" altLang="zh-CN" sz="2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668010" y="2180590"/>
            <a:ext cx="158559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925320" y="4293870"/>
            <a:ext cx="88773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Have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5248910" y="2616200"/>
            <a:ext cx="8039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yet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3827145" y="4293870"/>
            <a:ext cx="97663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read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8239125" y="2671445"/>
            <a:ext cx="9144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write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2316480" y="5344795"/>
            <a:ext cx="130746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already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3660775" y="1550670"/>
            <a:ext cx="69024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like  </a:t>
            </a:r>
            <a:endParaRPr lang="en-US" altLang="zh-CN" sz="2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3636645" y="5374640"/>
            <a:ext cx="12966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finished 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5685155" y="1574800"/>
            <a:ext cx="13023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fantastic</a:t>
            </a:r>
          </a:p>
        </p:txBody>
      </p:sp>
      <p:sp>
        <p:nvSpPr>
          <p:cNvPr id="2" name="文本框 1"/>
          <p:cNvSpPr txBox="1"/>
          <p:nvPr/>
        </p:nvSpPr>
        <p:spPr>
          <a:xfrm flipH="1">
            <a:off x="4944110" y="5350510"/>
            <a:ext cx="124333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reading 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1"/>
      <p:bldP spid="40" grpId="0"/>
      <p:bldP spid="40" grpId="1"/>
      <p:bldP spid="9" grpId="0"/>
      <p:bldP spid="9" grpId="1"/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  <p:bldP spid="15" grpId="0"/>
      <p:bldP spid="15" grpId="1"/>
      <p:bldP spid="16" grpId="0"/>
      <p:bldP spid="16" grpId="1"/>
      <p:bldP spid="17" grpId="0"/>
      <p:bldP spid="17" grpId="1"/>
      <p:bldP spid="2" grpId="0"/>
      <p:bldP spid="2" grpId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47320" y="899160"/>
            <a:ext cx="11934190" cy="5831840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46582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第14课时 八年级(下)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7—8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知识清单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068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4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508635" y="1466215"/>
          <a:ext cx="11210925" cy="493776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714375"/>
                <a:gridCol w="10496550"/>
              </a:tblGrid>
              <a:tr h="4389120"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400" b="1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重</a:t>
                      </a: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400" b="1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点</a:t>
                      </a: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400" b="1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句</a:t>
                      </a: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400" b="1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型</a:t>
                      </a: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1" dirty="0" smtClean="0"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15. ________ ________ is on my island?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1" dirty="0" smtClean="0"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     还有谁在我的岛上?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1" dirty="0" smtClean="0"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16. When Sarah was a ________, she________ ________ ________ ________　　　　    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1" dirty="0" smtClean="0"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     almost everything ________ her family.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1" dirty="0" smtClean="0"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     当萨拉十几岁时,她常和家人因几乎每一件小事而争吵。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1" dirty="0" smtClean="0"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17. It made Sarah _______ ________ her family and friends ________ in the US.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1" dirty="0" smtClean="0"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     它使萨拉想起她在美国的家人和朋友。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1" dirty="0" smtClean="0"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18. ________ ______ ________,she has been a fan of _________ ________music.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1" dirty="0" smtClean="0"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     从那以后,她就成了美国乡村音乐的狂热爱好者。</a:t>
                      </a:r>
                    </a:p>
                  </a:txBody>
                  <a:tcPr marL="66675" marR="66675" marT="0" marB="0" anchor="ctr"/>
                </a:tc>
              </a:tr>
            </a:tbl>
          </a:graphicData>
        </a:graphic>
      </p:graphicFrame>
      <p:sp>
        <p:nvSpPr>
          <p:cNvPr id="30" name="文本框 29"/>
          <p:cNvSpPr txBox="1"/>
          <p:nvPr/>
        </p:nvSpPr>
        <p:spPr>
          <a:xfrm>
            <a:off x="9720580" y="2103120"/>
            <a:ext cx="14998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40" name="文本框 39"/>
          <p:cNvSpPr txBox="1"/>
          <p:nvPr/>
        </p:nvSpPr>
        <p:spPr>
          <a:xfrm>
            <a:off x="7663815" y="2654935"/>
            <a:ext cx="6311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to </a:t>
            </a:r>
            <a:endParaRPr lang="en-US" altLang="zh-CN" sz="2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668010" y="2180590"/>
            <a:ext cx="158559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0101580" y="2667000"/>
            <a:ext cx="92900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over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4220210" y="2630805"/>
            <a:ext cx="15544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teenager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8868410" y="2614295"/>
            <a:ext cx="88836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fight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6232525" y="2667000"/>
            <a:ext cx="8578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used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4267835" y="3210560"/>
            <a:ext cx="86804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with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1959610" y="1574800"/>
            <a:ext cx="92646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Who </a:t>
            </a:r>
            <a:endParaRPr lang="en-US" altLang="zh-CN" sz="2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3794125" y="4320540"/>
            <a:ext cx="101155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think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3293745" y="1574800"/>
            <a:ext cx="9747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else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4826000" y="4322445"/>
            <a:ext cx="13208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about/of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9290685" y="4335780"/>
            <a:ext cx="81089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back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2012950" y="5419725"/>
            <a:ext cx="81089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Ever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3124200" y="5418455"/>
            <a:ext cx="9747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since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4277995" y="5430520"/>
            <a:ext cx="81089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then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8081645" y="5390515"/>
            <a:ext cx="15201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American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9575165" y="5371465"/>
            <a:ext cx="13595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country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1"/>
      <p:bldP spid="40" grpId="0"/>
      <p:bldP spid="40" grpId="1"/>
      <p:bldP spid="9" grpId="0"/>
      <p:bldP spid="9" grpId="1"/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  <p:bldP spid="15" grpId="0"/>
      <p:bldP spid="15" grpId="1"/>
      <p:bldP spid="16" grpId="0"/>
      <p:bldP spid="16" grpId="1"/>
      <p:bldP spid="17" grpId="0"/>
      <p:bldP spid="17" grpId="1"/>
      <p:bldP spid="2" grpId="0"/>
      <p:bldP spid="2" grpId="1"/>
      <p:bldP spid="19" grpId="0"/>
      <p:bldP spid="19" grpId="1"/>
      <p:bldP spid="3" grpId="0"/>
      <p:bldP spid="3" grpId="1"/>
      <p:bldP spid="8" grpId="0"/>
      <p:bldP spid="8" grpId="1"/>
      <p:bldP spid="20" grpId="0"/>
      <p:bldP spid="20" grpId="1"/>
      <p:bldP spid="21" grpId="0"/>
      <p:bldP spid="21" grpId="1"/>
      <p:bldP spid="22" grpId="0"/>
      <p:bldP spid="22" grpId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47320" y="899160"/>
            <a:ext cx="11934190" cy="5831840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46582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第14课时 八年级(下)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7—8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知识清单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068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4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508635" y="1405890"/>
          <a:ext cx="11210925" cy="493776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714375"/>
                <a:gridCol w="10496550"/>
              </a:tblGrid>
              <a:tr h="3651885"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400" b="1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重</a:t>
                      </a: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400" b="1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点</a:t>
                      </a: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400" b="1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句</a:t>
                      </a: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400" b="1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型</a:t>
                      </a: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1" dirty="0" smtClean="0"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19. Many songs these days are just about ________ life in the US, ________  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1" dirty="0" smtClean="0"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     ________ the importance of money and ________, but not about _________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1" dirty="0" smtClean="0"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     ________ a group.  现在许多歌只是关于美国的现代生活,如金钱和成功的  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1" dirty="0" smtClean="0"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    重要性,而不 是有关集体归属感的。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1" dirty="0" smtClean="0"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20. It ________ us that the best things in life are free — ________, friends,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1" dirty="0" smtClean="0"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     family,and the ________ of ________ and the ____________. 它提醒我们生   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1" dirty="0" smtClean="0"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    活中最好的东西是免费的——欢笑、朋友、家庭、自然和乡村之美。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1" dirty="0" smtClean="0"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21. He’s ________ ________ ________ 120 million records.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1" dirty="0" smtClean="0"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     他已经卖了超过1.2亿张唱片。</a:t>
                      </a:r>
                    </a:p>
                  </a:txBody>
                  <a:tcPr marL="66675" marR="66675" marT="0" marB="0" anchor="ctr"/>
                </a:tc>
              </a:tr>
            </a:tbl>
          </a:graphicData>
        </a:graphic>
      </p:graphicFrame>
      <p:sp>
        <p:nvSpPr>
          <p:cNvPr id="40" name="文本框 39"/>
          <p:cNvSpPr txBox="1"/>
          <p:nvPr/>
        </p:nvSpPr>
        <p:spPr>
          <a:xfrm>
            <a:off x="10081260" y="2003425"/>
            <a:ext cx="153479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belonging  </a:t>
            </a:r>
            <a:endParaRPr lang="en-US" altLang="zh-CN" sz="2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045970" y="3691890"/>
            <a:ext cx="148399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reminds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2089150" y="2056765"/>
            <a:ext cx="58229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as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8457565" y="3656965"/>
            <a:ext cx="13677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laughter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7028815" y="2056765"/>
            <a:ext cx="11887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success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6712585" y="1521460"/>
            <a:ext cx="13512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modern  </a:t>
            </a:r>
            <a:endParaRPr lang="en-US" altLang="zh-CN" sz="2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0057130" y="1524000"/>
            <a:ext cx="92011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such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3759200" y="4200525"/>
            <a:ext cx="11245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beauty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5448935" y="4213860"/>
            <a:ext cx="11245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nature  </a:t>
            </a:r>
            <a:endParaRPr lang="en-US" altLang="zh-CN" sz="2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644765" y="4213860"/>
            <a:ext cx="17716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countryside  </a:t>
            </a:r>
            <a:endParaRPr lang="en-US" altLang="zh-CN" sz="2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494280" y="5347970"/>
            <a:ext cx="7759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sold  </a:t>
            </a:r>
            <a:endParaRPr lang="en-US" altLang="zh-CN" sz="2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3867785" y="5323840"/>
            <a:ext cx="10160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more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5193030" y="5347970"/>
            <a:ext cx="8128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than  </a:t>
            </a:r>
            <a:endParaRPr lang="en-US" altLang="zh-CN" sz="2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2063750" y="2616200"/>
            <a:ext cx="6318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to  </a:t>
            </a:r>
            <a:endParaRPr lang="en-US" altLang="zh-CN" sz="2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/>
      <p:bldP spid="40" grpId="1"/>
      <p:bldP spid="9" grpId="0"/>
      <p:bldP spid="9" grpId="1"/>
      <p:bldP spid="11" grpId="0"/>
      <p:bldP spid="11" grpId="1"/>
      <p:bldP spid="12" grpId="0"/>
      <p:bldP spid="12" grpId="1"/>
      <p:bldP spid="13" grpId="0"/>
      <p:bldP spid="13" grpId="1"/>
      <p:bldP spid="15" grpId="0"/>
      <p:bldP spid="15" grpId="1"/>
      <p:bldP spid="17" grpId="0"/>
      <p:bldP spid="17" grpId="1"/>
      <p:bldP spid="2" grpId="0"/>
      <p:bldP spid="2" grpId="1"/>
      <p:bldP spid="3" grpId="0"/>
      <p:bldP spid="3" grpId="1"/>
      <p:bldP spid="8" grpId="0"/>
      <p:bldP spid="8" grpId="1"/>
      <p:bldP spid="14" grpId="0"/>
      <p:bldP spid="14" grpId="1"/>
      <p:bldP spid="16" grpId="0"/>
      <p:bldP spid="16" grpId="1"/>
      <p:bldP spid="19" grpId="0"/>
      <p:bldP spid="19" grpId="1"/>
      <p:bldP spid="20" grpId="0"/>
      <p:bldP spid="20" grpId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47320" y="886460"/>
            <a:ext cx="11944350" cy="5971540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46582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第14课时 八年级(下)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7—8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知识清单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068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4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551180" y="1656080"/>
          <a:ext cx="11210925" cy="229235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714375"/>
                <a:gridCol w="10496550"/>
              </a:tblGrid>
              <a:tr h="2292350"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400" b="1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语</a:t>
                      </a: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400" b="1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法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sz="2400" b="1" dirty="0" smtClean="0">
                          <a:solidFill>
                            <a:schemeClr val="tx1"/>
                          </a:solidFill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1. 数量的读法和表达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sz="2400" b="1" dirty="0" smtClean="0">
                          <a:solidFill>
                            <a:schemeClr val="tx1"/>
                          </a:solidFill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2. 形容词、副词的比较级和最高级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sz="2400" b="1" dirty="0" smtClean="0">
                          <a:solidFill>
                            <a:schemeClr val="tx1"/>
                          </a:solidFill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3. 现在完成时(already、yet)</a:t>
                      </a:r>
                    </a:p>
                  </a:txBody>
                  <a:tcPr marL="66675" marR="66675" marT="0" marB="0" anchor="ctr"/>
                </a:tc>
              </a:tr>
            </a:tbl>
          </a:graphicData>
        </a:graphic>
      </p:graphicFrame>
      <p:graphicFrame>
        <p:nvGraphicFramePr>
          <p:cNvPr id="7" name="表格 6"/>
          <p:cNvGraphicFramePr>
            <a:graphicFrameLocks noGrp="1"/>
          </p:cNvGraphicFramePr>
          <p:nvPr/>
        </p:nvGraphicFramePr>
        <p:xfrm>
          <a:off x="551180" y="3948430"/>
          <a:ext cx="11210925" cy="162179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714375"/>
                <a:gridCol w="10496550"/>
              </a:tblGrid>
              <a:tr h="1621790"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400" b="1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话</a:t>
                      </a: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400" b="1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题</a:t>
                      </a: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Unit 7 Facts about the world(有关世界的事实)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Unit 8 Literature and music(文学和音乐)</a:t>
                      </a:r>
                    </a:p>
                  </a:txBody>
                  <a:tcPr marL="66675" marR="66675" marT="0" marB="0" anchor="ctr"/>
                </a:tc>
              </a:tr>
            </a:tbl>
          </a:graphicData>
        </a:graphic>
      </p:graphicFrame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127635" y="816610"/>
            <a:ext cx="11982450" cy="5902960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z="2000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26262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第14课时 八年级(下)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7—8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28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en-US" altLang="zh-CN" sz="2800" b="1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88183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1072063" y="2157324"/>
            <a:ext cx="3360089" cy="3221549"/>
          </a:xfrm>
          <a:prstGeom prst="roundRect">
            <a:avLst>
              <a:gd name="adj" fmla="val 4007"/>
            </a:avLst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50800" dir="5400000" algn="ctr" rotWithShape="0">
              <a:srgbClr val="000000">
                <a:alpha val="15652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7" name="文本框 6"/>
          <p:cNvSpPr txBox="1"/>
          <p:nvPr/>
        </p:nvSpPr>
        <p:spPr>
          <a:xfrm>
            <a:off x="1424918" y="2957815"/>
            <a:ext cx="2849714" cy="14452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spc="600" dirty="0">
                <a:solidFill>
                  <a:srgbClr val="FAB5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Yuanti SC" panose="02010600040101010101" pitchFamily="2" charset="-122"/>
                <a:ea typeface="Yuanti SC" panose="02010600040101010101" pitchFamily="2" charset="-122"/>
              </a:rPr>
              <a:t>数据共享  </a:t>
            </a:r>
            <a:endParaRPr lang="en-US" altLang="zh-CN" sz="4400" b="1" spc="600" dirty="0">
              <a:solidFill>
                <a:srgbClr val="FAB52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Yuanti SC" panose="02010600040101010101" pitchFamily="2" charset="-122"/>
              <a:ea typeface="Yuanti SC" panose="02010600040101010101" pitchFamily="2" charset="-122"/>
            </a:endParaRPr>
          </a:p>
          <a:p>
            <a:r>
              <a:rPr lang="zh-CN" altLang="en-US" sz="4400" b="1" spc="600" dirty="0">
                <a:solidFill>
                  <a:srgbClr val="FAB5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Yuanti SC" panose="02010600040101010101" pitchFamily="2" charset="-122"/>
                <a:ea typeface="Yuanti SC" panose="02010600040101010101" pitchFamily="2" charset="-122"/>
              </a:rPr>
              <a:t>考点聚焦</a:t>
            </a:r>
          </a:p>
        </p:txBody>
      </p:sp>
      <p:sp>
        <p:nvSpPr>
          <p:cNvPr id="8" name="圆角矩形 7"/>
          <p:cNvSpPr/>
          <p:nvPr/>
        </p:nvSpPr>
        <p:spPr>
          <a:xfrm>
            <a:off x="4307396" y="1739237"/>
            <a:ext cx="286756" cy="4851699"/>
          </a:xfrm>
          <a:prstGeom prst="roundRect">
            <a:avLst>
              <a:gd name="adj" fmla="val 0"/>
            </a:avLst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9" name="三角形 7"/>
          <p:cNvSpPr/>
          <p:nvPr/>
        </p:nvSpPr>
        <p:spPr>
          <a:xfrm>
            <a:off x="4089829" y="1117978"/>
            <a:ext cx="720619" cy="621223"/>
          </a:xfrm>
          <a:prstGeom prst="triangl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7" name="文本框 2">
            <a:hlinkClick r:id="rId4" action="ppaction://hlinksldjump"/>
          </p:cNvPr>
          <p:cNvSpPr txBox="1"/>
          <p:nvPr/>
        </p:nvSpPr>
        <p:spPr>
          <a:xfrm>
            <a:off x="4890135" y="1343660"/>
            <a:ext cx="7283450" cy="829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l"/>
            <a:r>
              <a:rPr lang="zh-CN" altLang="en-US" sz="2400" b="1" dirty="0" smtClean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考点 </a:t>
            </a:r>
            <a:r>
              <a:rPr lang="en-US" altLang="zh-CN" sz="2400" b="1" dirty="0" smtClean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 </a:t>
            </a:r>
            <a:r>
              <a:rPr lang="en-US" altLang="zh-CN" sz="24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  </a:t>
            </a:r>
            <a:r>
              <a:rPr lang="en-US" altLang="zh-CN" sz="2400" b="1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 </a:t>
            </a:r>
            <a:r>
              <a:rPr sz="2400" b="1" dirty="0" smtClean="0">
                <a:solidFill>
                  <a:schemeClr val="tx1"/>
                </a:solidFill>
                <a:ea typeface="黑体" panose="02010609060101010101" pitchFamily="49" charset="-122"/>
                <a:sym typeface="宋体" panose="02010600030101010101" pitchFamily="2" charset="-122"/>
              </a:rPr>
              <a:t>辨析</a:t>
            </a:r>
            <a:r>
              <a:rPr sz="24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succeed</a:t>
            </a:r>
            <a:r>
              <a:rPr sz="2400" b="1" dirty="0" smtClean="0">
                <a:solidFill>
                  <a:schemeClr val="tx1"/>
                </a:solidFill>
                <a:ea typeface="黑体" panose="02010609060101010101" pitchFamily="49" charset="-122"/>
                <a:sym typeface="宋体" panose="02010600030101010101" pitchFamily="2" charset="-122"/>
              </a:rPr>
              <a:t>、</a:t>
            </a:r>
            <a:r>
              <a:rPr sz="24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success</a:t>
            </a:r>
            <a:r>
              <a:rPr sz="2400" b="1" dirty="0" smtClean="0">
                <a:solidFill>
                  <a:schemeClr val="tx1"/>
                </a:solidFill>
                <a:ea typeface="黑体" panose="02010609060101010101" pitchFamily="49" charset="-122"/>
                <a:sym typeface="宋体" panose="02010600030101010101" pitchFamily="2" charset="-122"/>
              </a:rPr>
              <a:t>、</a:t>
            </a:r>
            <a:r>
              <a:rPr sz="24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successful</a:t>
            </a:r>
            <a:r>
              <a:rPr sz="2400" b="1" dirty="0" smtClean="0">
                <a:solidFill>
                  <a:schemeClr val="tx1"/>
                </a:solidFill>
                <a:ea typeface="黑体" panose="02010609060101010101" pitchFamily="49" charset="-122"/>
                <a:sym typeface="宋体" panose="02010600030101010101" pitchFamily="2" charset="-122"/>
              </a:rPr>
              <a:t>与</a:t>
            </a:r>
          </a:p>
          <a:p>
            <a:pPr algn="l"/>
            <a:r>
              <a:rPr sz="2400" b="1" dirty="0" smtClean="0">
                <a:solidFill>
                  <a:schemeClr val="tx1"/>
                </a:solidFill>
                <a:ea typeface="黑体" panose="02010609060101010101" pitchFamily="49" charset="-122"/>
                <a:sym typeface="宋体" panose="02010600030101010101" pitchFamily="2" charset="-122"/>
              </a:rPr>
              <a:t> </a:t>
            </a:r>
            <a:r>
              <a:rPr lang="en-US" sz="2400" b="1" dirty="0" smtClean="0">
                <a:solidFill>
                  <a:schemeClr val="tx1"/>
                </a:solidFill>
                <a:ea typeface="黑体" panose="02010609060101010101" pitchFamily="49" charset="-122"/>
                <a:sym typeface="宋体" panose="02010600030101010101" pitchFamily="2" charset="-122"/>
              </a:rPr>
              <a:t>        </a:t>
            </a:r>
            <a:r>
              <a:rPr sz="24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successfully</a:t>
            </a:r>
            <a:endParaRPr sz="2400" b="1" dirty="0" smtClean="0">
              <a:solidFill>
                <a:schemeClr val="tx1"/>
              </a:solidFill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19" name="文本框 2">
            <a:hlinkClick r:id="rId5" action="ppaction://hlinksldjump"/>
          </p:cNvPr>
          <p:cNvSpPr txBox="1"/>
          <p:nvPr/>
        </p:nvSpPr>
        <p:spPr>
          <a:xfrm>
            <a:off x="4890135" y="2256155"/>
            <a:ext cx="8671560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l"/>
            <a:r>
              <a:rPr lang="zh-CN" altLang="en-US" sz="2400" b="1" dirty="0" smtClean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考点</a:t>
            </a:r>
            <a:r>
              <a:rPr lang="en-US" altLang="zh-CN" sz="2400" b="1" dirty="0" smtClean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 </a:t>
            </a:r>
            <a:r>
              <a:rPr lang="en-US" sz="2400" b="1" dirty="0" smtClean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    </a:t>
            </a:r>
            <a:r>
              <a:rPr sz="2400" b="1" dirty="0" smtClean="0">
                <a:ea typeface="黑体" panose="02010609060101010101" pitchFamily="49" charset="-122"/>
                <a:sym typeface="宋体" panose="02010600030101010101" pitchFamily="2" charset="-122"/>
              </a:rPr>
              <a:t>辨析</a:t>
            </a:r>
            <a:r>
              <a:rPr sz="2400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achieve</a:t>
            </a:r>
            <a:r>
              <a:rPr sz="2400" b="1" dirty="0" smtClean="0">
                <a:ea typeface="黑体" panose="02010609060101010101" pitchFamily="49" charset="-122"/>
                <a:sym typeface="宋体" panose="02010600030101010101" pitchFamily="2" charset="-122"/>
              </a:rPr>
              <a:t>与</a:t>
            </a:r>
            <a:r>
              <a:rPr sz="2400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come true</a:t>
            </a:r>
          </a:p>
        </p:txBody>
      </p:sp>
      <p:sp>
        <p:nvSpPr>
          <p:cNvPr id="21" name="文本框 2">
            <a:hlinkClick r:id="rId6" action="ppaction://hlinksldjump"/>
          </p:cNvPr>
          <p:cNvSpPr txBox="1"/>
          <p:nvPr/>
        </p:nvSpPr>
        <p:spPr>
          <a:xfrm>
            <a:off x="4884420" y="2785745"/>
            <a:ext cx="6993890" cy="829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l"/>
            <a:r>
              <a:rPr lang="zh-CN" altLang="en-US" sz="2400" b="1" dirty="0" smtClean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考点</a:t>
            </a:r>
            <a:r>
              <a:rPr lang="en-US" altLang="zh-CN" sz="2400" b="1" dirty="0" smtClean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 </a:t>
            </a:r>
            <a:r>
              <a:rPr lang="en-US" sz="2400" b="1" dirty="0" smtClean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    </a:t>
            </a:r>
            <a:r>
              <a:rPr sz="2400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辨析the number of、a number of与a set </a:t>
            </a:r>
            <a:r>
              <a:rPr lang="en-US" sz="2400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   </a:t>
            </a:r>
          </a:p>
          <a:p>
            <a:pPr algn="l"/>
            <a:r>
              <a:rPr lang="en-US" sz="2400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                   </a:t>
            </a:r>
            <a:r>
              <a:rPr sz="2400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number of</a:t>
            </a:r>
          </a:p>
        </p:txBody>
      </p:sp>
      <p:sp>
        <p:nvSpPr>
          <p:cNvPr id="22" name="文本框 2">
            <a:hlinkClick r:id="rId7" action="ppaction://hlinksldjump"/>
          </p:cNvPr>
          <p:cNvSpPr txBox="1"/>
          <p:nvPr/>
        </p:nvSpPr>
        <p:spPr>
          <a:xfrm>
            <a:off x="4878705" y="3543935"/>
            <a:ext cx="7835265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l"/>
            <a:r>
              <a:rPr lang="zh-CN" altLang="en-US" sz="2400" b="1" dirty="0" smtClean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考点</a:t>
            </a:r>
            <a:r>
              <a:rPr lang="en-US" altLang="zh-CN" sz="2400" b="1" dirty="0" smtClean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 </a:t>
            </a:r>
            <a:r>
              <a:rPr lang="en-US" sz="2400" b="1" dirty="0" smtClean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    </a:t>
            </a:r>
            <a:r>
              <a:rPr sz="2400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population</a:t>
            </a:r>
            <a:r>
              <a:rPr sz="2400" b="1" dirty="0" smtClean="0">
                <a:ea typeface="黑体" panose="02010609060101010101" pitchFamily="49" charset="-122"/>
                <a:sym typeface="宋体" panose="02010600030101010101" pitchFamily="2" charset="-122"/>
              </a:rPr>
              <a:t>的用法</a:t>
            </a:r>
          </a:p>
        </p:txBody>
      </p:sp>
      <p:sp>
        <p:nvSpPr>
          <p:cNvPr id="25" name="文本框 2">
            <a:hlinkClick r:id="rId8" action="ppaction://hlinksldjump"/>
          </p:cNvPr>
          <p:cNvSpPr txBox="1"/>
          <p:nvPr/>
        </p:nvSpPr>
        <p:spPr>
          <a:xfrm>
            <a:off x="4890770" y="4122420"/>
            <a:ext cx="4855845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l"/>
            <a:r>
              <a:rPr lang="zh-CN" altLang="en-US" sz="2400" b="1" dirty="0" smtClean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考点</a:t>
            </a:r>
            <a:r>
              <a:rPr lang="en-US" altLang="zh-CN" sz="2400" b="1" dirty="0" smtClean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   </a:t>
            </a:r>
            <a:r>
              <a:rPr lang="en-US" sz="2400" b="1" dirty="0" smtClean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 </a:t>
            </a:r>
            <a:r>
              <a:rPr lang="en-US" sz="2400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  protect</a:t>
            </a:r>
            <a:r>
              <a:rPr lang="zh-CN" altLang="en-US" sz="2400" b="1" dirty="0" smtClean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的用法</a:t>
            </a:r>
            <a:endParaRPr lang="zh-CN" altLang="en-US" sz="2400" b="1" dirty="0" smtClean="0"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  <a:sym typeface="宋体" panose="02010600030101010101" pitchFamily="2" charset="-122"/>
            </a:endParaRPr>
          </a:p>
        </p:txBody>
      </p:sp>
      <p:sp>
        <p:nvSpPr>
          <p:cNvPr id="27" name="文本框 2">
            <a:hlinkClick r:id="rId9" action="ppaction://hlinksldjump"/>
          </p:cNvPr>
          <p:cNvSpPr txBox="1"/>
          <p:nvPr/>
        </p:nvSpPr>
        <p:spPr>
          <a:xfrm>
            <a:off x="4892040" y="4708525"/>
            <a:ext cx="6256655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400" b="1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考点 </a:t>
            </a:r>
            <a:r>
              <a:rPr lang="en-US" altLang="zh-CN" sz="2400" b="1" dirty="0" smtClean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    </a:t>
            </a:r>
            <a:r>
              <a:rPr lang="en-US" altLang="zh-CN" sz="2400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include</a:t>
            </a:r>
            <a:r>
              <a:rPr lang="zh-CN" altLang="en-US" sz="2400" b="1" dirty="0" smtClean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的用法</a:t>
            </a:r>
            <a:endParaRPr lang="en-US" altLang="zh-CN" sz="2400" b="1" dirty="0"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29" name="文本框 28">
            <a:hlinkClick r:id="rId10" action="ppaction://hlinksldjump"/>
          </p:cNvPr>
          <p:cNvSpPr txBox="1"/>
          <p:nvPr/>
        </p:nvSpPr>
        <p:spPr>
          <a:xfrm>
            <a:off x="4884420" y="5312410"/>
            <a:ext cx="5779135" cy="460375"/>
          </a:xfrm>
          <a:prstGeom prst="rect">
            <a:avLst/>
          </a:prstGeom>
          <a:noFill/>
          <a:ln w="9525">
            <a:noFill/>
          </a:ln>
        </p:spPr>
        <p:txBody>
          <a:bodyPr wrap="square" rtlCol="0" anchor="t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400" b="1" dirty="0" smtClean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考点     </a:t>
            </a:r>
            <a:r>
              <a:rPr lang="en-US" altLang="zh-CN" sz="2400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record</a:t>
            </a:r>
            <a:r>
              <a:rPr lang="zh-CN" altLang="en-US" sz="2400" b="1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的用法</a:t>
            </a:r>
            <a:endParaRPr lang="en-US" altLang="zh-CN" sz="2400" b="1" dirty="0"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31" name="文本框 30">
            <a:hlinkClick r:id="rId11" action="ppaction://hlinksldjump"/>
          </p:cNvPr>
          <p:cNvSpPr txBox="1"/>
          <p:nvPr/>
        </p:nvSpPr>
        <p:spPr>
          <a:xfrm>
            <a:off x="4892040" y="5918200"/>
            <a:ext cx="7256780" cy="829945"/>
          </a:xfrm>
          <a:prstGeom prst="rect">
            <a:avLst/>
          </a:prstGeom>
          <a:noFill/>
          <a:ln w="9525">
            <a:noFill/>
          </a:ln>
        </p:spPr>
        <p:txBody>
          <a:bodyPr wrap="square" rtlCol="0" anchor="t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400" b="1" dirty="0" smtClean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考点     </a:t>
            </a:r>
            <a:r>
              <a:rPr sz="2400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An elephant weighs many times more than </a:t>
            </a:r>
            <a:r>
              <a:rPr lang="en-US" sz="2400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   </a:t>
            </a:r>
          </a:p>
          <a:p>
            <a:pPr lvl="0" algn="l">
              <a:buClrTx/>
              <a:buSzTx/>
              <a:buFontTx/>
            </a:pPr>
            <a:r>
              <a:rPr lang="en-US" sz="2400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                  </a:t>
            </a:r>
            <a:r>
              <a:rPr sz="2400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a dog.</a:t>
            </a:r>
          </a:p>
        </p:txBody>
      </p:sp>
      <p:sp>
        <p:nvSpPr>
          <p:cNvPr id="40" name="椭圆 39"/>
          <p:cNvSpPr/>
          <p:nvPr/>
        </p:nvSpPr>
        <p:spPr>
          <a:xfrm>
            <a:off x="5747385" y="2249805"/>
            <a:ext cx="420370" cy="427990"/>
          </a:xfrm>
          <a:prstGeom prst="ellipse">
            <a:avLst/>
          </a:prstGeom>
          <a:solidFill>
            <a:srgbClr val="FAB5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sz="24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二</a:t>
            </a:r>
          </a:p>
        </p:txBody>
      </p:sp>
      <p:sp>
        <p:nvSpPr>
          <p:cNvPr id="34" name="椭圆 33"/>
          <p:cNvSpPr/>
          <p:nvPr/>
        </p:nvSpPr>
        <p:spPr>
          <a:xfrm>
            <a:off x="5759450" y="2787015"/>
            <a:ext cx="420370" cy="427990"/>
          </a:xfrm>
          <a:prstGeom prst="ellipse">
            <a:avLst/>
          </a:prstGeom>
          <a:solidFill>
            <a:srgbClr val="FAB5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sz="24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三</a:t>
            </a:r>
          </a:p>
        </p:txBody>
      </p:sp>
      <p:sp>
        <p:nvSpPr>
          <p:cNvPr id="35" name="椭圆 34"/>
          <p:cNvSpPr/>
          <p:nvPr/>
        </p:nvSpPr>
        <p:spPr>
          <a:xfrm>
            <a:off x="5742305" y="3602355"/>
            <a:ext cx="418465" cy="427355"/>
          </a:xfrm>
          <a:prstGeom prst="ellipse">
            <a:avLst/>
          </a:prstGeom>
          <a:solidFill>
            <a:srgbClr val="FAB5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sz="24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四</a:t>
            </a:r>
          </a:p>
        </p:txBody>
      </p:sp>
      <p:sp>
        <p:nvSpPr>
          <p:cNvPr id="41" name="椭圆 40"/>
          <p:cNvSpPr/>
          <p:nvPr/>
        </p:nvSpPr>
        <p:spPr>
          <a:xfrm>
            <a:off x="5737860" y="5989320"/>
            <a:ext cx="420370" cy="427990"/>
          </a:xfrm>
          <a:prstGeom prst="ellipse">
            <a:avLst/>
          </a:prstGeom>
          <a:solidFill>
            <a:srgbClr val="FAB5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sz="24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八</a:t>
            </a:r>
          </a:p>
        </p:txBody>
      </p:sp>
      <p:sp>
        <p:nvSpPr>
          <p:cNvPr id="44" name="椭圆 43"/>
          <p:cNvSpPr/>
          <p:nvPr/>
        </p:nvSpPr>
        <p:spPr>
          <a:xfrm>
            <a:off x="5737860" y="5374005"/>
            <a:ext cx="420370" cy="427990"/>
          </a:xfrm>
          <a:prstGeom prst="ellipse">
            <a:avLst/>
          </a:prstGeom>
          <a:solidFill>
            <a:srgbClr val="FAB5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sz="24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七</a:t>
            </a:r>
          </a:p>
        </p:txBody>
      </p:sp>
      <p:sp>
        <p:nvSpPr>
          <p:cNvPr id="45" name="椭圆 44"/>
          <p:cNvSpPr/>
          <p:nvPr/>
        </p:nvSpPr>
        <p:spPr>
          <a:xfrm>
            <a:off x="5725795" y="4776470"/>
            <a:ext cx="420370" cy="427990"/>
          </a:xfrm>
          <a:prstGeom prst="ellipse">
            <a:avLst/>
          </a:prstGeom>
          <a:solidFill>
            <a:srgbClr val="FAB5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sz="24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六</a:t>
            </a:r>
          </a:p>
        </p:txBody>
      </p:sp>
      <p:sp>
        <p:nvSpPr>
          <p:cNvPr id="46" name="椭圆 45"/>
          <p:cNvSpPr/>
          <p:nvPr/>
        </p:nvSpPr>
        <p:spPr>
          <a:xfrm>
            <a:off x="5734685" y="4185285"/>
            <a:ext cx="420370" cy="427990"/>
          </a:xfrm>
          <a:prstGeom prst="ellipse">
            <a:avLst/>
          </a:prstGeom>
          <a:solidFill>
            <a:srgbClr val="FAB5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sz="24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五</a:t>
            </a:r>
          </a:p>
        </p:txBody>
      </p:sp>
      <p:sp>
        <p:nvSpPr>
          <p:cNvPr id="47" name="椭圆 46"/>
          <p:cNvSpPr/>
          <p:nvPr/>
        </p:nvSpPr>
        <p:spPr>
          <a:xfrm>
            <a:off x="5734050" y="1367155"/>
            <a:ext cx="414020" cy="427990"/>
          </a:xfrm>
          <a:prstGeom prst="ellipse">
            <a:avLst/>
          </a:prstGeom>
          <a:solidFill>
            <a:srgbClr val="FAB5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一</a:t>
            </a:r>
          </a:p>
        </p:txBody>
      </p:sp>
    </p:spTree>
    <p:custDataLst>
      <p:tags r:id="rId1"/>
    </p:custData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39065" y="934085"/>
            <a:ext cx="11913870" cy="58578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46582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第14课时 八年级(下)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7—8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3101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6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93402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7" action="ppaction://hlinksldjump">
                    <a:extLst>
                      <a:ext uri="{DAF060AB-1E55-43B9-8AAB-6FB025537F2F}">
                        <wpsdc:hlinkClr xmlns:wpsdc="http://www.wps.cn/officeDocument/2017/drawingmlCustomData" xmlns="" val="0563C1"/>
                        <wpsdc:folHlinkClr xmlns:wpsdc="http://www.wps.cn/officeDocument/2017/drawingmlCustomData" xmlns="" val="4472C4"/>
                        <wpsdc:hlinkUnderline xmlns:wpsdc="http://www.wps.cn/officeDocument/2017/drawingmlCustomData" xmlns="" val="1"/>
                      </a:ext>
                    </a:extLst>
                  </a:hlinkClick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746444" y="2238665"/>
            <a:ext cx="9762490" cy="627895"/>
            <a:chOff x="1034884" y="629878"/>
            <a:chExt cx="9762490" cy="627895"/>
          </a:xfrm>
        </p:grpSpPr>
        <p:sp>
          <p:nvSpPr>
            <p:cNvPr id="12" name="圆角矩形 6">
              <a:hlinkClick r:id=""/>
            </p:cNvPr>
            <p:cNvSpPr/>
            <p:nvPr>
              <p:custDataLst>
                <p:tags r:id="rId3"/>
              </p:custDataLst>
            </p:nvPr>
          </p:nvSpPr>
          <p:spPr>
            <a:xfrm flipH="1">
              <a:off x="2675089" y="664168"/>
              <a:ext cx="8122285" cy="580390"/>
            </a:xfrm>
            <a:prstGeom prst="snip1Rect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r>
                <a:rPr sz="2800" b="1" dirty="0">
                  <a:ea typeface="黑体" panose="02010609060101010101" pitchFamily="49" charset="-122"/>
                  <a:sym typeface="宋体" panose="02010600030101010101" pitchFamily="2" charset="-122"/>
                </a:rPr>
                <a:t>辨析</a:t>
              </a:r>
              <a:r>
                <a:rPr sz="2800" b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succeed</a:t>
              </a:r>
              <a:r>
                <a:rPr sz="2800" b="1" dirty="0">
                  <a:ea typeface="黑体" panose="02010609060101010101" pitchFamily="49" charset="-122"/>
                  <a:sym typeface="宋体" panose="02010600030101010101" pitchFamily="2" charset="-122"/>
                </a:rPr>
                <a:t>、</a:t>
              </a:r>
              <a:r>
                <a:rPr sz="2800" b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success</a:t>
              </a:r>
              <a:r>
                <a:rPr sz="2800" b="1" dirty="0">
                  <a:ea typeface="黑体" panose="02010609060101010101" pitchFamily="49" charset="-122"/>
                  <a:sym typeface="宋体" panose="02010600030101010101" pitchFamily="2" charset="-122"/>
                </a:rPr>
                <a:t>、</a:t>
              </a:r>
              <a:r>
                <a:rPr sz="2800" b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successful</a:t>
              </a:r>
              <a:r>
                <a:rPr sz="2800" b="1" dirty="0">
                  <a:ea typeface="黑体" panose="02010609060101010101" pitchFamily="49" charset="-122"/>
                  <a:sym typeface="宋体" panose="02010600030101010101" pitchFamily="2" charset="-122"/>
                </a:rPr>
                <a:t>与</a:t>
              </a:r>
              <a:r>
                <a:rPr sz="2800" b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successfully</a:t>
              </a:r>
              <a:endParaRPr sz="2800" b="1" dirty="0">
                <a:ea typeface="黑体" panose="02010609060101010101" pitchFamily="49" charset="-122"/>
                <a:sym typeface="宋体" panose="02010600030101010101" pitchFamily="2" charset="-122"/>
              </a:endParaRPr>
            </a:p>
          </p:txBody>
        </p:sp>
        <p:sp>
          <p:nvSpPr>
            <p:cNvPr id="13" name="椭圆 7"/>
            <p:cNvSpPr>
              <a:spLocks noChangeAspect="1"/>
            </p:cNvSpPr>
            <p:nvPr>
              <p:custDataLst>
                <p:tags r:id="rId4"/>
              </p:custDataLst>
            </p:nvPr>
          </p:nvSpPr>
          <p:spPr>
            <a:xfrm>
              <a:off x="1034884" y="629878"/>
              <a:ext cx="1511539" cy="627895"/>
            </a:xfrm>
            <a:prstGeom prst="snipRoundRect">
              <a:avLst/>
            </a:prstGeom>
            <a:solidFill>
              <a:srgbClr val="FAB529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<a:noAutofit/>
            </a:bodyPr>
            <a:lstStyle/>
            <a:p>
              <a:pPr algn="ctr" fontAlgn="auto"/>
              <a:r>
                <a:rPr lang="zh-CN" altLang="en-US" sz="2800" b="1" dirty="0" smtClean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考点一</a:t>
              </a:r>
              <a:endParaRPr lang="zh-CN" altLang="en-US" sz="2800" b="1" strike="noStrike" noProof="1">
                <a:solidFill>
                  <a:schemeClr val="bg1"/>
                </a:solidFill>
              </a:endParaRPr>
            </a:p>
          </p:txBody>
        </p:sp>
        <p:sp>
          <p:nvSpPr>
            <p:cNvPr id="14" name="圆角矩形 13"/>
            <p:cNvSpPr/>
            <p:nvPr/>
          </p:nvSpPr>
          <p:spPr bwMode="auto">
            <a:xfrm rot="16200000">
              <a:off x="2567456" y="849766"/>
              <a:ext cx="36000" cy="216000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5">
                <a:solidFill>
                  <a:prstClr val="white"/>
                </a:solidFill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517515" y="2778464"/>
            <a:ext cx="10867292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【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学法方法点拨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】</a:t>
            </a:r>
            <a:endParaRPr lang="zh-CN" altLang="en-US"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2406015" y="1480185"/>
            <a:ext cx="3659505" cy="503555"/>
          </a:xfrm>
          <a:prstGeom prst="roundRect">
            <a:avLst/>
          </a:prstGeom>
          <a:ln w="19050">
            <a:solidFill>
              <a:srgbClr val="01B0F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en-US" altLang="zh-CN" dirty="0"/>
              <a:t>                    </a:t>
            </a:r>
          </a:p>
        </p:txBody>
      </p:sp>
      <p:sp>
        <p:nvSpPr>
          <p:cNvPr id="6" name="矩形 5"/>
          <p:cNvSpPr/>
          <p:nvPr/>
        </p:nvSpPr>
        <p:spPr>
          <a:xfrm>
            <a:off x="3079115" y="1474470"/>
            <a:ext cx="5560060" cy="503555"/>
          </a:xfrm>
          <a:prstGeom prst="rect">
            <a:avLst/>
          </a:prstGeom>
          <a:solidFill>
            <a:srgbClr val="01B0F0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kumimoji="1" lang="en-US" altLang="zh-CN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</a:t>
            </a:r>
            <a:r>
              <a:rPr kumimoji="1" lang="zh-CN" altLang="en-US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数据共享</a:t>
            </a:r>
            <a:r>
              <a:rPr kumimoji="1" lang="en-US" altLang="zh-CN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</a:t>
            </a:r>
            <a:r>
              <a:rPr kumimoji="1" lang="zh-CN" altLang="en-US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r>
              <a:rPr kumimoji="1" lang="en-US" altLang="zh-CN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</a:p>
        </p:txBody>
      </p:sp>
      <p:sp>
        <p:nvSpPr>
          <p:cNvPr id="15" name="椭圆 14"/>
          <p:cNvSpPr/>
          <p:nvPr/>
        </p:nvSpPr>
        <p:spPr>
          <a:xfrm>
            <a:off x="2700655" y="1366520"/>
            <a:ext cx="729615" cy="729615"/>
          </a:xfrm>
          <a:prstGeom prst="ellipse">
            <a:avLst/>
          </a:prstGeom>
          <a:solidFill>
            <a:srgbClr val="01B0F0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3600" b="1">
                <a:latin typeface="黑体" panose="02010609060101010101" pitchFamily="49" charset="-122"/>
                <a:ea typeface="黑体" panose="02010609060101010101" pitchFamily="49" charset="-122"/>
              </a:rPr>
              <a:t>4         </a:t>
            </a:r>
          </a:p>
        </p:txBody>
      </p:sp>
      <p:graphicFrame>
        <p:nvGraphicFramePr>
          <p:cNvPr id="17" name="表格 16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751840" y="3427730"/>
          <a:ext cx="10833100" cy="275590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179830"/>
                <a:gridCol w="6057900"/>
                <a:gridCol w="3595370"/>
              </a:tblGrid>
              <a:tr h="548640"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0" kern="1200" dirty="0" smtClean="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1" kern="1200" dirty="0" smtClean="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400" b="1" kern="1200" dirty="0" smtClean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单词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用法</a:t>
                      </a: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例句</a:t>
                      </a:r>
                    </a:p>
                  </a:txBody>
                  <a:tcPr marL="66675" marR="66675" marT="0" marB="0" anchor="ctr"/>
                </a:tc>
              </a:tr>
              <a:tr h="2207260">
                <a:tc>
                  <a:txBody>
                    <a:bodyPr/>
                    <a:lstStyle/>
                    <a:p>
                      <a:pPr marL="0" indent="0" algn="ctr" defTabSz="914400" rtl="0" fontAlgn="auto">
                        <a:lnSpc>
                          <a:spcPct val="15000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fontAlgn="auto">
                        <a:lnSpc>
                          <a:spcPct val="15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altLang="zh-CN" sz="2400" b="1" kern="120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succeed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buClrTx/>
                        <a:buSzTx/>
                        <a:buNone/>
                      </a:pP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动词,意为“成功”,无被动语态,反义词是fail。</a:t>
                      </a:r>
                    </a:p>
                    <a:p>
                      <a:pPr algn="l">
                        <a:lnSpc>
                          <a:spcPct val="150000"/>
                        </a:lnSpc>
                        <a:buClrTx/>
                        <a:buSzTx/>
                        <a:buNone/>
                      </a:pP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succeed in sth. “在某事上取得成”;succeed in doing “成功做成某事”</a:t>
                      </a: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Alice succeeded in passing the exam last week. 艾丽斯上周成功地通过了考试。</a:t>
                      </a:r>
                    </a:p>
                  </a:txBody>
                  <a:tcPr marL="66675" marR="66675" marT="0" marB="0" anchor="ctr"/>
                </a:tc>
              </a:tr>
            </a:tbl>
          </a:graphicData>
        </a:graphic>
      </p:graphicFrame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61925" y="882015"/>
            <a:ext cx="11913870" cy="58578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46582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第14课时 八年级(下)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7—8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3101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4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93402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rId4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5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aphicFrame>
        <p:nvGraphicFramePr>
          <p:cNvPr id="17" name="表格 16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601980" y="1537335"/>
          <a:ext cx="10751820" cy="496316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557020"/>
                <a:gridCol w="5317490"/>
                <a:gridCol w="3877310"/>
              </a:tblGrid>
              <a:tr h="548640"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0" kern="1200" dirty="0" smtClean="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400" b="1" kern="1200" dirty="0" smtClean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单词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用法</a:t>
                      </a: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例句</a:t>
                      </a:r>
                    </a:p>
                  </a:txBody>
                  <a:tcPr marL="66675" marR="66675" marT="0" marB="0" anchor="ctr"/>
                </a:tc>
              </a:tr>
              <a:tr h="1509395">
                <a:tc>
                  <a:txBody>
                    <a:bodyPr/>
                    <a:lstStyle/>
                    <a:p>
                      <a:pPr marL="0" indent="0" algn="ctr" defTabSz="914400" rtl="0" fontAlgn="auto">
                        <a:lnSpc>
                          <a:spcPct val="15000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0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fontAlgn="auto">
                        <a:lnSpc>
                          <a:spcPct val="15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altLang="zh-CN" sz="2400" b="1" kern="120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success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名词,表示抽象意义的“成功”时,是不可数的;表示具体意义的“成功的人或事”时, 则是可数的</a:t>
                      </a: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l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Failure is the mother of success. 失败是成功之母。</a:t>
                      </a:r>
                    </a:p>
                  </a:txBody>
                  <a:tcPr marL="66675" marR="66675" marT="0" marB="0" anchor="ctr"/>
                </a:tc>
              </a:tr>
              <a:tr h="1122680">
                <a:tc>
                  <a:txBody>
                    <a:bodyPr/>
                    <a:lstStyle/>
                    <a:p>
                      <a:pPr marL="0" indent="0" algn="ctr" defTabSz="914400" rtl="0" fontAlgn="auto">
                        <a:lnSpc>
                          <a:spcPct val="15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altLang="zh-CN" sz="2400" b="1" kern="120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successful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形容词,意为“成功的”。be successful in (doing)sth. 意为“在……方面成功”</a:t>
                      </a: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l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This is a successful mother. 这是一位成功的母亲。</a:t>
                      </a:r>
                    </a:p>
                  </a:txBody>
                  <a:tcPr marL="66675" marR="66675" marT="0" marB="0" anchor="ctr"/>
                </a:tc>
              </a:tr>
              <a:tr h="1122680">
                <a:tc>
                  <a:txBody>
                    <a:bodyPr/>
                    <a:lstStyle/>
                    <a:p>
                      <a:pPr marL="0" indent="0" algn="ctr" defTabSz="914400" rtl="0" fontAlgn="auto">
                        <a:lnSpc>
                          <a:spcPct val="15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altLang="zh-CN" sz="2400" b="1" kern="120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successfully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副词,意为“成功地”</a:t>
                      </a: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l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At last,he successfully solved the problem. 最后他成功地解决了问题。</a:t>
                      </a:r>
                    </a:p>
                  </a:txBody>
                  <a:tcPr marL="66675" marR="66675" marT="0" marB="0" anchor="ctr"/>
                </a:tc>
              </a:tr>
            </a:tbl>
          </a:graphicData>
        </a:graphic>
      </p:graphicFrame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69850" y="911225"/>
            <a:ext cx="12028805" cy="5847080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46582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第14课时 八年级(下)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7—8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195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93402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rId3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670560" y="1449705"/>
            <a:ext cx="11029950" cy="39693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【考点考法强化】</a:t>
            </a:r>
          </a:p>
          <a:p>
            <a:pPr>
              <a:lnSpc>
                <a:spcPct val="150000"/>
              </a:lnSpc>
            </a:pP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用succeed、success、successful或successfully填空</a:t>
            </a:r>
          </a:p>
          <a:p>
            <a:pPr>
              <a:lnSpc>
                <a:spcPct val="150000"/>
              </a:lnSpc>
            </a:pP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1. (原创)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His strong mind and hard work make him so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__________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.  </a:t>
            </a:r>
          </a:p>
          <a:p>
            <a:pPr>
              <a:lnSpc>
                <a:spcPct val="150000"/>
              </a:lnSpc>
            </a:pP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2. (原创)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I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’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m certain you will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________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if you don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’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t give up.  </a:t>
            </a:r>
          </a:p>
          <a:p>
            <a:pPr>
              <a:lnSpc>
                <a:spcPct val="150000"/>
              </a:lnSpc>
            </a:pP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3. (原创)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His new book is a great 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________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.  </a:t>
            </a:r>
          </a:p>
          <a:p>
            <a:pPr>
              <a:lnSpc>
                <a:spcPct val="150000"/>
              </a:lnSpc>
            </a:pP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4. (原创)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We had a 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__________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New Year party last Sunday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.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9090025" y="2905125"/>
            <a:ext cx="17125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successful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5293995" y="3573780"/>
            <a:ext cx="16376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succeed</a:t>
            </a:r>
          </a:p>
        </p:txBody>
      </p:sp>
      <p:sp>
        <p:nvSpPr>
          <p:cNvPr id="11" name="TextBox 1"/>
          <p:cNvSpPr txBox="1"/>
          <p:nvPr/>
        </p:nvSpPr>
        <p:spPr>
          <a:xfrm>
            <a:off x="5807075" y="4174490"/>
            <a:ext cx="16376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success</a:t>
            </a:r>
          </a:p>
        </p:txBody>
      </p:sp>
      <p:sp>
        <p:nvSpPr>
          <p:cNvPr id="12" name="TextBox 1"/>
          <p:cNvSpPr txBox="1"/>
          <p:nvPr/>
        </p:nvSpPr>
        <p:spPr>
          <a:xfrm>
            <a:off x="3718560" y="4842510"/>
            <a:ext cx="18535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successful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6" grpId="0"/>
      <p:bldP spid="6" grpId="1"/>
      <p:bldP spid="11" grpId="0"/>
      <p:bldP spid="11" grpId="1"/>
      <p:bldP spid="12" grpId="0"/>
      <p:bldP spid="12" grpId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69850" y="911225"/>
            <a:ext cx="12028805" cy="5847080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46582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第14课时 八年级(下)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7—8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195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93402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670560" y="1449705"/>
            <a:ext cx="11029950" cy="5262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5. (原创)Although it is normal to want 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________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children, it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’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s even </a:t>
            </a:r>
          </a:p>
          <a:p>
            <a:pPr>
              <a:lnSpc>
                <a:spcPct val="150000"/>
              </a:lnSpc>
            </a:pP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more important to have happy children. 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A. successful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B. success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	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C. successfully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D. succeed</a:t>
            </a:r>
          </a:p>
          <a:p>
            <a:pPr>
              <a:lnSpc>
                <a:spcPct val="150000"/>
              </a:lnSpc>
            </a:pP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6. (原创)The student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’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s parents want to see him 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________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his study. 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A. success	B. succeed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	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C. succeed in	D. success in</a:t>
            </a:r>
          </a:p>
          <a:p>
            <a:pPr>
              <a:lnSpc>
                <a:spcPct val="150000"/>
              </a:lnSpc>
            </a:pP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7. (2021•河北省中考全真模拟一)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—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I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’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m afraid I can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’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t pass the exam.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—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Don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’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t worry. If you work hard, you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’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ll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________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. 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A. succeed	B. successful	C. success	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D. achieve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7205288" y="1618406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8303203" y="3573571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</a:p>
        </p:txBody>
      </p:sp>
      <p:sp>
        <p:nvSpPr>
          <p:cNvPr id="11" name="TextBox 1"/>
          <p:cNvSpPr txBox="1"/>
          <p:nvPr/>
        </p:nvSpPr>
        <p:spPr>
          <a:xfrm>
            <a:off x="7811713" y="5487461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6" grpId="0"/>
      <p:bldP spid="6" grpId="1"/>
      <p:bldP spid="11" grpId="0"/>
      <p:bldP spid="11" grpId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31445" y="882015"/>
            <a:ext cx="11974830" cy="58705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46582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第14课时 八年级(下)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7—8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54897" y="9195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6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338257" y="92132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rId6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7" action="ppaction://hlinksldjump">
                    <a:extLst>
                      <a:ext uri="{DAF060AB-1E55-43B9-8AAB-6FB025537F2F}">
                        <wpsdc:hlinkClr xmlns:wpsdc="http://www.wps.cn/officeDocument/2017/drawingmlCustomData" xmlns="" val="0563C1"/>
                        <wpsdc:folHlinkClr xmlns:wpsdc="http://www.wps.cn/officeDocument/2017/drawingmlCustomData" xmlns="" val="0070C0"/>
                        <wpsdc:hlinkUnderline xmlns:wpsdc="http://www.wps.cn/officeDocument/2017/drawingmlCustomData" xmlns="" val="1"/>
                      </a:ext>
                    </a:extLst>
                  </a:hlinkClick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589915" y="1473835"/>
            <a:ext cx="6578601" cy="628015"/>
            <a:chOff x="1034884" y="1184776"/>
            <a:chExt cx="7029747" cy="627895"/>
          </a:xfrm>
        </p:grpSpPr>
        <p:sp>
          <p:nvSpPr>
            <p:cNvPr id="12" name="圆角矩形 6">
              <a:hlinkClick r:id="rId8" action="ppaction://hlinksldjump"/>
            </p:cNvPr>
            <p:cNvSpPr/>
            <p:nvPr>
              <p:custDataLst>
                <p:tags r:id="rId3"/>
              </p:custDataLst>
            </p:nvPr>
          </p:nvSpPr>
          <p:spPr>
            <a:xfrm flipH="1">
              <a:off x="2642362" y="1219059"/>
              <a:ext cx="5422269" cy="580279"/>
            </a:xfrm>
            <a:prstGeom prst="snip1Rect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r>
                <a:rPr sz="2800" b="1" dirty="0" smtClean="0">
                  <a:ea typeface="黑体" panose="02010609060101010101" pitchFamily="49" charset="-122"/>
                  <a:sym typeface="宋体" panose="02010600030101010101" pitchFamily="2" charset="-122"/>
                </a:rPr>
                <a:t>辨析</a:t>
              </a:r>
              <a:r>
                <a:rPr sz="2800" b="1" dirty="0" smtClean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achieve</a:t>
              </a:r>
              <a:r>
                <a:rPr lang="en-US" sz="2800" b="1" dirty="0" smtClean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 </a:t>
              </a:r>
              <a:r>
                <a:rPr sz="2800" b="1" dirty="0" smtClean="0">
                  <a:ea typeface="黑体" panose="02010609060101010101" pitchFamily="49" charset="-122"/>
                  <a:sym typeface="宋体" panose="02010600030101010101" pitchFamily="2" charset="-122"/>
                </a:rPr>
                <a:t>与</a:t>
              </a:r>
              <a:r>
                <a:rPr sz="2800" b="1" dirty="0" smtClean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come true</a:t>
              </a:r>
              <a:r>
                <a:rPr lang="zh-CN" altLang="en-US" sz="2800" b="1" dirty="0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 </a:t>
              </a:r>
              <a:endParaRPr lang="zh-CN" altLang="zh-CN" sz="2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3" name="椭圆 7"/>
            <p:cNvSpPr>
              <a:spLocks noChangeAspect="1"/>
            </p:cNvSpPr>
            <p:nvPr>
              <p:custDataLst>
                <p:tags r:id="rId4"/>
              </p:custDataLst>
            </p:nvPr>
          </p:nvSpPr>
          <p:spPr>
            <a:xfrm>
              <a:off x="1034884" y="1184776"/>
              <a:ext cx="1511539" cy="627895"/>
            </a:xfrm>
            <a:prstGeom prst="snipRoundRect">
              <a:avLst/>
            </a:prstGeom>
            <a:solidFill>
              <a:srgbClr val="FAB529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<a:noAutofit/>
            </a:bodyPr>
            <a:lstStyle/>
            <a:p>
              <a:pPr algn="ctr" fontAlgn="auto"/>
              <a:r>
                <a:rPr lang="zh-CN" altLang="en-US" sz="2800" b="1" dirty="0" smtClean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考点二</a:t>
              </a:r>
              <a:endParaRPr lang="zh-CN" altLang="en-US" sz="2800" b="1" strike="noStrike" noProof="1">
                <a:solidFill>
                  <a:schemeClr val="bg1"/>
                </a:solidFill>
              </a:endParaRPr>
            </a:p>
          </p:txBody>
        </p:sp>
        <p:sp>
          <p:nvSpPr>
            <p:cNvPr id="14" name="圆角矩形 13"/>
            <p:cNvSpPr/>
            <p:nvPr/>
          </p:nvSpPr>
          <p:spPr bwMode="auto">
            <a:xfrm rot="16200000">
              <a:off x="2557646" y="1416727"/>
              <a:ext cx="36000" cy="216000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5">
                <a:solidFill>
                  <a:prstClr val="white"/>
                </a:solidFill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388576" y="2171129"/>
            <a:ext cx="10784910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【学法方法点拨】</a:t>
            </a:r>
          </a:p>
        </p:txBody>
      </p:sp>
      <p:graphicFrame>
        <p:nvGraphicFramePr>
          <p:cNvPr id="17" name="表格 16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697865" y="3038475"/>
          <a:ext cx="10560685" cy="329184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494790"/>
                <a:gridCol w="4460240"/>
                <a:gridCol w="4605655"/>
              </a:tblGrid>
              <a:tr h="548640"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0" kern="1200" dirty="0" smtClean="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0" kern="1200" dirty="0" smtClean="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400" b="1" kern="1200" dirty="0" smtClean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词汇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用法</a:t>
                      </a: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例句</a:t>
                      </a:r>
                    </a:p>
                  </a:txBody>
                  <a:tcPr marL="66675" marR="66675" marT="0" marB="0" anchor="ctr"/>
                </a:tc>
              </a:tr>
              <a:tr h="548640">
                <a:tc>
                  <a:txBody>
                    <a:bodyPr/>
                    <a:lstStyle/>
                    <a:p>
                      <a:pPr marL="0" indent="0" algn="ctr" defTabSz="914400" rtl="0" fontAlgn="auto">
                        <a:lnSpc>
                          <a:spcPct val="15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altLang="zh-CN" sz="2400" b="1" kern="120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achieve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意为“实现”,主语通常是人, achievable 形容词,意为“可完成的;能达到的”achievement 名词,意为“成就,成绩;达到,完成”</a:t>
                      </a: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buNone/>
                      </a:pPr>
                      <a:r>
                        <a:rPr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She achieved her dream. 她实现了她的梦想。</a:t>
                      </a:r>
                    </a:p>
                    <a:p>
                      <a:pPr algn="l">
                        <a:lnSpc>
                          <a:spcPct val="150000"/>
                        </a:lnSpc>
                        <a:buNone/>
                      </a:pPr>
                      <a:r>
                        <a:rPr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We are happy to see his achievement. 我们很高兴看到他的成就。</a:t>
                      </a:r>
                    </a:p>
                  </a:txBody>
                  <a:tcPr marL="66675" marR="66675" marT="0" marB="0" anchor="ctr"/>
                </a:tc>
              </a:tr>
            </a:tbl>
          </a:graphicData>
        </a:graphic>
      </p:graphicFrame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147320" y="875665"/>
            <a:ext cx="11904980" cy="583374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46582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第14课时 八年级(下)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7—8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真题试做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068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19407" y="1807959"/>
            <a:ext cx="11198269" cy="4615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一、单项选择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1. (2017•河北)Eating dumplings at the Spring Festival is ________ in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   China.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   A. patient	B. lucky	C. possible	D. traditional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2. (2013•河北) Don’t return the video to Peter. I ________ it.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   A. don’t watch　　　B. won’t watch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   C. haven’t watched	D. wasn’t watching</a:t>
            </a:r>
          </a:p>
        </p:txBody>
      </p:sp>
      <p:sp>
        <p:nvSpPr>
          <p:cNvPr id="8" name="圆角矩形 7"/>
          <p:cNvSpPr/>
          <p:nvPr/>
        </p:nvSpPr>
        <p:spPr>
          <a:xfrm>
            <a:off x="2304415" y="1073785"/>
            <a:ext cx="3659505" cy="503555"/>
          </a:xfrm>
          <a:prstGeom prst="roundRect">
            <a:avLst/>
          </a:prstGeom>
          <a:ln w="19050">
            <a:solidFill>
              <a:srgbClr val="01B0F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en-US" altLang="zh-CN" dirty="0"/>
              <a:t>                    </a:t>
            </a:r>
          </a:p>
        </p:txBody>
      </p:sp>
      <p:sp>
        <p:nvSpPr>
          <p:cNvPr id="3" name="矩形 2"/>
          <p:cNvSpPr/>
          <p:nvPr/>
        </p:nvSpPr>
        <p:spPr>
          <a:xfrm>
            <a:off x="2977515" y="1073785"/>
            <a:ext cx="5560060" cy="503555"/>
          </a:xfrm>
          <a:prstGeom prst="rect">
            <a:avLst/>
          </a:prstGeom>
          <a:solidFill>
            <a:srgbClr val="01B0F0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kumimoji="1" lang="en-US" altLang="zh-CN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</a:t>
            </a:r>
            <a:r>
              <a:rPr kumimoji="1" lang="zh-CN" altLang="en-US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数据连接</a:t>
            </a:r>
            <a:r>
              <a:rPr kumimoji="1" lang="en-US" altLang="zh-CN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kumimoji="1" lang="zh-CN" altLang="en-US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真题试做</a:t>
            </a:r>
          </a:p>
        </p:txBody>
      </p:sp>
      <p:sp>
        <p:nvSpPr>
          <p:cNvPr id="6" name="椭圆 5"/>
          <p:cNvSpPr/>
          <p:nvPr/>
        </p:nvSpPr>
        <p:spPr>
          <a:xfrm>
            <a:off x="2599055" y="960120"/>
            <a:ext cx="729615" cy="729615"/>
          </a:xfrm>
          <a:prstGeom prst="ellipse">
            <a:avLst/>
          </a:prstGeom>
          <a:solidFill>
            <a:srgbClr val="01B0F0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3600" b="1">
                <a:latin typeface="黑体" panose="02010609060101010101" pitchFamily="49" charset="-122"/>
                <a:ea typeface="黑体" panose="02010609060101010101" pitchFamily="49" charset="-122"/>
              </a:rPr>
              <a:t>2         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9549130" y="2635250"/>
            <a:ext cx="7937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8236585" y="4575810"/>
            <a:ext cx="7937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9" grpId="0"/>
      <p:bldP spid="9" grpId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06045" y="882015"/>
            <a:ext cx="11962765" cy="584771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46582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第14课时 八年级(下)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7—8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195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4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92132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rId4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5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aphicFrame>
        <p:nvGraphicFramePr>
          <p:cNvPr id="17" name="表格 16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706120" y="1657985"/>
          <a:ext cx="10763250" cy="219456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972945"/>
                <a:gridCol w="4766945"/>
                <a:gridCol w="4023360"/>
              </a:tblGrid>
              <a:tr h="548640"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0" kern="1200" dirty="0" smtClean="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zh-CN" altLang="en-US" sz="2400" b="1" kern="1200" dirty="0" smtClean="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400" b="1" kern="1200" dirty="0" smtClean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词汇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用法</a:t>
                      </a: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例句</a:t>
                      </a:r>
                    </a:p>
                  </a:txBody>
                  <a:tcPr marL="66675" marR="66675" marT="0" marB="0" anchor="ctr"/>
                </a:tc>
              </a:tr>
              <a:tr h="502285">
                <a:tc>
                  <a:txBody>
                    <a:bodyPr/>
                    <a:lstStyle/>
                    <a:p>
                      <a:pPr marL="0" indent="0" algn="ctr" defTabSz="914400" rtl="0" fontAlgn="auto">
                        <a:lnSpc>
                          <a:spcPct val="15000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fontAlgn="auto">
                        <a:lnSpc>
                          <a:spcPct val="15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altLang="zh-CN" sz="2400" b="1" kern="120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come</a:t>
                      </a:r>
                    </a:p>
                    <a:p>
                      <a:pPr marL="0" indent="0" algn="ctr" defTabSz="914400" rtl="0" fontAlgn="auto">
                        <a:lnSpc>
                          <a:spcPct val="15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altLang="zh-CN" sz="2400" b="1" kern="120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true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意为“实现,成真”,主语通常是梦想等</a:t>
                      </a: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If you keep trying, your dream will come true. 如果你一直努力,你的梦想会成真的。</a:t>
                      </a:r>
                    </a:p>
                  </a:txBody>
                  <a:tcPr marL="66675" marR="66675" marT="0" marB="0" anchor="ctr"/>
                </a:tc>
              </a:tr>
            </a:tbl>
          </a:graphicData>
        </a:graphic>
      </p:graphicFrame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69850" y="911225"/>
            <a:ext cx="12028805" cy="5847080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46582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第14课时 八年级(下)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7—8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195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93402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670560" y="1449705"/>
            <a:ext cx="11029950" cy="5262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【考点考法强化】</a:t>
            </a:r>
          </a:p>
          <a:p>
            <a:pPr>
              <a:lnSpc>
                <a:spcPct val="150000"/>
              </a:lnSpc>
            </a:pP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1. (原创) 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________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your dream, you need to spend more time practicing. 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A. To achieve　 	B. To come true　 	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C. Coming true 	D. Achieving</a:t>
            </a:r>
          </a:p>
          <a:p>
            <a:pPr>
              <a:lnSpc>
                <a:spcPct val="150000"/>
              </a:lnSpc>
            </a:pP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2. (原创) 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________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a goal,one needs not only knowledge but also good 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personalities. 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A. Achieve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	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B. To achieve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C. Come true	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D. To come true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2533593" y="2286426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1"/>
          <p:cNvSpPr txBox="1"/>
          <p:nvPr/>
        </p:nvSpPr>
        <p:spPr>
          <a:xfrm>
            <a:off x="2533593" y="4213016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6" grpId="0"/>
      <p:bldP spid="6" grpId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81280" y="911225"/>
            <a:ext cx="12028805" cy="5847080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46582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第14课时 八年级(下)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7—8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195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93402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670560" y="1449705"/>
            <a:ext cx="11029950" cy="26765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3. (原创)Our dreams can 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________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one day because we are dreamers 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and are trying to run all the time. 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A. achieve　 	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B. realize 	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C. come true　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	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D. come real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5072958" y="1657141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53035" y="978535"/>
            <a:ext cx="11931650" cy="597598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30099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46582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第14课时 八年级(下)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7—8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100340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6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100514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rId6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7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554039" y="1511590"/>
            <a:ext cx="10356850" cy="627895"/>
            <a:chOff x="1034884" y="629878"/>
            <a:chExt cx="10356850" cy="627895"/>
          </a:xfrm>
        </p:grpSpPr>
        <p:sp>
          <p:nvSpPr>
            <p:cNvPr id="12" name="圆角矩形 6">
              <a:hlinkClick r:id="rId8" action="ppaction://hlinksldjump"/>
            </p:cNvPr>
            <p:cNvSpPr/>
            <p:nvPr>
              <p:custDataLst>
                <p:tags r:id="rId3"/>
              </p:custDataLst>
            </p:nvPr>
          </p:nvSpPr>
          <p:spPr>
            <a:xfrm flipH="1">
              <a:off x="2622384" y="664803"/>
              <a:ext cx="8769350" cy="580390"/>
            </a:xfrm>
            <a:prstGeom prst="snip1Rect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r>
                <a:rPr sz="2800" b="1" dirty="0" smtClean="0">
                  <a:ea typeface="黑体" panose="02010609060101010101" pitchFamily="49" charset="-122"/>
                  <a:sym typeface="宋体" panose="02010600030101010101" pitchFamily="2" charset="-122"/>
                </a:rPr>
                <a:t>辨析</a:t>
              </a:r>
              <a:r>
                <a:rPr sz="2800" b="1" dirty="0" smtClean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the number of</a:t>
              </a:r>
              <a:r>
                <a:rPr sz="2800" b="1" dirty="0" smtClean="0">
                  <a:ea typeface="黑体" panose="02010609060101010101" pitchFamily="49" charset="-122"/>
                  <a:sym typeface="宋体" panose="02010600030101010101" pitchFamily="2" charset="-122"/>
                </a:rPr>
                <a:t>、</a:t>
              </a:r>
              <a:r>
                <a:rPr sz="2800" b="1" dirty="0" smtClean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a number of</a:t>
              </a:r>
              <a:r>
                <a:rPr sz="2800" b="1" dirty="0" smtClean="0">
                  <a:ea typeface="黑体" panose="02010609060101010101" pitchFamily="49" charset="-122"/>
                  <a:sym typeface="宋体" panose="02010600030101010101" pitchFamily="2" charset="-122"/>
                </a:rPr>
                <a:t>与</a:t>
              </a:r>
              <a:r>
                <a:rPr sz="2800" b="1" dirty="0" smtClean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a set number of </a:t>
              </a:r>
              <a:endParaRPr lang="zh-CN" altLang="zh-CN" sz="2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3" name="椭圆 7"/>
            <p:cNvSpPr>
              <a:spLocks noChangeAspect="1"/>
            </p:cNvSpPr>
            <p:nvPr>
              <p:custDataLst>
                <p:tags r:id="rId4"/>
              </p:custDataLst>
            </p:nvPr>
          </p:nvSpPr>
          <p:spPr>
            <a:xfrm>
              <a:off x="1034884" y="629878"/>
              <a:ext cx="1511539" cy="627895"/>
            </a:xfrm>
            <a:prstGeom prst="snipRoundRect">
              <a:avLst/>
            </a:prstGeom>
            <a:solidFill>
              <a:srgbClr val="FAB529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<a:noAutofit/>
            </a:bodyPr>
            <a:lstStyle/>
            <a:p>
              <a:pPr algn="ctr" fontAlgn="auto"/>
              <a:r>
                <a:rPr lang="zh-CN" altLang="en-US" sz="2800" b="1" dirty="0" smtClean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考点三</a:t>
              </a:r>
              <a:endParaRPr lang="zh-CN" altLang="en-US" sz="2800" b="1" strike="noStrike" noProof="1">
                <a:solidFill>
                  <a:schemeClr val="bg1"/>
                </a:solidFill>
              </a:endParaRPr>
            </a:p>
          </p:txBody>
        </p:sp>
        <p:sp>
          <p:nvSpPr>
            <p:cNvPr id="14" name="圆角矩形 13"/>
            <p:cNvSpPr/>
            <p:nvPr/>
          </p:nvSpPr>
          <p:spPr bwMode="auto">
            <a:xfrm rot="16200000">
              <a:off x="2545866" y="849766"/>
              <a:ext cx="36000" cy="216000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5">
                <a:solidFill>
                  <a:prstClr val="white"/>
                </a:solidFill>
              </a:endParaRPr>
            </a:p>
          </p:txBody>
        </p:sp>
      </p:grpSp>
      <p:graphicFrame>
        <p:nvGraphicFramePr>
          <p:cNvPr id="17" name="表格 16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714375" y="2863850"/>
          <a:ext cx="10763250" cy="384048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617345"/>
                <a:gridCol w="3680460"/>
                <a:gridCol w="5465445"/>
              </a:tblGrid>
              <a:tr h="548640">
                <a:tc>
                  <a:txBody>
                    <a:bodyPr/>
                    <a:lstStyle/>
                    <a:p>
                      <a:pPr marL="0" indent="0" algn="ctr" defTabSz="914400" rtl="0" fontAlgn="auto">
                        <a:lnSpc>
                          <a:spcPct val="15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400" b="1" kern="1200" dirty="0" smtClean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短语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用法</a:t>
                      </a: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例句</a:t>
                      </a:r>
                    </a:p>
                  </a:txBody>
                  <a:tcPr marL="66675" marR="66675" marT="0" marB="0" anchor="ctr"/>
                </a:tc>
              </a:tr>
              <a:tr h="1471295">
                <a:tc>
                  <a:txBody>
                    <a:bodyPr/>
                    <a:lstStyle/>
                    <a:p>
                      <a:pPr marL="0" indent="0" algn="ctr" defTabSz="914400" rtl="0" fontAlgn="auto">
                        <a:lnSpc>
                          <a:spcPct val="15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altLang="zh-CN" sz="2400" b="1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  <a:sym typeface="+mn-ea"/>
                        </a:rPr>
                        <a:t>the</a:t>
                      </a:r>
                    </a:p>
                    <a:p>
                      <a:pPr marL="0" indent="0" algn="ctr" defTabSz="914400" rtl="0" fontAlgn="auto">
                        <a:lnSpc>
                          <a:spcPct val="15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altLang="zh-CN" sz="2400" b="1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  <a:sym typeface="+mn-ea"/>
                        </a:rPr>
                        <a:t>number</a:t>
                      </a:r>
                    </a:p>
                    <a:p>
                      <a:pPr marL="0" indent="0" algn="ctr" defTabSz="914400" rtl="0" fontAlgn="auto">
                        <a:lnSpc>
                          <a:spcPct val="15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altLang="zh-CN" sz="2400" b="1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  <a:sym typeface="+mn-ea"/>
                        </a:rPr>
                        <a:t>of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意为“……的数量”,作主语时,谓语动词用单数</a:t>
                      </a: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The number of the students in our school is 980. 我们学校的学生人数是980。</a:t>
                      </a:r>
                    </a:p>
                  </a:txBody>
                  <a:tcPr marL="66675" marR="66675" marT="0" marB="0" anchor="ctr"/>
                </a:tc>
              </a:tr>
              <a:tr h="502285">
                <a:tc>
                  <a:txBody>
                    <a:bodyPr/>
                    <a:lstStyle/>
                    <a:p>
                      <a:pPr marL="0" indent="0" algn="ctr" defTabSz="914400" rtl="0" fontAlgn="auto">
                        <a:lnSpc>
                          <a:spcPct val="15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altLang="zh-CN" sz="2400" b="1" kern="120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</a:t>
                      </a:r>
                    </a:p>
                    <a:p>
                      <a:pPr marL="0" indent="0" algn="ctr" defTabSz="914400" rtl="0" fontAlgn="auto">
                        <a:lnSpc>
                          <a:spcPct val="15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altLang="zh-CN" sz="2400" b="1" kern="120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number</a:t>
                      </a:r>
                    </a:p>
                    <a:p>
                      <a:pPr marL="0" indent="0" algn="ctr" defTabSz="914400" rtl="0" fontAlgn="auto">
                        <a:lnSpc>
                          <a:spcPct val="15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altLang="zh-CN" sz="2400" b="1" kern="120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of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意为“许多的……”,修饰可数名词。作主语时,谓语动词用复数形式</a:t>
                      </a: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There are a number of books in the city library. 市图书馆里有很多书籍。</a:t>
                      </a:r>
                    </a:p>
                  </a:txBody>
                  <a:tcPr marL="66675" marR="66675" marT="0" marB="0" anchor="ctr"/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358096" y="2126679"/>
            <a:ext cx="10784910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【学法方法点拨】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47320" y="1003300"/>
            <a:ext cx="11931650" cy="5767070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30099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46582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第14课时 八年级(下)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7—8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100340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4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100514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5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aphicFrame>
        <p:nvGraphicFramePr>
          <p:cNvPr id="17" name="表格 16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589915" y="1717675"/>
          <a:ext cx="10636250" cy="274320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367790"/>
                <a:gridCol w="4018280"/>
                <a:gridCol w="5250180"/>
              </a:tblGrid>
              <a:tr h="548640">
                <a:tc>
                  <a:txBody>
                    <a:bodyPr/>
                    <a:lstStyle/>
                    <a:p>
                      <a:pPr marL="0" indent="0" algn="ctr" defTabSz="914400" rtl="0" fontAlgn="auto">
                        <a:lnSpc>
                          <a:spcPct val="15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400" b="1" kern="1200" dirty="0" smtClean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短语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用法</a:t>
                      </a: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例句</a:t>
                      </a:r>
                    </a:p>
                  </a:txBody>
                  <a:tcPr marL="66675" marR="66675" marT="0" marB="0" anchor="ctr"/>
                </a:tc>
              </a:tr>
              <a:tr h="502285">
                <a:tc>
                  <a:txBody>
                    <a:bodyPr/>
                    <a:lstStyle/>
                    <a:p>
                      <a:pPr marL="0" indent="0" algn="ctr" defTabSz="914400" rtl="0" fontAlgn="auto">
                        <a:lnSpc>
                          <a:spcPct val="15000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0" indent="0" algn="ctr" defTabSz="914400" rtl="0" fontAlgn="auto">
                        <a:lnSpc>
                          <a:spcPct val="15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altLang="zh-CN" sz="2400" b="1" kern="120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 set</a:t>
                      </a:r>
                    </a:p>
                    <a:p>
                      <a:pPr marL="0" indent="0" algn="ctr" defTabSz="914400" rtl="0" fontAlgn="auto">
                        <a:lnSpc>
                          <a:spcPct val="15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altLang="zh-CN" sz="2400" b="1" kern="120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number</a:t>
                      </a:r>
                    </a:p>
                    <a:p>
                      <a:pPr marL="0" indent="0" algn="ctr" defTabSz="914400" rtl="0" fontAlgn="auto">
                        <a:lnSpc>
                          <a:spcPct val="15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altLang="zh-CN" sz="2400" b="1" kern="120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of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意为“固定数量的”,作主语时,谓语动词用复数形式</a:t>
                      </a: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l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Each group has a set number of students. 每组有固定数量的学生。</a:t>
                      </a:r>
                    </a:p>
                  </a:txBody>
                  <a:tcPr marL="66675" marR="66675" marT="0" marB="0" anchor="ctr"/>
                </a:tc>
              </a:tr>
            </a:tbl>
          </a:graphicData>
        </a:graphic>
      </p:graphicFrame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47955" y="886460"/>
            <a:ext cx="11931650" cy="5882640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30099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46582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第14课时 八年级(下)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7—8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100340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113467" y="1005145"/>
            <a:ext cx="1746910" cy="474474"/>
            <a:chOff x="8480182" y="1575737"/>
            <a:chExt cx="1678579" cy="539539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"/>
            </p:cNvPr>
            <p:cNvSpPr txBox="1"/>
            <p:nvPr/>
          </p:nvSpPr>
          <p:spPr>
            <a:xfrm>
              <a:off x="8508296" y="1625302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458775" y="1442945"/>
            <a:ext cx="10825258" cy="5262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【考点考法强化】</a:t>
            </a:r>
          </a:p>
          <a:p>
            <a:pPr>
              <a:lnSpc>
                <a:spcPct val="150000"/>
              </a:lnSpc>
            </a:pP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1. (原创)A number of students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________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planting trees along the river </a:t>
            </a:r>
          </a:p>
          <a:p>
            <a:pPr>
              <a:lnSpc>
                <a:spcPct val="150000"/>
              </a:lnSpc>
            </a:pP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at this time yesterday. 　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A. were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	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B. are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	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C. was　　 D. is </a:t>
            </a:r>
          </a:p>
          <a:p>
            <a:pPr>
              <a:lnSpc>
                <a:spcPct val="150000"/>
              </a:lnSpc>
            </a:pP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2. (2021•河北省名校联考二模)The number of teenagers who 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volunteer to help the old people on holidays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________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increasing 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recently. 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A. is　　 	B. are　 	C. be　　	D. am</a:t>
            </a:r>
          </a:p>
        </p:txBody>
      </p:sp>
      <p:sp>
        <p:nvSpPr>
          <p:cNvPr id="3" name="TextBox 1"/>
          <p:cNvSpPr txBox="1"/>
          <p:nvPr/>
        </p:nvSpPr>
        <p:spPr>
          <a:xfrm>
            <a:off x="5625408" y="2300396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8007985" y="4825365"/>
            <a:ext cx="42926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6" grpId="0"/>
      <p:bldP spid="6" grpId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47955" y="886460"/>
            <a:ext cx="11931650" cy="5882640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30099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46582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第14课时 八年级(下)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7—8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100340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113467" y="1005145"/>
            <a:ext cx="1746910" cy="474474"/>
            <a:chOff x="8480182" y="1575737"/>
            <a:chExt cx="1678579" cy="539539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"/>
            </p:cNvPr>
            <p:cNvSpPr txBox="1"/>
            <p:nvPr/>
          </p:nvSpPr>
          <p:spPr>
            <a:xfrm>
              <a:off x="8508296" y="1625302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458775" y="1442945"/>
            <a:ext cx="10825258" cy="39693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3. (原创)Each line has 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________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set number of words in a poem. 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A. the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	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B. a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	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C. an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	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D. /</a:t>
            </a:r>
          </a:p>
          <a:p>
            <a:pPr>
              <a:lnSpc>
                <a:spcPct val="150000"/>
              </a:lnSpc>
            </a:pP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4. (原创)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—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A large number of students 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________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exercising on the 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playground. 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—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Yes. I think the number of them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________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more than 2,000. 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A. are; are	B. is; is	C. is; are	D. are; is</a:t>
            </a:r>
          </a:p>
        </p:txBody>
      </p:sp>
      <p:sp>
        <p:nvSpPr>
          <p:cNvPr id="3" name="TextBox 1"/>
          <p:cNvSpPr txBox="1"/>
          <p:nvPr/>
        </p:nvSpPr>
        <p:spPr>
          <a:xfrm>
            <a:off x="4396048" y="1643806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7034473" y="2931586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6" grpId="0"/>
      <p:bldP spid="6" grpId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37795" y="882015"/>
            <a:ext cx="11916410" cy="584898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r>
              <a:rPr lang="en-US" altLang="zh-CN" strike="noStrike" noProof="1" smtClean="0"/>
              <a:t>                  </a:t>
            </a:r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46582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第14课时 八年级(下)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7—8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195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5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92132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rId5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6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589599" y="1112175"/>
            <a:ext cx="6751955" cy="627895"/>
            <a:chOff x="1034884" y="629878"/>
            <a:chExt cx="6751955" cy="627895"/>
          </a:xfrm>
        </p:grpSpPr>
        <p:sp>
          <p:nvSpPr>
            <p:cNvPr id="12" name="圆角矩形 6">
              <a:hlinkClick r:id="rId7" action="ppaction://hlinksldjump"/>
            </p:cNvPr>
            <p:cNvSpPr/>
            <p:nvPr>
              <p:custDataLst>
                <p:tags r:id="rId2"/>
              </p:custDataLst>
            </p:nvPr>
          </p:nvSpPr>
          <p:spPr>
            <a:xfrm flipH="1">
              <a:off x="2642704" y="664168"/>
              <a:ext cx="5144135" cy="580390"/>
            </a:xfrm>
            <a:prstGeom prst="snip1Rect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r>
                <a:rPr sz="2800" b="1" dirty="0" smtClean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population</a:t>
              </a:r>
              <a:r>
                <a:rPr lang="en-US" sz="2800" b="1" dirty="0" smtClean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 </a:t>
              </a:r>
              <a:r>
                <a:rPr sz="2800" b="1" dirty="0" smtClean="0">
                  <a:ea typeface="黑体" panose="02010609060101010101" pitchFamily="49" charset="-122"/>
                  <a:sym typeface="宋体" panose="02010600030101010101" pitchFamily="2" charset="-122"/>
                </a:rPr>
                <a:t>的用法</a:t>
              </a:r>
              <a:r>
                <a:rPr lang="zh-CN" altLang="en-US" sz="2800" b="1" dirty="0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 </a:t>
              </a:r>
              <a:endParaRPr lang="zh-CN" altLang="zh-CN" sz="2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3" name="椭圆 7"/>
            <p:cNvSpPr>
              <a:spLocks noChangeAspect="1"/>
            </p:cNvSpPr>
            <p:nvPr>
              <p:custDataLst>
                <p:tags r:id="rId3"/>
              </p:custDataLst>
            </p:nvPr>
          </p:nvSpPr>
          <p:spPr>
            <a:xfrm>
              <a:off x="1034884" y="629878"/>
              <a:ext cx="1511539" cy="627895"/>
            </a:xfrm>
            <a:prstGeom prst="snipRoundRect">
              <a:avLst/>
            </a:prstGeom>
            <a:solidFill>
              <a:srgbClr val="FAB529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<a:noAutofit/>
            </a:bodyPr>
            <a:lstStyle/>
            <a:p>
              <a:pPr algn="ctr" fontAlgn="auto"/>
              <a:r>
                <a:rPr lang="zh-CN" altLang="en-US" sz="2800" b="1" dirty="0" smtClean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考点四     </a:t>
              </a:r>
              <a:r>
                <a:rPr lang="en-US" altLang="zh-CN" sz="2800" b="1" dirty="0" smtClean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 </a:t>
              </a:r>
              <a:endParaRPr lang="en-US" altLang="zh-CN" sz="2800" b="1" strike="noStrike" noProof="1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endParaRPr>
            </a:p>
          </p:txBody>
        </p:sp>
        <p:sp>
          <p:nvSpPr>
            <p:cNvPr id="14" name="圆角矩形 13"/>
            <p:cNvSpPr/>
            <p:nvPr/>
          </p:nvSpPr>
          <p:spPr bwMode="auto">
            <a:xfrm rot="16200000">
              <a:off x="2545866" y="849766"/>
              <a:ext cx="36000" cy="216000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5">
                <a:solidFill>
                  <a:prstClr val="white"/>
                </a:solidFill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411480" y="1638300"/>
            <a:ext cx="11466195" cy="5262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【</a:t>
            </a:r>
            <a:r>
              <a:rPr lang="en-US" altLang="zh-CN" sz="2800" b="1" dirty="0" smtClean="0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学法方法点拨】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 smtClean="0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population 用作名词,意为“人口”。作主语且侧重于某地人口的整体时,谓语动词多为单数形式;指某地人口的一部分,侧重于每个个体(常与分数或百分比连用)时,谓语动词用复数。具体用法如下: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 smtClean="0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1. the population of/in …+is …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 smtClean="0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=sp. has a population of … 某</a:t>
            </a:r>
            <a:r>
              <a:rPr lang="en-US" altLang="zh-CN" sz="2800" b="1" dirty="0" smtClean="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地的人口是……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 smtClean="0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The population of our town is 13,000.=Our town has a population of 13,000.  我们镇的人口数是一万三千。(注意冠词的用法)</a:t>
            </a:r>
            <a:endParaRPr lang="en-US" altLang="zh-CN" sz="2800" b="1" dirty="0" smtClean="0">
              <a:solidFill>
                <a:schemeClr val="tx1"/>
              </a:solidFill>
              <a:uFillTx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47320" y="882015"/>
            <a:ext cx="11916410" cy="584898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r>
              <a:rPr lang="en-US" altLang="zh-CN" strike="noStrike" noProof="1" smtClean="0"/>
              <a:t>                  </a:t>
            </a:r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46582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第14课时 八年级(下)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7—8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195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92132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564515" y="1429385"/>
            <a:ext cx="11099800" cy="4615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 smtClean="0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About seventy percent of the population here are farmers. 这里大约有百分之七十的人口是农民。</a:t>
            </a:r>
            <a:endParaRPr lang="en-US" altLang="zh-CN" sz="2800" b="1" dirty="0" smtClean="0">
              <a:solidFill>
                <a:schemeClr val="tx1"/>
              </a:solidFill>
              <a:uFillTx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 smtClean="0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2. 提问某地的人口应用“What’s the population of …?”,而不是how many开头。</a:t>
            </a:r>
            <a:endParaRPr lang="en-US" altLang="zh-CN" sz="2800" b="1" dirty="0" smtClean="0">
              <a:solidFill>
                <a:schemeClr val="tx1"/>
              </a:solidFill>
              <a:uFillTx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 smtClean="0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What’s the population of Hebei?河北的人口是多少?</a:t>
            </a:r>
            <a:endParaRPr lang="en-US" altLang="zh-CN" sz="2800" b="1" dirty="0" smtClean="0">
              <a:solidFill>
                <a:schemeClr val="tx1"/>
              </a:solidFill>
              <a:uFillTx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 smtClean="0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3. 说人口的多少时用large或small,而不用many或few。</a:t>
            </a:r>
            <a:endParaRPr lang="en-US" altLang="zh-CN" sz="2800" b="1" dirty="0" smtClean="0">
              <a:solidFill>
                <a:schemeClr val="tx1"/>
              </a:solidFill>
              <a:uFillTx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 smtClean="0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Beijing has a large population. 北京人口很多。</a:t>
            </a:r>
            <a:endParaRPr lang="en-US" altLang="zh-CN" sz="2800" b="1" dirty="0" smtClean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47320" y="882015"/>
            <a:ext cx="11916410" cy="584898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r>
              <a:rPr lang="en-US" altLang="zh-CN" strike="noStrike" noProof="1" smtClean="0"/>
              <a:t>                  </a:t>
            </a:r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46582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第14课时 八年级(下)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7—8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195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92132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554355" y="1151890"/>
            <a:ext cx="10750550" cy="5262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【考点考法强化】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1. (2021•承德第九中学一模)According to China Daily, 40 percent of     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the ________ in our country will be vaccinated (接种疫苗)by June     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this year.  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A. pollution	B. population	C. position		D. production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2. (原创)The population ________ China is larger than ________ of    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the United States.  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A. of; that	B. of; this              C. from; that	D. from; this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2113526" y="2641139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</a:p>
        </p:txBody>
      </p:sp>
      <p:sp>
        <p:nvSpPr>
          <p:cNvPr id="3" name="TextBox 12"/>
          <p:cNvSpPr txBox="1"/>
          <p:nvPr/>
        </p:nvSpPr>
        <p:spPr>
          <a:xfrm>
            <a:off x="4805926" y="4543599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3" grpId="1"/>
      <p:bldP spid="3" grpId="0"/>
      <p:bldP spid="3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147320" y="875665"/>
            <a:ext cx="11904980" cy="583374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46582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第14课时 八年级(下)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7—8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真题试做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068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20347" y="1388859"/>
            <a:ext cx="11198269" cy="4615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3. (2021•承德一模) — Does your sister like red?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— Yes. This red skirt belongs to ________.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A. hers		B. her		C. she		D. herself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4. (2021• 石家庄新华区一模)The key ________ success is that we should   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never give up and keep trying!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A. in		B. on			C. to			D. by</a:t>
            </a:r>
          </a:p>
          <a:p>
            <a:pPr>
              <a:lnSpc>
                <a:spcPct val="150000"/>
              </a:lnSpc>
            </a:pPr>
            <a:endParaRPr lang="en-US" altLang="zh-CN" sz="2800" b="1" dirty="0">
              <a:latin typeface="Times New Roman" panose="02020603050405020304" pitchFamily="18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261735" y="2247265"/>
            <a:ext cx="7937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6523355" y="3519170"/>
            <a:ext cx="7937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9" grpId="0"/>
      <p:bldP spid="9" grpId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47320" y="882015"/>
            <a:ext cx="11916410" cy="584898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r>
              <a:rPr lang="en-US" altLang="zh-CN" strike="noStrike" noProof="1" smtClean="0"/>
              <a:t>                  </a:t>
            </a:r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46582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第14课时 八年级(下)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7—8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195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92132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554355" y="1332865"/>
            <a:ext cx="10750550" cy="5262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3. (2021•石家庄裕华区二模) Growing ________ is a big problem in     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many countries.  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A. popularity		B. relation 	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C. population		D. neighborhood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4. (原创)— What ________ the population of China? 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— China has a population of about 1.4 ________.  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A. is; billions		B. are; billions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C. is; billion		D. are; billion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6939526" y="1531794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</a:p>
        </p:txBody>
      </p:sp>
      <p:sp>
        <p:nvSpPr>
          <p:cNvPr id="3" name="TextBox 12"/>
          <p:cNvSpPr txBox="1"/>
          <p:nvPr/>
        </p:nvSpPr>
        <p:spPr>
          <a:xfrm>
            <a:off x="3895971" y="4107989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3" grpId="1"/>
      <p:bldP spid="3" grpId="0"/>
      <p:bldP spid="3" grpId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24460" y="886460"/>
            <a:ext cx="11955780" cy="5847080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46582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第14课时 八年级(下)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7—8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195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5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92132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6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589599" y="1321090"/>
            <a:ext cx="6332855" cy="636150"/>
            <a:chOff x="1034884" y="899118"/>
            <a:chExt cx="6332855" cy="636150"/>
          </a:xfrm>
        </p:grpSpPr>
        <p:sp>
          <p:nvSpPr>
            <p:cNvPr id="12" name="圆角矩形 6">
              <a:hlinkClick r:id=""/>
            </p:cNvPr>
            <p:cNvSpPr/>
            <p:nvPr>
              <p:custDataLst>
                <p:tags r:id="rId2"/>
              </p:custDataLst>
            </p:nvPr>
          </p:nvSpPr>
          <p:spPr>
            <a:xfrm flipH="1">
              <a:off x="2620479" y="899118"/>
              <a:ext cx="4747260" cy="580390"/>
            </a:xfrm>
            <a:prstGeom prst="snip1Rect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r>
                <a:rPr lang="en-US" sz="2800" b="1" dirty="0" smtClean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protect </a:t>
              </a:r>
              <a:r>
                <a:rPr lang="zh-CN" altLang="en-US" sz="2800" b="1" dirty="0" smtClean="0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的用法</a:t>
              </a:r>
              <a:r>
                <a:rPr lang="zh-CN" altLang="en-US" sz="2800" b="1" dirty="0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 </a:t>
              </a:r>
              <a:endParaRPr lang="zh-CN" altLang="zh-CN" sz="2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3" name="椭圆 7"/>
            <p:cNvSpPr>
              <a:spLocks noChangeAspect="1"/>
            </p:cNvSpPr>
            <p:nvPr>
              <p:custDataLst>
                <p:tags r:id="rId3"/>
              </p:custDataLst>
            </p:nvPr>
          </p:nvSpPr>
          <p:spPr>
            <a:xfrm>
              <a:off x="1034884" y="907373"/>
              <a:ext cx="1511539" cy="627895"/>
            </a:xfrm>
            <a:prstGeom prst="snipRoundRect">
              <a:avLst/>
            </a:prstGeom>
            <a:solidFill>
              <a:srgbClr val="FAB529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<a:noAutofit/>
            </a:bodyPr>
            <a:lstStyle/>
            <a:p>
              <a:pPr algn="ctr" fontAlgn="auto"/>
              <a:r>
                <a:rPr lang="zh-CN" altLang="en-US" sz="2800" b="1" dirty="0" smtClean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考点五</a:t>
              </a:r>
              <a:endParaRPr lang="zh-CN" altLang="en-US" sz="2800" b="1" strike="noStrike" noProof="1">
                <a:solidFill>
                  <a:schemeClr val="bg1"/>
                </a:solidFill>
              </a:endParaRPr>
            </a:p>
          </p:txBody>
        </p:sp>
        <p:sp>
          <p:nvSpPr>
            <p:cNvPr id="14" name="圆角矩形 13"/>
            <p:cNvSpPr/>
            <p:nvPr/>
          </p:nvSpPr>
          <p:spPr bwMode="auto">
            <a:xfrm rot="16200000">
              <a:off x="2545866" y="1091066"/>
              <a:ext cx="36000" cy="216000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5">
                <a:solidFill>
                  <a:prstClr val="white"/>
                </a:solidFill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374015" y="2139950"/>
            <a:ext cx="11622405" cy="39693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 smtClean="0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【</a:t>
            </a:r>
            <a:r>
              <a:rPr lang="en-US" altLang="zh-CN" sz="2800" b="1" dirty="0" smtClean="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学法方法点拨</a:t>
            </a:r>
            <a:r>
              <a:rPr lang="en-US" altLang="zh-CN" sz="2800" b="1" dirty="0" smtClean="0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】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 smtClean="0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protect 用作动词,意为“保护”。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 smtClean="0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You should learn to protect yourself. 你应该学着保护自己。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 smtClean="0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常用搭配: protect … from/against … </a:t>
            </a:r>
            <a:r>
              <a:rPr lang="en-US" altLang="zh-CN" sz="2800" b="1" dirty="0" smtClean="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意为“保护……免受……的伤害”</a:t>
            </a:r>
            <a:r>
              <a:rPr lang="en-US" altLang="zh-CN" sz="2800" b="1" dirty="0" smtClean="0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。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 smtClean="0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Sunglasses can protect your eyes from the sun. 太阳镜可以保护你的眼睛免受太阳的伤害。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24460" y="886460"/>
            <a:ext cx="11955780" cy="5847080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46582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第14课时 八年级(下)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7—8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195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92132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374015" y="1500505"/>
            <a:ext cx="11261090" cy="5262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 smtClean="0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【拓展】</a:t>
            </a:r>
            <a:endParaRPr lang="en-US" altLang="zh-CN" sz="2800" b="1" dirty="0" smtClean="0">
              <a:solidFill>
                <a:schemeClr val="tx1"/>
              </a:solidFill>
              <a:uFillTx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 smtClean="0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protection是protect的名词形式,意为“保护;护卫”。under the protection of </a:t>
            </a:r>
            <a:r>
              <a:rPr lang="en-US" altLang="zh-CN" sz="2800" b="1" dirty="0" smtClean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意为“在……的保护下”,</a:t>
            </a:r>
            <a:r>
              <a:rPr lang="en-US" altLang="zh-CN" sz="2800" b="1" dirty="0" smtClean="0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for protection“为了保护”。</a:t>
            </a:r>
            <a:endParaRPr lang="en-US" altLang="zh-CN" sz="2800" b="1" dirty="0" smtClean="0">
              <a:solidFill>
                <a:schemeClr val="tx1"/>
              </a:solidFill>
              <a:uFillTx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 smtClean="0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Chinese people live happily under the protection of our government. 在政府的保护下中国人民生活得很幸福。</a:t>
            </a:r>
            <a:endParaRPr lang="en-US" altLang="zh-CN" sz="2800" b="1" dirty="0" smtClean="0">
              <a:solidFill>
                <a:schemeClr val="tx1"/>
              </a:solidFill>
              <a:uFillTx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 smtClean="0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You can cover the little plants for protection. 为了保护这些小植物你可以把它们盖上。</a:t>
            </a:r>
            <a:endParaRPr lang="en-US" altLang="zh-CN" sz="2800" b="1" dirty="0" smtClean="0">
              <a:solidFill>
                <a:schemeClr val="tx1"/>
              </a:solidFill>
              <a:uFillTx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l">
              <a:lnSpc>
                <a:spcPct val="150000"/>
              </a:lnSpc>
              <a:buClrTx/>
              <a:buSzTx/>
              <a:buNone/>
            </a:pPr>
            <a:endParaRPr lang="en-US" altLang="zh-CN" sz="2800" b="1" dirty="0" smtClean="0">
              <a:solidFill>
                <a:schemeClr val="tx1"/>
              </a:solidFill>
              <a:uFillTx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46685" y="919480"/>
            <a:ext cx="11933555" cy="583501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46582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第14课时 八年级(下)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7—8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90127" y="9195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92132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rId3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626110" y="1411605"/>
            <a:ext cx="10901045" cy="4615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 smtClean="0">
                <a:uFillTx/>
                <a:ea typeface="宋体" panose="02010600030101010101" pitchFamily="2" charset="-122"/>
                <a:sym typeface="+mn-ea"/>
              </a:rPr>
              <a:t>【考点考法强化】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 smtClean="0"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1. (2021•保定莲池区二模)The government is developing plans    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 smtClean="0"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   to ________ animals in danger.  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 smtClean="0"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   A. protect	B. produce		C. provide		D. predict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 smtClean="0"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2. (原创)In summer, people wear sunglasses to ________ their eyes    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 smtClean="0"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   from  sunshine.  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 smtClean="0"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   A. protect	B. prevent		C. produce		D. stop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913501" y="2892599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12"/>
          <p:cNvSpPr txBox="1"/>
          <p:nvPr/>
        </p:nvSpPr>
        <p:spPr>
          <a:xfrm>
            <a:off x="8170791" y="4136564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3" grpId="1"/>
      <p:bldP spid="3" grpId="0"/>
      <p:bldP spid="3" grpId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47955" y="882015"/>
            <a:ext cx="11884025" cy="5868670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46582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第14课时 八年级(下)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7—8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195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92132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625475" y="1690370"/>
            <a:ext cx="11146790" cy="39693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 smtClean="0"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3. (原创)We must prevent the water from ________.  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 smtClean="0"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    A. polluting	B. being polluting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 smtClean="0"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    C. being polluted	D. being pollution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 smtClean="0"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4. (2021• 邢台育才中学一模)Teenagers should learn to protect    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 smtClean="0"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    themselves ________ all kinds of danger.  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 smtClean="0"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   A. from　　　B. of　　　C. for　　　D. in</a:t>
            </a:r>
          </a:p>
        </p:txBody>
      </p:sp>
      <p:sp>
        <p:nvSpPr>
          <p:cNvPr id="3" name="TextBox 12"/>
          <p:cNvSpPr txBox="1"/>
          <p:nvPr/>
        </p:nvSpPr>
        <p:spPr>
          <a:xfrm>
            <a:off x="7471656" y="1909619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</a:p>
        </p:txBody>
      </p:sp>
      <p:sp>
        <p:nvSpPr>
          <p:cNvPr id="6" name="TextBox 12"/>
          <p:cNvSpPr txBox="1"/>
          <p:nvPr/>
        </p:nvSpPr>
        <p:spPr>
          <a:xfrm>
            <a:off x="3414006" y="4466129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6" grpId="0"/>
      <p:bldP spid="6" grpId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47955" y="886460"/>
            <a:ext cx="11871960" cy="5847080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46582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第14课时 八年级(下)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7—8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195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5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92132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rId5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6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589599" y="1112175"/>
            <a:ext cx="5530329" cy="627895"/>
            <a:chOff x="1034884" y="629878"/>
            <a:chExt cx="5530329" cy="627895"/>
          </a:xfrm>
        </p:grpSpPr>
        <p:sp>
          <p:nvSpPr>
            <p:cNvPr id="12" name="圆角矩形 6">
              <a:hlinkClick r:id="rId7" action="ppaction://hlinksldjump"/>
            </p:cNvPr>
            <p:cNvSpPr/>
            <p:nvPr>
              <p:custDataLst>
                <p:tags r:id="rId2"/>
              </p:custDataLst>
            </p:nvPr>
          </p:nvSpPr>
          <p:spPr>
            <a:xfrm flipH="1">
              <a:off x="2642683" y="664479"/>
              <a:ext cx="3922530" cy="580638"/>
            </a:xfrm>
            <a:prstGeom prst="snip1Rect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r>
                <a:rPr lang="en-US" altLang="zh-CN" sz="2800" b="1" dirty="0" smtClean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include </a:t>
              </a:r>
              <a:r>
                <a:rPr lang="zh-CN" altLang="en-US" sz="2800" b="1" dirty="0" smtClean="0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的用法</a:t>
              </a:r>
              <a:endParaRPr lang="zh-CN" altLang="zh-CN" sz="2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3" name="椭圆 7"/>
            <p:cNvSpPr>
              <a:spLocks noChangeAspect="1"/>
            </p:cNvSpPr>
            <p:nvPr>
              <p:custDataLst>
                <p:tags r:id="rId3"/>
              </p:custDataLst>
            </p:nvPr>
          </p:nvSpPr>
          <p:spPr>
            <a:xfrm>
              <a:off x="1034884" y="629878"/>
              <a:ext cx="1511539" cy="627895"/>
            </a:xfrm>
            <a:prstGeom prst="snipRoundRect">
              <a:avLst/>
            </a:prstGeom>
            <a:solidFill>
              <a:srgbClr val="FAB529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<a:noAutofit/>
            </a:bodyPr>
            <a:lstStyle/>
            <a:p>
              <a:pPr algn="ctr" fontAlgn="auto"/>
              <a:r>
                <a:rPr lang="zh-CN" altLang="en-US" sz="2800" b="1" dirty="0" smtClean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考点六</a:t>
              </a:r>
              <a:endParaRPr lang="zh-CN" altLang="en-US" sz="2800" b="1" strike="noStrike" noProof="1">
                <a:solidFill>
                  <a:schemeClr val="bg1"/>
                </a:solidFill>
              </a:endParaRPr>
            </a:p>
          </p:txBody>
        </p:sp>
        <p:sp>
          <p:nvSpPr>
            <p:cNvPr id="14" name="圆角矩形 13"/>
            <p:cNvSpPr/>
            <p:nvPr/>
          </p:nvSpPr>
          <p:spPr bwMode="auto">
            <a:xfrm rot="16200000">
              <a:off x="2545866" y="849766"/>
              <a:ext cx="36000" cy="216000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5">
                <a:solidFill>
                  <a:prstClr val="white"/>
                </a:solidFill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518160" y="1905635"/>
            <a:ext cx="10989945" cy="3322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【学法方法点拨】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include 用作及物动词,意为“包含,包括”。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The price includes both your ticket and the juice. 价格包括你的票和果汁在内。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The price for the hotel includes breakfast. 旅店的费用包括早餐。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45085" y="882015"/>
            <a:ext cx="12011660" cy="5847080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46582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第14课时 八年级(下)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7—8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9812" y="921489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92132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542925" y="1491615"/>
            <a:ext cx="10901045" cy="4615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2800" b="1" dirty="0" smtClean="0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zh-CN" altLang="en-US"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【拓展】</a:t>
            </a:r>
            <a:endParaRPr lang="zh-CN" altLang="en-US" sz="2800" b="1">
              <a:solidFill>
                <a:schemeClr val="tx1"/>
              </a:solidFill>
              <a:uFillTx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including 介词,</a:t>
            </a:r>
            <a:r>
              <a:rPr lang="zh-CN" altLang="en-US" sz="2800" b="1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“包括……在内”</a:t>
            </a:r>
            <a:r>
              <a:rPr lang="zh-CN" altLang="en-US"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。</a:t>
            </a:r>
            <a:endParaRPr lang="zh-CN" altLang="en-US" sz="2800" b="1">
              <a:solidFill>
                <a:schemeClr val="tx1"/>
              </a:solidFill>
              <a:uFillTx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I have many hobbies, including collecting stamps. 我有很多爱好, 包括收集邮票。</a:t>
            </a:r>
            <a:endParaRPr lang="zh-CN" altLang="en-US" sz="2800" b="1">
              <a:solidFill>
                <a:schemeClr val="tx1"/>
              </a:solidFill>
              <a:uFillTx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included 可用作形容词,意为“</a:t>
            </a:r>
            <a:r>
              <a:rPr lang="zh-CN" altLang="en-US" sz="2800" b="1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包括……在内的</a:t>
            </a:r>
            <a:r>
              <a:rPr lang="zh-CN" altLang="en-US"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”。</a:t>
            </a:r>
            <a:endParaRPr lang="zh-CN" altLang="en-US" sz="2800" b="1">
              <a:solidFill>
                <a:schemeClr val="tx1"/>
              </a:solidFill>
              <a:uFillTx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Four students passed the exam, me included. 四个人通过了考试,包括我在内。</a:t>
            </a:r>
            <a:endParaRPr lang="en-US" altLang="zh-CN" sz="2800" b="1" dirty="0" smtClean="0">
              <a:solidFill>
                <a:schemeClr val="tx1"/>
              </a:solidFill>
              <a:uFillTx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47955" y="886460"/>
            <a:ext cx="11871960" cy="583501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46582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第14课时 八年级(下)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7—8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195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93402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581660" y="1464310"/>
            <a:ext cx="10989945" cy="4615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【考点考法强化】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ea typeface="宋体" panose="02010600030101010101" pitchFamily="2" charset="-122"/>
              </a:rPr>
              <a:t>1. (原创) — What are your hobbies?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ea typeface="宋体" panose="02010600030101010101" pitchFamily="2" charset="-122"/>
              </a:rPr>
              <a:t>    — My hobbies include ________ and art.  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ea typeface="宋体" panose="02010600030101010101" pitchFamily="2" charset="-122"/>
              </a:rPr>
              <a:t>    A. cook		B. to cook		C. cooking		D. cooked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ea typeface="宋体" panose="02010600030101010101" pitchFamily="2" charset="-122"/>
              </a:rPr>
              <a:t>2. (原创)This APP has a great number of collection of famous films, 　　　　   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ea typeface="宋体" panose="02010600030101010101" pitchFamily="2" charset="-122"/>
              </a:rPr>
              <a:t>     </a:t>
            </a:r>
            <a:r>
              <a:rPr lang="en-US" sz="2800" b="1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________ </a:t>
            </a:r>
            <a:r>
              <a:rPr lang="en-US" sz="2800" b="1">
                <a:latin typeface="Times New Roman" panose="02020603050405020304" pitchFamily="18" charset="0"/>
                <a:ea typeface="宋体" panose="02010600030101010101" pitchFamily="2" charset="-122"/>
              </a:rPr>
              <a:t>some of Zhang Hanyu.  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ea typeface="宋体" panose="02010600030101010101" pitchFamily="2" charset="-122"/>
              </a:rPr>
              <a:t>     A. including	B. include		C. included		D. includes</a:t>
            </a:r>
          </a:p>
        </p:txBody>
      </p:sp>
      <p:sp>
        <p:nvSpPr>
          <p:cNvPr id="3" name="TextBox 12"/>
          <p:cNvSpPr txBox="1"/>
          <p:nvPr/>
        </p:nvSpPr>
        <p:spPr>
          <a:xfrm>
            <a:off x="1651881" y="4884594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12"/>
          <p:cNvSpPr txBox="1"/>
          <p:nvPr/>
        </p:nvSpPr>
        <p:spPr>
          <a:xfrm>
            <a:off x="5018651" y="2956099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6" grpId="0"/>
      <p:bldP spid="6" grpId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47955" y="886460"/>
            <a:ext cx="11871960" cy="583501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46582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第14课时 八年级(下)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7—8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195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93402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581660" y="1520825"/>
            <a:ext cx="11438255" cy="4615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3. (原创)—All people ________ the fight against the disaster (灾难), 　　　　   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the young and old, men and women.  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— Wow! They are so brave. 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A. joined; included		B. joined; including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C. joined in; including	D. joined in; included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4. (原创)More than twenty people were lost in the flood, ___________ 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(include) five children.  </a:t>
            </a:r>
          </a:p>
        </p:txBody>
      </p:sp>
      <p:sp>
        <p:nvSpPr>
          <p:cNvPr id="3" name="TextBox 12"/>
          <p:cNvSpPr txBox="1"/>
          <p:nvPr/>
        </p:nvSpPr>
        <p:spPr>
          <a:xfrm>
            <a:off x="4409686" y="1715944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</a:p>
        </p:txBody>
      </p:sp>
      <p:sp>
        <p:nvSpPr>
          <p:cNvPr id="6" name="TextBox 12"/>
          <p:cNvSpPr txBox="1"/>
          <p:nvPr/>
        </p:nvSpPr>
        <p:spPr>
          <a:xfrm>
            <a:off x="9290685" y="4860290"/>
            <a:ext cx="161290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including</a:t>
            </a:r>
            <a:endParaRPr lang="en-US" altLang="zh-CN" sz="2800" b="1" dirty="0" smtClean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6" grpId="0"/>
      <p:bldP spid="6" grpId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25095" y="883285"/>
            <a:ext cx="11951335" cy="5858510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46582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第14课时 八年级(下)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7—8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195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5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485" y="921385"/>
            <a:ext cx="1746885" cy="457835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rId5" action="ppaction://hlinksldjump"/>
            </p:cNvPr>
            <p:cNvSpPr txBox="1"/>
            <p:nvPr/>
          </p:nvSpPr>
          <p:spPr>
            <a:xfrm>
              <a:off x="8575416" y="1593530"/>
              <a:ext cx="1527522" cy="488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6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589599" y="1112175"/>
            <a:ext cx="5530329" cy="627895"/>
            <a:chOff x="1034884" y="629878"/>
            <a:chExt cx="5530329" cy="627895"/>
          </a:xfrm>
        </p:grpSpPr>
        <p:sp>
          <p:nvSpPr>
            <p:cNvPr id="12" name="圆角矩形 6">
              <a:hlinkClick r:id="rId7" action="ppaction://hlinksldjump"/>
            </p:cNvPr>
            <p:cNvSpPr/>
            <p:nvPr>
              <p:custDataLst>
                <p:tags r:id="rId2"/>
              </p:custDataLst>
            </p:nvPr>
          </p:nvSpPr>
          <p:spPr>
            <a:xfrm flipH="1">
              <a:off x="2642683" y="664479"/>
              <a:ext cx="3922530" cy="580638"/>
            </a:xfrm>
            <a:prstGeom prst="snip1Rect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r>
                <a:rPr lang="en-US" altLang="zh-CN" sz="2800" b="1" dirty="0" smtClean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record </a:t>
              </a:r>
              <a:r>
                <a:rPr lang="zh-CN" altLang="en-US" sz="2800" b="1" dirty="0" smtClean="0"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的用法</a:t>
              </a:r>
              <a:r>
                <a:rPr lang="zh-CN" altLang="en-US" sz="2800" b="1" dirty="0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 </a:t>
              </a:r>
              <a:endParaRPr lang="zh-CN" altLang="zh-CN" sz="2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3" name="椭圆 7"/>
            <p:cNvSpPr>
              <a:spLocks noChangeAspect="1"/>
            </p:cNvSpPr>
            <p:nvPr>
              <p:custDataLst>
                <p:tags r:id="rId3"/>
              </p:custDataLst>
            </p:nvPr>
          </p:nvSpPr>
          <p:spPr>
            <a:xfrm>
              <a:off x="1034884" y="629878"/>
              <a:ext cx="1511539" cy="627895"/>
            </a:xfrm>
            <a:prstGeom prst="snipRoundRect">
              <a:avLst/>
            </a:prstGeom>
            <a:solidFill>
              <a:srgbClr val="FAB529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<a:noAutofit/>
            </a:bodyPr>
            <a:lstStyle/>
            <a:p>
              <a:pPr algn="ctr" fontAlgn="auto"/>
              <a:r>
                <a:rPr lang="zh-CN" altLang="en-US" sz="2800" b="1" dirty="0" smtClean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考点</a:t>
              </a:r>
              <a:r>
                <a:rPr lang="zh-CN" altLang="en-US" sz="2800" b="1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七</a:t>
              </a:r>
              <a:endParaRPr lang="zh-CN" altLang="en-US" sz="2800" b="1" strike="noStrike" noProof="1">
                <a:solidFill>
                  <a:schemeClr val="bg1"/>
                </a:solidFill>
              </a:endParaRPr>
            </a:p>
          </p:txBody>
        </p:sp>
        <p:sp>
          <p:nvSpPr>
            <p:cNvPr id="14" name="圆角矩形 13"/>
            <p:cNvSpPr/>
            <p:nvPr/>
          </p:nvSpPr>
          <p:spPr bwMode="auto">
            <a:xfrm rot="16200000">
              <a:off x="2545866" y="849766"/>
              <a:ext cx="36000" cy="216000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5">
                <a:solidFill>
                  <a:prstClr val="white"/>
                </a:solidFill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589915" y="1618615"/>
            <a:ext cx="11049000" cy="5262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【学法方法点拨】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1. record可用作动词,意为“录制;录音”。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If you want to record, please press this button. 如果你想录音,请按下这个按钮。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2. record 还可作名词,意为“纪录;记载”。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set a record创造纪录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Bolt set a new world record in the 100-metre race. 博尔特创下了百米赛跑的世界纪录。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147320" y="875665"/>
            <a:ext cx="11904980" cy="583374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46582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第14课时 八年级(下)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7—8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真题试做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068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04802" y="1352664"/>
            <a:ext cx="11198269" cy="4615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5. (2021• 河北模拟统考)I’m used to making a ________ on what I    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think is key point.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A. mark		B. tool		C. plan		D. deal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6. (2021•衡水一模)Linda’s performance at the art festival was a(n)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________ and was loved by her teachers and classmates.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A. success		B. dream		C. chance		D. idea</a:t>
            </a:r>
          </a:p>
          <a:p>
            <a:pPr>
              <a:lnSpc>
                <a:spcPct val="150000"/>
              </a:lnSpc>
            </a:pPr>
            <a:endParaRPr lang="en-US" altLang="zh-CN" sz="2800" b="1" dirty="0">
              <a:latin typeface="Times New Roman" panose="02020603050405020304" pitchFamily="18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356360" y="4109085"/>
            <a:ext cx="7937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7967345" y="1557020"/>
            <a:ext cx="7937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5" grpId="1"/>
      <p:bldP spid="3" grpId="0"/>
      <p:bldP spid="3" grpId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47955" y="883285"/>
            <a:ext cx="11892280" cy="58705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46582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第14课时 八年级(下)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7—8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195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92132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601980" y="1807210"/>
            <a:ext cx="10375900" cy="3322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keep a record保持纪录</a:t>
            </a:r>
            <a:endParaRPr lang="zh-CN" altLang="en-US" sz="2800" b="1">
              <a:solidFill>
                <a:schemeClr val="tx1"/>
              </a:solidFill>
              <a:uFillTx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It</a:t>
            </a:r>
            <a:r>
              <a:rPr lang="en-US" altLang="zh-CN"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’</a:t>
            </a:r>
            <a:r>
              <a:rPr lang="zh-CN" altLang="en-US"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s hard to keep a record. 保持一项纪录很难。</a:t>
            </a:r>
            <a:endParaRPr lang="zh-CN" altLang="en-US" sz="2800" b="1">
              <a:solidFill>
                <a:schemeClr val="tx1"/>
              </a:solidFill>
              <a:uFillTx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break a record打破纪录</a:t>
            </a:r>
            <a:endParaRPr lang="zh-CN" altLang="en-US" sz="2800" b="1">
              <a:solidFill>
                <a:schemeClr val="tx1"/>
              </a:solidFill>
              <a:uFillTx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He ran fast enough to break the school record. 他跑得够快,能打破学校纪录。</a:t>
            </a:r>
            <a:endParaRPr lang="zh-CN" altLang="en-US" sz="2800" b="1">
              <a:solidFill>
                <a:schemeClr val="tx1"/>
              </a:solidFill>
              <a:uFillTx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47955" y="883285"/>
            <a:ext cx="11903710" cy="5867400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46582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第14课时 八年级(下)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7—8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322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93402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517525" y="1336675"/>
            <a:ext cx="11287125" cy="4615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【考点考法强化】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1. (原创)Wu Dajing </a:t>
            </a:r>
            <a:r>
              <a:rPr lang="en-US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________ </a:t>
            </a:r>
            <a:r>
              <a:rPr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the record in 2018 Winter Olympics.  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    </a:t>
            </a:r>
            <a:r>
              <a:rPr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A. breaks</a:t>
            </a:r>
            <a:r>
              <a:rPr lang="en-US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		</a:t>
            </a:r>
            <a:r>
              <a:rPr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B. broke</a:t>
            </a:r>
            <a:r>
              <a:rPr lang="en-US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		</a:t>
            </a:r>
            <a:r>
              <a:rPr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C. keeps</a:t>
            </a:r>
            <a:r>
              <a:rPr lang="en-US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		</a:t>
            </a:r>
            <a:r>
              <a:rPr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D. kept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2. (2021• 保定莲池区二模)You can</a:t>
            </a:r>
            <a:r>
              <a:rPr lang="en-US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’</a:t>
            </a:r>
            <a:r>
              <a:rPr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t use a video camera to </a:t>
            </a:r>
            <a:r>
              <a:rPr lang="en-US"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________    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</a:t>
            </a:r>
            <a:r>
              <a:rPr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films while you are in the cinema. It isn</a:t>
            </a:r>
            <a:r>
              <a:rPr lang="en-US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’</a:t>
            </a:r>
            <a:r>
              <a:rPr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t allowed.  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     </a:t>
            </a:r>
            <a:r>
              <a:rPr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A. remember　B. remind</a:t>
            </a:r>
            <a:r>
              <a:rPr lang="en-US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		</a:t>
            </a:r>
            <a:r>
              <a:rPr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C. reuse</a:t>
            </a:r>
            <a:r>
              <a:rPr lang="en-US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		</a:t>
            </a:r>
            <a:r>
              <a:rPr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D. record</a:t>
            </a:r>
          </a:p>
          <a:p>
            <a:pPr fontAlgn="auto">
              <a:lnSpc>
                <a:spcPct val="150000"/>
              </a:lnSpc>
            </a:pPr>
            <a:endParaRPr sz="2800" b="1">
              <a:solidFill>
                <a:schemeClr val="tx1"/>
              </a:solidFill>
              <a:uFillTx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" name="TextBox 12"/>
          <p:cNvSpPr txBox="1"/>
          <p:nvPr/>
        </p:nvSpPr>
        <p:spPr>
          <a:xfrm>
            <a:off x="4059166" y="2168699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Box 12"/>
          <p:cNvSpPr txBox="1"/>
          <p:nvPr/>
        </p:nvSpPr>
        <p:spPr>
          <a:xfrm>
            <a:off x="9981176" y="3469179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11" grpId="0"/>
      <p:bldP spid="11" grpId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12395" y="883285"/>
            <a:ext cx="11987530" cy="5855970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46582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第14课时 八年级(下)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7—8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195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58857" y="919420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576580" y="1671320"/>
            <a:ext cx="10587355" cy="26765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3. (原创)</a:t>
            </a:r>
            <a:r>
              <a:rPr lang="en-US"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</a:t>
            </a:r>
            <a:r>
              <a:rPr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— Mr. Li, I can</a:t>
            </a:r>
            <a:r>
              <a:rPr lang="en-US"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’</a:t>
            </a:r>
            <a:r>
              <a:rPr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t understand some of your lessons in class. </a:t>
            </a:r>
            <a:endParaRPr sz="2800" b="1">
              <a:solidFill>
                <a:schemeClr val="tx1"/>
              </a:solidFill>
              <a:uFillTx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fontAlgn="auto">
              <a:lnSpc>
                <a:spcPct val="150000"/>
              </a:lnSpc>
            </a:pPr>
            <a:r>
              <a:rPr lang="en-US"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</a:t>
            </a:r>
            <a:r>
              <a:rPr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— Don</a:t>
            </a:r>
            <a:r>
              <a:rPr lang="en-US"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’</a:t>
            </a:r>
            <a:r>
              <a:rPr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t worry. I will </a:t>
            </a:r>
            <a:r>
              <a:rPr lang="en-US"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________ </a:t>
            </a:r>
            <a:r>
              <a:rPr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some of the difficult parts for you </a:t>
            </a:r>
            <a:endParaRPr sz="2800" b="1">
              <a:solidFill>
                <a:schemeClr val="tx1"/>
              </a:solidFill>
              <a:uFillTx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fontAlgn="auto">
              <a:lnSpc>
                <a:spcPct val="150000"/>
              </a:lnSpc>
            </a:pPr>
            <a:r>
              <a:rPr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</a:t>
            </a:r>
            <a:r>
              <a:rPr lang="en-US"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</a:t>
            </a:r>
            <a:r>
              <a:rPr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after class.  </a:t>
            </a:r>
            <a:endParaRPr sz="2800" b="1">
              <a:solidFill>
                <a:schemeClr val="tx1"/>
              </a:solidFill>
              <a:uFillTx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fontAlgn="auto">
              <a:lnSpc>
                <a:spcPct val="150000"/>
              </a:lnSpc>
            </a:pPr>
            <a:r>
              <a:rPr lang="en-US"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</a:t>
            </a:r>
            <a:r>
              <a:rPr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A. record</a:t>
            </a:r>
            <a:r>
              <a:rPr lang="en-US"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	</a:t>
            </a:r>
            <a:r>
              <a:rPr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B. research</a:t>
            </a:r>
            <a:r>
              <a:rPr lang="en-US"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	</a:t>
            </a:r>
            <a:r>
              <a:rPr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C. report</a:t>
            </a:r>
            <a:r>
              <a:rPr lang="en-US"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	</a:t>
            </a:r>
            <a:r>
              <a:rPr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D. remember</a:t>
            </a:r>
            <a:endParaRPr lang="zh-CN" altLang="en-US" sz="2800" b="1">
              <a:solidFill>
                <a:schemeClr val="tx1"/>
              </a:solidFill>
              <a:uFillTx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" name="TextBox 12"/>
          <p:cNvSpPr txBox="1"/>
          <p:nvPr/>
        </p:nvSpPr>
        <p:spPr>
          <a:xfrm>
            <a:off x="4929116" y="2496359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36525" y="886460"/>
            <a:ext cx="11906885" cy="586422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46582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第14课时 八年级(下)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7—8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275" y="919480"/>
            <a:ext cx="1675765" cy="411480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5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92132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rId5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6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602299" y="1486190"/>
            <a:ext cx="10285095" cy="627895"/>
            <a:chOff x="1034884" y="629878"/>
            <a:chExt cx="10285095" cy="627895"/>
          </a:xfrm>
        </p:grpSpPr>
        <p:sp>
          <p:nvSpPr>
            <p:cNvPr id="12" name="圆角矩形 6">
              <a:hlinkClick r:id="rId7" action="ppaction://hlinksldjump"/>
            </p:cNvPr>
            <p:cNvSpPr/>
            <p:nvPr>
              <p:custDataLst>
                <p:tags r:id="rId2"/>
              </p:custDataLst>
            </p:nvPr>
          </p:nvSpPr>
          <p:spPr>
            <a:xfrm flipH="1">
              <a:off x="2636989" y="649563"/>
              <a:ext cx="8682990" cy="580390"/>
            </a:xfrm>
            <a:prstGeom prst="snip1Rect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r>
                <a:rPr sz="2800" b="1" dirty="0" smtClean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An elephant weighs many times more than a dog.</a:t>
              </a:r>
              <a:r>
                <a:rPr lang="zh-CN" altLang="en-US" sz="2800" b="1" dirty="0" smtClean="0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 </a:t>
              </a:r>
              <a:endParaRPr lang="zh-CN" altLang="zh-CN" sz="2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3" name="椭圆 7"/>
            <p:cNvSpPr>
              <a:spLocks noChangeAspect="1"/>
            </p:cNvSpPr>
            <p:nvPr>
              <p:custDataLst>
                <p:tags r:id="rId3"/>
              </p:custDataLst>
            </p:nvPr>
          </p:nvSpPr>
          <p:spPr>
            <a:xfrm>
              <a:off x="1034884" y="629878"/>
              <a:ext cx="1511539" cy="627895"/>
            </a:xfrm>
            <a:prstGeom prst="snipRoundRect">
              <a:avLst/>
            </a:prstGeom>
            <a:solidFill>
              <a:srgbClr val="FAB529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<a:noAutofit/>
            </a:bodyPr>
            <a:lstStyle/>
            <a:p>
              <a:pPr algn="ctr" fontAlgn="auto"/>
              <a:r>
                <a:rPr lang="zh-CN" altLang="en-US" sz="2800" b="1" dirty="0" smtClean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考点八</a:t>
              </a:r>
              <a:endParaRPr lang="zh-CN" altLang="en-US" sz="2800" b="1" strike="noStrike" noProof="1">
                <a:solidFill>
                  <a:schemeClr val="bg1"/>
                </a:solidFill>
              </a:endParaRPr>
            </a:p>
          </p:txBody>
        </p:sp>
        <p:sp>
          <p:nvSpPr>
            <p:cNvPr id="14" name="圆角矩形 13"/>
            <p:cNvSpPr/>
            <p:nvPr/>
          </p:nvSpPr>
          <p:spPr bwMode="auto">
            <a:xfrm rot="16200000">
              <a:off x="2545866" y="849766"/>
              <a:ext cx="36000" cy="216000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5">
                <a:solidFill>
                  <a:prstClr val="white"/>
                </a:solidFill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582930" y="2025015"/>
            <a:ext cx="10292080" cy="4615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【学法方法点拨】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常见的倍数表达法有: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1. A+倍数+形容词或副词的比较级+than+B.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This river is twice longer than that one. 这条河比那条河长两倍。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2. A+倍数+as+形容词或副词的原级+as+B.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My dictionary is five times as thick as the one you borrowed from the library. 我的字典的厚度是你从图书馆借来那本的五倍。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47320" y="882015"/>
            <a:ext cx="11896090" cy="583501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46582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第14课时 八年级(下)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7—8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275" y="919480"/>
            <a:ext cx="1675765" cy="411480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92132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581660" y="1736725"/>
            <a:ext cx="10292080" cy="2030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3. A+倍数+more+名词(可数或不可数)+than+B.</a:t>
            </a:r>
            <a:endParaRPr sz="2800" b="1">
              <a:solidFill>
                <a:schemeClr val="tx1"/>
              </a:solidFill>
              <a:uFillTx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fontAlgn="auto">
              <a:lnSpc>
                <a:spcPct val="150000"/>
              </a:lnSpc>
            </a:pPr>
            <a:r>
              <a:rPr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He makes five times more money than he did ten years ago. 他现在挣的钱是十年前挣的5倍。</a:t>
            </a:r>
            <a:endParaRPr lang="zh-CN" altLang="en-US" sz="2800" b="1">
              <a:solidFill>
                <a:schemeClr val="tx1"/>
              </a:solidFill>
              <a:uFillTx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47955" y="886460"/>
            <a:ext cx="11896090" cy="583501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46582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第14课时 八年级(下)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7—8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275" y="919480"/>
            <a:ext cx="1675765" cy="411480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92132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497205" y="1555750"/>
            <a:ext cx="10989945" cy="3322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【考点考法强化】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1. (原创)The Art Hall is twice</a:t>
            </a:r>
            <a:r>
              <a:rPr lang="en-US"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________ </a:t>
            </a:r>
            <a:r>
              <a:rPr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(big) than the War Hall.  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2. (原创)Asia is four times as</a:t>
            </a:r>
            <a:r>
              <a:rPr lang="en-US"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________ </a:t>
            </a:r>
            <a:r>
              <a:rPr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(large) as Europe.  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3. (原创)There are three times</a:t>
            </a:r>
            <a:r>
              <a:rPr lang="en-US"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________ </a:t>
            </a:r>
            <a:r>
              <a:rPr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(many) books in our library </a:t>
            </a:r>
            <a:r>
              <a:rPr lang="en-US"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</a:t>
            </a:r>
            <a:r>
              <a:rPr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than in yours. </a:t>
            </a:r>
          </a:p>
        </p:txBody>
      </p:sp>
      <p:sp>
        <p:nvSpPr>
          <p:cNvPr id="3" name="TextBox 12"/>
          <p:cNvSpPr txBox="1"/>
          <p:nvPr/>
        </p:nvSpPr>
        <p:spPr>
          <a:xfrm>
            <a:off x="5194935" y="2305685"/>
            <a:ext cx="12890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bigger</a:t>
            </a:r>
          </a:p>
        </p:txBody>
      </p:sp>
      <p:sp>
        <p:nvSpPr>
          <p:cNvPr id="11" name="TextBox 12"/>
          <p:cNvSpPr txBox="1"/>
          <p:nvPr/>
        </p:nvSpPr>
        <p:spPr>
          <a:xfrm>
            <a:off x="5207000" y="2983865"/>
            <a:ext cx="110236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large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5417820" y="3662045"/>
            <a:ext cx="110236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more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11" grpId="0"/>
      <p:bldP spid="11" grpId="1"/>
      <p:bldP spid="12" grpId="0"/>
      <p:bldP spid="12" grpId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47955" y="886460"/>
            <a:ext cx="11896090" cy="583501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46582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第14课时 八年级(下)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7—8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275" y="919480"/>
            <a:ext cx="1675765" cy="411480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92132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581660" y="1476375"/>
            <a:ext cx="11461750" cy="5262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4. (原创)The population of China is about</a:t>
            </a:r>
            <a:r>
              <a:rPr lang="en-US"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________ </a:t>
            </a:r>
            <a:r>
              <a:rPr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than that of the US. </a:t>
            </a:r>
            <a:r>
              <a:rPr lang="en-US"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</a:t>
            </a:r>
            <a:r>
              <a:rPr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It</a:t>
            </a:r>
            <a:r>
              <a:rPr lang="en-US"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’</a:t>
            </a:r>
            <a:r>
              <a:rPr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s not easy to feed so many people.  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</a:t>
            </a:r>
            <a:r>
              <a:rPr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A. four times more	B. fourth time more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</a:t>
            </a:r>
            <a:r>
              <a:rPr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C. four times larger	D. fourth time larger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5. (原创)After the new technique is introduced this year, the 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</a:t>
            </a:r>
            <a:r>
              <a:rPr lang="en-US"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</a:t>
            </a:r>
            <a:r>
              <a:rPr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factory</a:t>
            </a:r>
            <a:r>
              <a:rPr lang="en-US"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</a:t>
            </a:r>
            <a:r>
              <a:rPr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will produce</a:t>
            </a:r>
            <a:r>
              <a:rPr lang="en-US"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________ </a:t>
            </a:r>
            <a:r>
              <a:rPr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machines as those of last year.  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</a:t>
            </a:r>
            <a:r>
              <a:rPr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A. as many twice	B. as twice many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</a:t>
            </a:r>
            <a:r>
              <a:rPr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C. twice as many	D. twice many as</a:t>
            </a:r>
          </a:p>
        </p:txBody>
      </p:sp>
      <p:sp>
        <p:nvSpPr>
          <p:cNvPr id="3" name="TextBox 12"/>
          <p:cNvSpPr txBox="1"/>
          <p:nvPr/>
        </p:nvSpPr>
        <p:spPr>
          <a:xfrm>
            <a:off x="4805291" y="4903644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12"/>
          <p:cNvSpPr txBox="1"/>
          <p:nvPr/>
        </p:nvSpPr>
        <p:spPr>
          <a:xfrm>
            <a:off x="7455146" y="1675304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6" grpId="0"/>
      <p:bldP spid="6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147320" y="882015"/>
            <a:ext cx="11904980" cy="583374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46582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第14课时 八年级(下)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7—8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真题试做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068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04825" y="1412875"/>
            <a:ext cx="11136630" cy="4615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7. (2021• 邢台一模) — The Chang’e-5 mission ________ bringing back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the country’s first samples collected from the moon.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— How exciting the news is!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A. achieve	B. will achieve	C. has achieved	D. was achieving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8. (2021•唐山丰润区一模)Please ________ while waiting for your turn.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A. get up		B. line up		C. pick up		D. stay up</a:t>
            </a:r>
          </a:p>
          <a:p>
            <a:pPr>
              <a:lnSpc>
                <a:spcPct val="150000"/>
              </a:lnSpc>
            </a:pPr>
            <a:endParaRPr lang="en-US" altLang="zh-CN" sz="2800" b="1" dirty="0">
              <a:latin typeface="Times New Roman" panose="02020603050405020304" pitchFamily="18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939155" y="4132580"/>
            <a:ext cx="7937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8088630" y="1637030"/>
            <a:ext cx="7937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5" grpId="1"/>
      <p:bldP spid="7" grpId="0"/>
      <p:bldP spid="7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143510" y="882015"/>
            <a:ext cx="11904980" cy="583374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46582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第14课时 八年级(下)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7—8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真题试做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068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96570" y="1397000"/>
            <a:ext cx="11381105" cy="5262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9. (2021•石家庄长安区一模)The Great Wall is one of ________ places of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interest in Beijing. Many tourists like going there.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A. famous			B. the more famous	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C. most famous			D. the most famous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10. (2021•石家庄四区联考)I don’t care ________ , a fool or a good man.   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     For me, it is meaningful to help the poor.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     A. what do they call me	B. how do they call me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     C. what they call me　	D. how they call me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6949440" y="4156710"/>
            <a:ext cx="7937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9070975" y="1614170"/>
            <a:ext cx="7937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5" grpId="1"/>
      <p:bldP spid="3" grpId="0"/>
      <p:bldP spid="3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146685" y="908050"/>
            <a:ext cx="11949430" cy="5821680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13589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6685" y="212725"/>
            <a:ext cx="846582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第14课时 八年级(下)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7—8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真题试做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84846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13690" y="1502154"/>
            <a:ext cx="11198269" cy="39693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 二、词语运用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11. (2021•石家庄十八县重点中学摸底联考) At the top of the lift,  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     everything along the sides of mountains was so ________ (amaze)  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     and beautiful.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12. (2021•石家庄28中一模)People will live more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________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(happу).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13. (2021•石家庄一模)We were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________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(deep) moved by his spirit.  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8276590" y="2909570"/>
            <a:ext cx="161480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amazing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7970520" y="4194175"/>
            <a:ext cx="153416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happily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5511800" y="4831080"/>
            <a:ext cx="138747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deeply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9" grpId="0"/>
      <p:bldP spid="9" grpId="1"/>
      <p:bldP spid="11" grpId="0"/>
      <p:bldP spid="11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143510" y="810895"/>
            <a:ext cx="11949430" cy="5943600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13589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6685" y="212725"/>
            <a:ext cx="846582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第14课时 八年级(下)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7—8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真题试做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84846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82270" y="1381125"/>
            <a:ext cx="10947400" cy="5262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14. (2021•承德双桥区一模)They were amazed at the ________ (nature) 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       beauty.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15. (2021•承德第九中学一模)I have many hobbies, _________ (include)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     swimming and painting.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三、连词成句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16. (2021•河北)a great time, we, what, had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______________________________________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! 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8566785" y="1567815"/>
            <a:ext cx="135001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natural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977900" y="5979160"/>
            <a:ext cx="612902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What a great time we had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8246745" y="2780030"/>
            <a:ext cx="183578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including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3" grpId="0"/>
      <p:bldP spid="3" grpId="1"/>
      <p:bldP spid="6" grpId="0"/>
      <p:bldP spid="6" grpId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DOCER_TEMPLATE_OPEN_ONCE_MARK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a5e27b8c-d011-449f-9b7d-92f8ee12ae0c}"/>
  <p:tag name="TABLE_ENDDRAG_ORIGIN_RECT" val="841*238"/>
  <p:tag name="TABLE_ENDDRAG_RECT" val="60*181*841*238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2e55b77e-6569-4008-a4db-b72fe3ccb345}"/>
  <p:tag name="TABLE_ENDDRAG_ORIGIN_RECT" val="874*367"/>
  <p:tag name="TABLE_ENDDRAG_RECT" val="41*140*874*367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2e55b77e-6569-4008-a4db-b72fe3ccb345}"/>
  <p:tag name="TABLE_ENDDRAG_ORIGIN_RECT" val="898*388"/>
  <p:tag name="TABLE_ENDDRAG_RECT" val="41*124*898*388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ABLE_ENDDRAG_ORIGIN_RECT" val="879*383"/>
  <p:tag name="TABLE_ENDDRAG_RECT" val="42*110*879*383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ABLE_ENDDRAG_ORIGIN_RECT" val="903*320"/>
  <p:tag name="TABLE_ENDDRAG_RECT" val="43*130*903*320"/>
  <p:tag name="KSO_WM_UNIT_TABLE_BEAUTIFY" val="smartTable{d895bdd4-90f8-4f0c-97ad-122707bbf985}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ABLE_ENDDRAG_ORIGIN_RECT" val="882*411"/>
  <p:tag name="TABLE_ENDDRAG_RECT" val="40*109*882*411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ABLE_ENDDRAG_ORIGIN_RECT" val="882*126"/>
  <p:tag name="TABLE_ENDDRAG_RECT" val="40*106*882*126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ABLE_ENDDRAG_ORIGIN_RECT" val="882*361"/>
  <p:tag name="TABLE_ENDDRAG_RECT" val="40*115*882*361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ABLE_ENDDRAG_ORIGIN_RECT" val="882*126"/>
  <p:tag name="TABLE_ENDDRAG_RECT" val="40*106*882*126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ABLE_ENDDRAG_ORIGIN_RECT" val="882*126"/>
  <p:tag name="TABLE_ENDDRAG_RECT" val="40*106*882*126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ABLE_ENDDRAG_ORIGIN_RECT" val="882*287"/>
  <p:tag name="TABLE_ENDDRAG_RECT" val="40*139*882*287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ABLE_ENDDRAG_ORIGIN_RECT" val="882*180"/>
  <p:tag name="TABLE_ENDDRAG_RECT" val="43*130*882*180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74c24a10-3f9e-45cf-8a7e-049748a54ff7}"/>
  <p:tag name="TABLE_ENDDRAG_ORIGIN_RECT" val="868*259"/>
  <p:tag name="TABLE_ENDDRAG_RECT" val="59*269*868*259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74c24a10-3f9e-45cf-8a7e-049748a54ff7}"/>
  <p:tag name="TABLE_ENDDRAG_ORIGIN_RECT" val="903*407"/>
  <p:tag name="TABLE_ENDDRAG_RECT" val="32*112*903*407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74c24a10-3f9e-45cf-8a7e-049748a54ff7}"/>
  <p:tag name="TABLE_ENDDRAG_ORIGIN_RECT" val="857*216"/>
  <p:tag name="TABLE_ENDDRAG_RECT" val="59*215*857*216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74c24a10-3f9e-45cf-8a7e-049748a54ff7}"/>
  <p:tag name="TABLE_ENDDRAG_ORIGIN_RECT" val="876*302"/>
  <p:tag name="TABLE_ENDDRAG_RECT" val="40*134*876*302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74c24a10-3f9e-45cf-8a7e-049748a54ff7}"/>
  <p:tag name="TABLE_ENDDRAG_ORIGIN_RECT" val="876*302"/>
  <p:tag name="TABLE_ENDDRAG_RECT" val="40*134*876*302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74c24a10-3f9e-45cf-8a7e-049748a54ff7}"/>
  <p:tag name="TABLE_ENDDRAG_ORIGIN_RECT" val="876*302"/>
  <p:tag name="TABLE_ENDDRAG_RECT" val="40*134*876*302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heme/theme1.xml><?xml version="1.0" encoding="utf-8"?>
<a:theme xmlns:a="http://schemas.openxmlformats.org/drawingml/2006/main" name="Office 主题​​">
  <a:themeElements>
    <a:clrScheme name="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0070C0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3942</Words>
  <Application>WPS 演示</Application>
  <PresentationFormat>自定义</PresentationFormat>
  <Paragraphs>923</Paragraphs>
  <Slides>56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3</vt:i4>
      </vt:variant>
      <vt:variant>
        <vt:lpstr>幻灯片标题</vt:lpstr>
      </vt:variant>
      <vt:variant>
        <vt:i4>56</vt:i4>
      </vt:variant>
    </vt:vector>
  </HeadingPairs>
  <TitlesOfParts>
    <vt:vector size="59" baseType="lpstr">
      <vt:lpstr>Office 主题​​</vt:lpstr>
      <vt:lpstr>自定义设计方案</vt:lpstr>
      <vt:lpstr>1_Office 主题​​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  <vt:lpstr>幻灯片 41</vt:lpstr>
      <vt:lpstr>幻灯片 42</vt:lpstr>
      <vt:lpstr>幻灯片 43</vt:lpstr>
      <vt:lpstr>幻灯片 44</vt:lpstr>
      <vt:lpstr>幻灯片 45</vt:lpstr>
      <vt:lpstr>幻灯片 46</vt:lpstr>
      <vt:lpstr>幻灯片 47</vt:lpstr>
      <vt:lpstr>幻灯片 48</vt:lpstr>
      <vt:lpstr>幻灯片 49</vt:lpstr>
      <vt:lpstr>幻灯片 50</vt:lpstr>
      <vt:lpstr>幻灯片 51</vt:lpstr>
      <vt:lpstr>幻灯片 52</vt:lpstr>
      <vt:lpstr>幻灯片 53</vt:lpstr>
      <vt:lpstr>幻灯片 54</vt:lpstr>
      <vt:lpstr>幻灯片 55</vt:lpstr>
      <vt:lpstr>幻灯片 56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lrsff</dc:creator>
  <cp:lastModifiedBy>dell</cp:lastModifiedBy>
  <cp:revision>385</cp:revision>
  <dcterms:created xsi:type="dcterms:W3CDTF">2020-07-19T08:35:00Z</dcterms:created>
  <dcterms:modified xsi:type="dcterms:W3CDTF">2022-02-26T03:13:50Z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62B0166924B84D7CBA7790EC8427695F</vt:lpwstr>
  </property>
  <property fmtid="{D5CDD505-2E9C-101B-9397-08002B2CF9AE}" pid="3" name="KSOProductBuildVer">
    <vt:lpwstr>2052-11.1.0.11045</vt:lpwstr>
  </property>
</Properties>
</file>