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1" r:id="rId6"/>
    <p:sldId id="263" r:id="rId7"/>
    <p:sldId id="357" r:id="rId8"/>
    <p:sldId id="360" r:id="rId9"/>
    <p:sldId id="265" r:id="rId10"/>
    <p:sldId id="266" r:id="rId11"/>
    <p:sldId id="267" r:id="rId12"/>
    <p:sldId id="339" r:id="rId13"/>
    <p:sldId id="314" r:id="rId14"/>
    <p:sldId id="358" r:id="rId15"/>
    <p:sldId id="273" r:id="rId16"/>
    <p:sldId id="362" r:id="rId17"/>
    <p:sldId id="361" r:id="rId18"/>
    <p:sldId id="343" r:id="rId19"/>
    <p:sldId id="272" r:id="rId20"/>
    <p:sldId id="308" r:id="rId21"/>
    <p:sldId id="309" r:id="rId22"/>
    <p:sldId id="310" r:id="rId23"/>
    <p:sldId id="311" r:id="rId24"/>
    <p:sldId id="268" r:id="rId25"/>
    <p:sldId id="271" r:id="rId26"/>
    <p:sldId id="340" r:id="rId27"/>
    <p:sldId id="315" r:id="rId28"/>
    <p:sldId id="316" r:id="rId29"/>
    <p:sldId id="278" r:id="rId30"/>
    <p:sldId id="317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3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743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4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3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19.xml"/><Relationship Id="rId4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第一部分  教材知识梳理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八年级上册  </a:t>
            </a:r>
            <a:r>
              <a:rPr lang="en-US" altLang="zh-CN" sz="4800" dirty="0" smtClean="0">
                <a:solidFill>
                  <a:srgbClr val="2A85C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7~8</a:t>
            </a:r>
            <a:endParaRPr lang="zh-CN" altLang="en-US" sz="4800" dirty="0">
              <a:solidFill>
                <a:srgbClr val="2A85C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306712"/>
            <a:ext cx="11215171" cy="1733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It’s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“该是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的时候了”，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常用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搭配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(for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意为“该是（某人）做某事的时候了”。例如：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It’s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 for you to do your homework.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必备知识精析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0514" y="1797078"/>
            <a:ext cx="1072380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询问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天气的句型（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询问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天气的句型有“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How’s the weather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介词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地点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?”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the weather like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介词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地点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?”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回答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天气情况的句型有“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天气的形容词”。常用的表示天气的形容词包括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rainy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windy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snowy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cloudy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sunny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—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How’s the weather in Nanning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?/ What’s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weather like in Nanning?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—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sunny.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172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9" y="1544927"/>
            <a:ext cx="1062755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asleep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sleepy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asleep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形容词，意为“睡着的”，只作表语。常用短语：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asleep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为“入睡，睡着”，表动作；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asleep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为“睡着”，表状态。例如：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My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sister is asleep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please be quiet.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sleepy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形容词，表示“困倦的，瞌睡的”，作定语和表语。常用短语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feel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sleepy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，意为“感到困倦”。例如：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 music made me quite sleepy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sleep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作动词或名词，表示“睡觉”。作动词时，其过去式、过去分词和现在分词分别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slept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slept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sleeping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slept during the boring movie.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28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682335"/>
            <a:ext cx="10870033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fill…with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filled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full of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7542851"/>
              </p:ext>
            </p:extLst>
          </p:nvPr>
        </p:nvGraphicFramePr>
        <p:xfrm>
          <a:off x="982849" y="2357567"/>
          <a:ext cx="10155591" cy="35139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91360"/>
                <a:gridCol w="4779034"/>
                <a:gridCol w="3385197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易混词组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含义及用法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例句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fill… with…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动词短语，意为“用</a:t>
                      </a:r>
                      <a:r>
                        <a:rPr lang="en-US" altLang="zh-CN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把</a:t>
                      </a:r>
                      <a:r>
                        <a:rPr lang="en-US" altLang="zh-CN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填满”，强调动作的过程，主语是人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Please fill the glass with water.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 filled with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形容词短语，意为“充满”，侧重于装的东西，主语是物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bottle is filled with water.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 full of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形容词短语，意为“充满”，侧重于状态，主语是物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bottle is full of water.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000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720835"/>
            <a:ext cx="10870033" cy="3118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英语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的五种基本句型（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见“语法专项复习”部分）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000"/>
              </a:lnSpc>
            </a:pP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forget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forget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“忘记要去做某事”（事情还未做）。例如：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 in the office is still on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forgot to turn it off.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forget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“忘记做过某事”（事情做了却忘记了）。例如：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forgot turning the lights off.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699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0842" y="1597578"/>
            <a:ext cx="10803643" cy="4656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过去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进行时（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见“语法专项复习”部分）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0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when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均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有“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当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的时候”的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意思，在使用时，注意三者的区别。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when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既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可以指某一时间点，也可以指某一段时间，其从句的谓语动词表示的动作既可以是瞬间性的，也可以是延续性的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指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一段时间，从句的谓语动词必须是延续性的。总之，指一段时间时，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都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可用；指某一时间点时，只能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When/ As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woke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up, it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eight o’clock.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When/ While/As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was waiting for a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bus,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 her.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15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4592" y="1597578"/>
            <a:ext cx="1108610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when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引导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的从句的动作可以在主句的动作之前、之后或同时发生；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引导的从句的动作必须和主句的动作同时发生。例如：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When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got to the museum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door was closed.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While/ As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was sleeping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telephone rang.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主句、从句动作同时发生且从句动作为延续性时，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都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可使用。例如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When/ While/ As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was making a phone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call,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doing my homework.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强调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两个动作同时进行，常用“过去进行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while +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过去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进行时”的结构。例如：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reading a book while my grandpa was watching TV.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61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4592" y="1597578"/>
            <a:ext cx="1127860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5.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强调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某个动作发生的时候，另一个动作正在进行，常用“一般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过去时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while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过去进行时”的结构。例如：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began to rain heavily while we were having dinner.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6.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强调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某个动作正在进行时，另一个动作突然发生，常用“过去进行时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when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一般过去时”的结构。例如：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walking in the supermarket when Alan called 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7.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主句、从句动作同时进行，且从句动作的时间概念淡化，而主要表示主句动作发生的背景或条件时，只能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此时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“随着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；一边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一边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 go by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 is getting richer and richer.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606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1365" y="1708828"/>
            <a:ext cx="98239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try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one’s best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try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one’s best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表示“尽某人最大努力；竭尽全力”。例如：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 not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sure, but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I’ll try my best.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We’ll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 our best to help you.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动作按钮: 后退或前一项 11">
            <a:hlinkClick r:id="rId5" action="ppaction://hlinksldjump" highlightClick="1"/>
          </p:cNvPr>
          <p:cNvSpPr/>
          <p:nvPr/>
        </p:nvSpPr>
        <p:spPr>
          <a:xfrm>
            <a:off x="11408652" y="5558942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62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150561"/>
            <a:ext cx="109634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—______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cloudy.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weather?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Can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help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you?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weather?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government provides the homeless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food and clothes.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            B. for              C. against               D. with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father used that knife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pear.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cut             B. cutting               C. to cut               D. cuts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673444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4516530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7084" y="5408459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重点指导航标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必备知识精析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752753"/>
            <a:ext cx="1086089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pictures are too small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see them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clear enough                 B. enough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clear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enough clearly              D. clearly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enough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On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way home I often hear someone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songs in that room.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sings            B. singing             C. sing    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does he look like?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friendly.                   B.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twenty years old.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teacher.                 D.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tall and strong.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83012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319129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5329" y="411425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1426" y="1754286"/>
            <a:ext cx="1046584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must hurry up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few minutes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leave              B. leaves              C. leave              D. left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did the classroom have a power cut?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morning, while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physics lesson.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have had           B. were having             C. are having             D.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important for us to obey the traffic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rule              B. rules               C. road                D. roads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Don’t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forget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pen with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you, Mike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take             B. take              C. takes              D. took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458" y="1828666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1458" y="2741868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7726" y="4112677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7726" y="5022050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82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2912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根据括号内所给的中文提示，正确拼写单词。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the weather like in Harbin?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雪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looked for my pen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到处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didn’t find 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Sandy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didn’t come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school, because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had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头痛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Tim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asleep when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地震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started.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lost my umbrella in the wind and 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几乎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fell over.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86553" y="3034363"/>
            <a:ext cx="11261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93985" y="3497183"/>
            <a:ext cx="16090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everywhere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01326" y="3966570"/>
            <a:ext cx="14453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headache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29249" y="4407082"/>
            <a:ext cx="1599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32919" y="4866844"/>
            <a:ext cx="11261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4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71677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__________(sleep)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it started to rain.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keep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silence) in the library.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Outside, people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 running in all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__________(direction).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sudden heavy rain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__________(cause)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lot of problems.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Earthquake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kills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__________(thousand)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people.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动作按钮: 后退或前一项 24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74797" y="2585557"/>
            <a:ext cx="13764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55483" y="3050705"/>
            <a:ext cx="13764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silent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88095" y="3513001"/>
            <a:ext cx="13764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directions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43689" y="3982388"/>
            <a:ext cx="13764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43728" y="4432525"/>
            <a:ext cx="14838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thousands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1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527300"/>
            <a:ext cx="1077449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It’s time…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211855" y="2172645"/>
            <a:ext cx="9943021" cy="392388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7196" y="2451162"/>
            <a:ext cx="8893743" cy="327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time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 home.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for          B. and          C. to          D. about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bell is ringing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time 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have          B. to          C. for          D. on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time 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children  have lessons!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for; to          B. for;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         C. to;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         D. to;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动作按钮: 后退或前一项 5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397412" y="2979594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97412" y="3887021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97412" y="4805725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7331" y="1633060"/>
            <a:ext cx="9636145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询问天气的句型（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endParaRPr lang="en-US" altLang="zh-CN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69213"/>
            <a:ext cx="10190603" cy="36792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656677"/>
            <a:ext cx="9328255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your city?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very hot and we have to stay at home all day.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weather                   B. What’s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weather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How’s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going                      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you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What’s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weather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Beijing?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in            B. like             C. for              D. \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71906" y="3101036"/>
            <a:ext cx="5508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71906" y="4729277"/>
            <a:ext cx="5508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6956" y="1488680"/>
            <a:ext cx="9636145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asleep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sleepy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endParaRPr lang="en-US" altLang="zh-CN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124833"/>
            <a:ext cx="10317981" cy="382358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612" y="2378666"/>
            <a:ext cx="9486319" cy="3272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You’d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 make sure of at least 8 hours’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 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asleep           B. sleepy             C. sleep             D. sleeping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didn’t have a good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night,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was so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fell 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class.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sleep; asleep;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sleepy                B. asleep;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sleep;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sleepy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sleep;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sleepy;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asleep                D. sleepy;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sleep;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asleep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5" name="动作按钮: 后退或前一项 14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95042" y="2874887"/>
            <a:ext cx="5101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95042" y="3784233"/>
            <a:ext cx="5101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52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3144" y="1615436"/>
            <a:ext cx="10693764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fill…with…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filled with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full of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68637" y="2289896"/>
            <a:ext cx="10102467" cy="373633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04533" y="2486231"/>
            <a:ext cx="940537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—Sam, could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please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bottle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water?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the bottle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fill; with; was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filled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               B. filling; with;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full of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to fill; with;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full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                     D. fill;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full of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bag is too heavy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is full               B. full of                C.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              D.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filled with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226819" y="2938460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26819" y="4779695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63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2013" y="1568105"/>
            <a:ext cx="10376033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forget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57621" y="2216715"/>
            <a:ext cx="10078294" cy="383757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77596" y="2408814"/>
            <a:ext cx="907486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teacher forgot  us the story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told us it again this morning.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told             B. to tell             C. telling              D. tells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remembered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myself what to do the next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day,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still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forgot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any of them.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telling; doing                   B. to tell;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to tell;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                    D. telling;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336989" y="2872695"/>
            <a:ext cx="446714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36989" y="3780038"/>
            <a:ext cx="446714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77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1057621" y="2178215"/>
            <a:ext cx="10377192" cy="383757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4325" y="1455370"/>
            <a:ext cx="1073336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8915" y="2267240"/>
            <a:ext cx="9908896" cy="3349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+mn-ea"/>
              </a:rPr>
              <a:t>小试</a:t>
            </a:r>
            <a:r>
              <a:rPr lang="zh-CN" altLang="en-US" sz="2200" b="1" dirty="0" smtClean="0">
                <a:latin typeface="+mn-ea"/>
              </a:rPr>
              <a:t>牛刀</a:t>
            </a:r>
            <a:endParaRPr lang="en-US" altLang="zh-CN" sz="2200" b="1" dirty="0" smtClean="0">
              <a:latin typeface="+mn-ea"/>
            </a:endParaRPr>
          </a:p>
          <a:p>
            <a:pPr>
              <a:lnSpc>
                <a:spcPts val="48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thought there were 35 students in the dining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hall, ________ in fact, there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 40.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about to tell you about 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someone patted me on the shoulder.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sister prefers staying at home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brother likes playing football.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day went on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weather got worse.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433851"/>
            <a:ext cx="12192000" cy="42414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70973" y="2714324"/>
            <a:ext cx="3811604" cy="60639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     while      as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25853" y="3368840"/>
            <a:ext cx="10972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97577" y="4241380"/>
            <a:ext cx="10972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40746" y="4674045"/>
            <a:ext cx="10972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98911" y="5107797"/>
            <a:ext cx="10972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动作按钮: 后退或前一项 17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57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7748" y="2546304"/>
            <a:ext cx="10776504" cy="176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3166" y="1651036"/>
            <a:ext cx="9854741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try one’s best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112706" y="2363997"/>
            <a:ext cx="10047382" cy="312240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95231" y="2620020"/>
            <a:ext cx="893373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try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best to improve my English this year.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me             B. my             C. one               D. one’s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 up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Try 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best to catch up with others.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you             B. yours             C. your              D. yourself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370040" y="3072399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动作按钮: 后退或前一项 8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370040" y="3995560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82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43407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07101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重点指导航标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075" y="2223440"/>
            <a:ext cx="54986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一、重点词汇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rain—__________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snow—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rise—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过去分词）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wind—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99751" y="2654952"/>
            <a:ext cx="587194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blow—__________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（过去式）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—__________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（过去分词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loud—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sleep—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sudden—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throw—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过去分词）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48050" y="3180142"/>
            <a:ext cx="1087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855815" y="3639904"/>
            <a:ext cx="1087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848049" y="4124278"/>
            <a:ext cx="1087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rose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798062" y="4574453"/>
            <a:ext cx="1087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risen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855815" y="5018729"/>
            <a:ext cx="1087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448349" y="2727872"/>
            <a:ext cx="1087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blew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346726" y="3178634"/>
            <a:ext cx="1087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blown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325313" y="3620653"/>
            <a:ext cx="1087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loudly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346725" y="4071138"/>
            <a:ext cx="1087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448349" y="4531525"/>
            <a:ext cx="135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487337" y="5006897"/>
            <a:ext cx="1087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threw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403105" y="5470204"/>
            <a:ext cx="1087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thrown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7" grpId="0"/>
      <p:bldP spid="48" grpId="0"/>
      <p:bldP spid="50" grpId="0"/>
      <p:bldP spid="51" grpId="0"/>
      <p:bldP spid="52" grpId="0"/>
      <p:bldP spid="53" grpId="0"/>
      <p:bldP spid="55" grpId="0"/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50921" y="1962693"/>
            <a:ext cx="529500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shake—__________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silent—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safe—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5997" y="1962693"/>
            <a:ext cx="529500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break—__________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（过去式）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—__________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（过去分词）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beat—__________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（过去式）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—__________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（过去分词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burn—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过去式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过去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24142" y="2462436"/>
            <a:ext cx="14505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shaking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24142" y="2947577"/>
            <a:ext cx="14505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silence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82247" y="3377472"/>
            <a:ext cx="14505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silently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940352" y="3846859"/>
            <a:ext cx="14505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11068" y="2028892"/>
            <a:ext cx="14505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576314" y="2487815"/>
            <a:ext cx="14505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broken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576314" y="2947577"/>
            <a:ext cx="14505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39956" y="3404448"/>
            <a:ext cx="14505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beaten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576314" y="3851694"/>
            <a:ext cx="14505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burnt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33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6" grpId="0"/>
      <p:bldP spid="27" grpId="0"/>
      <p:bldP spid="29" grpId="0"/>
      <p:bldP spid="30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5699" y="1703676"/>
            <a:ext cx="633485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、重点短语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 ________ of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充满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grow  </a:t>
            </a:r>
            <a:r>
              <a:rPr lang="zh-CN" altLang="en-US" sz="2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忘记生长</a:t>
            </a:r>
          </a:p>
          <a:p>
            <a:pPr>
              <a:lnSpc>
                <a:spcPts val="3600"/>
              </a:lnSpc>
            </a:pPr>
            <a:r>
              <a:rPr lang="en-US" altLang="zh-CN" sz="2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________ far away  </a:t>
            </a:r>
            <a:r>
              <a:rPr lang="zh-CN" altLang="en-US" sz="2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飞往远处</a:t>
            </a:r>
          </a:p>
          <a:p>
            <a:pPr>
              <a:lnSpc>
                <a:spcPts val="3600"/>
              </a:lnSpc>
            </a:pPr>
            <a:r>
              <a:rPr lang="en-US" altLang="zh-CN" sz="2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________ flowers  </a:t>
            </a:r>
            <a:r>
              <a:rPr lang="zh-CN" altLang="en-US" sz="2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在花丛中</a:t>
            </a:r>
          </a:p>
          <a:p>
            <a:pPr>
              <a:lnSpc>
                <a:spcPts val="3600"/>
              </a:lnSpc>
            </a:pPr>
            <a:r>
              <a:rPr lang="en-US" altLang="zh-CN" sz="2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brown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变成棕色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________ ________ piles upon the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ground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落地成堆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95996" y="2620488"/>
            <a:ext cx="541581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crops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收割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庄稼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turn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变得更加乌云密布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high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发高烧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during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在这个季节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里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a 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有一点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________ morning till night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从早到晚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________ a lot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咳得很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厉害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91916" y="2685447"/>
            <a:ext cx="10202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81777" y="3125562"/>
            <a:ext cx="10202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forget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153427" y="3586124"/>
            <a:ext cx="10202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11595" y="4035864"/>
            <a:ext cx="10202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among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97277" y="4524501"/>
            <a:ext cx="10202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153427" y="4973496"/>
            <a:ext cx="10202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301921" y="4958853"/>
            <a:ext cx="10202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514293" y="2694664"/>
            <a:ext cx="11871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harvest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842310" y="3120372"/>
            <a:ext cx="10202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073696" y="3589984"/>
            <a:ext cx="10202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fever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073696" y="4054918"/>
            <a:ext cx="10202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091919" y="4503729"/>
            <a:ext cx="9817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775093" y="4967254"/>
            <a:ext cx="9817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719633" y="5408804"/>
            <a:ext cx="9817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cough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65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2" grpId="0"/>
      <p:bldP spid="53" grpId="0"/>
      <p:bldP spid="55" grpId="0"/>
      <p:bldP spid="58" grpId="0"/>
      <p:bldP spid="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0346" y="1946735"/>
            <a:ext cx="59189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14.use carrots for their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胡萝卜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它们的鼻子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其余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deep white snow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被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厚厚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雪覆盖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zero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零下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 look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看起来好玩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19. make people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使人感到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瞌睡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79266" y="1946735"/>
            <a:ext cx="564597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20. the sudden ________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突如其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来的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大雨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21. snowball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雪球仗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throw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snowballs 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互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扔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雪球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feel ________ 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感觉凉爽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with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覆盖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259305" y="4281405"/>
            <a:ext cx="9817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below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753193" y="2926997"/>
            <a:ext cx="9817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451009" y="3377134"/>
            <a:ext cx="11405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07946" y="4731764"/>
            <a:ext cx="12897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funny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615597" y="2022774"/>
            <a:ext cx="11405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noses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734970" y="5191526"/>
            <a:ext cx="11405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294584" y="1994204"/>
            <a:ext cx="11405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539614" y="2003524"/>
            <a:ext cx="11405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032379" y="2911111"/>
            <a:ext cx="11405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fights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301310" y="3380498"/>
            <a:ext cx="11405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460166" y="3383659"/>
            <a:ext cx="11405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450414" y="4293057"/>
            <a:ext cx="11405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901411" y="4758583"/>
            <a:ext cx="11405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82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1" grpId="0"/>
      <p:bldP spid="5" grpId="0"/>
      <p:bldP spid="52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0346" y="1946735"/>
            <a:ext cx="591895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wash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冲走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run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朝四处跑去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through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穿过黑暗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come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崩塌，坍塌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because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因为，由于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掉，出毛病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250391" y="2389493"/>
            <a:ext cx="52421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oneself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from…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保护自己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免遭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follow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traffic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遵守交通规则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start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开始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摇晃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not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一点也不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of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成千上万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数千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0298" y="2444816"/>
            <a:ext cx="1010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23680" y="2927333"/>
            <a:ext cx="14261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directions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587296" y="3383766"/>
            <a:ext cx="1010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dark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90297" y="3853153"/>
            <a:ext cx="1010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295623" y="4297351"/>
            <a:ext cx="1010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63001" y="4756082"/>
            <a:ext cx="1010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56007" y="2437437"/>
            <a:ext cx="13635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383114" y="3383397"/>
            <a:ext cx="1010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rules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669799" y="3826523"/>
            <a:ext cx="12533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087484" y="4287299"/>
            <a:ext cx="12533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755716" y="4737436"/>
            <a:ext cx="15715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thousands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45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3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1481" y="1792962"/>
            <a:ext cx="56459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get out as soon as __________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尽可能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快地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出去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falling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地落下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at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最终，终于</a:t>
            </a:r>
            <a:endParaRPr lang="zh-CN" altLang="en-US" sz="2200" b="1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78230" y="1508026"/>
            <a:ext cx="18059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重点指航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动作按钮: 后退或前一项 55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3316291" y="1831462"/>
            <a:ext cx="15715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possible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274130" y="2758884"/>
            <a:ext cx="10455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611015" y="3237896"/>
            <a:ext cx="9685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01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4919</TotalTime>
  <Words>2874</Words>
  <Application>Microsoft Office PowerPoint</Application>
  <PresentationFormat>宽屏</PresentationFormat>
  <Paragraphs>402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346</cp:revision>
  <dcterms:created xsi:type="dcterms:W3CDTF">2021-01-09T07:33:53Z</dcterms:created>
  <dcterms:modified xsi:type="dcterms:W3CDTF">2021-01-30T07:22:57Z</dcterms:modified>
</cp:coreProperties>
</file>