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handoutMasterIdLst>
    <p:handoutMasterId r:id="rId59"/>
  </p:handoutMasterIdLst>
  <p:sldIdLst>
    <p:sldId id="257" r:id="rId2"/>
    <p:sldId id="258" r:id="rId3"/>
    <p:sldId id="259" r:id="rId4"/>
    <p:sldId id="260" r:id="rId5"/>
    <p:sldId id="265" r:id="rId6"/>
    <p:sldId id="793" r:id="rId7"/>
    <p:sldId id="794" r:id="rId8"/>
    <p:sldId id="755" r:id="rId9"/>
    <p:sldId id="797" r:id="rId10"/>
    <p:sldId id="843" r:id="rId11"/>
    <p:sldId id="844" r:id="rId12"/>
    <p:sldId id="845" r:id="rId13"/>
    <p:sldId id="846" r:id="rId14"/>
    <p:sldId id="847" r:id="rId15"/>
    <p:sldId id="848" r:id="rId16"/>
    <p:sldId id="849" r:id="rId17"/>
    <p:sldId id="855" r:id="rId18"/>
    <p:sldId id="856" r:id="rId19"/>
    <p:sldId id="807" r:id="rId20"/>
    <p:sldId id="850" r:id="rId21"/>
    <p:sldId id="851" r:id="rId22"/>
    <p:sldId id="852" r:id="rId23"/>
    <p:sldId id="894" r:id="rId24"/>
    <p:sldId id="895" r:id="rId25"/>
    <p:sldId id="854" r:id="rId26"/>
    <p:sldId id="853" r:id="rId27"/>
    <p:sldId id="857" r:id="rId28"/>
    <p:sldId id="370" r:id="rId29"/>
    <p:sldId id="371" r:id="rId30"/>
    <p:sldId id="588" r:id="rId31"/>
    <p:sldId id="820" r:id="rId32"/>
    <p:sldId id="859" r:id="rId33"/>
    <p:sldId id="776" r:id="rId34"/>
    <p:sldId id="779" r:id="rId35"/>
    <p:sldId id="860" r:id="rId36"/>
    <p:sldId id="862" r:id="rId37"/>
    <p:sldId id="861" r:id="rId38"/>
    <p:sldId id="863" r:id="rId39"/>
    <p:sldId id="864" r:id="rId40"/>
    <p:sldId id="865" r:id="rId41"/>
    <p:sldId id="867" r:id="rId42"/>
    <p:sldId id="868" r:id="rId43"/>
    <p:sldId id="869" r:id="rId44"/>
    <p:sldId id="870" r:id="rId45"/>
    <p:sldId id="871" r:id="rId46"/>
    <p:sldId id="872" r:id="rId47"/>
    <p:sldId id="873" r:id="rId48"/>
    <p:sldId id="874" r:id="rId49"/>
    <p:sldId id="875" r:id="rId50"/>
    <p:sldId id="876" r:id="rId51"/>
    <p:sldId id="878" r:id="rId52"/>
    <p:sldId id="877" r:id="rId53"/>
    <p:sldId id="879" r:id="rId54"/>
    <p:sldId id="880" r:id="rId55"/>
    <p:sldId id="881" r:id="rId56"/>
    <p:sldId id="882"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0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64490"/>
            <a:ext cx="11480165" cy="5908040"/>
          </a:xfrm>
          <a:prstGeom prst="rect">
            <a:avLst/>
          </a:prstGeom>
          <a:noFill/>
          <a:ln w="9525">
            <a:noFill/>
          </a:ln>
        </p:spPr>
        <p:txBody>
          <a:bodyPr wrap="square">
            <a:spAutoFit/>
          </a:bodyPr>
          <a:lstStyle/>
          <a:p>
            <a:pPr indent="0" algn="just" fontAlgn="t">
              <a:lnSpc>
                <a:spcPct val="150000"/>
              </a:lnSpc>
            </a:pPr>
            <a:r>
              <a:rPr lang="zh-CN" sz="2800" u="sng" spc="-20">
                <a:uFillTx/>
                <a:latin typeface="微软雅黑" panose="020B0503020204020204" charset="-122"/>
                <a:ea typeface="微软雅黑" panose="020B0503020204020204" charset="-122"/>
                <a:cs typeface="微软雅黑" panose="020B0503020204020204" charset="-122"/>
                <a:sym typeface="+mn-ea"/>
              </a:rPr>
              <a:t>six miles per hour would burn about 800 calories(卡路里) per hour, </a:t>
            </a:r>
            <a:endParaRPr lang="zh-CN" sz="2800" b="0" u="sng"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b="0" u="sng" spc="-20">
                <a:solidFill>
                  <a:schemeClr val="tx1"/>
                </a:solidFill>
                <a:uFillTx/>
                <a:latin typeface="微软雅黑" panose="020B0503020204020204" charset="-122"/>
                <a:ea typeface="微软雅黑" panose="020B0503020204020204" charset="-122"/>
                <a:cs typeface="微软雅黑" panose="020B0503020204020204" charset="-122"/>
                <a:sym typeface="+mn-ea"/>
              </a:rPr>
              <a:t>which is approximately twice as many as they would burn walking, although fewer than running, which would probably burn about 1,000 or more calories per hour.</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However, race walking does not pound the body as much as running does, Dr. Norberg says. According to her research, runners hit the ground with as much as four times their body weight per step, while race walkers, who do not leave the ground, create only about 1.4 times their body weight with each step.</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80035"/>
            <a:ext cx="11480165" cy="6297930"/>
          </a:xfrm>
          <a:prstGeom prst="rect">
            <a:avLst/>
          </a:prstGeom>
          <a:noFill/>
          <a:ln w="9525">
            <a:noFill/>
          </a:ln>
        </p:spPr>
        <p:txBody>
          <a:bodyPr wrap="square">
            <a:spAutoFit/>
          </a:bodyPr>
          <a:lstStyle/>
          <a:p>
            <a:pPr indent="0" algn="just" fontAlgn="t">
              <a:lnSpc>
                <a:spcPts val="44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spc="-20">
                <a:uFillTx/>
                <a:latin typeface="微软雅黑" panose="020B0503020204020204" charset="-122"/>
                <a:ea typeface="微软雅黑" panose="020B0503020204020204" charset="-122"/>
                <a:cs typeface="微软雅黑" panose="020B0503020204020204" charset="-122"/>
                <a:sym typeface="+mn-ea"/>
              </a:rPr>
              <a:t>      As a result, she says, some of the injuries associated with running, such as runner</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knee, are uncommon among race </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walkers. But the sport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strange form does place considerable stress on the ankles and hips, so people with a history of such injuries might want to be cautious in adopting the sport. In fact, anyone wishing to try race walking should probably first consult a coach or experienced racer to learn proper technique, she says. It takes some practice.</a:t>
            </a:r>
          </a:p>
          <a:p>
            <a:pPr indent="0" algn="just" fontAlgn="t">
              <a:lnSpc>
                <a:spcPts val="4400"/>
              </a:lnSpc>
            </a:pPr>
            <a:r>
              <a:rPr lang="zh-CN" sz="2800" spc="-20">
                <a:uFillTx/>
                <a:latin typeface="微软雅黑" panose="020B0503020204020204" charset="-122"/>
                <a:ea typeface="微软雅黑" panose="020B0503020204020204" charset="-122"/>
                <a:cs typeface="微软雅黑" panose="020B0503020204020204" charset="-122"/>
                <a:sym typeface="+mn-ea"/>
              </a:rPr>
              <a:t>28.Why are race walkers conditioned athletes?</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ts val="4400"/>
              </a:lnSpc>
            </a:pPr>
            <a:r>
              <a:rPr lang="zh-CN" sz="2800" spc="-20">
                <a:uFillTx/>
                <a:latin typeface="微软雅黑" panose="020B0503020204020204" charset="-122"/>
                <a:ea typeface="微软雅黑" panose="020B0503020204020204" charset="-122"/>
                <a:cs typeface="微软雅黑" panose="020B0503020204020204" charset="-122"/>
                <a:sym typeface="+mn-ea"/>
              </a:rPr>
              <a:t>A. They must run long distances.</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ts val="4400"/>
              </a:lnSpc>
            </a:pPr>
            <a:r>
              <a:rPr lang="zh-CN" sz="2800" spc="-20">
                <a:uFillTx/>
                <a:latin typeface="微软雅黑" panose="020B0503020204020204" charset="-122"/>
                <a:ea typeface="微软雅黑" panose="020B0503020204020204" charset="-122"/>
                <a:cs typeface="微软雅黑" panose="020B0503020204020204" charset="-122"/>
                <a:sym typeface="+mn-ea"/>
              </a:rPr>
              <a:t>B. They are qualified for the marathon.</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233680"/>
            <a:ext cx="11480165" cy="6390640"/>
          </a:xfrm>
          <a:prstGeom prst="rect">
            <a:avLst/>
          </a:prstGeom>
          <a:noFill/>
          <a:ln w="9525">
            <a:noFill/>
          </a:ln>
        </p:spPr>
        <p:txBody>
          <a:bodyPr wrap="square">
            <a:spAutoFit/>
          </a:bodyPr>
          <a:lstStyle/>
          <a:p>
            <a:pPr indent="0" algn="just" fontAlgn="t">
              <a:lnSpc>
                <a:spcPts val="4400"/>
              </a:lnSpc>
            </a:pPr>
            <a:r>
              <a:rPr lang="zh-CN" sz="2800" spc="-20">
                <a:uFillTx/>
                <a:latin typeface="微软雅黑" panose="020B0503020204020204" charset="-122"/>
                <a:ea typeface="微软雅黑" panose="020B0503020204020204" charset="-122"/>
                <a:cs typeface="微软雅黑" panose="020B0503020204020204" charset="-122"/>
                <a:sym typeface="+mn-ea"/>
              </a:rPr>
              <a:t>C. They have to follow special rules.</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ts val="4400"/>
              </a:lnSpc>
            </a:pPr>
            <a:r>
              <a:rPr lang="zh-CN" sz="2800" spc="-20">
                <a:uFillTx/>
                <a:latin typeface="微软雅黑" panose="020B0503020204020204" charset="-122"/>
                <a:ea typeface="微软雅黑" panose="020B0503020204020204" charset="-122"/>
                <a:cs typeface="微软雅黑" panose="020B0503020204020204" charset="-122"/>
                <a:sym typeface="+mn-ea"/>
              </a:rPr>
              <a:t>D. They are good at swinging their legs.</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29.What advantage does race walking have over running?</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 It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more popular at the Olympics.</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B. It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less challenging physically.</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C. It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more effective in body building.</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D. It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less likely to cause knee injuries.</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30.What is Dr. Norberg</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s suggestion for someone trying race walking? </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A. Getting experts</a:t>
            </a:r>
            <a:r>
              <a:rPr lang="en-US" altLang="zh-CN" sz="2800" spc="-20">
                <a:uFillTx/>
                <a:latin typeface="微软雅黑" panose="020B0503020204020204" charset="-122"/>
                <a:ea typeface="微软雅黑" panose="020B0503020204020204" charset="-122"/>
                <a:cs typeface="微软雅黑" panose="020B0503020204020204" charset="-122"/>
                <a:sym typeface="+mn-ea"/>
              </a:rPr>
              <a:t>'</a:t>
            </a:r>
            <a:r>
              <a:rPr lang="zh-CN" sz="2800" spc="-20">
                <a:uFillTx/>
                <a:latin typeface="微软雅黑" panose="020B0503020204020204" charset="-122"/>
                <a:ea typeface="微软雅黑" panose="020B0503020204020204" charset="-122"/>
                <a:cs typeface="微软雅黑" panose="020B0503020204020204" charset="-122"/>
                <a:sym typeface="+mn-ea"/>
              </a:rPr>
              <a:t> opinions.        </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B. Having a medical checkup.</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C. Hiring an experienced coach.     </a:t>
            </a:r>
          </a:p>
          <a:p>
            <a:pPr indent="0" algn="just" fontAlgn="t">
              <a:lnSpc>
                <a:spcPct val="150000"/>
              </a:lnSpc>
            </a:pPr>
            <a:r>
              <a:rPr lang="zh-CN" sz="2800" spc="-20">
                <a:uFillTx/>
                <a:latin typeface="微软雅黑" panose="020B0503020204020204" charset="-122"/>
                <a:ea typeface="微软雅黑" panose="020B0503020204020204" charset="-122"/>
                <a:cs typeface="微软雅黑" panose="020B0503020204020204" charset="-122"/>
                <a:sym typeface="+mn-ea"/>
              </a:rPr>
              <a:t>D. Doing regular exercises.</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31.Which word best describes the author</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attitude to race walking?</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 Skeptical.                B. Objective.</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C. Tolerant.                  D. Conservative.</a:t>
            </a:r>
          </a:p>
          <a:p>
            <a:pPr indent="0" algn="just" fontAlgn="t">
              <a:lnSpc>
                <a:spcPct val="150000"/>
              </a:lnSpc>
            </a:pPr>
            <a:r>
              <a:rPr lang="zh-CN" alt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endParaRPr lang="zh-CN" altLang="zh-CN" sz="2800" b="0" spc="-20">
              <a:solidFill>
                <a:srgbClr val="FF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altLang="zh-CN" sz="2800" spc="-20">
                <a:uFillTx/>
                <a:latin typeface="微软雅黑" panose="020B0503020204020204" charset="-122"/>
                <a:ea typeface="微软雅黑" panose="020B0503020204020204" charset="-122"/>
                <a:cs typeface="微软雅黑" panose="020B0503020204020204" charset="-122"/>
                <a:sym typeface="+mn-ea"/>
              </a:rPr>
              <a:t>▶素养解读</a:t>
            </a:r>
            <a:endParaRPr lang="zh-CN"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lang="zh-CN" altLang="zh-CN" sz="2800" spc="-20">
                <a:uFillTx/>
                <a:latin typeface="微软雅黑" panose="020B0503020204020204" charset="-122"/>
                <a:ea typeface="微软雅黑" panose="020B0503020204020204" charset="-122"/>
                <a:cs typeface="微软雅黑" panose="020B0503020204020204" charset="-122"/>
                <a:sym typeface="+mn-ea"/>
              </a:rPr>
              <a:t>本文选材符合课程标准提出的关于"培养德智体美劳全面发展的社会主义建设者和接班人"中对"体育"这一项的要求,引导考生关注体育运动,提高锻</a:t>
            </a:r>
            <a:endParaRPr lang="zh-CN"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51155"/>
            <a:ext cx="11480165" cy="4615815"/>
          </a:xfrm>
          <a:prstGeom prst="rect">
            <a:avLst/>
          </a:prstGeom>
          <a:noFill/>
          <a:ln w="9525">
            <a:noFill/>
          </a:ln>
        </p:spPr>
        <p:txBody>
          <a:bodyPr wrap="square">
            <a:spAutoFit/>
          </a:bodyPr>
          <a:lstStyle/>
          <a:p>
            <a:pPr indent="0" algn="just" fontAlgn="t">
              <a:lnSpc>
                <a:spcPct val="150000"/>
              </a:lnSpc>
            </a:pPr>
            <a:r>
              <a:rPr lang="zh-CN" altLang="zh-CN" sz="2800" spc="-20">
                <a:uFillTx/>
                <a:latin typeface="微软雅黑" panose="020B0503020204020204" charset="-122"/>
                <a:ea typeface="微软雅黑" panose="020B0503020204020204" charset="-122"/>
                <a:cs typeface="微软雅黑" panose="020B0503020204020204" charset="-122"/>
                <a:sym typeface="+mn-ea"/>
              </a:rPr>
              <a:t>炼意识,学会健康生活。文章对比分析了竞走与跑步,介绍了竞走相比跑步的好处,也指出了其危害,引导学生辩证地看问题,培养思辨能力。这主要体现了学科核心素养中的思维品质。</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▶试题分析</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第29题是细节推断题,考生要在原文中找准关键信息点,再进行分析和推断。 </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第31题是观点态度题,考生要在了解全文主旨内容的基础上,判断作者对竞走运动的态度。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5908040"/>
          </a:xfrm>
          <a:prstGeom prst="rect">
            <a:avLst/>
          </a:prstGeom>
          <a:noFill/>
          <a:ln w="9525">
            <a:noFill/>
          </a:ln>
        </p:spPr>
        <p:txBody>
          <a:bodyPr wrap="square">
            <a:spAutoFit/>
          </a:bodyPr>
          <a:lstStyle/>
          <a:p>
            <a:pPr indent="0" algn="just" fontAlgn="t">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庖丁解牛</a:t>
            </a:r>
            <a:endParaRPr sz="2800" b="0" spc="-20">
              <a:solidFill>
                <a:srgbClr val="FF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▶重难词汇</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demanding </a:t>
            </a:r>
            <a:r>
              <a:rPr sz="2800" i="1" spc="-20">
                <a:uFillTx/>
                <a:latin typeface="微软雅黑" panose="020B0503020204020204" charset="-122"/>
                <a:ea typeface="微软雅黑" panose="020B0503020204020204" charset="-122"/>
                <a:cs typeface="微软雅黑" panose="020B0503020204020204" charset="-122"/>
                <a:sym typeface="+mn-ea"/>
              </a:rPr>
              <a:t>adj.</a:t>
            </a:r>
            <a:r>
              <a:rPr sz="2800" spc="-20">
                <a:uFillTx/>
                <a:latin typeface="微软雅黑" panose="020B0503020204020204" charset="-122"/>
                <a:ea typeface="微软雅黑" panose="020B0503020204020204" charset="-122"/>
                <a:cs typeface="微软雅黑" panose="020B0503020204020204" charset="-122"/>
                <a:sym typeface="+mn-ea"/>
              </a:rPr>
              <a:t>费力的,需要高技能(或耐性等)的,要求高的</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approximately </a:t>
            </a:r>
            <a:r>
              <a:rPr sz="2800" i="1" spc="-20">
                <a:uFillTx/>
                <a:latin typeface="微软雅黑" panose="020B0503020204020204" charset="-122"/>
                <a:ea typeface="微软雅黑" panose="020B0503020204020204" charset="-122"/>
                <a:cs typeface="微软雅黑" panose="020B0503020204020204" charset="-122"/>
                <a:sym typeface="+mn-ea"/>
              </a:rPr>
              <a:t>adv</a:t>
            </a:r>
            <a:r>
              <a:rPr sz="2800" spc="-20">
                <a:uFillTx/>
                <a:latin typeface="微软雅黑" panose="020B0503020204020204" charset="-122"/>
                <a:ea typeface="微软雅黑" panose="020B0503020204020204" charset="-122"/>
                <a:cs typeface="微软雅黑" panose="020B0503020204020204" charset="-122"/>
                <a:sym typeface="+mn-ea"/>
              </a:rPr>
              <a:t>.大约,大概       considerable </a:t>
            </a:r>
            <a:r>
              <a:rPr sz="2800" i="1" spc="-20">
                <a:uFillTx/>
                <a:latin typeface="微软雅黑" panose="020B0503020204020204" charset="-122"/>
                <a:ea typeface="微软雅黑" panose="020B0503020204020204" charset="-122"/>
                <a:cs typeface="微软雅黑" panose="020B0503020204020204" charset="-122"/>
                <a:sym typeface="+mn-ea"/>
              </a:rPr>
              <a:t>adj</a:t>
            </a:r>
            <a:r>
              <a:rPr sz="2800" spc="-20">
                <a:uFillTx/>
                <a:latin typeface="微软雅黑" panose="020B0503020204020204" charset="-122"/>
                <a:ea typeface="微软雅黑" panose="020B0503020204020204" charset="-122"/>
                <a:cs typeface="微软雅黑" panose="020B0503020204020204" charset="-122"/>
                <a:sym typeface="+mn-ea"/>
              </a:rPr>
              <a:t>. 相当大的,相当多的       </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consult </a:t>
            </a:r>
            <a:r>
              <a:rPr sz="2800" i="1" spc="-20">
                <a:uFillTx/>
                <a:latin typeface="微软雅黑" panose="020B0503020204020204" charset="-122"/>
                <a:ea typeface="微软雅黑" panose="020B0503020204020204" charset="-122"/>
                <a:cs typeface="微软雅黑" panose="020B0503020204020204" charset="-122"/>
                <a:sym typeface="+mn-ea"/>
              </a:rPr>
              <a:t>v</a:t>
            </a:r>
            <a:r>
              <a:rPr sz="2800" spc="-20">
                <a:uFillTx/>
                <a:latin typeface="微软雅黑" panose="020B0503020204020204" charset="-122"/>
                <a:ea typeface="微软雅黑" panose="020B0503020204020204" charset="-122"/>
                <a:cs typeface="微软雅黑" panose="020B0503020204020204" charset="-122"/>
                <a:sym typeface="+mn-ea"/>
              </a:rPr>
              <a:t>.咨询,请教</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▶熟词生义</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pound      常见义:</a:t>
            </a:r>
            <a:r>
              <a:rPr sz="2800" i="1" spc="-20">
                <a:uFillTx/>
                <a:latin typeface="微软雅黑" panose="020B0503020204020204" charset="-122"/>
                <a:ea typeface="微软雅黑" panose="020B0503020204020204" charset="-122"/>
                <a:cs typeface="微软雅黑" panose="020B0503020204020204" charset="-122"/>
                <a:sym typeface="+mn-ea"/>
              </a:rPr>
              <a:t>n</a:t>
            </a:r>
            <a:r>
              <a:rPr sz="2800" spc="-20">
                <a:uFillTx/>
                <a:latin typeface="微软雅黑" panose="020B0503020204020204" charset="-122"/>
                <a:ea typeface="微软雅黑" panose="020B0503020204020204" charset="-122"/>
                <a:cs typeface="微软雅黑" panose="020B0503020204020204" charset="-122"/>
                <a:sym typeface="+mn-ea"/>
              </a:rPr>
              <a:t>. 英镑,磅          本文义:</a:t>
            </a:r>
            <a:r>
              <a:rPr sz="2800" i="1" spc="-20">
                <a:uFillTx/>
                <a:latin typeface="微软雅黑" panose="020B0503020204020204" charset="-122"/>
                <a:ea typeface="微软雅黑" panose="020B0503020204020204" charset="-122"/>
                <a:cs typeface="微软雅黑" panose="020B0503020204020204" charset="-122"/>
                <a:sym typeface="+mn-ea"/>
              </a:rPr>
              <a:t>v</a:t>
            </a:r>
            <a:r>
              <a:rPr sz="2800" spc="-20">
                <a:uFillTx/>
                <a:latin typeface="微软雅黑" panose="020B0503020204020204" charset="-122"/>
                <a:ea typeface="微软雅黑" panose="020B0503020204020204" charset="-122"/>
                <a:cs typeface="微软雅黑" panose="020B0503020204020204" charset="-122"/>
                <a:sym typeface="+mn-ea"/>
              </a:rPr>
              <a:t>. 反复击打</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▶词块积累</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t">
              <a:lnSpc>
                <a:spcPct val="150000"/>
              </a:lnSpc>
            </a:pPr>
            <a:r>
              <a:rPr sz="2800" spc="-20">
                <a:uFillTx/>
                <a:latin typeface="微软雅黑" panose="020B0503020204020204" charset="-122"/>
                <a:ea typeface="微软雅黑" panose="020B0503020204020204" charset="-122"/>
                <a:cs typeface="微软雅黑" panose="020B0503020204020204" charset="-122"/>
                <a:sym typeface="+mn-ea"/>
              </a:rPr>
              <a:t>contribute to是……的原因之一        (be) associated with与……有关</a:t>
            </a:r>
            <a:endPar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65760"/>
            <a:ext cx="11480165" cy="5262245"/>
          </a:xfrm>
          <a:prstGeom prst="rect">
            <a:avLst/>
          </a:prstGeom>
          <a:noFill/>
          <a:ln w="9525">
            <a:noFill/>
          </a:ln>
        </p:spPr>
        <p:txBody>
          <a:bodyPr wrap="square">
            <a:spAutoFit/>
          </a:bodyPr>
          <a:lstStyle/>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▶难句突破</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句式分析:moving at a pace of six miles per hour是动词-ing短语作后置定语,修饰主语race walkers,第一个which引导的非限制性定语从句修饰about 800 calories per hour,第二个which引导的非限制性定语从句修饰running。</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句意:根据大多数计算,以每小时六英里的速度移动的竞走者每小时会消耗大约800卡路里,这大约是他们走路燃烧的卡路里的两倍,虽然它比跑步消耗的卡路里少,跑步可能每小时消耗大约1 000卡路里或更多。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algn="just" fontAlgn="t">
              <a:lnSpc>
                <a:spcPct val="150000"/>
              </a:lnSpc>
            </a:pPr>
            <a:r>
              <a:rPr lang="zh-CN" sz="2800" b="0" spc="-20">
                <a:solidFill>
                  <a:srgbClr val="FF0000"/>
                </a:solidFill>
                <a:uFillTx/>
                <a:latin typeface="微软雅黑" panose="020B0503020204020204" charset="-122"/>
                <a:ea typeface="微软雅黑" panose="020B0503020204020204" charset="-122"/>
                <a:cs typeface="微软雅黑" panose="020B0503020204020204" charset="-122"/>
                <a:sym typeface="+mn-ea"/>
              </a:rPr>
              <a:t>解题思路</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28.C　考查细节理解。由题干中的关键词"conditioned athletes"可将解题信息定位至第二段,根据本段中的"But the sport</a:t>
            </a:r>
            <a:r>
              <a:rPr lang="en-US" alt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rules require that a race walker</a:t>
            </a:r>
            <a:r>
              <a:rPr lang="en-US"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knees stay straight through most of the leg swing and one foot remain in contact(接触) with the ground at all times"可知,竞走者在竞走时必须遵循一些特殊的运动规则,故选C。</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29.D　考查细节推断。根据第五段中的"some of the injuries associated with running, such as runner</a:t>
            </a:r>
            <a:r>
              <a:rPr lang="en-US"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s knee, are uncommon among race walkers"可知,一些与跑步有关的损伤,如跑步者的膝盖(受伤),在竞走者中并不常见。据此可知,竞走不太可能导致膝盖受伤,故选D。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4975" y="304800"/>
            <a:ext cx="11276965" cy="5908040"/>
          </a:xfrm>
          <a:prstGeom prst="rect">
            <a:avLst/>
          </a:prstGeom>
          <a:noFill/>
          <a:ln w="9525">
            <a:noFill/>
          </a:ln>
        </p:spPr>
        <p:txBody>
          <a:bodyPr wrap="square">
            <a:spAutoFit/>
          </a:bodyPr>
          <a:lstStyle/>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30.A　考查细节理解。根据第五段中的"anyone wishing to try race walking should probably first consult a coach or experienced racer to learn proper technique"可知, Norberg博士建议任何想要尝试竞走的人或许应该首先咨询下教练或有经验的竞走者,以学习正确的技巧,故选A。</a:t>
            </a:r>
          </a:p>
          <a:p>
            <a:pPr indent="0" algn="just" fontAlgn="t">
              <a:lnSpc>
                <a:spcPct val="150000"/>
              </a:lnSpc>
            </a:pPr>
            <a:r>
              <a:rPr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31.B　考查观点态度。第一段总领全文,提出了竞走运动有利也有弊;下文主要对比了竞走运动与跑步的情况。通观全文,作者既提到了竞走这项运动的好处,也指出了它的一些危害,故作者对竞走的态度是客观的,本题应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Passage 2　[2018浙江,A]</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语篇类型:说明文　主题:英国作家狄更斯　词数:314　难度:★★　</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建议时间:6分钟</a:t>
            </a:r>
          </a:p>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In 1812, the year Charles Dickens was born, there were 66 novels published in Britain. People had been writing novels for a century — most experts date the first novel to Robinson Crusoe in 1719 — but nobody wanted to do it professionally. The steam-powered printing press was still in its early stages; the literacy(识字)rate in England was under 50%. Many works of fiction appeared without the names of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题型一  阅读理解</a:t>
            </a:r>
            <a:r>
              <a:rPr lang="en-US" altLang="zh-CN" sz="5330" b="1" dirty="0" smtClean="0">
                <a:sym typeface="+mn-ea"/>
              </a:rPr>
              <a:t>(</a:t>
            </a:r>
            <a:r>
              <a:rPr lang="zh-CN" altLang="zh-CN" sz="5330" b="1" dirty="0" smtClean="0">
                <a:sym typeface="+mn-ea"/>
              </a:rPr>
              <a:t>推理判断题</a:t>
            </a:r>
            <a:r>
              <a:rPr lang="en-US" altLang="zh-CN" sz="5330" b="1" dirty="0" smtClean="0">
                <a:sym typeface="+mn-ea"/>
              </a:rPr>
              <a:t>)</a:t>
            </a: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the authors, often with something like "By a lady." Novels, for the most part, were looked upon as silly, immoral or just plain bad.</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In 1870, when Dickens died, the world mourned him as its first professional writer and publisher, famous and beloved, who had led an explosion in both the publication of novels and their readership and whose characters — from Oliver Twist to Tiny Tim — were held up as moral touchstones. Today Dickens</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greatness is unchallenged. Removing him from the pantheon (名人堂) of English literature would make about as much sense as the Louvre selling off the </a:t>
            </a:r>
            <a:r>
              <a:rPr lang="zh-CN" sz="2800" i="1" spc="-40">
                <a:solidFill>
                  <a:schemeClr val="tx1"/>
                </a:solidFill>
                <a:uFillTx/>
                <a:latin typeface="微软雅黑" panose="020B0503020204020204" charset="-122"/>
                <a:ea typeface="微软雅黑" panose="020B0503020204020204" charset="-122"/>
                <a:cs typeface="微软雅黑" panose="020B0503020204020204" charset="-122"/>
                <a:sym typeface="+mn-ea"/>
              </a:rPr>
              <a:t>Mona Lisa</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en-US" altLang="zh-CN" sz="2800" spc="-40">
                <a:uFillTx/>
                <a:latin typeface="微软雅黑" panose="020B0503020204020204" charset="-122"/>
                <a:ea typeface="微软雅黑" panose="020B0503020204020204" charset="-122"/>
                <a:cs typeface="微软雅黑" panose="020B0503020204020204" charset="-122"/>
                <a:sym typeface="+mn-ea"/>
              </a:rPr>
              <a:t>      </a:t>
            </a:r>
            <a:r>
              <a:rPr lang="zh-CN" sz="2800" spc="-40">
                <a:uFillTx/>
                <a:latin typeface="微软雅黑" panose="020B0503020204020204" charset="-122"/>
                <a:ea typeface="微软雅黑" panose="020B0503020204020204" charset="-122"/>
                <a:cs typeface="微软雅黑" panose="020B0503020204020204" charset="-122"/>
                <a:sym typeface="+mn-ea"/>
              </a:rPr>
              <a:t>How did Dickens get to the top? For all the feelings readers attach to stories, literature is a numbers game, and the test of time is extremely difficult to pass. Some 60,000 novels were published during the Victorian age, from 1837 to 1901; today a casual reader might be able to name a half-dozen of them. It</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s partly true that Dickens</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 style of writing attracted audiences from all walks of life. It</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s partly that his writings rode a wave of social, political and scientific progress. But it</a:t>
            </a:r>
            <a:r>
              <a:rPr lang="en-US" altLang="zh-CN" sz="2800" spc="-40">
                <a:uFillTx/>
                <a:latin typeface="微软雅黑" panose="020B0503020204020204" charset="-122"/>
                <a:ea typeface="微软雅黑" panose="020B0503020204020204" charset="-122"/>
                <a:cs typeface="微软雅黑" panose="020B0503020204020204" charset="-122"/>
                <a:sym typeface="+mn-ea"/>
              </a:rPr>
              <a:t>'</a:t>
            </a:r>
            <a:r>
              <a:rPr lang="zh-CN" sz="2800" spc="-40">
                <a:uFillTx/>
                <a:latin typeface="微软雅黑" panose="020B0503020204020204" charset="-122"/>
                <a:ea typeface="微软雅黑" panose="020B0503020204020204" charset="-122"/>
                <a:cs typeface="微软雅黑" panose="020B0503020204020204" charset="-122"/>
                <a:sym typeface="+mn-ea"/>
              </a:rPr>
              <a:t>s also that he rewrote the culture of literature and put himself at the center. No one will ever know what mix of talent, ambition, energy and luck made Dickens such a distinguished writer.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304165"/>
            <a:ext cx="11586845" cy="5908040"/>
          </a:xfrm>
          <a:prstGeom prst="rect">
            <a:avLst/>
          </a:prstGeom>
          <a:noFill/>
          <a:ln w="9525">
            <a:noFill/>
          </a:ln>
        </p:spPr>
        <p:txBody>
          <a:bodyPr wrap="square">
            <a:spAutoFit/>
          </a:bodyPr>
          <a:lstStyle/>
          <a:p>
            <a:pPr indent="0" algn="just" fontAlgn="auto">
              <a:lnSpc>
                <a:spcPct val="150000"/>
              </a:lnSpc>
            </a:pPr>
            <a:r>
              <a:rPr lang="zh-CN" sz="2800" u="sng" spc="-40">
                <a:uFillTx/>
                <a:latin typeface="微软雅黑" panose="020B0503020204020204" charset="-122"/>
                <a:ea typeface="微软雅黑" panose="020B0503020204020204" charset="-122"/>
                <a:cs typeface="微软雅黑" panose="020B0503020204020204" charset="-122"/>
                <a:sym typeface="+mn-ea"/>
              </a:rPr>
              <a:t>But as the 200th anniversary of his birth approaches, it is possible — and important for our own culture — to understand how he made himself a lasting one.</a:t>
            </a:r>
            <a:r>
              <a:rPr lang="zh-CN" sz="2800" spc="-40">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21.Which of the following best describes British novels in the 18th century?　　　　　　　　　　　　　　　　　　　　　　　　　　　　　　　　　　　</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 They were difficult to understand.</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B. They were popular among the rich.</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C. They were seen as nearly worthless.</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D. They were written mostly by women.</a:t>
            </a:r>
            <a:endParaRPr lang="en-US" altLang="zh-CN" sz="2800" spc="-4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zh-CN" altLang="zh-CN" sz="2800" spc="-60">
                <a:solidFill>
                  <a:schemeClr val="tx1"/>
                </a:solidFill>
                <a:uFillTx/>
                <a:latin typeface="微软雅黑" panose="020B0503020204020204" charset="-122"/>
                <a:ea typeface="微软雅黑" panose="020B0503020204020204" charset="-122"/>
                <a:cs typeface="微软雅黑" panose="020B0503020204020204" charset="-122"/>
                <a:sym typeface="+mn-ea"/>
              </a:rPr>
              <a:t>22.Dickens is compared with the Mona Lisa in the text to stress</a:t>
            </a:r>
            <a:r>
              <a:rPr lang="zh-CN" altLang="zh-CN" sz="2800" u="sng" spc="-6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altLang="zh-CN" sz="2800" spc="-60">
                <a:solidFill>
                  <a:schemeClr val="tx1"/>
                </a:solidFill>
                <a:uFillTx/>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 his reputation in France</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B. his interest in modern art</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C. his success in publication</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D. his importance in literature</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23.What is the author</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s purpose in writing the text?</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 To remember a great writer.</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B. To introduce an English novel.</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C. To encourage studies on culture.</a:t>
            </a:r>
          </a:p>
          <a:p>
            <a:pPr indent="0" algn="just" fontAlgn="auto">
              <a:lnSpc>
                <a:spcPct val="150000"/>
              </a:lnSpc>
            </a:pPr>
            <a:r>
              <a:rPr lang="zh-CN"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D. To promote values of the Victorian age.</a:t>
            </a:r>
            <a:endParaRPr lang="en-US" altLang="zh-CN" sz="2800" spc="-4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1760" y="151765"/>
            <a:ext cx="11770995" cy="6554470"/>
          </a:xfrm>
          <a:prstGeom prst="rect">
            <a:avLst/>
          </a:prstGeom>
          <a:noFill/>
          <a:ln w="9525">
            <a:noFill/>
          </a:ln>
        </p:spPr>
        <p:txBody>
          <a:bodyPr wrap="square">
            <a:spAutoFit/>
          </a:bodyPr>
          <a:lstStyle/>
          <a:p>
            <a:pPr indent="0" algn="just" fontAlgn="auto">
              <a:lnSpc>
                <a:spcPct val="150000"/>
              </a:lnSpc>
            </a:pPr>
            <a:r>
              <a:rPr lang="zh-CN" alt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endParaRPr lang="en-US" alt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altLang="zh-CN" sz="2800" spc="-40">
                <a:uFillTx/>
                <a:latin typeface="微软雅黑" panose="020B0503020204020204" charset="-122"/>
                <a:ea typeface="微软雅黑" panose="020B0503020204020204" charset="-122"/>
                <a:cs typeface="微软雅黑" panose="020B0503020204020204" charset="-122"/>
                <a:sym typeface="+mn-ea"/>
              </a:rPr>
              <a:t>▶素养解读</a:t>
            </a:r>
          </a:p>
          <a:p>
            <a:pPr indent="0" algn="just" fontAlgn="auto">
              <a:lnSpc>
                <a:spcPct val="150000"/>
              </a:lnSpc>
            </a:pPr>
            <a:r>
              <a:rPr lang="en-US" altLang="zh-CN" sz="2800" spc="-40">
                <a:uFillTx/>
                <a:latin typeface="微软雅黑" panose="020B0503020204020204" charset="-122"/>
                <a:ea typeface="微软雅黑" panose="020B0503020204020204" charset="-122"/>
                <a:cs typeface="微软雅黑" panose="020B0503020204020204" charset="-122"/>
                <a:sym typeface="+mn-ea"/>
              </a:rPr>
              <a:t>本文通过对英国作家狄更斯文学创作历程的介绍,让考生了解国外优秀作家及其背景文化,激发学生阅读相关作品的兴趣,增加对世界优秀文化的理解和认同,并能够自主学习和领悟世界文化的多样性和丰富性。本文还要求考生在阅读的同时,对篇章的写作意图进行分析和推理,以此培养考生的逻辑思维能力。这主要体现了文化意识和思维品质这两个学科核心素养。</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▶试题分析</a:t>
            </a:r>
          </a:p>
          <a:p>
            <a:pPr indent="0" algn="just"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第22题是细节推断题,考生要根据文章细节,通过语意转化和分析,才能得出答案</a:t>
            </a:r>
            <a:r>
              <a:rPr lang="zh-CN" sz="2800" spc="-80">
                <a:solidFill>
                  <a:schemeClr val="tx1"/>
                </a:solidFill>
                <a:uFillTx/>
                <a:latin typeface="微软雅黑" panose="020B0503020204020204" charset="-122"/>
                <a:ea typeface="微软雅黑" panose="020B0503020204020204" charset="-122"/>
                <a:cs typeface="微软雅黑" panose="020B0503020204020204" charset="-122"/>
                <a:sym typeface="+mn-ea"/>
              </a:rPr>
              <a:t>。</a:t>
            </a:r>
          </a:p>
          <a:p>
            <a:pPr indent="0" algn="just" fontAlgn="auto">
              <a:lnSpc>
                <a:spcPct val="150000"/>
              </a:lnSpc>
            </a:pPr>
            <a:r>
              <a:rPr lang="zh-CN" sz="2800" spc="-40">
                <a:uFillTx/>
                <a:latin typeface="微软雅黑" panose="020B0503020204020204" charset="-122"/>
                <a:ea typeface="微软雅黑" panose="020B0503020204020204" charset="-122"/>
                <a:cs typeface="微软雅黑" panose="020B0503020204020204" charset="-122"/>
                <a:sym typeface="+mn-ea"/>
              </a:rPr>
              <a:t>第23题是意图推断题,考生要总体把握文章内容,才能推断出作者的写作目的。</a:t>
            </a:r>
            <a:endParaRPr lang="en-US" altLang="zh-CN" sz="2800" spc="-4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381000"/>
            <a:ext cx="11692890" cy="5769610"/>
          </a:xfrm>
          <a:prstGeom prst="rect">
            <a:avLst/>
          </a:prstGeom>
          <a:noFill/>
          <a:ln w="9525">
            <a:noFill/>
          </a:ln>
        </p:spPr>
        <p:txBody>
          <a:bodyPr wrap="square">
            <a:spAutoFit/>
          </a:bodyPr>
          <a:lstStyle/>
          <a:p>
            <a:pPr indent="0" algn="just" fontAlgn="auto">
              <a:lnSpc>
                <a:spcPct val="150000"/>
              </a:lnSpc>
            </a:pPr>
            <a:r>
              <a:rPr 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rPr>
              <a:t>庖丁解牛</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▶文章结构</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第一段:在18世纪早期的英国,由于多种原因,文学并不受人待见。</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第二段:狄更斯死后,他被世人看作最早的专业作家,他在文学方面有着杰出的成就。</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第三段:狄更斯的写作风格和特色造就了他文学界泰斗的地位。</a:t>
            </a:r>
          </a:p>
          <a:p>
            <a:pPr indent="0" algn="just" fontAlgn="auto">
              <a:lnSpc>
                <a:spcPct val="150000"/>
              </a:lnSpc>
            </a:pP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▶熟词生义</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plain   常见义:</a:t>
            </a:r>
            <a:r>
              <a:rPr lang="zh-CN" sz="2800" i="1" spc="-40">
                <a:uFillTx/>
                <a:latin typeface="微软雅黑" panose="020B0503020204020204" charset="-122"/>
                <a:ea typeface="微软雅黑" panose="020B0503020204020204" charset="-122"/>
                <a:cs typeface="微软雅黑" panose="020B0503020204020204" charset="-122"/>
                <a:sym typeface="+mn-ea"/>
              </a:rPr>
              <a:t>n</a:t>
            </a:r>
            <a:r>
              <a:rPr lang="zh-CN" sz="2800" spc="-40">
                <a:uFillTx/>
                <a:latin typeface="微软雅黑" panose="020B0503020204020204" charset="-122"/>
                <a:ea typeface="微软雅黑" panose="020B0503020204020204" charset="-122"/>
                <a:cs typeface="微软雅黑" panose="020B0503020204020204" charset="-122"/>
                <a:sym typeface="+mn-ea"/>
              </a:rPr>
              <a:t>.平原   本文义:</a:t>
            </a:r>
            <a:r>
              <a:rPr lang="zh-CN" sz="2800" i="1" spc="-40">
                <a:uFillTx/>
                <a:latin typeface="微软雅黑" panose="020B0503020204020204" charset="-122"/>
                <a:ea typeface="微软雅黑" panose="020B0503020204020204" charset="-122"/>
                <a:cs typeface="微软雅黑" panose="020B0503020204020204" charset="-122"/>
                <a:sym typeface="+mn-ea"/>
              </a:rPr>
              <a:t>adv.</a:t>
            </a:r>
            <a:r>
              <a:rPr lang="zh-CN" sz="2800" spc="-40">
                <a:uFillTx/>
                <a:latin typeface="微软雅黑" panose="020B0503020204020204" charset="-122"/>
                <a:ea typeface="微软雅黑" panose="020B0503020204020204" charset="-122"/>
                <a:cs typeface="微软雅黑" panose="020B0503020204020204" charset="-122"/>
                <a:sym typeface="+mn-ea"/>
              </a:rPr>
              <a:t>(用于强调)简直,绝对地</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0190" y="196850"/>
            <a:ext cx="11692890" cy="5862320"/>
          </a:xfrm>
          <a:prstGeom prst="rect">
            <a:avLst/>
          </a:prstGeom>
          <a:noFill/>
          <a:ln w="9525">
            <a:noFill/>
          </a:ln>
        </p:spPr>
        <p:txBody>
          <a:bodyPr wrap="square">
            <a:spAutoFit/>
          </a:bodyPr>
          <a:lstStyle/>
          <a:p>
            <a:pPr indent="0" algn="just" fontAlgn="auto">
              <a:lnSpc>
                <a:spcPts val="45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▶难句突破</a:t>
            </a:r>
          </a:p>
          <a:p>
            <a:pPr indent="0" algn="just" fontAlgn="auto">
              <a:lnSpc>
                <a:spcPts val="45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句式分析:本句是一个主从复合句。要注意as引导的是时间状语从句,而主句中的and important for our own culture是插入语。</a:t>
            </a:r>
          </a:p>
          <a:p>
            <a:pPr indent="0" algn="just" fontAlgn="auto">
              <a:lnSpc>
                <a:spcPts val="45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句意:但是随着狄更斯200周年诞辰的到来,弄懂他如何让自己永垂不朽是有可能的,这对我们自己的文化来说很重要。</a:t>
            </a:r>
          </a:p>
          <a:p>
            <a:pPr indent="0" algn="just" fontAlgn="auto">
              <a:lnSpc>
                <a:spcPts val="4500"/>
              </a:lnSpc>
            </a:pP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500"/>
              </a:lnSpc>
            </a:pPr>
            <a:r>
              <a:rPr lang="zh-CN" sz="2800" spc="-40">
                <a:solidFill>
                  <a:srgbClr val="FF0000"/>
                </a:solidFill>
                <a:uFillTx/>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ts val="4500"/>
              </a:lnSpc>
            </a:pPr>
            <a:r>
              <a:rPr lang="zh-CN" sz="2800" spc="-40">
                <a:uFillTx/>
                <a:latin typeface="微软雅黑" panose="020B0503020204020204" charset="-122"/>
                <a:ea typeface="微软雅黑" panose="020B0503020204020204" charset="-122"/>
                <a:cs typeface="微软雅黑" panose="020B0503020204020204" charset="-122"/>
                <a:sym typeface="+mn-ea"/>
              </a:rPr>
              <a:t>21.C　考查细节理解。根据第一段中的"Novels, for the most part, were looked upon as silly, immoral or just plain bad"可知,在18世纪的英国,小说被人们看作是愚蠢的、不道德的或者简直就是糟糕的,故选C。</a:t>
            </a:r>
            <a:endPar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0190" y="334645"/>
            <a:ext cx="11692890" cy="5908040"/>
          </a:xfrm>
          <a:prstGeom prst="rect">
            <a:avLst/>
          </a:prstGeom>
          <a:noFill/>
          <a:ln w="9525">
            <a:noFill/>
          </a:ln>
        </p:spPr>
        <p:txBody>
          <a:bodyPr wrap="square">
            <a:spAutoFit/>
          </a:bodyPr>
          <a:lstStyle/>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22.D　考查细节推断。根据第二段内容,尤其是"Today Dickens</a:t>
            </a:r>
            <a:r>
              <a:rPr lang="en-US" alt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greatness is unchallenged. Removing him from...the Louvre selling off the </a:t>
            </a:r>
            <a:r>
              <a:rPr lang="zh-CN" sz="2800" i="1" spc="-40">
                <a:solidFill>
                  <a:schemeClr val="tx1"/>
                </a:solidFill>
                <a:uFillTx/>
                <a:latin typeface="微软雅黑" panose="020B0503020204020204" charset="-122"/>
                <a:ea typeface="微软雅黑" panose="020B0503020204020204" charset="-122"/>
                <a:cs typeface="微软雅黑" panose="020B0503020204020204" charset="-122"/>
                <a:sym typeface="+mn-ea"/>
              </a:rPr>
              <a:t>Mona Lisa</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"可推知,狄更斯的伟大是不容置疑和无可辩驳的,把他从英国文学的名人堂中移出,就如同卢浮宫把《蒙娜丽莎》卖掉一样。由此可推断出,此处是在强调狄更斯在英国文学史上的重要性。故选D。</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23.A　考查写作意图。根据文章最后一段中的"No one will ever know…such a distinguished writer. But as the 200th anniversary of his birth approaches…a lasting one"可推知,作者写本文主要是为了纪念伟大的英国作家狄更斯。故选A。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推断隐含意义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推断文章出处或读者对象</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推断写作意图</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推断观点态度</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预测文章内容</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1388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推断隐含意义</a:t>
            </a:r>
          </a:p>
        </p:txBody>
      </p:sp>
      <p:sp>
        <p:nvSpPr>
          <p:cNvPr id="100" name="文本框 99"/>
          <p:cNvSpPr txBox="1"/>
          <p:nvPr/>
        </p:nvSpPr>
        <p:spPr>
          <a:xfrm>
            <a:off x="344170" y="929005"/>
            <a:ext cx="1144778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推断隐含意义是高考阅读理解中必考的考查方向,要求考生根据文章的某个或某些句子、段落或全文所提供的信息进行逻辑推理,推断出作者没有明说的内容、可能发生的事情或某事物的特征等,旨在考查考生透过词语的字面意思去理解作者的言外之意的能力。常见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1.What can we infer about...?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2.Which of the following statements does the passage support?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does the author imply about...?</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09836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508760"/>
            <a:ext cx="10065385" cy="12287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290811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3456305"/>
            <a:ext cx="6529070" cy="303784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推断隐含意义</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推断文章出处或读者对象</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推断写作意图</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推断观点态度</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预测文章内容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1.先跳读,找到相关信息点;</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2.接着细读,理解相关信息点的字面意思;</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3.再分析推理,在理解字面意思的基础上进行符合逻辑的推断,理解作者的言外之意,切勿拿文章中非关键的细节内容作为推理的依据;</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4.最后结合选项,找到与文章信息点所表达意思相近的选项。</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[2018全国Ⅰ,D]...</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So what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the solution(解决方案)? The team</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data only went up to 2007, but the researchers also explored what would happen if consumers replaced old products with new electronics that serve </a:t>
            </a:r>
          </a:p>
        </p:txBody>
      </p:sp>
      <p:pic>
        <p:nvPicPr>
          <p:cNvPr id="57" name="新典例.jpg" descr="id:2147501944;FounderCES"/>
          <p:cNvPicPr>
            <a:picLocks noChangeAspect="1"/>
          </p:cNvPicPr>
          <p:nvPr/>
        </p:nvPicPr>
        <p:blipFill>
          <a:blip r:embed="rId3"/>
          <a:stretch>
            <a:fillRect/>
          </a:stretch>
        </p:blipFill>
        <p:spPr>
          <a:xfrm>
            <a:off x="245110" y="41967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6875"/>
            <a:ext cx="11702415" cy="5262245"/>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more than one function, such as a tablet for word processing and TV viewing. They found that more on-demand entertainment viewing on tablets instead of TVs and desktop computers could cut energy consumption by 44%.</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35.What does the text suggest people do about old electronic devices?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Stop using them.	              B. Take them apart.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Upgrade them.	                  D. Recycle them.</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73075"/>
            <a:ext cx="11702415" cy="3322955"/>
          </a:xfrm>
          <a:prstGeom prst="rect">
            <a:avLst/>
          </a:prstGeom>
          <a:noFill/>
        </p:spPr>
        <p:txBody>
          <a:bodyPr wrap="square" rtlCol="0">
            <a:spAutoFit/>
          </a:bodyPr>
          <a:lstStyle/>
          <a:p>
            <a:pPr indent="0" algn="just"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考查细节推断。根据所给材料中的"but the researchers also explored what would happen if consumers replaced old products with new electronics that serve more than one function"可推断出,文章建议用多功能的新设备来替换老旧设备,即停止使用老旧设备。take apart"拆卸";upgrade"使升级";recycle"回收利用"。故选A。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5574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推断文章出处或读者对象</a:t>
            </a:r>
          </a:p>
        </p:txBody>
      </p:sp>
      <p:sp>
        <p:nvSpPr>
          <p:cNvPr id="100" name="文本框 99"/>
          <p:cNvSpPr txBox="1"/>
          <p:nvPr/>
        </p:nvSpPr>
        <p:spPr>
          <a:xfrm>
            <a:off x="372110" y="808990"/>
            <a:ext cx="1144778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文章出处推断题要求考生能够根据文章的特点推断文章的出处,该题型在高考阅读理解中较常考查。读者对象推断题要求考生根据文章内容和措辞推断文章的读者对象是什么人,该类题目在高考试题中较少考查。常见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1.Where is the text most likely from?</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2.From which is the text probably taken?</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3.In which section of a newspaper may this text appear?</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4.Who is the passage probably intended for?</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5575"/>
            <a:ext cx="11702415" cy="6554470"/>
          </a:xfrm>
          <a:prstGeom prst="rect">
            <a:avLst/>
          </a:prstGeom>
          <a:noFill/>
        </p:spPr>
        <p:txBody>
          <a:bodyPr wrap="square" rtlCol="0">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文章出处推断题和读者对象推断题都要求考生有一定的常识,对报纸、杂志、小说、广告、说明书、旅游指南等有基本的了解,这样在做题时才能根据文章特点选出答案。</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pic>
        <p:nvPicPr>
          <p:cNvPr id="2" name="图片 1"/>
          <p:cNvPicPr>
            <a:picLocks noChangeAspect="1"/>
          </p:cNvPicPr>
          <p:nvPr/>
        </p:nvPicPr>
        <p:blipFill>
          <a:blip r:embed="rId3"/>
          <a:stretch>
            <a:fillRect/>
          </a:stretch>
        </p:blipFill>
        <p:spPr>
          <a:xfrm>
            <a:off x="468630" y="2162175"/>
            <a:ext cx="8683625" cy="44557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5575"/>
            <a:ext cx="11702415" cy="6554470"/>
          </a:xfrm>
          <a:prstGeom prst="rect">
            <a:avLst/>
          </a:prstGeom>
          <a:noFill/>
        </p:spPr>
        <p:txBody>
          <a:bodyPr wrap="square" rtlCol="0">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a:t>
            </a:r>
            <a:r>
              <a:rPr lang="zh-CN" altLang="en-US" sz="2800">
                <a:latin typeface="微软雅黑" panose="020B0503020204020204" charset="-122"/>
                <a:ea typeface="微软雅黑" panose="020B0503020204020204" charset="-122"/>
                <a:cs typeface="微软雅黑" panose="020B0503020204020204" charset="-122"/>
                <a:sym typeface="+mn-ea"/>
              </a:rPr>
              <a:t>    [2019全国Ⅰ,C]As data and identity theft becomes more and more common,the market is growing for biometric(生物测量)technologies — like fingerprint scans — to keep others out of private e-spaces. At present,these technologies are still expensive, though.</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Researchers from Georgia Tech say that they have come up with a low-cost device(装置)that gets around this problem: a smart keyboard. This smart keyboard precisely measures the cadence(节奏)with…</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57" name="新典例.jpg" descr="id:2147501944;FounderCES"/>
          <p:cNvPicPr>
            <a:picLocks noChangeAspect="1"/>
          </p:cNvPicPr>
          <p:nvPr/>
        </p:nvPicPr>
        <p:blipFill>
          <a:blip r:embed="rId3"/>
          <a:stretch>
            <a:fillRect/>
          </a:stretch>
        </p:blipFill>
        <p:spPr>
          <a:xfrm>
            <a:off x="245110" y="35433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9090"/>
            <a:ext cx="11702415" cy="5908040"/>
          </a:xfrm>
          <a:prstGeom prst="rect">
            <a:avLst/>
          </a:prstGeom>
          <a:noFill/>
        </p:spPr>
        <p:txBody>
          <a:bodyPr wrap="square" rtlCol="0">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31.Where is this text most likely from?</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 A diary.　　　　　　　B. A guidebook.</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 A novel.	                      D. A magazine.</a:t>
            </a:r>
          </a:p>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考查文章出处。迅速浏览选段,结合选段内容及关键信息"technologies""Researchers""device(装置)"可知,文章介绍的是一款新的科技产品,是典型的科技类说明文;再结合选项可推断,这篇文章最可能出现在杂志上。故选D。</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702415" cy="4615815"/>
          </a:xfrm>
          <a:prstGeom prst="rect">
            <a:avLst/>
          </a:prstGeom>
          <a:noFill/>
        </p:spPr>
        <p:txBody>
          <a:bodyPr wrap="square" rtlCol="0">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3</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Luxury </a:t>
            </a:r>
            <a:r>
              <a:rPr lang="zh-CN" altLang="en-US" sz="2800">
                <a:latin typeface="微软雅黑" panose="020B0503020204020204" charset="-122"/>
                <a:ea typeface="微软雅黑" panose="020B0503020204020204" charset="-122"/>
                <a:cs typeface="微软雅黑" panose="020B0503020204020204" charset="-122"/>
                <a:sym typeface="+mn-ea"/>
              </a:rPr>
              <a:t>(奢华的)</a:t>
            </a:r>
            <a:r>
              <a:rPr lang="zh-CN" altLang="en-US" sz="2800" b="1">
                <a:latin typeface="微软雅黑" panose="020B0503020204020204" charset="-122"/>
                <a:ea typeface="微软雅黑" panose="020B0503020204020204" charset="-122"/>
                <a:cs typeface="微软雅黑" panose="020B0503020204020204" charset="-122"/>
                <a:sym typeface="+mn-ea"/>
              </a:rPr>
              <a:t>Costa Rica</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This grand adventure through Costa Rica will offer the perfect combination of luxury travel and thrilling encounters with the natural world. Travelers will visit the impressive Arenal Volcano, the magical Monteverde Cloud Forest, and the mysterious Manuel Antonio National Park. </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新典例.jpg" descr="id:2147501944;FounderCES"/>
          <p:cNvPicPr>
            <a:picLocks noChangeAspect="1"/>
          </p:cNvPicPr>
          <p:nvPr/>
        </p:nvPicPr>
        <p:blipFill>
          <a:blip r:embed="rId3"/>
          <a:stretch>
            <a:fillRect/>
          </a:stretch>
        </p:blipFill>
        <p:spPr>
          <a:xfrm>
            <a:off x="245110" y="66040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702415" cy="4615815"/>
          </a:xfrm>
          <a:prstGeom prst="rect">
            <a:avLst/>
          </a:prstGeom>
          <a:noFill/>
        </p:spPr>
        <p:txBody>
          <a:bodyPr wrap="square" rtlCol="0">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23.This passage is intended for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 English learners　　　　B. travelers liking adventures </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 exchange students 	    D. senior citizens</a:t>
            </a:r>
          </a:p>
          <a:p>
            <a:pPr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考查对象推断。根据选段中的"This grand adventure through Costa Rica will offer the perfect combination of luxury travel and thrilling encounters with the natural world. Travelers will..."可推断,本文是向喜欢冒险的人介绍哥斯达黎加探险之旅。故选B。</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642485" cy="67693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推断写作意图</a:t>
            </a:r>
          </a:p>
        </p:txBody>
      </p:sp>
      <p:sp>
        <p:nvSpPr>
          <p:cNvPr id="100" name="文本框 99"/>
          <p:cNvSpPr txBox="1"/>
          <p:nvPr/>
        </p:nvSpPr>
        <p:spPr>
          <a:xfrm>
            <a:off x="372110" y="808990"/>
            <a:ext cx="1144778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写作意图推断题要求考生根据文章的论述,揣测作者的写作意图及作者运用某种写作手法的目的,在阅读理解中较常考查。这类题目要求考生不仅要理解文章的大意,还要具备对作者阐述的内容进行分析和归纳总结的能力,因为作者一般不直接表明自己的意图,而是通过文章所提供的事实,客观地向读者传达某种想法或观点。常见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1.What is the purpose of the text?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2.What does the story intend to tell us?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does the writer of the story want to tell us?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4.What is the author</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purpose in writing the text?</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457940" cy="5262245"/>
          </a:xfrm>
          <a:prstGeom prst="rect">
            <a:avLst/>
          </a:prstGeom>
          <a:noFill/>
        </p:spPr>
        <p:txBody>
          <a:bodyPr wrap="square" rtlCol="0">
            <a:spAutoFit/>
          </a:bodyPr>
          <a:lstStyle/>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推断作者的写作意图时,考生要综合考量文章的主旨和文体特点:</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1.通过文章主旨来推断作者的写作目的。通常议论文和说明文的主旨在文章开头,用略读法找出文章的主旨,可以快速推断出作者的写作目的。</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2.通过文章的文体推断作者的写作意图。一般情况下,作者写文章的目的可分为三类:to entertain readers,常见于故事类记叙文;to persuade readers,常见于广告类应用文或议论文;to inform readers,常见于文化类、社会类、科普类说明文。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457940" cy="5908040"/>
          </a:xfrm>
          <a:prstGeom prst="rect">
            <a:avLst/>
          </a:prstGeom>
          <a:noFill/>
        </p:spPr>
        <p:txBody>
          <a:bodyPr wrap="square" rtlCol="0">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4</a:t>
            </a:r>
            <a:r>
              <a:rPr lang="zh-CN" altLang="en-US" sz="2800">
                <a:latin typeface="微软雅黑" panose="020B0503020204020204" charset="-122"/>
                <a:ea typeface="微软雅黑" panose="020B0503020204020204" charset="-122"/>
                <a:cs typeface="微软雅黑" panose="020B0503020204020204" charset="-122"/>
                <a:sym typeface="+mn-ea"/>
              </a:rPr>
              <a:t>    [2016丙卷(全国Ⅲ),C]If you are a fruit grower — or would like to become one — take advantage of Apple Day to see what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around.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called Apple Day but in practice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more like Apple Month. The day itself is on October 21, but since it has caught on, events now spread out over most of October around Britain.</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Visiting an apple event is a good chance to see, and often taste, a wide variety of apples. To people who are used to the limited choice of apples such as Golden Delicious and Royal Gala in supermarkets, it can be quite an eye opener to see the range of </a:t>
            </a:r>
          </a:p>
        </p:txBody>
      </p:sp>
      <p:pic>
        <p:nvPicPr>
          <p:cNvPr id="57" name="新典例.jpg" descr="id:2147501944;FounderCES"/>
          <p:cNvPicPr>
            <a:picLocks noChangeAspect="1"/>
          </p:cNvPicPr>
          <p:nvPr/>
        </p:nvPicPr>
        <p:blipFill>
          <a:blip r:embed="rId3"/>
          <a:stretch>
            <a:fillRect/>
          </a:stretch>
        </p:blipFill>
        <p:spPr>
          <a:xfrm>
            <a:off x="337185" y="6762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457940" cy="5908040"/>
          </a:xfrm>
          <a:prstGeom prst="rect">
            <a:avLst/>
          </a:prstGeom>
          <a:noFill/>
        </p:spPr>
        <p:txBody>
          <a:bodyPr wrap="square" rtlCol="0">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classical apples still in existence, such as Decio which was grown by the Romans. Although it doesn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taste of anything special,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still worth a try, as is the knobbly(多疙瘩的) Cat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Head which is more of a curiosity than anything else.</a:t>
            </a:r>
          </a:p>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There are also varieties developed to suit specific local conditions. One of the very best varieties for eating quality is Orleans Reinette, but you</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ll need a warm, sheltered place with perfect soil to grow it, so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a:t>
            </a:r>
            <a:r>
              <a:rPr lang="zh-CN" altLang="en-US" sz="2800" u="sng">
                <a:latin typeface="微软雅黑" panose="020B0503020204020204" charset="-122"/>
                <a:ea typeface="微软雅黑" panose="020B0503020204020204" charset="-122"/>
                <a:cs typeface="微软雅黑" panose="020B0503020204020204" charset="-122"/>
                <a:sym typeface="+mn-ea"/>
              </a:rPr>
              <a:t>a pipe dream</a:t>
            </a:r>
            <a:r>
              <a:rPr lang="zh-CN" altLang="en-US" sz="2800">
                <a:latin typeface="微软雅黑" panose="020B0503020204020204" charset="-122"/>
                <a:ea typeface="微软雅黑" panose="020B0503020204020204" charset="-122"/>
                <a:cs typeface="微软雅黑" panose="020B0503020204020204" charset="-122"/>
                <a:sym typeface="+mn-ea"/>
              </a:rPr>
              <a:t> for most apple lovers who fall for it.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457940" cy="5908040"/>
          </a:xfrm>
          <a:prstGeom prst="rect">
            <a:avLst/>
          </a:prstGeom>
          <a:noFill/>
        </p:spPr>
        <p:txBody>
          <a:bodyPr wrap="square" rtlCol="0">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At the events, you can meet expert growers and discuss which ones will best suit your conditions, and because these are family affairs, children are well catered for with apple-themed fun and games.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Apple Days are being held at all sorts of places with an interest in fruit, including stately gardens and commercial orchards(果园). If you want to have a real orchard experience, try visiting the National Fruit Collection at Brogdale, near Faversham in Kent.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61645"/>
            <a:ext cx="11457940" cy="4615815"/>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31.What is the author</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purpose in writing the text?</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To show how to grow apples.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To introduce an apple festival.</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To help people select apples.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To promote apple research.</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考查写作意图。通读全文可知,作者向读者介绍了一个节日——苹果节。故选B。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64248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推断观点态度</a:t>
            </a:r>
          </a:p>
        </p:txBody>
      </p:sp>
      <p:sp>
        <p:nvSpPr>
          <p:cNvPr id="100" name="文本框 99"/>
          <p:cNvSpPr txBox="1"/>
          <p:nvPr/>
        </p:nvSpPr>
        <p:spPr>
          <a:xfrm>
            <a:off x="372110" y="808990"/>
            <a:ext cx="1144778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观点态度推断题旨在考查考生是否了解作者或文中人物对某人/事物所持的观点或态度,它要求考生具备在正确理解文意的基础上,对观点或态度倾向进行分析、判断的能力。在高考阅读理解中较常考查。常见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1.Which word best describes the author</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attitude to/towards...?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2.What is the author's attitude towards...?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does the author think of...?</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4.How does the author feel about...?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5.What is sb.'s attitude to/towards...?</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7030" y="333375"/>
            <a:ext cx="11457940" cy="5908040"/>
          </a:xfrm>
          <a:prstGeom prst="rect">
            <a:avLst/>
          </a:prstGeom>
          <a:noFill/>
        </p:spPr>
        <p:txBody>
          <a:bodyPr wrap="square" rtlCol="0">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1.通过文章主旨推断作者的观点或态度。作者的观点或态度一般与文章主旨相关联,考生应先通读全文,结合文章内容抓住文章的主旨,再结合作者提供的细节来判断作者的观点或态度。</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通过细节描述推断观点或态度。观点或态度通常隐藏在对人物的语气、肢体动作、面部表情或性格倾向等的描述中,或者隐藏在作者对文中事物进行描述时所用的词汇或句子中。因此,考生要通过分析文中的用词、语气或对细节的描述等来推断作者或文中人物的观点或态度。</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3.牢记试题中常出现的表达观点或态度的词语。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8615" y="365125"/>
            <a:ext cx="11495405" cy="5908040"/>
          </a:xfrm>
          <a:prstGeom prst="rect">
            <a:avLst/>
          </a:prstGeom>
          <a:noFill/>
        </p:spPr>
        <p:txBody>
          <a:bodyPr wrap="square" rtlCol="0">
            <a:spAutoFit/>
          </a:bodyPr>
          <a:lstStyle/>
          <a:p>
            <a:pPr indent="0" algn="just" fontAlgn="auto">
              <a:lnSpc>
                <a:spcPct val="150000"/>
              </a:lnSpc>
            </a:pPr>
            <a:r>
              <a:rPr sz="2800" spc="60">
                <a:solidFill>
                  <a:schemeClr val="tx1"/>
                </a:solidFill>
                <a:uFillTx/>
                <a:latin typeface="微软雅黑" panose="020B0503020204020204" charset="-122"/>
                <a:ea typeface="微软雅黑" panose="020B0503020204020204" charset="-122"/>
                <a:cs typeface="微软雅黑" panose="020B0503020204020204" charset="-122"/>
                <a:sym typeface="+mn-ea"/>
              </a:rPr>
              <a:t>(1)表示积极态度的词有:favorable(赞同的), supportive(支持的), approving(赞同的), optimistic(乐观的),positive(积极的),pleasant(令人愉快的),humorous(幽默的),confident(自信的),impressive(给人印象深刻的),beneficial(有利的), hopeful(抱有希望的),reasonable(合理的)等。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表示反对、否定、批评等消极态度的词有:skeptical(怀疑的),disapproving(不赞同的),critical(批判的),negative(否定的),doubtful(怀疑的),disappointed(失望的),pessimistic(悲观的),opposed(反对的),uncaring(冷漠的),unwilling(不愿意的)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7030" y="330835"/>
            <a:ext cx="11457940"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(3)表示中立、客观以及其他态度的词有:objective(客观的),factual(根据事实的),uninterested(不感兴趣的), indifferent(漠不关心的), cautious(谨慎的),neutral(中立的),impartial(不偏不倚的),conservative(保守的),tolerant(宽容的,容忍的)等。</a:t>
            </a:r>
          </a:p>
          <a:p>
            <a:pPr indent="0" algn="just"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解此类题目时应注意:</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1.要区分开作者的态度和作者阐述的他人的态度;</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2.切勿用自己的观点代替作者的观点或文中人物的观点;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3.要特别留意那些描写环境、气氛的语言以及表达感情、态度或观点的词语。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2425" y="151765"/>
            <a:ext cx="11487150" cy="6554470"/>
          </a:xfrm>
          <a:prstGeom prst="rect">
            <a:avLst/>
          </a:prstGeom>
          <a:noFill/>
        </p:spPr>
        <p:txBody>
          <a:bodyPr wrap="square" rtlCol="0">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    [2017丙卷(全国Ⅲ),C]...</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The government spent nearly 30 years coming up with a plan to reintroduce the wolves. The U.S. Fish and Wildlife Service carefully monitors and manages the wolf packs in Yellowstone. Today, the debate continues over how well the gray wolf is fitting in at Yellowstone. Elk, deer, and coyote populations are down, while beavers and red foxes have made a comeback. The Yellowstone wolf project has been a valuable experiment to help biologists decide whether to reintroduce wolves to other parts of the country as well.</a:t>
            </a:r>
          </a:p>
        </p:txBody>
      </p:sp>
      <p:pic>
        <p:nvPicPr>
          <p:cNvPr id="57" name="新典例.jpg" descr="id:2147501944;FounderCES"/>
          <p:cNvPicPr>
            <a:picLocks noChangeAspect="1"/>
          </p:cNvPicPr>
          <p:nvPr/>
        </p:nvPicPr>
        <p:blipFill>
          <a:blip r:embed="rId3"/>
          <a:stretch>
            <a:fillRect/>
          </a:stretch>
        </p:blipFill>
        <p:spPr>
          <a:xfrm>
            <a:off x="352425" y="3460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析考情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39725" y="808990"/>
            <a:ext cx="11480165"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考情概述</a:t>
            </a: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推理判断题在近几年高考阅读理解中的考查数量仅次于细节理解题,是历年高考英语阅读理解的核心考点和命题集中点,考查方向以推断细节隐含意义为主。在阅读测试中属于深层次理解题,它要求考生在理解全文的基础上,从文章本身所提供的信息出发, 运用逻辑思维,并借助一定的常</a:t>
            </a:r>
          </a:p>
        </p:txBody>
      </p:sp>
      <p:graphicFrame>
        <p:nvGraphicFramePr>
          <p:cNvPr id="2" name="表格 1"/>
          <p:cNvGraphicFramePr/>
          <p:nvPr>
            <p:custDataLst>
              <p:tags r:id="rId1"/>
            </p:custDataLst>
          </p:nvPr>
        </p:nvGraphicFramePr>
        <p:xfrm>
          <a:off x="430847" y="1477645"/>
          <a:ext cx="11483975" cy="2559685"/>
        </p:xfrm>
        <a:graphic>
          <a:graphicData uri="http://schemas.openxmlformats.org/drawingml/2006/table">
            <a:tbl>
              <a:tblPr firstRow="1" bandRow="1">
                <a:tableStyleId>{5940675A-B579-460E-94D1-54222C63F5DA}</a:tableStyleId>
              </a:tblPr>
              <a:tblGrid>
                <a:gridCol w="2209165"/>
                <a:gridCol w="3090545"/>
                <a:gridCol w="3091815"/>
                <a:gridCol w="3092450"/>
              </a:tblGrid>
              <a:tr h="47244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卷别</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2020</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2019</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2018</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2440">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新高考Ⅰ(山东)</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4(细节推断、写作意图)</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1805">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全国Ⅰ</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5(细节推断、观点态度)</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6(细节推断、文章出处)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5(细节推断、写作意图)</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2440">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全国Ⅱ</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3(细节推断)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1(细节推断)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3(细节推断、文章出处)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673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浙江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4(细节推断)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3(细节推断)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5(细节推断、写作意图、观点态度)</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2425" y="353695"/>
            <a:ext cx="11487150"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31.What is the author</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attitude towards the Yellowstone wolf project?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Doubtful. 	                   B. Positive.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Disapproving. 	          D. Uncaring.</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考查观点态度。本文是一篇说明文。经过几年的争议,黄石国家公园把灰狼重新引入公园,以保持公园内的生态平衡。根据选段最后一句话中的"The Yellowstone wolf project has been a valuable experiment"可知,作者认为这项工程很有价值,因此他的态度应当是积极肯定的。故选B。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64248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预测文章内容</a:t>
            </a:r>
          </a:p>
        </p:txBody>
      </p:sp>
      <p:sp>
        <p:nvSpPr>
          <p:cNvPr id="100" name="文本框 99"/>
          <p:cNvSpPr txBox="1"/>
          <p:nvPr/>
        </p:nvSpPr>
        <p:spPr>
          <a:xfrm>
            <a:off x="281305" y="808990"/>
            <a:ext cx="1157478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对文章内容进行预测要求考生根据语篇猜测下文可能涉及的内容或对事件可能出现的结局进行预测,此类题目难度较大,在近些年的高考试题中较少考查。常见设问形式: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1.What do you think will happen when/if…?</a:t>
            </a:r>
          </a:p>
          <a:p>
            <a:pPr indent="0" fontAlgn="auto">
              <a:lnSpc>
                <a:spcPct val="150000"/>
              </a:lnSpc>
            </a:pPr>
            <a:r>
              <a:rPr lang="en-US"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2.At the end of this passage, what might the writer continue to write?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will the paragraph following the passage most probably be about?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4.Which of the following statements is most likely to be talked about in the following paragraph?</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353060"/>
            <a:ext cx="11487150" cy="5908040"/>
          </a:xfrm>
          <a:prstGeom prst="rect">
            <a:avLst/>
          </a:prstGeom>
          <a:noFill/>
        </p:spPr>
        <p:txBody>
          <a:bodyPr wrap="square" rtlCol="0">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考生做题时一般要通读全文,把握作者的写作思路、文章的篇章结构和末段含义,找准段落之间的联系或事情发展的趋势,从而作出科学合理的推测。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    Bees play a vital role in the world. Unfortunately, bees are dying very fast.</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The main purpose of keeping bees is to make honey. Honey, shockingly, isn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used for human consumption; it is essential to the insects. Bees store honey in their hives(蜂箱) in order to have energy for their flight muscles and for heating the hives in the </a:t>
            </a:r>
          </a:p>
        </p:txBody>
      </p:sp>
      <p:pic>
        <p:nvPicPr>
          <p:cNvPr id="57" name="新典例.jpg" descr="id:2147501944;FounderCES"/>
          <p:cNvPicPr>
            <a:picLocks noChangeAspect="1"/>
          </p:cNvPicPr>
          <p:nvPr/>
        </p:nvPicPr>
        <p:blipFill>
          <a:blip r:embed="rId3"/>
          <a:stretch>
            <a:fillRect/>
          </a:stretch>
        </p:blipFill>
        <p:spPr>
          <a:xfrm>
            <a:off x="353060" y="25177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353695"/>
            <a:ext cx="11487150"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winter. They collect pollen(花粉) which supplies protein for young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bees to grow.</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According to honey.com, the production and quality of crops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as a result of pollination by bees have increased a lot. These insects are responsible for over 70 kinds of the fruits and vegetables we eat today, including apples, grapes, beans and broccoli(西兰花).</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So if they are so valuable to agriculture, why do they keep dying off? A key factor seems to be pesticides(杀虫剂). Bees who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353695"/>
            <a:ext cx="11487150"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are exposed to pesticides suffer from the damage to their neurological(神经系统的) functions, specifically to their memory or behavior. And that</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why the majority of worker bees disappear and leave behind a queen bee, plenty of food and a few nurse bees to care for the remaining immature bees and the queen bee. There are several other causes of the decline of bees, including the destruction of natural habitat, like woodlands, forests and other habitats for bees. The climate change is also a factor in the decline of the bees</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 population.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2425" y="353060"/>
            <a:ext cx="11487150" cy="5908040"/>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Actually, there are a variety of methods to help the bees</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 population grow. One way is to start your own organic garden by planting bee-friendly plants. Pesticides are used in both industrial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practices and even in your home, so it is best to find organic seeds.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35.What would the author probably discuss in the paragraph that follows?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 Another way to save bees.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 Other tips for choosing seeds. </a:t>
            </a: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2425" y="408305"/>
            <a:ext cx="11487150" cy="3969385"/>
          </a:xfrm>
          <a:prstGeom prst="rect">
            <a:avLst/>
          </a:prstGeom>
          <a:noFill/>
        </p:spPr>
        <p:txBody>
          <a:bodyPr wrap="square" rtlCol="0">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 More methods to plant green organic fruits.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 Causes of the decline of the bees</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 population.</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考查预测推断。本文是一篇说明文,探讨蜜蜂减少的原因并给出增加蜜蜂数量的方法和建议。第五段开头介绍有多种方法可以帮助增加蜜蜂的数量,第二句 "One way is to start your own organic garden by..."暗示下文将介绍其他能帮助增加蜜蜂数量的方法。故选A。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049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识进行分析、推理和判断。其答案一般不会在原文中直接呈现,要把文章提供的信息进行分析、提炼和归纳之后才能得出。</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推理判断题涉及的范围很广,主要包括:推断细节隐含意义;推断文章出处或者读者对象;推断作者的写作意图;对文章内容进行预测;推断作者或文中人物对某个人或事物的态度或评价等。</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二 </a:t>
            </a:r>
            <a:r>
              <a:rPr sz="2800" b="0">
                <a:solidFill>
                  <a:srgbClr val="FF0000"/>
                </a:solidFill>
                <a:latin typeface="微软雅黑" panose="020B0503020204020204" charset="-122"/>
                <a:ea typeface="微软雅黑" panose="020B0503020204020204" charset="-122"/>
                <a:cs typeface="微软雅黑" panose="020B0503020204020204" charset="-122"/>
              </a:rPr>
              <a:t>命题特点</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推理判断题涉及的文章内容可能是一句话或几句话,也可能是一个或两三个段落,甚至是整篇文章,所以此类题目难度比较大,考生很容易失分。其设问特点为:</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1.考查暗含的信息,文章中没有明说;</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2565" y="209550"/>
            <a:ext cx="11480165" cy="6439535"/>
          </a:xfrm>
          <a:prstGeom prst="rect">
            <a:avLst/>
          </a:prstGeom>
          <a:noFill/>
          <a:ln w="9525">
            <a:noFill/>
          </a:ln>
        </p:spPr>
        <p:txBody>
          <a:bodyPr wrap="square">
            <a:spAutoFit/>
          </a:bodyPr>
          <a:lstStyle/>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2.一般在文章中可以找到提示信息;</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3.设问内容含义深刻,不像细节题那么直白。</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45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三 </a:t>
            </a:r>
            <a:r>
              <a:rPr sz="2800" b="0">
                <a:solidFill>
                  <a:srgbClr val="FF0000"/>
                </a:solidFill>
                <a:latin typeface="微软雅黑" panose="020B0503020204020204" charset="-122"/>
                <a:ea typeface="微软雅黑" panose="020B0503020204020204" charset="-122"/>
                <a:cs typeface="微软雅黑" panose="020B0503020204020204" charset="-122"/>
              </a:rPr>
              <a:t>选项特点</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1.正确选项的特点</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(1)在文章中可以找到信息支持,并且可以推断出正确选项。</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(2)大多含义深刻,不是常识选项。</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2.干扰项的特点</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(1)颠倒是非:选项的结果与推断出来的正确结果相反。</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(2)照搬原文:原文里有相关的直接信息,不需要经过推断。</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(3)推理过度:把文章中的一些个案绝对化、扩大化。</a:t>
            </a:r>
          </a:p>
          <a:p>
            <a:pPr indent="0" fontAlgn="auto">
              <a:lnSpc>
                <a:spcPts val="4500"/>
              </a:lnSpc>
            </a:pPr>
            <a:r>
              <a:rPr sz="2800" b="0">
                <a:solidFill>
                  <a:srgbClr val="000000"/>
                </a:solidFill>
                <a:latin typeface="微软雅黑" panose="020B0503020204020204" charset="-122"/>
                <a:ea typeface="微软雅黑" panose="020B0503020204020204" charset="-122"/>
                <a:cs typeface="微软雅黑" panose="020B0503020204020204" charset="-122"/>
              </a:rPr>
              <a:t>(4)无中生有:捏造原文中并不存在的信息,并以此作为依据进行推断。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808990"/>
            <a:ext cx="11718925"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Passage 1　[2020全国Ⅰ,C]</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语篇类型:说明文　主题:竞走运动　词数:303　难度:★★★　</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建议时间:7分钟</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Race walking shares many fitness benefits with running, research shows, while most likely contributing to fewer injuries. It does, however, have its own problem.</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Race walkers are conditioned athletes. The longest track and field event at the Summer Olympics is the 50-kilometer race walk,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20040"/>
            <a:ext cx="11480165" cy="5908040"/>
          </a:xfrm>
          <a:prstGeom prst="rect">
            <a:avLst/>
          </a:prstGeom>
          <a:noFill/>
          <a:ln w="9525">
            <a:noFill/>
          </a:ln>
        </p:spPr>
        <p:txBody>
          <a:bodyPr wrap="square">
            <a:spAutoFit/>
          </a:bodyPr>
          <a:lstStyle/>
          <a:p>
            <a:pPr indent="0" algn="just" fontAlgn="t">
              <a:lnSpc>
                <a:spcPct val="150000"/>
              </a:lnSpc>
            </a:pPr>
            <a:r>
              <a:rPr lang="zh-CN" sz="2800">
                <a:latin typeface="微软雅黑" panose="020B0503020204020204" charset="-122"/>
                <a:ea typeface="微软雅黑" panose="020B0503020204020204" charset="-122"/>
                <a:cs typeface="微软雅黑" panose="020B0503020204020204" charset="-122"/>
                <a:sym typeface="+mn-ea"/>
              </a:rPr>
              <a:t>which is about five miles longer than the marathon. But the sport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rules require that a race walker</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knees stay straight through most of the leg swing and one foot remain in contact (接触) with the ground at all times.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this strange form that makes race walking such an attractive activity, however, says Jaclyn Norberg, an assistant professor of exercise science at Salem State University in Salem, Mass.</a:t>
            </a:r>
          </a:p>
          <a:p>
            <a:pPr indent="0" algn="just" fontAlgn="t">
              <a:lnSpc>
                <a:spcPct val="150000"/>
              </a:lnSpc>
            </a:pP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Like running, race walking is physically demanding, she says. </a:t>
            </a:r>
            <a:r>
              <a:rPr lang="zh-CN" sz="2800" b="0" u="sng" spc="-20">
                <a:solidFill>
                  <a:schemeClr val="tx1"/>
                </a:solidFill>
                <a:uFillTx/>
                <a:latin typeface="微软雅黑" panose="020B0503020204020204" charset="-122"/>
                <a:ea typeface="微软雅黑" panose="020B0503020204020204" charset="-122"/>
                <a:cs typeface="微软雅黑" panose="020B0503020204020204" charset="-122"/>
                <a:sym typeface="+mn-ea"/>
              </a:rPr>
              <a:t>According to most calculations, race walkers moving at a pace of</a:t>
            </a:r>
            <a:r>
              <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689a93f-3d28-469a-95db-621f6bf88596}"/>
  <p:tag name="TABLE_ENDDRAG_ORIGIN_RECT" val="904*201"/>
  <p:tag name="TABLE_ENDDRAG_RECT" val="33*119*904*2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3487</Words>
  <Application>WPS 演示</Application>
  <PresentationFormat>自定义</PresentationFormat>
  <Paragraphs>306</Paragraphs>
  <Slides>56</Slides>
  <Notes>25</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幻灯片 1</vt:lpstr>
      <vt:lpstr>题型一  阅读理解(推理判断题)</vt:lpstr>
      <vt:lpstr>幻灯片 3</vt:lpstr>
      <vt:lpstr>幻灯片 4</vt:lpstr>
      <vt:lpstr> 析考情 · 题型突破</vt:lpstr>
      <vt:lpstr>幻灯片 6</vt:lpstr>
      <vt:lpstr>幻灯片 7</vt:lpstr>
      <vt:lpstr> 链高考 · 真题探究</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  考法1   推断隐含意义</vt:lpstr>
      <vt:lpstr>幻灯片 30</vt:lpstr>
      <vt:lpstr>幻灯片 31</vt:lpstr>
      <vt:lpstr>幻灯片 32</vt:lpstr>
      <vt:lpstr>  考法2   推断文章出处或读者对象</vt:lpstr>
      <vt:lpstr>幻灯片 34</vt:lpstr>
      <vt:lpstr>幻灯片 35</vt:lpstr>
      <vt:lpstr>幻灯片 36</vt:lpstr>
      <vt:lpstr>幻灯片 37</vt:lpstr>
      <vt:lpstr>幻灯片 38</vt:lpstr>
      <vt:lpstr>  考法3   推断写作意图</vt:lpstr>
      <vt:lpstr>幻灯片 40</vt:lpstr>
      <vt:lpstr>幻灯片 41</vt:lpstr>
      <vt:lpstr>幻灯片 42</vt:lpstr>
      <vt:lpstr>幻灯片 43</vt:lpstr>
      <vt:lpstr>幻灯片 44</vt:lpstr>
      <vt:lpstr>  考法4   推断观点态度</vt:lpstr>
      <vt:lpstr>幻灯片 46</vt:lpstr>
      <vt:lpstr>幻灯片 47</vt:lpstr>
      <vt:lpstr>幻灯片 48</vt:lpstr>
      <vt:lpstr>幻灯片 49</vt:lpstr>
      <vt:lpstr>幻灯片 50</vt:lpstr>
      <vt:lpstr>  考法5   预测文章内容</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76</cp:revision>
  <dcterms:created xsi:type="dcterms:W3CDTF">2021-01-08T01:23:00Z</dcterms:created>
  <dcterms:modified xsi:type="dcterms:W3CDTF">2021-09-22T16:00:29Z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