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4"/>
  </p:notesMasterIdLst>
  <p:handoutMasterIdLst>
    <p:handoutMasterId r:id="rId55"/>
  </p:handoutMasterIdLst>
  <p:sldIdLst>
    <p:sldId id="257" r:id="rId2"/>
    <p:sldId id="258" r:id="rId3"/>
    <p:sldId id="259" r:id="rId4"/>
    <p:sldId id="260" r:id="rId5"/>
    <p:sldId id="265" r:id="rId6"/>
    <p:sldId id="843" r:id="rId7"/>
    <p:sldId id="888" r:id="rId8"/>
    <p:sldId id="889" r:id="rId9"/>
    <p:sldId id="755" r:id="rId10"/>
    <p:sldId id="797" r:id="rId11"/>
    <p:sldId id="890" r:id="rId12"/>
    <p:sldId id="891" r:id="rId13"/>
    <p:sldId id="892" r:id="rId14"/>
    <p:sldId id="893" r:id="rId15"/>
    <p:sldId id="894" r:id="rId16"/>
    <p:sldId id="895" r:id="rId17"/>
    <p:sldId id="896" r:id="rId18"/>
    <p:sldId id="897" r:id="rId19"/>
    <p:sldId id="807" r:id="rId20"/>
    <p:sldId id="808" r:id="rId21"/>
    <p:sldId id="899" r:id="rId22"/>
    <p:sldId id="900" r:id="rId23"/>
    <p:sldId id="902" r:id="rId24"/>
    <p:sldId id="901" r:id="rId25"/>
    <p:sldId id="903" r:id="rId26"/>
    <p:sldId id="904" r:id="rId27"/>
    <p:sldId id="905" r:id="rId28"/>
    <p:sldId id="906" r:id="rId29"/>
    <p:sldId id="370" r:id="rId30"/>
    <p:sldId id="371" r:id="rId31"/>
    <p:sldId id="822" r:id="rId32"/>
    <p:sldId id="823" r:id="rId33"/>
    <p:sldId id="907" r:id="rId34"/>
    <p:sldId id="908" r:id="rId35"/>
    <p:sldId id="910" r:id="rId36"/>
    <p:sldId id="909" r:id="rId37"/>
    <p:sldId id="911" r:id="rId38"/>
    <p:sldId id="912" r:id="rId39"/>
    <p:sldId id="913" r:id="rId40"/>
    <p:sldId id="776" r:id="rId41"/>
    <p:sldId id="779" r:id="rId42"/>
    <p:sldId id="914" r:id="rId43"/>
    <p:sldId id="915" r:id="rId44"/>
    <p:sldId id="916" r:id="rId45"/>
    <p:sldId id="917" r:id="rId46"/>
    <p:sldId id="918" r:id="rId47"/>
    <p:sldId id="919" r:id="rId48"/>
    <p:sldId id="920" r:id="rId49"/>
    <p:sldId id="921" r:id="rId50"/>
    <p:sldId id="922" r:id="rId51"/>
    <p:sldId id="923" r:id="rId52"/>
    <p:sldId id="924"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6"/>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2021/9/22</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31</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34</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2021/9/22</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40360"/>
            <a:ext cx="11480165" cy="5908040"/>
          </a:xfrm>
          <a:prstGeom prst="rect">
            <a:avLst/>
          </a:prstGeom>
          <a:noFill/>
          <a:ln w="9525">
            <a:noFill/>
          </a:ln>
        </p:spPr>
        <p:txBody>
          <a:bodyPr wrap="square">
            <a:spAutoFit/>
          </a:bodyPr>
          <a:lstStyle/>
          <a:p>
            <a:pPr indent="0" algn="just" fontAlgn="t">
              <a:lnSpc>
                <a:spcPct val="150000"/>
              </a:lnSpc>
            </a:pPr>
            <a:r>
              <a:rPr lang="zh-CN" sz="2800">
                <a:latin typeface="微软雅黑" panose="020B0503020204020204" charset="-122"/>
                <a:ea typeface="微软雅黑" panose="020B0503020204020204" charset="-122"/>
                <a:cs typeface="微软雅黑" panose="020B0503020204020204" charset="-122"/>
                <a:sym typeface="+mn-ea"/>
              </a:rPr>
              <a:t>showcased nutria fur made into clothes in different styles. "It sounds crazy to talk about guilt-free fur — unless you understand that the nutria are destroying vast wetlands every year,"says Cree McCree, project director of Righteous Fur.</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Scientists in Louisiana were so concerned that they decided to pay hunters $5 a tail.Some of the fur ends up in the fashion shows like the one in Brooklyn last month.</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Nutria were brought there from Argentina by fur farmers and let go into the wild."The ecosystem down there can</a:t>
            </a:r>
            <a:r>
              <a:rPr lang="en-US"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t handle this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40360"/>
            <a:ext cx="11480165" cy="5908040"/>
          </a:xfrm>
          <a:prstGeom prst="rect">
            <a:avLst/>
          </a:prstGeom>
          <a:noFill/>
          <a:ln w="9525">
            <a:noFill/>
          </a:ln>
        </p:spPr>
        <p:txBody>
          <a:bodyPr wrap="square">
            <a:spAutoFit/>
          </a:bodyPr>
          <a:lstStyle/>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non-native species(物种).It</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destroying the environment.It</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them </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or us,"says Michael Massimi,an expert in this field.</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　　The fur trade kept nutria in check for decades, but when the market for nutria </a:t>
            </a:r>
            <a:r>
              <a:rPr lang="zh-CN" sz="2800" u="sng" spc="-20">
                <a:uFillTx/>
                <a:latin typeface="微软雅黑" panose="020B0503020204020204" charset="-122"/>
                <a:ea typeface="微软雅黑" panose="020B0503020204020204" charset="-122"/>
                <a:cs typeface="微软雅黑" panose="020B0503020204020204" charset="-122"/>
                <a:sym typeface="+mn-ea"/>
              </a:rPr>
              <a:t>collapsed</a:t>
            </a:r>
            <a:r>
              <a:rPr lang="zh-CN" sz="2800" spc="-20">
                <a:uFillTx/>
                <a:latin typeface="微软雅黑" panose="020B0503020204020204" charset="-122"/>
                <a:ea typeface="微软雅黑" panose="020B0503020204020204" charset="-122"/>
                <a:cs typeface="微软雅黑" panose="020B0503020204020204" charset="-122"/>
                <a:sym typeface="+mn-ea"/>
              </a:rPr>
              <a:t> in the late 1980s, the cat-sized animals multiplied like crazy.</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Biologist Edmond Mouton runs the nutria control program for Louisiana. He says it</a:t>
            </a:r>
            <a:r>
              <a:rPr lang="en-US"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s not easy to convince people that nutria fur is green, but he has no doubt about it. Hunters bring in more than 300,000 nutria tails a year, so part of Mouton</a:t>
            </a:r>
            <a:r>
              <a:rPr lang="en-US"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s job these days is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474980"/>
            <a:ext cx="11480165" cy="5908040"/>
          </a:xfrm>
          <a:prstGeom prst="rect">
            <a:avLst/>
          </a:prstGeom>
          <a:noFill/>
          <a:ln w="9525">
            <a:noFill/>
          </a:ln>
        </p:spPr>
        <p:txBody>
          <a:bodyPr wrap="square">
            <a:spAutoFit/>
          </a:bodyPr>
          <a:lstStyle/>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trying to promote fur.</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      Then there</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Righteous Fur and its unusual fashions. Model Paige Morgan says, "To give people a guilt-free option that they can wear without someone throwing paint on them — I think that</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going to be a massive thing, at least here in New York." </a:t>
            </a:r>
            <a:r>
              <a:rPr lang="zh-CN" sz="2800" u="sng" spc="-20">
                <a:uFillTx/>
                <a:latin typeface="微软雅黑" panose="020B0503020204020204" charset="-122"/>
                <a:ea typeface="微软雅黑" panose="020B0503020204020204" charset="-122"/>
                <a:cs typeface="微软雅黑" panose="020B0503020204020204" charset="-122"/>
                <a:sym typeface="+mn-ea"/>
              </a:rPr>
              <a:t>Designer Jennifer Anderson admits it took her a while to come around to the opinion that using nutria fur for her creations is morally acceptable.</a:t>
            </a:r>
            <a:r>
              <a:rPr lang="zh-CN" sz="2800" spc="-20">
                <a:uFillTx/>
                <a:latin typeface="微软雅黑" panose="020B0503020204020204" charset="-122"/>
                <a:ea typeface="微软雅黑" panose="020B0503020204020204" charset="-122"/>
                <a:cs typeface="微软雅黑" panose="020B0503020204020204" charset="-122"/>
                <a:sym typeface="+mn-ea"/>
              </a:rPr>
              <a:t> She</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trying to come up with a label to attach to nutria fashions to show it is eco-friendly.</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59410"/>
            <a:ext cx="11480165" cy="5908040"/>
          </a:xfrm>
          <a:prstGeom prst="rect">
            <a:avLst/>
          </a:prstGeom>
          <a:noFill/>
          <a:ln w="9525">
            <a:noFill/>
          </a:ln>
        </p:spPr>
        <p:txBody>
          <a:bodyPr wrap="square">
            <a:spAutoFit/>
          </a:bodyPr>
          <a:lstStyle/>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28.What is the purpose of the fashion shows in New Orleans and Brooklyn?　</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A. To promote guilt-free fur.           B. To expand the fashion market.</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C. To introduce a new brand           D. To celebrate a winter holiday.</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29.Why are scientists concerned about nutria?</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 Nutria damage the ecosystem seriously.</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B. Nutria are an endangered species.</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C. Nutria hurt local cat-sized animals.</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D. Nutria are illegally hunted.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95605"/>
            <a:ext cx="11480165" cy="5262245"/>
          </a:xfrm>
          <a:prstGeom prst="rect">
            <a:avLst/>
          </a:prstGeom>
          <a:noFill/>
          <a:ln w="9525">
            <a:noFill/>
          </a:ln>
        </p:spPr>
        <p:txBody>
          <a:bodyPr wrap="square">
            <a:spAutoFit/>
          </a:bodyPr>
          <a:lstStyle/>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30.What does the underlined word "collapsed" in paragraph 5 probably mean?</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A. Boomed.	                             B. Became mature.</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C. Remained stable.	                D. Crashed.</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31.What can we infer about wearing fur in New York according to Morgan?</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A. It</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formal.                             B. It</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risky.</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C. It</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harmful.                           D. It</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traditional.</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95605"/>
            <a:ext cx="11480165" cy="5908040"/>
          </a:xfrm>
          <a:prstGeom prst="rect">
            <a:avLst/>
          </a:prstGeom>
          <a:noFill/>
          <a:ln w="9525">
            <a:noFill/>
          </a:ln>
        </p:spPr>
        <p:txBody>
          <a:bodyPr wrap="square">
            <a:spAutoFit/>
          </a:bodyPr>
          <a:lstStyle/>
          <a:p>
            <a:pPr indent="0" algn="just" fontAlgn="t">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命题分析</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▶素养解读</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本文介绍了海狸鼠破坏生态平衡,人们可以无负罪感地穿海狸鼠皮毛制成的衣服,不会对环境造成威胁,从而引导考生关注生态平衡,辩证地看问题,同时也引导考生培养环境保护意识和思辨能力。这体现了学科核心素养中的思维品质和文化意识这两个方面。</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▶试题分析</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第30题考查对较为生僻单词含义的猜测,考生要结合上下文语境猜测collapse的含义。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75895"/>
            <a:ext cx="11480165" cy="6439535"/>
          </a:xfrm>
          <a:prstGeom prst="rect">
            <a:avLst/>
          </a:prstGeom>
          <a:noFill/>
          <a:ln w="9525">
            <a:noFill/>
          </a:ln>
        </p:spPr>
        <p:txBody>
          <a:bodyPr wrap="square">
            <a:spAutoFit/>
          </a:bodyPr>
          <a:lstStyle/>
          <a:p>
            <a:pPr indent="0" algn="just" fontAlgn="t">
              <a:lnSpc>
                <a:spcPts val="45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庖丁解牛</a:t>
            </a:r>
          </a:p>
          <a:p>
            <a:pPr indent="0" algn="just" fontAlgn="t">
              <a:lnSpc>
                <a:spcPts val="4500"/>
              </a:lnSpc>
            </a:pPr>
            <a:r>
              <a:rPr lang="zh-CN" sz="2800" spc="-20">
                <a:uFillTx/>
                <a:latin typeface="微软雅黑" panose="020B0503020204020204" charset="-122"/>
                <a:ea typeface="微软雅黑" panose="020B0503020204020204" charset="-122"/>
                <a:cs typeface="微软雅黑" panose="020B0503020204020204" charset="-122"/>
                <a:sym typeface="+mn-ea"/>
              </a:rPr>
              <a:t>▶词块积累</a:t>
            </a:r>
          </a:p>
          <a:p>
            <a:pPr indent="0" algn="just" fontAlgn="t">
              <a:lnSpc>
                <a:spcPts val="4500"/>
              </a:lnSpc>
            </a:pPr>
            <a:r>
              <a:rPr lang="zh-CN" sz="2800" spc="-20">
                <a:uFillTx/>
                <a:latin typeface="微软雅黑" panose="020B0503020204020204" charset="-122"/>
                <a:ea typeface="微软雅黑" panose="020B0503020204020204" charset="-122"/>
                <a:cs typeface="微软雅黑" panose="020B0503020204020204" charset="-122"/>
                <a:sym typeface="+mn-ea"/>
              </a:rPr>
              <a:t>cross one</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mind (想法等)掠过心头,出现在脑海</a:t>
            </a:r>
          </a:p>
          <a:p>
            <a:pPr indent="0" algn="just" fontAlgn="t">
              <a:lnSpc>
                <a:spcPts val="4500"/>
              </a:lnSpc>
            </a:pPr>
            <a:r>
              <a:rPr lang="zh-CN" sz="2800" spc="-20">
                <a:uFillTx/>
                <a:latin typeface="微软雅黑" panose="020B0503020204020204" charset="-122"/>
                <a:ea typeface="微软雅黑" panose="020B0503020204020204" charset="-122"/>
                <a:cs typeface="微软雅黑" panose="020B0503020204020204" charset="-122"/>
                <a:sym typeface="+mn-ea"/>
              </a:rPr>
              <a:t>keep ... in check 控制,制止</a:t>
            </a:r>
          </a:p>
          <a:p>
            <a:pPr indent="0" algn="just" fontAlgn="t">
              <a:lnSpc>
                <a:spcPts val="4500"/>
              </a:lnSpc>
            </a:pPr>
            <a:r>
              <a:rPr lang="zh-CN" sz="2800" spc="-20">
                <a:uFillTx/>
                <a:latin typeface="微软雅黑" panose="020B0503020204020204" charset="-122"/>
                <a:ea typeface="微软雅黑" panose="020B0503020204020204" charset="-122"/>
                <a:cs typeface="微软雅黑" panose="020B0503020204020204" charset="-122"/>
                <a:sym typeface="+mn-ea"/>
              </a:rPr>
              <a:t>come around (to sth.) 改变观点/看法(以接受……)</a:t>
            </a:r>
          </a:p>
          <a:p>
            <a:pPr indent="0" algn="just" fontAlgn="t">
              <a:lnSpc>
                <a:spcPts val="4500"/>
              </a:lnSpc>
            </a:pPr>
            <a:r>
              <a:rPr lang="zh-CN" sz="2800" spc="-20">
                <a:uFillTx/>
                <a:latin typeface="微软雅黑" panose="020B0503020204020204" charset="-122"/>
                <a:ea typeface="微软雅黑" panose="020B0503020204020204" charset="-122"/>
                <a:cs typeface="微软雅黑" panose="020B0503020204020204" charset="-122"/>
                <a:sym typeface="+mn-ea"/>
              </a:rPr>
              <a:t>▶难句突破</a:t>
            </a:r>
          </a:p>
          <a:p>
            <a:pPr indent="0" algn="just" fontAlgn="t">
              <a:lnSpc>
                <a:spcPts val="4500"/>
              </a:lnSpc>
            </a:pPr>
            <a:r>
              <a:rPr lang="zh-CN" sz="2800" spc="-20">
                <a:uFillTx/>
                <a:latin typeface="微软雅黑" panose="020B0503020204020204" charset="-122"/>
                <a:ea typeface="微软雅黑" panose="020B0503020204020204" charset="-122"/>
                <a:cs typeface="微软雅黑" panose="020B0503020204020204" charset="-122"/>
                <a:sym typeface="+mn-ea"/>
              </a:rPr>
              <a:t>句式分析:句中it took her...acceptable为省略了引导词that的宾语从句,it作形式主语,不定式短语to come around...acceptable为真正的主语;宾语从句中又包含有that引导的同位语从句(该从句解释说明其前的opinion)。</a:t>
            </a:r>
          </a:p>
          <a:p>
            <a:pPr indent="0" algn="just" fontAlgn="t">
              <a:lnSpc>
                <a:spcPts val="4500"/>
              </a:lnSpc>
            </a:pPr>
            <a:r>
              <a:rPr lang="zh-CN" sz="2800" spc="-20">
                <a:uFillTx/>
                <a:latin typeface="微软雅黑" panose="020B0503020204020204" charset="-122"/>
                <a:ea typeface="微软雅黑" panose="020B0503020204020204" charset="-122"/>
                <a:cs typeface="微软雅黑" panose="020B0503020204020204" charset="-122"/>
                <a:sym typeface="+mn-ea"/>
              </a:rPr>
              <a:t>句意:设计师詹妮弗·安德森承认,她花了一段时间才转而接受了这个观点,即用海狸鼠毛皮制作自己的作品在道德上是可以接受的。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95605"/>
            <a:ext cx="11480165" cy="5908040"/>
          </a:xfrm>
          <a:prstGeom prst="rect">
            <a:avLst/>
          </a:prstGeom>
          <a:noFill/>
          <a:ln w="9525">
            <a:noFill/>
          </a:ln>
        </p:spPr>
        <p:txBody>
          <a:bodyPr wrap="square">
            <a:spAutoFit/>
          </a:bodyPr>
          <a:lstStyle/>
          <a:p>
            <a:pPr indent="0" algn="just" fontAlgn="t">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解题思路</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28.A　考查推理判断。根据第二段中的"Unusual fashion shows in New Orleans and Brooklyn have showcased nutria fur""It sounds crazy to talk about guilt-free fur...every year"可知,时装秀的意图是推销让人穿着无罪恶感的毛皮衣服。故选A。</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29.A　考查细节理解。根据第二段中的"the nutria are destroying vast wetlands every year"以及第四段中的"The ecosystem ... It</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destroying the environment"可知,因为海狸鼠破坏湿地进而破坏了环境,所以科学家对它们很担心。故选A。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95605"/>
            <a:ext cx="11480165" cy="5262245"/>
          </a:xfrm>
          <a:prstGeom prst="rect">
            <a:avLst/>
          </a:prstGeom>
          <a:noFill/>
          <a:ln w="9525">
            <a:noFill/>
          </a:ln>
        </p:spPr>
        <p:txBody>
          <a:bodyPr wrap="square">
            <a:spAutoFit/>
          </a:bodyPr>
          <a:lstStyle/>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30.D　考查词义猜测。根据画线词前的but前的分句可知,海狸鼠的数量几十年来因为皮毛交易而受到控制,but前后分句所表示的意思相反,所以but后的内容应该说的是海狸鼠数量不再受控,故推断出皮毛交易市场出了问题。结合选项,再运用排除法可知,画线词collapsed和crashed"倒闭"的意思最接近,故选D。</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31.B　考查推理判断。根据最后一段中的"To give people a guilt-free option...a massive thing, at least here in New York"可知,在纽约,穿毛皮衣服有风险。故选B。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Passage 2　[2019全国Ⅱ,B]</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语篇类型:记叙文　主题:志愿者工作的意义　词数:302　难度:★★　</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建议时间:7分钟</a:t>
            </a:r>
          </a:p>
          <a:p>
            <a:pPr indent="0" algn="just" fontAlgn="auto">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高考真题</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"You can use me as a last resort(选择), and if nobody else volunteers, then I will do it." This was an actual reply from a parent after I put out a request for volunteers for my kids</a:t>
            </a:r>
            <a:r>
              <a:rPr lang="en-US"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lacrosse(长曲棍球) club. </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I guess that there</a:t>
            </a:r>
            <a:r>
              <a:rPr lang="en-US"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s probably some demanding work schedule, or social anxiety around stepping up to help for an unknown sport. She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82700" y="3014345"/>
            <a:ext cx="9265285" cy="829310"/>
          </a:xfrm>
          <a:ln>
            <a:noFill/>
          </a:ln>
        </p:spPr>
        <p:txBody>
          <a:bodyPr wrap="square"/>
          <a:lstStyle/>
          <a:p>
            <a:r>
              <a:rPr lang="zh-CN" altLang="en-US" sz="5330" b="1" dirty="0" smtClean="0">
                <a:sym typeface="+mn-ea"/>
              </a:rPr>
              <a:t>题型一  阅读理解</a:t>
            </a:r>
            <a:r>
              <a:rPr lang="en-US" altLang="zh-CN" sz="5330" b="1" dirty="0" smtClean="0">
                <a:sym typeface="+mn-ea"/>
              </a:rPr>
              <a:t>(</a:t>
            </a:r>
            <a:r>
              <a:rPr lang="zh-CN" altLang="en-US" sz="5330" b="1" dirty="0" smtClean="0">
                <a:sym typeface="+mn-ea"/>
              </a:rPr>
              <a:t>词义猜测</a:t>
            </a:r>
            <a:r>
              <a:rPr lang="zh-CN" altLang="zh-CN" sz="5330" b="1" dirty="0" smtClean="0">
                <a:sym typeface="+mn-ea"/>
              </a:rPr>
              <a:t>题</a:t>
            </a:r>
            <a:r>
              <a:rPr lang="en-US" altLang="zh-CN" sz="5330" b="1" dirty="0" smtClean="0">
                <a:sym typeface="+mn-ea"/>
              </a:rPr>
              <a:t>)</a:t>
            </a:r>
          </a:p>
        </p:txBody>
      </p:sp>
      <p:sp>
        <p:nvSpPr>
          <p:cNvPr id="3" name="副标题 2"/>
          <p:cNvSpPr>
            <a:spLocks noGrp="1"/>
          </p:cNvSpPr>
          <p:nvPr>
            <p:ph type="subTitle" idx="1"/>
          </p:nvPr>
        </p:nvSpPr>
        <p:spPr>
          <a:xfrm>
            <a:off x="621010" y="143340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第三部分  高考题型突破</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lang="zh-CN" sz="2800" spc="-40">
                <a:uFillTx/>
                <a:latin typeface="微软雅黑" panose="020B0503020204020204" charset="-122"/>
                <a:ea typeface="微软雅黑" panose="020B0503020204020204" charset="-122"/>
                <a:cs typeface="微软雅黑" panose="020B0503020204020204" charset="-122"/>
                <a:sym typeface="+mn-ea"/>
              </a:rPr>
              <a:t>may just need a little persuading. So I try again and </a:t>
            </a:r>
            <a:r>
              <a:rPr lang="zh-CN" sz="2800" u="sng" spc="-40">
                <a:uFillTx/>
                <a:latin typeface="微软雅黑" panose="020B0503020204020204" charset="-122"/>
                <a:ea typeface="微软雅黑" panose="020B0503020204020204" charset="-122"/>
                <a:cs typeface="微软雅黑" panose="020B0503020204020204" charset="-122"/>
                <a:sym typeface="+mn-ea"/>
              </a:rPr>
              <a:t>tug at the heartstrings</a:t>
            </a:r>
            <a:r>
              <a:rPr lang="zh-CN" sz="2800" spc="-40">
                <a:uFillTx/>
                <a:latin typeface="微软雅黑" panose="020B0503020204020204" charset="-122"/>
                <a:ea typeface="微软雅黑" panose="020B0503020204020204" charset="-122"/>
                <a:cs typeface="微软雅黑" panose="020B0503020204020204" charset="-122"/>
                <a:sym typeface="+mn-ea"/>
              </a:rPr>
              <a:t>. I mention the single parent with four kids running the show and I talk about the dad coaching a team that his kids aren</a:t>
            </a:r>
            <a:r>
              <a:rPr lang="en-US" altLang="zh-CN" sz="2800" spc="-40">
                <a:uFillTx/>
                <a:latin typeface="微软雅黑" panose="020B0503020204020204" charset="-122"/>
                <a:ea typeface="微软雅黑" panose="020B0503020204020204" charset="-122"/>
                <a:cs typeface="微软雅黑" panose="020B0503020204020204" charset="-122"/>
                <a:sym typeface="+mn-ea"/>
              </a:rPr>
              <a:t>'</a:t>
            </a:r>
            <a:r>
              <a:rPr lang="zh-CN" sz="2800" spc="-40">
                <a:uFillTx/>
                <a:latin typeface="微软雅黑" panose="020B0503020204020204" charset="-122"/>
                <a:ea typeface="微软雅黑" panose="020B0503020204020204" charset="-122"/>
                <a:cs typeface="微软雅黑" panose="020B0503020204020204" charset="-122"/>
                <a:sym typeface="+mn-ea"/>
              </a:rPr>
              <a:t>t even on... At this point the unwilling parent speaks up,"Alright. Yes, I</a:t>
            </a:r>
            <a:r>
              <a:rPr lang="en-US" altLang="zh-CN" sz="2800" spc="-40">
                <a:uFillTx/>
                <a:latin typeface="微软雅黑" panose="020B0503020204020204" charset="-122"/>
                <a:ea typeface="微软雅黑" panose="020B0503020204020204" charset="-122"/>
                <a:cs typeface="微软雅黑" panose="020B0503020204020204" charset="-122"/>
                <a:sym typeface="+mn-ea"/>
              </a:rPr>
              <a:t>'</a:t>
            </a:r>
            <a:r>
              <a:rPr lang="zh-CN" sz="2800" spc="-40">
                <a:uFillTx/>
                <a:latin typeface="微软雅黑" panose="020B0503020204020204" charset="-122"/>
                <a:ea typeface="微软雅黑" panose="020B0503020204020204" charset="-122"/>
                <a:cs typeface="微软雅黑" panose="020B0503020204020204" charset="-122"/>
                <a:sym typeface="+mn-ea"/>
              </a:rPr>
              <a:t>ll do it."</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      I</a:t>
            </a:r>
            <a:r>
              <a:rPr lang="en-US"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m secretly relieved because I know there</a:t>
            </a:r>
            <a:r>
              <a:rPr lang="en-US"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s real power in sharing volunteer responsibilities among many. The unwilling parent organizes the meal schedule, sends out emails, and collects money for end-of-season gifts. Somewhere along the way, the same parent ends up becoming an invaluable member of the team.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The coach is able to focus on the kids while the other parents are relieved to be off the hook for another season. Handing out sliced oranges to bloodthirsty kids can be as exciting as watching your own kid score a goal.</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      Still, most of us volunteers breathe a sigh of relief when the season comes to a close. That relief is coupled with a deep understanding of why the same people keep coming back for more: Connecting to the community (社区) as you freely give your time, money, skills, or services provides a real joy. Volunteering just feels so good.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7020" y="166370"/>
            <a:ext cx="11410315" cy="6554470"/>
          </a:xfrm>
          <a:prstGeom prst="rect">
            <a:avLst/>
          </a:prstGeom>
          <a:noFill/>
          <a:ln w="9525">
            <a:noFill/>
          </a:ln>
        </p:spPr>
        <p:txBody>
          <a:bodyPr wrap="square">
            <a:spAutoFit/>
          </a:bodyPr>
          <a:lstStyle/>
          <a:p>
            <a:pPr indent="0" algn="just" fontAlgn="auto">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      In that sense, I</a:t>
            </a:r>
            <a:r>
              <a:rPr lang="en-US" sz="2800" spc="-20">
                <a:uFillTx/>
                <a:latin typeface="微软雅黑" panose="020B0503020204020204" charset="-122"/>
                <a:ea typeface="微软雅黑" panose="020B0503020204020204" charset="-122"/>
                <a:cs typeface="微软雅黑" panose="020B0503020204020204" charset="-122"/>
                <a:sym typeface="+mn-ea"/>
              </a:rPr>
              <a:t>'</a:t>
            </a:r>
            <a:r>
              <a:rPr sz="2800" spc="-20">
                <a:uFillTx/>
                <a:latin typeface="微软雅黑" panose="020B0503020204020204" charset="-122"/>
                <a:ea typeface="微软雅黑" panose="020B0503020204020204" charset="-122"/>
                <a:cs typeface="微软雅黑" panose="020B0503020204020204" charset="-122"/>
                <a:sym typeface="+mn-ea"/>
              </a:rPr>
              <a:t>m pretty sure volunteering is more of a selfish act than I</a:t>
            </a:r>
            <a:r>
              <a:rPr lang="en-US" sz="2800" spc="-20">
                <a:uFillTx/>
                <a:latin typeface="微软雅黑" panose="020B0503020204020204" charset="-122"/>
                <a:ea typeface="微软雅黑" panose="020B0503020204020204" charset="-122"/>
                <a:cs typeface="微软雅黑" panose="020B0503020204020204" charset="-122"/>
                <a:sym typeface="+mn-ea"/>
              </a:rPr>
              <a:t>'</a:t>
            </a:r>
            <a:r>
              <a:rPr sz="2800" spc="-20">
                <a:uFillTx/>
                <a:latin typeface="微软雅黑" panose="020B0503020204020204" charset="-122"/>
                <a:ea typeface="微软雅黑" panose="020B0503020204020204" charset="-122"/>
                <a:cs typeface="微软雅黑" panose="020B0503020204020204" charset="-122"/>
                <a:sym typeface="+mn-ea"/>
              </a:rPr>
              <a:t>d freely like to admit. </a:t>
            </a:r>
            <a:r>
              <a:rPr sz="2800" u="sng" spc="-20">
                <a:uFillTx/>
                <a:latin typeface="微软雅黑" panose="020B0503020204020204" charset="-122"/>
                <a:ea typeface="微软雅黑" panose="020B0503020204020204" charset="-122"/>
                <a:cs typeface="微软雅黑" panose="020B0503020204020204" charset="-122"/>
                <a:sym typeface="+mn-ea"/>
              </a:rPr>
              <a:t>However, if others benefit in the process, and I get some reward too, does it really matter where my motivation lies?</a:t>
            </a:r>
            <a:r>
              <a:rPr sz="2800" spc="-20">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zh-CN" sz="2800" spc="50">
                <a:solidFill>
                  <a:schemeClr val="tx1"/>
                </a:solidFill>
                <a:uFillTx/>
                <a:latin typeface="微软雅黑" panose="020B0503020204020204" charset="-122"/>
                <a:ea typeface="微软雅黑" panose="020B0503020204020204" charset="-122"/>
                <a:cs typeface="微软雅黑" panose="020B0503020204020204" charset="-122"/>
                <a:sym typeface="+mn-ea"/>
              </a:rPr>
              <a:t>24.What can we infer about the parent from her reply in paragraph 1? </a:t>
            </a: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 She knows little about the club.</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B. She isn</a:t>
            </a:r>
            <a:r>
              <a:rPr lang="en-US" alt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t good at sports.</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C. She just doesn</a:t>
            </a:r>
            <a:r>
              <a:rPr lang="en-US" alt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t want to volunteer.</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D. She</a:t>
            </a:r>
            <a:r>
              <a:rPr lang="en-US" alt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s unable to meet her schedule.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7020" y="166370"/>
            <a:ext cx="11613515" cy="6554470"/>
          </a:xfrm>
          <a:prstGeom prst="rect">
            <a:avLst/>
          </a:prstGeom>
          <a:noFill/>
          <a:ln w="9525">
            <a:noFill/>
          </a:ln>
        </p:spPr>
        <p:txBody>
          <a:bodyPr wrap="square">
            <a:spAutoFit/>
          </a:bodyPr>
          <a:lstStyle/>
          <a:p>
            <a:pPr indent="0" algn="just" fontAlgn="auto">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25. What does the underlined phrase "tug at the heartstrings" in paragraph 2 mean?</a:t>
            </a:r>
          </a:p>
          <a:p>
            <a:pPr indent="0" algn="just" fontAlgn="auto">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A. Encourage teamwork.	                   B. Appeal to feelings.</a:t>
            </a:r>
          </a:p>
          <a:p>
            <a:pPr indent="0" algn="just" fontAlgn="auto">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C. Promote good deeds.	                   D. Provide advice. </a:t>
            </a:r>
          </a:p>
          <a:p>
            <a:pPr indent="0" algn="just" fontAlgn="auto">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26.What can we learn about the parent from paragraph 3? </a:t>
            </a:r>
          </a:p>
          <a:p>
            <a:pPr indent="0" algn="just" fontAlgn="auto">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A. She gets interested in lacrosse.     B. She is proud of her kids. </a:t>
            </a:r>
          </a:p>
          <a:p>
            <a:pPr indent="0" algn="just" fontAlgn="auto">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C. She</a:t>
            </a:r>
            <a:r>
              <a:rPr lang="en-US" sz="2800" spc="-20">
                <a:uFillTx/>
                <a:latin typeface="微软雅黑" panose="020B0503020204020204" charset="-122"/>
                <a:ea typeface="微软雅黑" panose="020B0503020204020204" charset="-122"/>
                <a:cs typeface="微软雅黑" panose="020B0503020204020204" charset="-122"/>
                <a:sym typeface="+mn-ea"/>
              </a:rPr>
              <a:t>'</a:t>
            </a:r>
            <a:r>
              <a:rPr sz="2800" spc="-20">
                <a:uFillTx/>
                <a:latin typeface="微软雅黑" panose="020B0503020204020204" charset="-122"/>
                <a:ea typeface="微软雅黑" panose="020B0503020204020204" charset="-122"/>
                <a:cs typeface="微软雅黑" panose="020B0503020204020204" charset="-122"/>
                <a:sym typeface="+mn-ea"/>
              </a:rPr>
              <a:t>ll work for another season.     D. She becomes a good helper. </a:t>
            </a:r>
          </a:p>
          <a:p>
            <a:pPr indent="0" algn="just" fontAlgn="auto">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27.Why does the author like doing volunteer work?</a:t>
            </a:r>
          </a:p>
          <a:p>
            <a:pPr indent="0" algn="just" fontAlgn="auto">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A. It gives her a sense of duty.           B. It makes her very happy.</a:t>
            </a:r>
          </a:p>
          <a:p>
            <a:pPr indent="0" algn="just" fontAlgn="auto">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C. It enables her to work hard.          D. It brings her material rewards.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5908040"/>
          </a:xfrm>
          <a:prstGeom prst="rect">
            <a:avLst/>
          </a:prstGeom>
          <a:noFill/>
          <a:ln w="9525">
            <a:noFill/>
          </a:ln>
        </p:spPr>
        <p:txBody>
          <a:bodyPr wrap="square">
            <a:spAutoFit/>
          </a:bodyPr>
          <a:lstStyle/>
          <a:p>
            <a:pPr indent="0" algn="just" fontAlgn="auto">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命题分析</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▶素养解读</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文章介绍了作者参与并鼓励他人参与志愿者工作的经历,论述了志愿者工作的独特意义,让考生感受国外的志愿者文化,加深对中西方文化差异的理解,同时引导考生培养积极的责任意识。</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▶试题分析</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第25题考查对短语含义的猜测,该短语中tug和heartstrings都是生词,heartstrings可根据构词法猜测出含义,再结合上下文语境猜测该短语的含义。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395605"/>
            <a:ext cx="11586845" cy="5262245"/>
          </a:xfrm>
          <a:prstGeom prst="rect">
            <a:avLst/>
          </a:prstGeom>
          <a:noFill/>
          <a:ln w="9525">
            <a:noFill/>
          </a:ln>
        </p:spPr>
        <p:txBody>
          <a:bodyPr wrap="square">
            <a:spAutoFit/>
          </a:bodyPr>
          <a:lstStyle/>
          <a:p>
            <a:pPr indent="0" algn="just" fontAlgn="auto">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庖丁解牛</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▶熟词生义</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coach   常见义:</a:t>
            </a:r>
            <a:r>
              <a:rPr lang="zh-CN" sz="2800" i="1" spc="-20">
                <a:solidFill>
                  <a:schemeClr val="tx1"/>
                </a:solidFill>
                <a:uFillTx/>
                <a:latin typeface="微软雅黑" panose="020B0503020204020204" charset="-122"/>
                <a:ea typeface="微软雅黑" panose="020B0503020204020204" charset="-122"/>
                <a:cs typeface="微软雅黑" panose="020B0503020204020204" charset="-122"/>
                <a:sym typeface="+mn-ea"/>
              </a:rPr>
              <a:t>n</a:t>
            </a: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.教练     本文义:</a:t>
            </a:r>
            <a:r>
              <a:rPr lang="zh-CN" sz="2800" i="1" spc="-20">
                <a:solidFill>
                  <a:schemeClr val="tx1"/>
                </a:solidFill>
                <a:uFillTx/>
                <a:latin typeface="微软雅黑" panose="020B0503020204020204" charset="-122"/>
                <a:ea typeface="微软雅黑" panose="020B0503020204020204" charset="-122"/>
                <a:cs typeface="微软雅黑" panose="020B0503020204020204" charset="-122"/>
                <a:sym typeface="+mn-ea"/>
              </a:rPr>
              <a:t>v</a:t>
            </a: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.训练,指导</a:t>
            </a:r>
          </a:p>
          <a:p>
            <a:pPr indent="0" algn="just" fontAlgn="auto">
              <a:lnSpc>
                <a:spcPct val="150000"/>
              </a:lnSpc>
            </a:pPr>
            <a:endPar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▶词块积累</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put out a request提出要求</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step up采取行动(帮助某人或负责某事);走上前去</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breathe a sigh of relief松了一口气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453390"/>
            <a:ext cx="11586845" cy="3969385"/>
          </a:xfrm>
          <a:prstGeom prst="rect">
            <a:avLst/>
          </a:prstGeom>
          <a:noFill/>
          <a:ln w="9525">
            <a:noFill/>
          </a:ln>
        </p:spPr>
        <p:txBody>
          <a:bodyPr wrap="square">
            <a:spAutoFit/>
          </a:bodyPr>
          <a:lstStyle/>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▶难句突破</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句式分析:if引导条件状语从句,从句中并列连词and连接两个并列分句;主句是其后的一般疑问句,其中的it是形式主语,where my motivation lies是主语从句,作真正的主语。</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句意:然而,如果别人在这个过程中受益,而我也得到了一些奖励,那么我的动机是什么真的重要吗?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492125"/>
            <a:ext cx="11586845" cy="5262245"/>
          </a:xfrm>
          <a:prstGeom prst="rect">
            <a:avLst/>
          </a:prstGeom>
          <a:noFill/>
          <a:ln w="9525">
            <a:noFill/>
          </a:ln>
        </p:spPr>
        <p:txBody>
          <a:bodyPr wrap="square">
            <a:spAutoFit/>
          </a:bodyPr>
          <a:lstStyle/>
          <a:p>
            <a:pPr indent="0" algn="just" fontAlgn="auto">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解题思路</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24.C　考查推理判断。根据第一段中的"You can use me as a last resort(选择), and if nobody else volunteers,then I will do it"和第二段中的"the unwilling parent"可推断,这位家长不想做志愿者工作。故选C。</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25.B　考查词义猜测。根据前一句"She may just need a little persuading"以及后文作者在劝这位家长时所列举的其他家长做志愿者时奉献爱心的事例可知,tug at the heartstrings的意思是诉诸情感,即"用情感打动对方"。故选B。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492125"/>
            <a:ext cx="11586845" cy="4615815"/>
          </a:xfrm>
          <a:prstGeom prst="rect">
            <a:avLst/>
          </a:prstGeom>
          <a:noFill/>
          <a:ln w="9525">
            <a:noFill/>
          </a:ln>
        </p:spPr>
        <p:txBody>
          <a:bodyPr wrap="square">
            <a:spAutoFit/>
          </a:bodyPr>
          <a:lstStyle/>
          <a:p>
            <a:pPr indent="0" algn="just" fontAlgn="auto">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26.D　考查细节理解。根据第三段第三句中的"the same parent ends up becoming an invaluable member of the team"可知,这位家长最后成了一个好帮手。故选D。</a:t>
            </a:r>
            <a:endPar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27.B　考查细节理解。根据第四段中的"Connecting to the community(社区)as you freely give your time, money, skills, or services provides a real joy. Volunteering just feels so good"可以看出,作者觉得做志愿者工作很快乐。故选B。</a:t>
            </a:r>
            <a:endPar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51954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猜测生僻词或短语的含义</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猜测熟词或短语的生僻含义</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猜测代词的指代意义</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猜测句子含义</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11360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高考帮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备考方向导航</a:t>
            </a:r>
          </a:p>
        </p:txBody>
      </p:sp>
      <p:sp>
        <p:nvSpPr>
          <p:cNvPr id="16" name="矩形 15">
            <a:hlinkClick r:id="rId2" action="ppaction://hlinksldjump"/>
          </p:cNvPr>
          <p:cNvSpPr/>
          <p:nvPr/>
        </p:nvSpPr>
        <p:spPr>
          <a:xfrm>
            <a:off x="689610" y="1569720"/>
            <a:ext cx="10065385" cy="1306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析考情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题型突破</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真题探究</a:t>
            </a:r>
          </a:p>
        </p:txBody>
      </p:sp>
      <p:sp>
        <p:nvSpPr>
          <p:cNvPr id="2" name="矩形 1">
            <a:hlinkClick r:id="" action="ppaction://noaction"/>
          </p:cNvPr>
          <p:cNvSpPr/>
          <p:nvPr/>
        </p:nvSpPr>
        <p:spPr>
          <a:xfrm>
            <a:off x="689450" y="32611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4" name="矩形 3">
            <a:hlinkClick r:id="rId2" action="ppaction://hlinksldjump"/>
          </p:cNvPr>
          <p:cNvSpPr/>
          <p:nvPr/>
        </p:nvSpPr>
        <p:spPr>
          <a:xfrm>
            <a:off x="689610" y="3809365"/>
            <a:ext cx="10065385" cy="256413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猜测生僻词或短语的含义</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猜测熟词或短语的生僻含义</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猜测代词的指代意义</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猜测句子含义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630035" cy="68090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猜测生僻词或短语的含义</a:t>
            </a:r>
          </a:p>
        </p:txBody>
      </p:sp>
      <p:sp>
        <p:nvSpPr>
          <p:cNvPr id="100" name="文本框 99"/>
          <p:cNvSpPr txBox="1"/>
          <p:nvPr/>
        </p:nvSpPr>
        <p:spPr>
          <a:xfrm>
            <a:off x="344170" y="812800"/>
            <a:ext cx="11447780" cy="590804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词义猜测题的重点就是对于生僻词汇及短语含义的理解,这也是高考中词义猜测题最常见的类型。</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若画线词完全是生词,考生能采用的方法主要有三种:一是依据构词法知识;二是靠文章显性或者隐性的逻辑关系、语法关系;三是利用上下文语境。当然,在很多情况下,这三种方法可以共同使用,以确保答案正确。</a:t>
            </a:r>
          </a:p>
          <a:p>
            <a:pPr indent="0"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[2021四川成都毕业班摸底测试]...</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I had been educated in the rhythms of the mountain, rhythms in which change was never fundamental, only </a:t>
            </a:r>
            <a:r>
              <a:rPr lang="zh-CN" altLang="en-US" sz="2800" u="sng">
                <a:solidFill>
                  <a:schemeClr val="tx1"/>
                </a:solidFill>
                <a:latin typeface="微软雅黑" panose="020B0503020204020204" charset="-122"/>
                <a:ea typeface="微软雅黑" panose="020B0503020204020204" charset="-122"/>
                <a:cs typeface="微软雅黑" panose="020B0503020204020204" charset="-122"/>
                <a:sym typeface="+mn-ea"/>
              </a:rPr>
              <a:t>cyclical</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The same </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57" name="新典例.jpg" descr="id:2147501944;FounderCES"/>
          <p:cNvPicPr>
            <a:picLocks noChangeAspect="1"/>
          </p:cNvPicPr>
          <p:nvPr/>
        </p:nvPicPr>
        <p:blipFill>
          <a:blip r:embed="rId2"/>
          <a:stretch>
            <a:fillRect/>
          </a:stretch>
        </p:blipFill>
        <p:spPr>
          <a:xfrm>
            <a:off x="344170" y="484505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200025"/>
            <a:ext cx="11702415" cy="6439535"/>
          </a:xfrm>
          <a:prstGeom prst="rect">
            <a:avLst/>
          </a:prstGeom>
          <a:noFill/>
        </p:spPr>
        <p:txBody>
          <a:bodyPr wrap="square" rtlCol="0">
            <a:spAutoFit/>
          </a:bodyPr>
          <a:lstStyle/>
          <a:p>
            <a:pPr indent="0" algn="just" fontAlgn="auto">
              <a:lnSpc>
                <a:spcPts val="4500"/>
              </a:lnSpc>
            </a:pPr>
            <a:r>
              <a:rPr lang="zh-CN" altLang="en-US" sz="2800">
                <a:latin typeface="微软雅黑" panose="020B0503020204020204" charset="-122"/>
                <a:ea typeface="微软雅黑" panose="020B0503020204020204" charset="-122"/>
                <a:cs typeface="微软雅黑" panose="020B0503020204020204" charset="-122"/>
                <a:sym typeface="+mn-ea"/>
              </a:rPr>
              <a:t>sun appeared each morning, swept over the valley and dropped behind the peak. The snows that fell in the winter always melted in the spring. Our lives were a cycle — the cycle of the day, the cycle of the seasons — circles of lasting change that, when complete, meant nothing had changed at all. I believed my family was a part of this immortal(永生的) pattern, and that we were, in some sense, eternal(永恒的). But eternity belonged only to the mountain. </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algn="just"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25.What does the underlined word "cyclical" in the passage mean?　　　 　　　　　　 　　　　　　 </a:t>
            </a:r>
          </a:p>
          <a:p>
            <a:pPr indent="0" algn="just"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 Normal.	              B. Irregular.</a:t>
            </a:r>
          </a:p>
          <a:p>
            <a:pPr indent="0" algn="just"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 Circular.	              D. Traditional.</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91160"/>
            <a:ext cx="11702415" cy="5262245"/>
          </a:xfrm>
          <a:prstGeom prst="rect">
            <a:avLst/>
          </a:prstGeom>
          <a:noFill/>
        </p:spPr>
        <p:txBody>
          <a:bodyPr wrap="square" rtlCol="0">
            <a:spAutoFit/>
          </a:bodyPr>
          <a:lstStyle/>
          <a:p>
            <a:pPr indent="0" algn="just" fontAlgn="auto">
              <a:lnSpc>
                <a:spcPct val="150000"/>
              </a:lnSpc>
            </a:pPr>
            <a:r>
              <a:rPr lang="zh-CN" sz="2800" b="1" spc="100">
                <a:solidFill>
                  <a:srgbClr val="000000"/>
                </a:solidFill>
                <a:uFillTx/>
                <a:latin typeface="微软雅黑" panose="020B0503020204020204" charset="-122"/>
                <a:ea typeface="微软雅黑" panose="020B0503020204020204" charset="-122"/>
                <a:cs typeface="微软雅黑" panose="020B0503020204020204" charset="-122"/>
                <a:sym typeface="+mn-ea"/>
              </a:rPr>
              <a:t>解析</a:t>
            </a:r>
            <a:r>
              <a:rPr lang="zh-CN"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根据构词法可知,cyclical是cycle(周期,循环)的派生词,所以可以猜测cyclical表示"周期的,循环的"。再结合选项可知,A、D两项意思不符,可排除。regular意为"规则的",irregular是由regular加否定前缀ir-构成的,意为"不规则的",意思与cyclical不符,可排除。circular由circle(圆圈)变化而来,所以可猜测其含义为"环形的,圆形的"。然后再将C项代入语境并结合文中"Our lives were a cycle — the cycle of the day, the cycle of the seasons — circles of lasting change"中的"circles"可知,该题选C项。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sz="2800" spc="100">
                <a:solidFill>
                  <a:srgbClr val="FF0000"/>
                </a:solidFill>
                <a:uFillTx/>
                <a:latin typeface="微软雅黑" panose="020B0503020204020204" charset="-122"/>
                <a:ea typeface="微软雅黑" panose="020B0503020204020204" charset="-122"/>
                <a:cs typeface="微软雅黑" panose="020B0503020204020204" charset="-122"/>
                <a:sym typeface="+mn-ea"/>
              </a:rPr>
              <a:t>方法总结</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t>
            </a:r>
            <a:r>
              <a:rPr sz="2800" b="1" spc="100">
                <a:solidFill>
                  <a:srgbClr val="000000"/>
                </a:solidFill>
                <a:uFillTx/>
                <a:latin typeface="微软雅黑" panose="020B0503020204020204" charset="-122"/>
                <a:ea typeface="微软雅黑" panose="020B0503020204020204" charset="-122"/>
                <a:cs typeface="微软雅黑" panose="020B0503020204020204" charset="-122"/>
                <a:sym typeface="+mn-ea"/>
              </a:rPr>
              <a:t>利用构词法猜测词义</a:t>
            </a:r>
            <a:endPar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构词法是英语单词形成的重要途径,根据构词法猜测出的词义一般比较接近单词的真实意思,准确度较高。合成法、派生法和转化法是英语的三种构词法,根据这些可以准确猜测单词意思。</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1.合成法</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一般来讲,我们可以先识别合成词的组成部分,再通过组成部分的词义推断出合成词的词义。但是有时合成词的词义不是各个组成部分意思的简单叠加,可能还需要借助语境猜测其具体含义。</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2.派生法</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词根是英语单词最基本的部分,表达单词的基本含义。在词根前或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42875"/>
            <a:ext cx="11702415" cy="6554470"/>
          </a:xfrm>
          <a:prstGeom prst="rect">
            <a:avLst/>
          </a:prstGeom>
          <a:noFill/>
        </p:spPr>
        <p:txBody>
          <a:bodyPr wrap="square" rtlCol="0">
            <a:spAutoFit/>
          </a:bodyPr>
          <a:lstStyle/>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后加上词缀(即前缀或后缀),可以改变原词的意义或词性。</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掌握前缀和后缀的意义有助于理解词义。如un-,im-,in-,dis-,il-等前缀与-less等后缀可构成反义词,后缀-ful,-ly,-ism,-ness等可改变词性。</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3.转化法</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把一种词性的词用作另一种词性而词形不变的方法叫作转化法。如: "He insisted on staying up to nurse the child."中的nurse常用作名词"护士",在这里用作动词"护理,看护"。又如:"Don</a:t>
            </a:r>
            <a:r>
              <a:rPr lang="en-US" altLang="zh-CN"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t let your personal feelings cloud your judgment."中的cloud常用作名词,意为"云",此处用作动词,意为"把……搞糊涂"。(注:转化法可用于猜测熟词生义。链接考法2猜测熟词或短语的生僻含义)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37185"/>
            <a:ext cx="11702415" cy="5908040"/>
          </a:xfrm>
          <a:prstGeom prst="rect">
            <a:avLst/>
          </a:prstGeom>
          <a:noFill/>
        </p:spPr>
        <p:txBody>
          <a:bodyPr wrap="square" rtlCol="0">
            <a:spAutoFit/>
          </a:bodyPr>
          <a:lstStyle/>
          <a:p>
            <a:pPr indent="0" algn="just" fontAlgn="auto">
              <a:lnSpc>
                <a:spcPct val="150000"/>
              </a:lnSpc>
            </a:pPr>
            <a:r>
              <a:rPr lang="en-US"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t>
            </a:r>
            <a:r>
              <a:rPr sz="2800" b="1" spc="100">
                <a:solidFill>
                  <a:srgbClr val="000000"/>
                </a:solidFill>
                <a:uFillTx/>
                <a:latin typeface="微软雅黑" panose="020B0503020204020204" charset="-122"/>
                <a:ea typeface="微软雅黑" panose="020B0503020204020204" charset="-122"/>
                <a:cs typeface="微软雅黑" panose="020B0503020204020204" charset="-122"/>
                <a:sym typeface="+mn-ea"/>
              </a:rPr>
              <a:t>2</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[2018江苏,B]...</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Lighting matters, too. When Berlin restaurant customers ate in darkness, they couldn</a:t>
            </a:r>
            <a:r>
              <a:rPr lang="en-US"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t tell how much they</a:t>
            </a:r>
            <a:r>
              <a:rPr lang="en-US"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d had: those given extra-large shares ate more than everyone else, but were </a:t>
            </a:r>
            <a:r>
              <a:rPr sz="2800" u="sng" spc="100">
                <a:solidFill>
                  <a:srgbClr val="000000"/>
                </a:solidFill>
                <a:uFillTx/>
                <a:latin typeface="微软雅黑" panose="020B0503020204020204" charset="-122"/>
                <a:ea typeface="微软雅黑" panose="020B0503020204020204" charset="-122"/>
                <a:cs typeface="微软雅黑" panose="020B0503020204020204" charset="-122"/>
                <a:sym typeface="+mn-ea"/>
              </a:rPr>
              <a:t>none the wiser</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 they didn</a:t>
            </a:r>
            <a:r>
              <a:rPr lang="en-US"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t feel fuller, and they were just as ready for dessert.  </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58.The underlined phrase "none the wiser" in paragraph 3 most probably implies that the customers were </a:t>
            </a:r>
            <a:r>
              <a:rPr sz="2800" u="sng" spc="100">
                <a:solidFill>
                  <a:srgbClr val="000000"/>
                </a:solidFill>
                <a:uFillTx/>
                <a:latin typeface="微软雅黑" panose="020B0503020204020204" charset="-122"/>
                <a:ea typeface="微软雅黑" panose="020B0503020204020204" charset="-122"/>
                <a:cs typeface="微软雅黑" panose="020B0503020204020204" charset="-122"/>
                <a:sym typeface="+mn-ea"/>
              </a:rPr>
              <a:t>　　　　</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t>
            </a:r>
          </a:p>
        </p:txBody>
      </p:sp>
      <p:pic>
        <p:nvPicPr>
          <p:cNvPr id="57" name="新典例.jpg" descr="id:2147501944;FounderCES"/>
          <p:cNvPicPr>
            <a:picLocks noChangeAspect="1"/>
          </p:cNvPicPr>
          <p:nvPr/>
        </p:nvPicPr>
        <p:blipFill>
          <a:blip r:embed="rId3"/>
          <a:stretch>
            <a:fillRect/>
          </a:stretch>
        </p:blipFill>
        <p:spPr>
          <a:xfrm>
            <a:off x="245110" y="52832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29260"/>
            <a:ext cx="11702415" cy="5908040"/>
          </a:xfrm>
          <a:prstGeom prst="rect">
            <a:avLst/>
          </a:prstGeom>
          <a:noFill/>
        </p:spPr>
        <p:txBody>
          <a:bodyPr wrap="square" rtlCol="0">
            <a:spAutoFit/>
          </a:bodyPr>
          <a:lstStyle/>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A. not aware of eating more than usual</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B. not willing to share food with others</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C. not conscious of the food quality</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D. not fond of the food provided</a:t>
            </a:r>
          </a:p>
          <a:p>
            <a:pPr indent="0" algn="just" fontAlgn="auto">
              <a:lnSpc>
                <a:spcPct val="150000"/>
              </a:lnSpc>
            </a:pPr>
            <a:r>
              <a:rPr lang="zh-CN" sz="2800" b="1" spc="100">
                <a:solidFill>
                  <a:srgbClr val="000000"/>
                </a:solidFill>
                <a:uFillTx/>
                <a:latin typeface="微软雅黑" panose="020B0503020204020204" charset="-122"/>
                <a:ea typeface="微软雅黑" panose="020B0503020204020204" charset="-122"/>
                <a:cs typeface="微软雅黑" panose="020B0503020204020204" charset="-122"/>
                <a:sym typeface="+mn-ea"/>
              </a:rPr>
              <a:t>解析</a:t>
            </a:r>
            <a:r>
              <a:rPr lang="zh-CN"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根据本段内容可知,在餐馆里,顾客在黑暗中吃东西时,判断不出自己吃了多少,那些被给予超大份量食物的人吃的比其他所有人都多,但是他们是"none the wiser",破折号后面的内容对"none the wiser"进行了解释说明,即他们没有感觉到更饱,而且他们还准备着吃饭后甜点;由此可知,他们没有意识到自己比平时吃得多,故选A。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60680"/>
            <a:ext cx="11702415" cy="5908040"/>
          </a:xfrm>
          <a:prstGeom prst="rect">
            <a:avLst/>
          </a:prstGeom>
          <a:noFill/>
        </p:spPr>
        <p:txBody>
          <a:bodyPr wrap="square" rtlCol="0">
            <a:spAutoFit/>
          </a:bodyPr>
          <a:lstStyle/>
          <a:p>
            <a:pPr indent="0" algn="just" fontAlgn="auto">
              <a:lnSpc>
                <a:spcPct val="150000"/>
              </a:lnSpc>
            </a:pPr>
            <a:r>
              <a:rPr sz="2800" spc="100">
                <a:solidFill>
                  <a:srgbClr val="FF0000"/>
                </a:solidFill>
                <a:uFillTx/>
                <a:latin typeface="微软雅黑" panose="020B0503020204020204" charset="-122"/>
                <a:ea typeface="微软雅黑" panose="020B0503020204020204" charset="-122"/>
                <a:cs typeface="微软雅黑" panose="020B0503020204020204" charset="-122"/>
                <a:sym typeface="+mn-ea"/>
              </a:rPr>
              <a:t>方法总结</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t>
            </a:r>
            <a:r>
              <a:rPr sz="2800" b="1" spc="100">
                <a:solidFill>
                  <a:srgbClr val="000000"/>
                </a:solidFill>
                <a:uFillTx/>
                <a:latin typeface="微软雅黑" panose="020B0503020204020204" charset="-122"/>
                <a:ea typeface="微软雅黑" panose="020B0503020204020204" charset="-122"/>
                <a:cs typeface="微软雅黑" panose="020B0503020204020204" charset="-122"/>
                <a:sym typeface="+mn-ea"/>
              </a:rPr>
              <a:t>利用语法关系猜测词义</a:t>
            </a:r>
            <a:endPar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利用语法关系猜测词义是指利用语言表述中的下定义、同位关系、举例、定语从句等猜测词义。</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1.下定义:refer to, is, that is,to be defined as,to be called,meaning等后的内容往往是对前面内容的注解性说明,相当于对前面的词汇下定义,可以帮助猜测词义。如:</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t>
            </a:r>
            <a:r>
              <a:rPr sz="2800" u="sng" spc="100">
                <a:solidFill>
                  <a:srgbClr val="000000"/>
                </a:solidFill>
                <a:uFillTx/>
                <a:latin typeface="微软雅黑" panose="020B0503020204020204" charset="-122"/>
                <a:ea typeface="微软雅黑" panose="020B0503020204020204" charset="-122"/>
                <a:cs typeface="微软雅黑" panose="020B0503020204020204" charset="-122"/>
                <a:sym typeface="+mn-ea"/>
              </a:rPr>
              <a:t>Ventilation</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as you know, is a system or means of providing fresh air. It plays a very important part in the field of engineering.</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60045"/>
            <a:ext cx="11702415" cy="5908040"/>
          </a:xfrm>
          <a:prstGeom prst="rect">
            <a:avLst/>
          </a:prstGeom>
          <a:noFill/>
        </p:spPr>
        <p:txBody>
          <a:bodyPr wrap="square" rtlCol="0">
            <a:spAutoFit/>
          </a:bodyPr>
          <a:lstStyle/>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分析:句中画线词是个生僻词, is 后面的内容是对该词的解释——一</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种提供新鲜空气的系统或工具。所以不难猜出 ventilation 的意思,它在此表示"通风设备"。</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2.同位关系:常见的表示同位关系的方式有同位语从句或者用标点符号(包括破折号、逗号、冒号或括号等)隔开。如上述典例2通过破折号解释说明前面的短语。再如:</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As a matter of fact, only about 80 </a:t>
            </a:r>
            <a:r>
              <a:rPr sz="2800" u="sng" spc="100">
                <a:solidFill>
                  <a:srgbClr val="000000"/>
                </a:solidFill>
                <a:uFillTx/>
                <a:latin typeface="微软雅黑" panose="020B0503020204020204" charset="-122"/>
                <a:ea typeface="微软雅黑" panose="020B0503020204020204" charset="-122"/>
                <a:cs typeface="微软雅黑" panose="020B0503020204020204" charset="-122"/>
                <a:sym typeface="+mn-ea"/>
              </a:rPr>
              <a:t>ocelots</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an endangered wild cat, exist in the U.S.A. today. </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分析:an endangered wild cat是画线词ocelots的同位语,解释了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563245"/>
            <a:ext cx="11702415" cy="3322955"/>
          </a:xfrm>
          <a:prstGeom prst="rect">
            <a:avLst/>
          </a:prstGeom>
          <a:noFill/>
        </p:spPr>
        <p:txBody>
          <a:bodyPr wrap="square" rtlCol="0">
            <a:spAutoFit/>
          </a:bodyPr>
          <a:lstStyle/>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它的意思,即一种濒危野猫。</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3.举例:作者在解释比较难以理解的内容的时候,往往会举例阐述,这也能帮助我们准确把握文章内容,进而猜测词义。</a:t>
            </a:r>
          </a:p>
          <a:p>
            <a:pPr indent="0" algn="just" fontAlgn="auto">
              <a:lnSpc>
                <a:spcPct val="1500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      </a:t>
            </a:r>
            <a:r>
              <a:rPr lang="en-US"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4</a:t>
            </a: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.定语从句:定语从句通过对前面的名词进行修饰限定,让我们大致明白这个名词的含义。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72147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析考情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题型突破</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真题探究</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高考帮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备考方向导航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945630" cy="67703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猜测熟词或短语的生僻含义</a:t>
            </a:r>
          </a:p>
        </p:txBody>
      </p:sp>
      <p:sp>
        <p:nvSpPr>
          <p:cNvPr id="100" name="文本框 99"/>
          <p:cNvSpPr txBox="1"/>
          <p:nvPr/>
        </p:nvSpPr>
        <p:spPr>
          <a:xfrm>
            <a:off x="372110" y="879475"/>
            <a:ext cx="11447780" cy="590804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高考近几年开始侧重于考查熟词生义,如2020年全国Ⅰ第26题考查了课标词汇currency在具体语境中的生僻含义,这就要求考生掌握并灵活运用课标词汇。</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在猜测熟词的生僻含义时,我们可以依据上下文语境、文章的逻辑关系等来判断正确答案。     </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3</a:t>
            </a:r>
            <a:r>
              <a:rPr lang="zh-CN" altLang="en-US" sz="2800">
                <a:latin typeface="微软雅黑" panose="020B0503020204020204" charset="-122"/>
                <a:ea typeface="微软雅黑" panose="020B0503020204020204" charset="-122"/>
                <a:cs typeface="微软雅黑" panose="020B0503020204020204" charset="-122"/>
                <a:sym typeface="+mn-ea"/>
              </a:rPr>
              <a:t>    [2019天津,D]…</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We</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ve all known people who </a:t>
            </a:r>
            <a:r>
              <a:rPr lang="zh-CN" altLang="en-US" sz="2800" u="sng">
                <a:latin typeface="微软雅黑" panose="020B0503020204020204" charset="-122"/>
                <a:ea typeface="微软雅黑" panose="020B0503020204020204" charset="-122"/>
                <a:cs typeface="微软雅黑" panose="020B0503020204020204" charset="-122"/>
                <a:sym typeface="+mn-ea"/>
              </a:rPr>
              <a:t>run out of steam</a:t>
            </a:r>
            <a:r>
              <a:rPr lang="zh-CN" altLang="en-US" sz="2800">
                <a:latin typeface="微软雅黑" panose="020B0503020204020204" charset="-122"/>
                <a:ea typeface="微软雅黑" panose="020B0503020204020204" charset="-122"/>
                <a:cs typeface="微软雅黑" panose="020B0503020204020204" charset="-122"/>
                <a:sym typeface="+mn-ea"/>
              </a:rPr>
              <a:t> before they reach life</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halfway mark. I</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m not talking about those who fail to get to the top. We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 all get there. I</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m talking about people </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57" name="新典例.jpg" descr="id:2147501944;FounderCES"/>
          <p:cNvPicPr>
            <a:picLocks noChangeAspect="1"/>
          </p:cNvPicPr>
          <p:nvPr/>
        </p:nvPicPr>
        <p:blipFill>
          <a:blip r:embed="rId2"/>
          <a:stretch>
            <a:fillRect/>
          </a:stretch>
        </p:blipFill>
        <p:spPr>
          <a:xfrm>
            <a:off x="372110" y="425386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34645"/>
            <a:ext cx="11702415" cy="5908040"/>
          </a:xfrm>
          <a:prstGeom prst="rect">
            <a:avLst/>
          </a:prstGeom>
          <a:noFill/>
        </p:spPr>
        <p:txBody>
          <a:bodyPr wrap="square" rtlCol="0">
            <a:spAutoFit/>
          </a:bodyPr>
          <a:lstStyle/>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who have stopped learning on growing because they have adopted the fixed attitudes and opinions that all too often come with passing years. </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52.What does the underlined part in Paragraph 3 probably mean? </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 End one</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struggle for liberty. </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B. Waste one</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energy taking risks.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 Miss the opportunity to succeed. </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D. Lose the interest to continue learning.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lang="zh-CN" alt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画线部分中的run out of原本意为"用完;耗尽",steam原本意为"蒸汽"。此时考生会发现,每个单词都认识,但连在一起就不知所云了。此时可借助逻辑关系来猜测词义。下文使用了"I</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m not talking about… I</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m talking about…"这种暗含转折的表达来解释这个短语的意思,根据"I</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m talking about"后面的内容"people who have stopped learning on growing"可推出,画线部分表示"失去了继续学习的兴趣"。故选D。</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方法总结</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利用逻辑关系猜测词义</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1.同义逻辑关系</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also, as...as, similarly, and, or, just as, likewise等表示前后意思相同或者相近,我们可利用它们表示的同义逻辑关系推测生词意思。如: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Like her younger sister who is gregarious, Alice also likes to make friends.</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分析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根据句中的"Like"和"also"可知,Alice和她的妹妹一样喜欢交朋友,由此可推测gregarious与"喜欢交朋友"意思相近,意为"合群的,爱交朋友的"。</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2.反义逻辑关系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in contrast, on the contrary, unlike, however, but, despite, while, quite the reverse等常用来表示前后意思相反,我们可以根据它们表示的反义逻辑关系推断单词或短语的意思。如:</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Unlike the United States, where many different nationalities make up the population, Japan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population is quite </a:t>
            </a:r>
            <a:r>
              <a:rPr sz="2800" u="sng">
                <a:latin typeface="微软雅黑" panose="020B0503020204020204" charset="-122"/>
                <a:ea typeface="微软雅黑" panose="020B0503020204020204" charset="-122"/>
                <a:cs typeface="微软雅黑" panose="020B0503020204020204" charset="-122"/>
                <a:sym typeface="+mn-ea"/>
              </a:rPr>
              <a:t>homogeneous</a:t>
            </a:r>
            <a:r>
              <a:rPr sz="2800">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439535"/>
          </a:xfrm>
          <a:prstGeom prst="rect">
            <a:avLst/>
          </a:prstGeom>
          <a:noFill/>
        </p:spPr>
        <p:txBody>
          <a:bodyPr wrap="square" rtlCol="0">
            <a:spAutoFit/>
          </a:bodyPr>
          <a:lstStyle/>
          <a:p>
            <a:pPr indent="0" algn="just" fontAlgn="auto">
              <a:lnSpc>
                <a:spcPts val="45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分析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本句通过Unlike将美国和日本进行对比,美国的人口由多个民族组成,根据反义关系推测,homogeneous的意思应是"由同类人组成的"。</a:t>
            </a:r>
          </a:p>
          <a:p>
            <a:pPr indent="0" algn="just" fontAlgn="auto">
              <a:lnSpc>
                <a:spcPts val="4500"/>
              </a:lnSpc>
            </a:pPr>
            <a:r>
              <a:rPr sz="2800">
                <a:latin typeface="微软雅黑" panose="020B0503020204020204" charset="-122"/>
                <a:ea typeface="微软雅黑" panose="020B0503020204020204" charset="-122"/>
                <a:cs typeface="微软雅黑" panose="020B0503020204020204" charset="-122"/>
                <a:sym typeface="+mn-ea"/>
              </a:rPr>
              <a:t>      3.因果逻辑关系</a:t>
            </a:r>
          </a:p>
          <a:p>
            <a:pPr indent="0" algn="just" fontAlgn="auto">
              <a:lnSpc>
                <a:spcPts val="4500"/>
              </a:lnSpc>
            </a:pPr>
            <a:r>
              <a:rPr sz="2800">
                <a:latin typeface="微软雅黑" panose="020B0503020204020204" charset="-122"/>
                <a:ea typeface="微软雅黑" panose="020B0503020204020204" charset="-122"/>
                <a:cs typeface="微软雅黑" panose="020B0503020204020204" charset="-122"/>
                <a:sym typeface="+mn-ea"/>
              </a:rPr>
              <a:t>      也可以借助因果关系来猜测词义。英语中常用的表示因果关系的词或短语有since,as, because, for, so, thus, consequently, therefore, hence, due to, owing to, thanks to, on account of, result in, result from, as a result, for this reason, accordingly, so/such…that…等。如:</a:t>
            </a:r>
          </a:p>
          <a:p>
            <a:pPr indent="0" algn="just" fontAlgn="auto">
              <a:lnSpc>
                <a:spcPts val="4500"/>
              </a:lnSpc>
            </a:pPr>
            <a:r>
              <a:rPr sz="2800">
                <a:latin typeface="微软雅黑" panose="020B0503020204020204" charset="-122"/>
                <a:ea typeface="微软雅黑" panose="020B0503020204020204" charset="-122"/>
                <a:cs typeface="微软雅黑" panose="020B0503020204020204" charset="-122"/>
                <a:sym typeface="+mn-ea"/>
              </a:rPr>
              <a:t>      Tom is considered an </a:t>
            </a:r>
            <a:r>
              <a:rPr sz="2800" u="sng">
                <a:latin typeface="微软雅黑" panose="020B0503020204020204" charset="-122"/>
                <a:ea typeface="微软雅黑" panose="020B0503020204020204" charset="-122"/>
                <a:cs typeface="微软雅黑" panose="020B0503020204020204" charset="-122"/>
                <a:sym typeface="+mn-ea"/>
              </a:rPr>
              <a:t>autocratic</a:t>
            </a:r>
            <a:r>
              <a:rPr sz="2800">
                <a:latin typeface="微软雅黑" panose="020B0503020204020204" charset="-122"/>
                <a:ea typeface="微软雅黑" panose="020B0503020204020204" charset="-122"/>
                <a:cs typeface="微软雅黑" panose="020B0503020204020204" charset="-122"/>
                <a:sym typeface="+mn-ea"/>
              </a:rPr>
              <a:t> administrator because he makes decisions without seeking the opinions of others.</a:t>
            </a:r>
          </a:p>
          <a:p>
            <a:pPr indent="0" algn="just" fontAlgn="auto">
              <a:lnSpc>
                <a:spcPts val="4500"/>
              </a:lnSpc>
            </a:pPr>
            <a:r>
              <a:rPr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分析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because表明主从句是因果关系,从后面的原因"他不征求别人的意见就作出决定"可以推测,autocratic的意思为"独裁的,专制的"。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723890" cy="67661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猜测代词的指代意义</a:t>
            </a:r>
          </a:p>
        </p:txBody>
      </p:sp>
      <p:sp>
        <p:nvSpPr>
          <p:cNvPr id="100" name="文本框 99"/>
          <p:cNvSpPr txBox="1"/>
          <p:nvPr/>
        </p:nvSpPr>
        <p:spPr>
          <a:xfrm>
            <a:off x="372110" y="807085"/>
            <a:ext cx="11447780" cy="5862320"/>
          </a:xfrm>
          <a:prstGeom prst="rect">
            <a:avLst/>
          </a:prstGeom>
          <a:noFill/>
          <a:ln w="9525">
            <a:noFill/>
          </a:ln>
        </p:spPr>
        <p:txBody>
          <a:bodyPr wrap="square">
            <a:spAutoFit/>
          </a:bodyPr>
          <a:lstStyle/>
          <a:p>
            <a:pPr indent="0" fontAlgn="auto">
              <a:lnSpc>
                <a:spcPts val="45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纵观近五年高考阅读理解中的代词指代题可以看出,高考中常考的是人称代词(I, it, them)以及指示代词that的指代对象, 2020年新高考Ⅰ(山东)第9题考查了指示代词that的指代, 2019年全国Ⅱ第21题考查了人称代词I的指代。</a:t>
            </a:r>
          </a:p>
          <a:p>
            <a:pPr indent="0" fontAlgn="auto">
              <a:lnSpc>
                <a:spcPts val="45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1.文章中的代词it, that, them等通常指代上文提到的人或事物,因此其指代含义也通常在其前的内容中寻找。</a:t>
            </a:r>
          </a:p>
          <a:p>
            <a:pPr indent="0" fontAlgn="auto">
              <a:lnSpc>
                <a:spcPts val="45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2.有时代词与指代的对象相隔较远,要认真查找;有时需要对前面提到的内容进行总结,才能得出代词所指代的事物。</a:t>
            </a:r>
          </a:p>
          <a:p>
            <a:pPr indent="0" fontAlgn="auto">
              <a:lnSpc>
                <a:spcPts val="45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3.一般来讲,代词指代题不会单纯从语法角度考查指代对象,都需要借助上下文语境以及逻辑关系来进行猜测。     </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4</a:t>
            </a:r>
            <a:r>
              <a:rPr sz="2800">
                <a:latin typeface="微软雅黑" panose="020B0503020204020204" charset="-122"/>
                <a:ea typeface="微软雅黑" panose="020B0503020204020204" charset="-122"/>
                <a:cs typeface="微软雅黑" panose="020B0503020204020204" charset="-122"/>
                <a:sym typeface="+mn-ea"/>
              </a:rPr>
              <a:t>    [2020浙江,B]The traffic signals along Factoria Boulevard in Bellevue, Washington, generally don</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flash the same length of green twice in a row, especially at rush hour. At 9:30 am, the full red/yellow/green signal cycle might be 140 seconds. By 9:33 am, a burst of additional traffic might push it to 145 seconds. Less traffic at 9:37 am could push it down to 135. Just like the traffic itself, the timing of the signals changes.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That</a:t>
            </a:r>
            <a:r>
              <a:rPr sz="2800">
                <a:latin typeface="微软雅黑" panose="020B0503020204020204" charset="-122"/>
                <a:ea typeface="微软雅黑" panose="020B0503020204020204" charset="-122"/>
                <a:cs typeface="微软雅黑" panose="020B0503020204020204" charset="-122"/>
                <a:sym typeface="+mn-ea"/>
              </a:rPr>
              <a:t> is by design. Bellevue, a fast-growing city just east of Seattle, uses a system that is gaining popularity around the US: intersection (十字路口) signals that can adjust in real time to traffic </a:t>
            </a:r>
          </a:p>
        </p:txBody>
      </p:sp>
      <p:pic>
        <p:nvPicPr>
          <p:cNvPr id="57" name="新典例.jpg" descr="id:2147501944;FounderCES"/>
          <p:cNvPicPr>
            <a:picLocks noChangeAspect="1"/>
          </p:cNvPicPr>
          <p:nvPr/>
        </p:nvPicPr>
        <p:blipFill>
          <a:blip r:embed="rId3"/>
          <a:stretch>
            <a:fillRect/>
          </a:stretch>
        </p:blipFill>
        <p:spPr>
          <a:xfrm>
            <a:off x="245110" y="35623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5908040"/>
          </a:xfrm>
          <a:prstGeom prst="rect">
            <a:avLst/>
          </a:prstGeom>
          <a:noFill/>
        </p:spPr>
        <p:txBody>
          <a:bodyPr wrap="square" rtlCol="0">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conditions. These lights, known as adaptive signals, have led to significant declines in both the trouble and cost of travels between work and home.</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25.What does the underlined word "that" in paragraph 2 refer to?</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 Increased length of green lights.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 The shortened traffic signal cycle.</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 Flexible timing of traffic signals.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 Smooth traffic flow on the road.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95935"/>
            <a:ext cx="11702415" cy="3322955"/>
          </a:xfrm>
          <a:prstGeom prst="rect">
            <a:avLst/>
          </a:prstGeom>
          <a:noFill/>
        </p:spPr>
        <p:txBody>
          <a:bodyPr wrap="square" rtlCol="0">
            <a:spAutoFit/>
          </a:bodyPr>
          <a:lstStyle/>
          <a:p>
            <a:pPr indent="0" algn="just" fontAlgn="auto">
              <a:lnSpc>
                <a:spcPct val="150000"/>
              </a:lnSpc>
            </a:pPr>
            <a:r>
              <a:rPr lang="zh-CN" sz="2800" b="1" spc="100">
                <a:solidFill>
                  <a:schemeClr val="tx1"/>
                </a:solidFill>
                <a:uFillTx/>
                <a:latin typeface="微软雅黑" panose="020B0503020204020204" charset="-122"/>
                <a:ea typeface="微软雅黑" panose="020B0503020204020204" charset="-122"/>
                <a:cs typeface="微软雅黑" panose="020B0503020204020204" charset="-122"/>
                <a:sym typeface="+mn-ea"/>
              </a:rPr>
              <a:t>解析</a:t>
            </a: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根据第一段尾句"Just like the traffic itself, the timing of the signals changes"并结合前文可知,华盛顿该地区的交通信号灯会根据交通情况灵活安排红绿灯时间,同时根据画线词后的"by design"可知,这种灵活时间是专门设计的,故that指的是灵活的交通信号灯时间安排。故选C。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501515" cy="67688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猜测句子含义</a:t>
            </a:r>
          </a:p>
        </p:txBody>
      </p:sp>
      <p:sp>
        <p:nvSpPr>
          <p:cNvPr id="100" name="文本框 99"/>
          <p:cNvSpPr txBox="1"/>
          <p:nvPr/>
        </p:nvSpPr>
        <p:spPr>
          <a:xfrm>
            <a:off x="372110" y="808990"/>
            <a:ext cx="11447780" cy="526224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猜测句子含义题是近几年新出现的一种设问方式。一般来讲,画线句中生词不占主导地位,但无法单独通过字面意思理解句子的隐含意义。如2019浙江6月第24题猜测"Money with no strings attached"在文中的含义,2018全国Ⅲ第32题猜测"more is more"在文中的含义。</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针对猜测句子含义的试题,考生必须回归原文,将画线句的前后句,甚至前后段进行归纳总结,再将自己理解的意思与选项的意思逐个比较,选出最为接近的选项。解答此类试题的线索主要有两个:一是上下文语境,二是句子的字面含义。     </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0586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析考情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题型突破</a:t>
            </a:r>
          </a:p>
        </p:txBody>
      </p:sp>
      <p:sp>
        <p:nvSpPr>
          <p:cNvPr id="100" name="文本框 99"/>
          <p:cNvSpPr txBox="1"/>
          <p:nvPr/>
        </p:nvSpPr>
        <p:spPr>
          <a:xfrm>
            <a:off x="339725" y="808990"/>
            <a:ext cx="11480165" cy="5908040"/>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一 </a:t>
            </a:r>
            <a:r>
              <a:rPr sz="2800" b="0">
                <a:solidFill>
                  <a:srgbClr val="FF0000"/>
                </a:solidFill>
                <a:latin typeface="微软雅黑" panose="020B0503020204020204" charset="-122"/>
                <a:ea typeface="微软雅黑" panose="020B0503020204020204" charset="-122"/>
                <a:cs typeface="微软雅黑" panose="020B0503020204020204" charset="-122"/>
              </a:rPr>
              <a:t>考情概述</a:t>
            </a:r>
          </a:p>
          <a:p>
            <a:pPr indent="0" fontAlgn="auto">
              <a:lnSpc>
                <a:spcPct val="150000"/>
              </a:lnSpc>
            </a:pPr>
            <a:endParaRPr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词义猜测题是高考阅读理解的必考题型,也是考查考生英语语言能力和思维品质的重要形式。每套试卷中直接考查词义猜测的试题一般不超过两道。除了直接命题考查词义猜测外,在阅读理解文章中,有时会有一些</a:t>
            </a:r>
          </a:p>
        </p:txBody>
      </p:sp>
      <p:graphicFrame>
        <p:nvGraphicFramePr>
          <p:cNvPr id="2" name="表格 1"/>
          <p:cNvGraphicFramePr/>
          <p:nvPr>
            <p:custDataLst>
              <p:tags r:id="rId1"/>
            </p:custDataLst>
          </p:nvPr>
        </p:nvGraphicFramePr>
        <p:xfrm>
          <a:off x="452120" y="1499870"/>
          <a:ext cx="11026140" cy="3273425"/>
        </p:xfrm>
        <a:graphic>
          <a:graphicData uri="http://schemas.openxmlformats.org/drawingml/2006/table">
            <a:tbl>
              <a:tblPr firstRow="1" bandRow="1">
                <a:tableStyleId>{5940675A-B579-460E-94D1-54222C63F5DA}</a:tableStyleId>
              </a:tblPr>
              <a:tblGrid>
                <a:gridCol w="2118995"/>
                <a:gridCol w="3310255"/>
                <a:gridCol w="2968625"/>
                <a:gridCol w="2628265"/>
              </a:tblGrid>
              <a:tr h="614680">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卷别</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2020</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2019</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2018</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6420">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新高考Ⅰ(山东)</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2(代词that;单beanpoles)</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02920">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全国Ⅰ</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1(单词currency)</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1(单词stumbles)</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4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1(单词dominant)</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60095">
                <a:tc>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全国Ⅱ</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2(单词collapsed;</a:t>
                      </a:r>
                    </a:p>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短语an addedmeaning)</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2(代词I;短语tug at theheartstrings)</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1(短语a juicer)</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9310">
                <a:tc>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NEU-BZ-S92" charset="0"/>
                        </a:rPr>
                        <a:t>浙江</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1(代词That)</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1(句子Moneywith no stringsattached)</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1(单词headwinds)</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5</a:t>
            </a:r>
            <a:r>
              <a:rPr sz="2800">
                <a:latin typeface="微软雅黑" panose="020B0503020204020204" charset="-122"/>
                <a:ea typeface="微软雅黑" panose="020B0503020204020204" charset="-122"/>
                <a:cs typeface="微软雅黑" panose="020B0503020204020204" charset="-122"/>
                <a:sym typeface="+mn-ea"/>
              </a:rPr>
              <a:t>    [2020四川成都三诊]</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Archeology(考古学) isn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the dusty science which was a generation ago. New technologies that once seemed out of sci-fi are now locating buried traces of buildings and revealing the ruins of cities... Now Sarah Parcak and her team are about to take on a new challenge as they focus GlobalXplorer citizen-science project on India.</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In the future, she hopes other countries will contact her to launch their own satellite surveys. </a:t>
            </a:r>
            <a:r>
              <a:rPr sz="2800" u="sng">
                <a:latin typeface="微软雅黑" panose="020B0503020204020204" charset="-122"/>
                <a:ea typeface="微软雅黑" panose="020B0503020204020204" charset="-122"/>
                <a:cs typeface="微软雅黑" panose="020B0503020204020204" charset="-122"/>
                <a:sym typeface="+mn-ea"/>
              </a:rPr>
              <a:t>The possibilities are huge</a:t>
            </a:r>
            <a:r>
              <a:rPr sz="2800">
                <a:latin typeface="微软雅黑" panose="020B0503020204020204" charset="-122"/>
                <a:ea typeface="微软雅黑" panose="020B0503020204020204" charset="-122"/>
                <a:cs typeface="微软雅黑" panose="020B0503020204020204" charset="-122"/>
                <a:sym typeface="+mn-ea"/>
              </a:rPr>
              <a:t>. Parcak </a:t>
            </a:r>
          </a:p>
        </p:txBody>
      </p:sp>
      <p:pic>
        <p:nvPicPr>
          <p:cNvPr id="57" name="新典例.jpg" descr="id:2147501944;FounderCES"/>
          <p:cNvPicPr>
            <a:picLocks noChangeAspect="1"/>
          </p:cNvPicPr>
          <p:nvPr/>
        </p:nvPicPr>
        <p:blipFill>
          <a:blip r:embed="rId3"/>
          <a:stretch>
            <a:fillRect/>
          </a:stretch>
        </p:blipFill>
        <p:spPr>
          <a:xfrm>
            <a:off x="245110" y="37528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5908040"/>
          </a:xfrm>
          <a:prstGeom prst="rect">
            <a:avLst/>
          </a:prstGeom>
          <a:noFill/>
        </p:spPr>
        <p:txBody>
          <a:bodyPr wrap="square" rtlCol="0">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estimates that there are at least 12 million potential archaeological sites yet to be discovered. That means the sky is the limit for her project ...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11.What does the underlined sentence "The possibilities are huge" mean?</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 Parcak</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project will become successful.</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 Few countries will start satellite surveys.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 There will be amazing discoveries in India.</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 More archaeological sites will be identified.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23850"/>
            <a:ext cx="11702415" cy="5262245"/>
          </a:xfrm>
          <a:prstGeom prst="rect">
            <a:avLst/>
          </a:prstGeom>
          <a:noFill/>
        </p:spPr>
        <p:txBody>
          <a:bodyPr wrap="square" rtlCol="0">
            <a:spAutoFit/>
          </a:bodyPr>
          <a:lstStyle/>
          <a:p>
            <a:pPr indent="0" algn="just" fontAlgn="auto">
              <a:lnSpc>
                <a:spcPct val="150000"/>
              </a:lnSpc>
            </a:pPr>
            <a:r>
              <a:rPr lang="zh-CN" sz="2800" b="1" spc="70">
                <a:solidFill>
                  <a:schemeClr val="tx1"/>
                </a:solidFill>
                <a:uFillTx/>
                <a:latin typeface="微软雅黑" panose="020B0503020204020204" charset="-122"/>
                <a:ea typeface="微软雅黑" panose="020B0503020204020204" charset="-122"/>
                <a:cs typeface="微软雅黑" panose="020B0503020204020204" charset="-122"/>
                <a:sym typeface="+mn-ea"/>
              </a:rPr>
              <a:t>解析</a:t>
            </a:r>
            <a:r>
              <a:rPr lang="zh-CN" sz="2800" spc="7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sz="2800" spc="70">
                <a:solidFill>
                  <a:schemeClr val="tx1"/>
                </a:solidFill>
                <a:uFillTx/>
                <a:latin typeface="微软雅黑" panose="020B0503020204020204" charset="-122"/>
                <a:ea typeface="微软雅黑" panose="020B0503020204020204" charset="-122"/>
                <a:cs typeface="微软雅黑" panose="020B0503020204020204" charset="-122"/>
                <a:sym typeface="+mn-ea"/>
              </a:rPr>
              <a:t>根据画线句的前一句"In the future, she hopes other countries will contact her to launch their own satellite surveys"可知,将来Parcak希望其他国家会联系她发起他们自己的卫星调查;根据后一句"Parcak estimates that there are at least 12 million potential archaeological sites yet to be discovered"可知,Parcak估计至少有1 200万潜在的古迹遗址有待发现;再根据画线句本义"可能性很大"可知,古迹遗址被发现的可能性是很大的,由此可以推断会有更多的考古遗址被确认。故选D。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80975"/>
            <a:ext cx="11480165"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生僻的单词或短语,且文中没有附加注释,这时就需要考生根据上下文猜测词义,从而准确理解文章,这是对词义猜测的一种间接考查。</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词义猜测题旨在考查考生根据上下文推断单词、词组、句子的本义或延伸义以及代词的指代意义的能力。要求猜测词义的词一般为动词、名词、形容词或代词等,这些词要么是生僻词,要么是考生比较熟悉的又有生僻义的词,有时还会要求考生猜测一句话的含义。</a:t>
            </a:r>
          </a:p>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二 </a:t>
            </a:r>
            <a:r>
              <a:rPr sz="2800" b="0">
                <a:solidFill>
                  <a:srgbClr val="FF0000"/>
                </a:solidFill>
                <a:latin typeface="微软雅黑" panose="020B0503020204020204" charset="-122"/>
                <a:ea typeface="微软雅黑" panose="020B0503020204020204" charset="-122"/>
                <a:cs typeface="微软雅黑" panose="020B0503020204020204" charset="-122"/>
              </a:rPr>
              <a:t>命题特点</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1.常考的角度</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(1)熟词生义,即常用词在特殊语言环境中具有的特殊意义。</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(2)专业化程度较高的词的含义。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4465" y="151765"/>
            <a:ext cx="11863705"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(3)生僻词的含义。</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(4)代词所指代的含义。</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2.常见的设问形式</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(1)What does the underlined word/phrase "..." in paragraph... probably mean?</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(2)What does the underlined word"..." in paragraph...refer to?</a:t>
            </a:r>
          </a:p>
          <a:p>
            <a:pPr indent="0" fontAlgn="auto">
              <a:lnSpc>
                <a:spcPct val="150000"/>
              </a:lnSpc>
            </a:pPr>
            <a:r>
              <a:rPr sz="2800" b="0" spc="-60">
                <a:solidFill>
                  <a:srgbClr val="000000"/>
                </a:solidFill>
                <a:uFillTx/>
                <a:latin typeface="微软雅黑" panose="020B0503020204020204" charset="-122"/>
                <a:ea typeface="微软雅黑" panose="020B0503020204020204" charset="-122"/>
                <a:cs typeface="微软雅黑" panose="020B0503020204020204" charset="-122"/>
              </a:rPr>
              <a:t>(3)Which of the following best explains "..." underlined in paragraph...?</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(4)Which of the following could replace the underlined phrase "..." in paragraph...?</a:t>
            </a:r>
          </a:p>
          <a:p>
            <a:pPr indent="0" fontAlgn="auto">
              <a:lnSpc>
                <a:spcPct val="150000"/>
              </a:lnSpc>
            </a:pPr>
            <a:r>
              <a:rPr sz="2800" b="0" spc="-120">
                <a:solidFill>
                  <a:srgbClr val="000000"/>
                </a:solidFill>
                <a:uFillTx/>
                <a:latin typeface="微软雅黑" panose="020B0503020204020204" charset="-122"/>
                <a:ea typeface="微软雅黑" panose="020B0503020204020204" charset="-122"/>
                <a:cs typeface="微软雅黑" panose="020B0503020204020204" charset="-122"/>
              </a:rPr>
              <a:t>(5)Which of the following is closest in meaning to the underlined word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80975"/>
            <a:ext cx="11480165" cy="6439535"/>
          </a:xfrm>
          <a:prstGeom prst="rect">
            <a:avLst/>
          </a:prstGeom>
          <a:noFill/>
          <a:ln w="9525">
            <a:noFill/>
          </a:ln>
        </p:spPr>
        <p:txBody>
          <a:bodyPr wrap="square">
            <a:spAutoFit/>
          </a:bodyPr>
          <a:lstStyle/>
          <a:p>
            <a:pPr indent="0" fontAlgn="auto">
              <a:lnSpc>
                <a:spcPts val="45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三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选项特点</a:t>
            </a:r>
          </a:p>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1.正确选项的特点</a:t>
            </a:r>
          </a:p>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(1)相应词语的同义词语。</a:t>
            </a:r>
          </a:p>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(2)对相应语句的解释、复述或概括。</a:t>
            </a:r>
          </a:p>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2.干扰项的特点</a:t>
            </a:r>
          </a:p>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(1)对原表达方式的不正确改写。</a:t>
            </a:r>
          </a:p>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(2)信息不全。</a:t>
            </a:r>
          </a:p>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(3)半对半错。</a:t>
            </a:r>
          </a:p>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(4)曲解原意。</a:t>
            </a:r>
          </a:p>
          <a:p>
            <a:pPr indent="0" fontAlgn="auto">
              <a:lnSpc>
                <a:spcPts val="4500"/>
              </a:lnSpc>
            </a:pPr>
            <a:r>
              <a:rPr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这些干扰项有时会使用较多原句中的表达,给人似是而非的误导,考生要多加注意。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667125" cy="60410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链高考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真题探究</a:t>
            </a:r>
          </a:p>
        </p:txBody>
      </p:sp>
      <p:sp>
        <p:nvSpPr>
          <p:cNvPr id="100" name="文本框 99"/>
          <p:cNvSpPr txBox="1"/>
          <p:nvPr/>
        </p:nvSpPr>
        <p:spPr>
          <a:xfrm>
            <a:off x="286385" y="808990"/>
            <a:ext cx="11619230" cy="5908040"/>
          </a:xfrm>
          <a:prstGeom prst="rect">
            <a:avLst/>
          </a:prstGeom>
          <a:noFill/>
          <a:ln w="9525">
            <a:noFill/>
          </a:ln>
        </p:spPr>
        <p:txBody>
          <a:bodyPr wrap="square">
            <a:spAutoFit/>
          </a:bodyPr>
          <a:lstStyle/>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Passage 1　[2020全国Ⅱ,C]</a:t>
            </a:r>
          </a:p>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语篇类型:说明文　主题:海狸鼠皮毛时装　词数:324　难度:★★★　</a:t>
            </a:r>
          </a:p>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建议时间:7分钟</a:t>
            </a:r>
          </a:p>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高考真题</a:t>
            </a:r>
          </a:p>
          <a:p>
            <a:pPr indent="0" algn="just" fontAlgn="t">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When you were trying to figure out what to buy for the environmentalist on your holiday list, fur probably didn</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a:t>
            </a:r>
            <a:r>
              <a:rPr lang="zh-CN" sz="2800">
                <a:solidFill>
                  <a:schemeClr val="tx1"/>
                </a:solidFill>
                <a:latin typeface="微软雅黑" panose="020B0503020204020204" charset="-122"/>
                <a:ea typeface="微软雅黑" panose="020B0503020204020204" charset="-122"/>
                <a:cs typeface="微软雅黑" panose="020B0503020204020204" charset="-122"/>
              </a:rPr>
              <a:t>t cross your mind. But some ecologists and fashion(时装) enthusiasts are trying to bring back the market for fur made from nutria(海狸鼠).</a:t>
            </a:r>
          </a:p>
          <a:p>
            <a:pPr indent="0" algn="just" fontAlgn="t">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Unusual fashion shows in New Orleans and Brooklyn have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837cdadb-f173-48a8-9b0a-49b0f0ea446a}"/>
  <p:tag name="TABLE_ENDDRAG_ORIGIN_RECT" val="868*257"/>
  <p:tag name="TABLE_ENDDRAG_RECT" val="35*118*868*257"/>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3234</Words>
  <Application>WPS 演示</Application>
  <PresentationFormat>自定义</PresentationFormat>
  <Paragraphs>286</Paragraphs>
  <Slides>52</Slides>
  <Notes>20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幻灯片 1</vt:lpstr>
      <vt:lpstr>题型一  阅读理解(词义猜测题)</vt:lpstr>
      <vt:lpstr>幻灯片 3</vt:lpstr>
      <vt:lpstr>幻灯片 4</vt:lpstr>
      <vt:lpstr> 析考情 · 题型突破</vt:lpstr>
      <vt:lpstr>幻灯片 6</vt:lpstr>
      <vt:lpstr>幻灯片 7</vt:lpstr>
      <vt:lpstr>幻灯片 8</vt:lpstr>
      <vt:lpstr> 链高考 · 真题探究</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  考法1   猜测生僻词或短语的含义</vt:lpstr>
      <vt:lpstr>幻灯片 31</vt:lpstr>
      <vt:lpstr>幻灯片 32</vt:lpstr>
      <vt:lpstr>幻灯片 33</vt:lpstr>
      <vt:lpstr>幻灯片 34</vt:lpstr>
      <vt:lpstr>幻灯片 35</vt:lpstr>
      <vt:lpstr>幻灯片 36</vt:lpstr>
      <vt:lpstr>幻灯片 37</vt:lpstr>
      <vt:lpstr>幻灯片 38</vt:lpstr>
      <vt:lpstr>幻灯片 39</vt:lpstr>
      <vt:lpstr>  考法2   猜测熟词或短语的生僻含义</vt:lpstr>
      <vt:lpstr>幻灯片 41</vt:lpstr>
      <vt:lpstr>幻灯片 42</vt:lpstr>
      <vt:lpstr>幻灯片 43</vt:lpstr>
      <vt:lpstr>幻灯片 44</vt:lpstr>
      <vt:lpstr>  考法3   猜测代词的指代意义</vt:lpstr>
      <vt:lpstr>幻灯片 46</vt:lpstr>
      <vt:lpstr>幻灯片 47</vt:lpstr>
      <vt:lpstr>幻灯片 48</vt:lpstr>
      <vt:lpstr>  考法4   猜测句子含义</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80</cp:revision>
  <dcterms:created xsi:type="dcterms:W3CDTF">2021-01-08T01:23:00Z</dcterms:created>
  <dcterms:modified xsi:type="dcterms:W3CDTF">2021-09-22T16:00:21Z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