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7" r:id="rId2"/>
    <p:sldId id="258" r:id="rId3"/>
    <p:sldId id="259" r:id="rId4"/>
    <p:sldId id="272" r:id="rId5"/>
    <p:sldId id="261" r:id="rId6"/>
    <p:sldId id="748" r:id="rId7"/>
    <p:sldId id="273" r:id="rId8"/>
    <p:sldId id="260" r:id="rId9"/>
    <p:sldId id="265" r:id="rId10"/>
    <p:sldId id="548" r:id="rId11"/>
    <p:sldId id="697" r:id="rId12"/>
    <p:sldId id="698" r:id="rId13"/>
    <p:sldId id="699" r:id="rId14"/>
    <p:sldId id="700" r:id="rId15"/>
    <p:sldId id="701" r:id="rId16"/>
    <p:sldId id="702" r:id="rId17"/>
    <p:sldId id="703" r:id="rId18"/>
    <p:sldId id="704" r:id="rId19"/>
    <p:sldId id="705" r:id="rId20"/>
    <p:sldId id="706" r:id="rId21"/>
    <p:sldId id="707" r:id="rId22"/>
    <p:sldId id="708" r:id="rId23"/>
    <p:sldId id="297" r:id="rId24"/>
    <p:sldId id="298" r:id="rId25"/>
    <p:sldId id="709" r:id="rId26"/>
    <p:sldId id="710" r:id="rId27"/>
    <p:sldId id="711" r:id="rId28"/>
    <p:sldId id="712" r:id="rId29"/>
    <p:sldId id="713" r:id="rId30"/>
    <p:sldId id="304" r:id="rId31"/>
    <p:sldId id="305" r:id="rId32"/>
    <p:sldId id="715" r:id="rId33"/>
    <p:sldId id="716" r:id="rId34"/>
    <p:sldId id="717" r:id="rId35"/>
    <p:sldId id="718" r:id="rId36"/>
    <p:sldId id="356" r:id="rId37"/>
    <p:sldId id="719" r:id="rId38"/>
    <p:sldId id="720" r:id="rId39"/>
    <p:sldId id="722" r:id="rId40"/>
    <p:sldId id="723" r:id="rId41"/>
    <p:sldId id="724" r:id="rId42"/>
    <p:sldId id="725" r:id="rId43"/>
    <p:sldId id="726" r:id="rId44"/>
    <p:sldId id="727" r:id="rId45"/>
    <p:sldId id="728" r:id="rId46"/>
    <p:sldId id="729" r:id="rId47"/>
    <p:sldId id="730" r:id="rId48"/>
    <p:sldId id="731" r:id="rId49"/>
    <p:sldId id="676" r:id="rId50"/>
    <p:sldId id="678" r:id="rId51"/>
    <p:sldId id="732" r:id="rId52"/>
    <p:sldId id="733" r:id="rId53"/>
    <p:sldId id="734" r:id="rId54"/>
    <p:sldId id="735" r:id="rId55"/>
    <p:sldId id="370" r:id="rId56"/>
    <p:sldId id="371" r:id="rId57"/>
    <p:sldId id="588" r:id="rId58"/>
    <p:sldId id="376" r:id="rId59"/>
    <p:sldId id="736" r:id="rId60"/>
    <p:sldId id="737" r:id="rId6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A251C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16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0" y="2234988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948656"/>
            <a:ext cx="12193201" cy="861775"/>
          </a:xfrm>
          <a:prstGeom prst="rect">
            <a:avLst/>
          </a:prstGeom>
        </p:spPr>
        <p:txBody>
          <a:bodyPr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7965" y="3602567"/>
            <a:ext cx="11380321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7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5666105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7020" y="474980"/>
            <a:ext cx="116192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Up went the rocket into the air.火箭升空了。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2.表示地点的介宾短语位于句首,句子谓语动词是表示存在意义的不及物动词(如lie,stand,live,sit,exist等),且句子主语为名词时,句子常用完全倒装。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On her left sat her daughter.她左边坐着她的女儿。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Beyond the river lives an old fisherman.有个老渔夫住在河对岸。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3.为保持句子平衡或使上下文衔接紧密,可把作表语的介宾短语、形容词、分词或such提到句首,并把句子的全部谓语放在主语前。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7020" y="1127125"/>
            <a:ext cx="8336915" cy="1219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ts val="4400"/>
              </a:lnSpc>
            </a:pPr>
            <a:r>
              <a:rPr sz="2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若句子主语是人称代词,则句子不用倒装。</a:t>
            </a:r>
            <a:endParaRPr sz="2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400"/>
              </a:lnSpc>
            </a:pPr>
            <a:r>
              <a:rPr 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Here they are.他们在这儿。</a:t>
            </a:r>
            <a:endParaRPr lang="zh-CN" altLang="en-US" sz="2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7020" y="474980"/>
            <a:ext cx="116192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 the cave lay a sick old goat, which had come here to die.洞里躺着一只有病的老山羊,它是到这里等死的。(主语较长,为保持句子平衡,介宾短语提前,并把主语后置)</a:t>
            </a:r>
          </a:p>
          <a:p>
            <a:pPr indent="0" algn="just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Folded in the card was a piece of paper; written on it was a message under the printed "Happy Birthday". 贺卡里夹着一张折起来的纸,纸上印有"生日快乐"字样,字下面还写着一句附言。(为使上下文衔接紧密,将过去分词提至句首,并将be动词前置)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Such are the facts.这就是事实。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6545" y="151765"/>
            <a:ext cx="1160018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知识2　部分倒装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只把谓语的一部分(多为助动词或情态动词)置于主语之前的现象叫部分倒装。部分倒装的常见情况: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1.表示(半)否定意义的词或短语位于句首时,句子要部分倒装。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常见的词或短语有:hardly, seldom, scarcely, barely, little, never, in no way/by no means(一点也不), in no case/at no time/on no account/ on no condition(决不), under no circumstances(无论如何都不)等。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John talked with me for about an hour yesterday. Never had I heard him talk so much before.约翰昨天和我谈了约一个小时。我以前从未听过他说那么多话。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5910" y="139065"/>
            <a:ext cx="11600180" cy="6580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6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Under no circumstances should you lose heart.你无论如何都不应该失去信心。</a:t>
            </a:r>
          </a:p>
          <a:p>
            <a:pPr indent="0" fontAlgn="auto">
              <a:lnSpc>
                <a:spcPts val="46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"Never for a second," the boy says,"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doubt that my father would come to my rescue." </a:t>
            </a:r>
          </a:p>
          <a:p>
            <a:pPr indent="0" fontAlgn="auto">
              <a:lnSpc>
                <a:spcPts val="46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句意:那个男孩说:"我爸爸会来救我的,对此我片刻也没有怀疑过。"表示否定意义的词never位于句首,句子要部分倒装;结合句中的would可知,直接引语中的主句应用一般过去时,因此助动词用did。故填did。</a:t>
            </a:r>
          </a:p>
          <a:p>
            <a:pPr indent="0" fontAlgn="auto">
              <a:lnSpc>
                <a:spcPts val="46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2."only+状语(从句)"置于句首时,句子(或复合句中的主句)一般要部分倒装。</a:t>
            </a:r>
          </a:p>
          <a:p>
            <a:pPr indent="0" fontAlgn="auto">
              <a:lnSpc>
                <a:spcPts val="46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Only in the morning can you meet him.你只有在早晨才能见到他。</a:t>
            </a:r>
          </a:p>
          <a:p>
            <a:pPr indent="0" fontAlgn="auto">
              <a:lnSpc>
                <a:spcPts val="46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Only when I got there did I know the truth.到那里后我才知道(事情的)真相。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" y="150050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5910" y="151765"/>
            <a:ext cx="1160018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1."only+状语从句"位于句首时,主句倒装,从句不倒装。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直到他回来我们才弄清事情的真相。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【正】 Only when he returned did we find out the truth.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【误】 Only when did he return did we find out the truth.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2.构成部分倒装结构时,如果谓语部分无情态动词或be动词,则要找助动词来"帮助"构成倒装句。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看到那后他才相信我说的话。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【正】 Only after seeing it did he believe what I said.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【误】 Only after seeing it believed he what I said.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5910" y="151765"/>
            <a:ext cx="1160018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3.as/though引导让步状语从句时的倒装情况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as引导让步状语从句时,状语从句"必须倒装";though引导让步状语从句时,状语从句"可倒可不倒"。其倒装结构为:形容词/副词/动词/分词/名词+as/ though+主语+谓语。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Old as/though he is, he works like a young man.他虽然老了,但工作起来像个年轻人。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Much as/though he likes the bike, he doesn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want to buy it.他虽然很喜欢那辆自行车,但不想买它。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Try as/though she might, she couldn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get the door open.她虽然很努力,但就是打不开门。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6545" y="345440"/>
            <a:ext cx="1160018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4.hardly/scarcely…when…, no sooner…than…句型中的倒装。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当hardly/scarcely…, no sooner…位于句首时,when/than前的句子要部分倒装,其后的句子不倒装。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Hardly/Scarcely had we reached home when it began pouring.我们刚到家就开始下大雨了。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 sooner had she gone out than the telephone rang.她刚出去电话就响了。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—How was the weather then?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—Hardly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stepped off the plane when it started to rain.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" y="503110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5910" y="151765"/>
            <a:ext cx="1160018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——当时的天气怎么样?——我刚下飞机就开始下雨了。由题干中的关键词Hardly和when及句意可判断出答语属于Hardly…when…结构,从句用了一般过去时,那么主句要用过去完成时;又因Hardly位于句首,所以主句要部分倒装。故填had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5.not until…置于句首时,句子(或复合句中的主句)要部分倒装。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ot until yesterday did I hear the news.直到昨天我才听说这个消息。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Not until the teacher came in did the students stop talking.直到老师进来,学生们才停止讲话。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6.(1)not only…but(also)…连接两个并列分句,且not only…置于句首时,只有not only所在的句子部分倒装。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5910" y="151765"/>
            <a:ext cx="1160018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(2)neither…nor…连接两个并列分句,且neither…和nor…置于句首时,两个分句都要部分倒装。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Not only did he make a promise, but also he kept it.他不仅许了诺言,而且也遵守了这个诺言。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Neither do I know what has happened, nor do I care about it. 我不知道发生了什么,我也不关心。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7.当虚拟条件句的条件从句中含有were, had, should时,可将if省略,并将were, had, should提至句首构成部分倒装结构。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Were he here, we would have no difficulty with it.要是他在这儿的话,我们在这方面就不会有困难。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9080" y="474980"/>
            <a:ext cx="1163764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Had you worked hard, you would have finished the task early.要是你工作努力的话,你早就完成这项任务了。</a:t>
            </a:r>
          </a:p>
          <a:p>
            <a:pPr indent="0" fontAlgn="auto">
              <a:lnSpc>
                <a:spcPct val="150000"/>
              </a:lnSpc>
            </a:pPr>
            <a:r>
              <a:rPr sz="2800" spc="6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8."neither/nor/so+助动词/情态动词/be动词+另一主语"属于部分倒装结构,意为"……也(不)是如此",表示前面所述的否定或肯定情况也适用于后者。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—Tom can speak Chinese.汤姆会讲汉语。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—So can Mary.玛丽也会。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didn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go to the cinema last night. Neither/Nor did he.我昨晚没去看电影,他也没去。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82700" y="3014345"/>
            <a:ext cx="9265285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专题十一  特殊句式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1010" y="1433407"/>
            <a:ext cx="11380321" cy="640175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第二部分  语法知识贯通</a:t>
            </a:r>
            <a:r>
              <a:rPr lang="zh-CN" altLang="en-US" sz="2800" dirty="0">
                <a:solidFill>
                  <a:srgbClr val="FF0000"/>
                </a:solidFill>
              </a:rPr>
              <a:t>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9080" y="474980"/>
            <a:ext cx="1163764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9.so…that…和such…that…结构中,当so/such…置于句首时,主句要部分倒装。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 well did she dance that everyone applauded warmly.她跳舞跳得如此好,大家都热烈地鼓了掌。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8930" y="345440"/>
            <a:ext cx="11497945" cy="3207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7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7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 切不可将"so+助动词/情态动词/be动词+另一主语"与"so+同一主语+助动词/情态动词/be动词"弄混,后者意为"……的确如此",表示对前面所述情况的肯定或强调。</a:t>
            </a:r>
            <a:endParaRPr sz="27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7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7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—He likes playing basketball.他喜欢打篮球。</a:t>
            </a:r>
            <a:endParaRPr sz="27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7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—So he does.他的确如此。</a:t>
            </a:r>
            <a:endParaRPr lang="zh-CN" altLang="en-US" sz="27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9080" y="474980"/>
            <a:ext cx="1163764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So difficult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find it to work out the problem that I decided to ask Tom for advice.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在so…that…结构中,当"so+形容词/副词"置于句首时,主句采用部分倒装;又因that引导的从句中用一般过去时,所以主句也用一般过去时。故填did。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9080" y="585470"/>
            <a:ext cx="11497945" cy="196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7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7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 主句是系表结构时,主句的倒装形式为完全倒装。</a:t>
            </a:r>
          </a:p>
          <a:p>
            <a:pPr indent="0" fontAlgn="auto">
              <a:lnSpc>
                <a:spcPct val="150000"/>
              </a:lnSpc>
            </a:pPr>
            <a:r>
              <a:rPr lang="zh-CN" sz="27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7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Such a good teacher is he that we all like him.他是如此好的一位老师,我们都喜欢他。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" y="323151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77495" y="567690"/>
            <a:ext cx="1163764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10.may用来表示祝愿时,句子一般要部分倒装。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May you have a good journey!祝你旅途愉快!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May you succeed!祝你成功!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7345" y="2985770"/>
            <a:ext cx="114979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巧学妙记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      口诀巧记部分倒装的常见情况: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only修饰副介状,位于句首半倒装;  否定意义副/连词,位于句首半倒装;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so和such置句首,主句应用半倒装;  not only开头句,所在分句半倒装;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had,were,should置句首,条件从句半倒装。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(注:口诀中的半倒装指部分倒装)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688715" cy="67693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强　调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74015" y="808990"/>
            <a:ext cx="114439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知识1　强调句型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1.强调句型概览</a:t>
            </a:r>
          </a:p>
          <a:p>
            <a:pPr indent="0" fontAlgn="auto">
              <a:lnSpc>
                <a:spcPct val="150000"/>
              </a:lnSpc>
            </a:pPr>
            <a:endParaRPr sz="28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It is </a:t>
            </a:r>
            <a:r>
              <a:rPr sz="28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my brother, not I</a:t>
            </a:r>
            <a:r>
              <a:rPr sz="2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who/that likes jazz.喜欢爵士乐的是我弟弟,而不是我。(强调主语)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15" y="2161540"/>
            <a:ext cx="8870950" cy="3202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" y="393700"/>
            <a:ext cx="115055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It was </a:t>
            </a:r>
            <a:r>
              <a:rPr 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that/who we met at the school gate.我们在学校门口遇到的是她。(强调宾语)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It was </a:t>
            </a:r>
            <a:r>
              <a:rPr 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before he went to London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that he had learned English.他是在去伦敦之前学的英语。(强调时间状语从句)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4645" y="3289935"/>
            <a:ext cx="1136904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endParaRPr 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1.强调句型用于强调主语时,要注意谓语动词(原句)与该主语在人称和数上的一致性。</a:t>
            </a:r>
            <a:endParaRPr 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2.强调句型不用于强调谓语、表语和让步状语从句;强调谓语时要用"助动词do/did/does+动词原形";强调表语时可考虑使用倒装结构。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990" y="151765"/>
            <a:ext cx="1159065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3.注意区分强调句型和与其结构相似的主从复合句(It is…that…)。一般可采用还原法来区分,即把it is/was和that/who去掉,如果剩下的部分仍然能组成一个完整的句子,该句就是强调句型,否则就不是。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 spc="-8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 was Wei Fang that/who met me in the park yesterday.昨天在公园见我的人是魏芳。(把It was 和that/who去掉后可得到句子"Wei Fang met me in the park yesterday."。此句句意和结构均完整,故原句为强调句)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 is a pity that we missed the wonderful film.遗憾的是我们错过了那部精彩的电影。(把It is和that去掉之后,无论将a pity 放在句首还是句末,句子均不成立,故原句不是强调句。此处It作形式主语,that引导的主语从句作真正的主语)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990" y="447040"/>
            <a:ext cx="115906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It was with the help of the local guide</a:t>
            </a:r>
            <a:r>
              <a:rPr lang="zh-CN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mountain climber was rescued.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句意:那位登山者是在当地向导的帮助下获救的。题干为强调句型,判断方式是将题干中的It was和空格去掉,剩余部分(with the help of the local guide the mountain climber was rescued)在结构和意义上都是完整的。而且此处强调的是状语,所以空格处应用that构成强调句型的基本框架。故填that。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90" y="63436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990" y="447040"/>
            <a:ext cx="11590655" cy="7200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2.强调句型的特殊形式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Was it yesterday that he met Li Ping?他是昨天见的李萍吗?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When was it that you called me yesterday?你昨天是什么时候给我打的电话?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Why is it that electricity plays an important part in our daily life? 为什么电在我们的日常生活中发挥着重要的作用? 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95" y="1261110"/>
            <a:ext cx="8191500" cy="1628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990" y="447040"/>
            <a:ext cx="115906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 was not until his mother told him everything that Jack understood why she was angry with him.直到母亲把一切都告诉杰克,他才明白母亲为什么生他的气。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Was it because Jack came late for school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Mr. Smith got angry? 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句意:史密斯先生是因为杰克上学迟到而生气的吗?从句子结构上看,本句使用了强调句型的一般疑问式,被强调的是原因状语从句,因此本空填that。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90" y="259080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6395" y="634365"/>
            <a:ext cx="1113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990" y="465455"/>
            <a:ext cx="115906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do型强调结构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does know the place well.他的确很熟悉这个地方。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did come here yesterday.他昨天的确来过这里。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 write to me when you get there.你到那儿后务必给我写信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95" y="1371600"/>
            <a:ext cx="5758180" cy="2230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689450" y="122092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必备知识通关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689610" y="1769110"/>
            <a:ext cx="10065385" cy="470662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倒　装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强　调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祈使句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   感叹句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There be句型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省　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     强调句型与结构相似的主从复合句的区别</a:t>
            </a:r>
            <a:endParaRPr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292475" cy="67693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祈使句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96545" y="808990"/>
            <a:ext cx="115398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祈使句用来表达说话人的请求、命令、建议、劝告等。祈使句的主语一般为第二人称(通常省略)。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知识1　祈使句的形式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1.祈使句的肯定形式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(1)Do 型:动词原形(+宾语)(+其他).</a:t>
            </a:r>
          </a:p>
          <a:p>
            <a:pPr indent="0"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Come in, please! 请进来!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6545" y="5012690"/>
            <a:ext cx="107956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有的祈使句在意思明确的情况下可省略动词。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This way, please.= Go this way, please. 请这边走。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8455" y="384810"/>
            <a:ext cx="1152906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(2)Be型:Be+表语(名词/形容词)(+其他).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Be a good kid!要做一个好孩子!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(3)Let型:Let+宾语+动词原形(+其他).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Let me have a look.让我看一下。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Let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sit down to have a rest.咱们坐下来歇会儿吧。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Ready to play?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(find)your nearest session using the map below.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根据语境并分析句子结构可知,此处是"动词原形+其他"结构的祈使句,应以动词原形开头,且动词位于句首,其首字母应大写。故填Find。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455" y="378142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8455" y="384810"/>
            <a:ext cx="1152906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2.祈使句的否定形式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(1)Do型/Be型祈使句的否定形式: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t+祈使句.(有时可用Never替换Don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t)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Don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forget me!不要忘记我!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Don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be late for school.上学不要迟到。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Never do it like that.千万不要那样做。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(2)Let型祈使句有两种否定形式: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①Let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s/Let us not+动词原形(+其他).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Let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not waste time.咱们不要浪费时间了。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8455" y="384810"/>
            <a:ext cx="115290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②Don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t+let+宾语(第三人称)+动词原形(+其他).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Don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let her go there.别让她去那儿。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(3)No+v-ing/n.禁止做某事。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 smoking! 禁止吸烟!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 photos!禁止拍照!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3.祈使句的强调形式:Do+动词原形(+其他).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 tell her about it.务必将此事告诉她。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 be careful next time!下次一定要细心!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1470" y="369570"/>
            <a:ext cx="1152906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含有祈使句的常用句型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祈使句+and/or+陈述句。其具体用法: 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Work hard,and you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ll pass the exam. 努力学习,你就会通过考试。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Try some of this juice — perhaps you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ll like it. 尝些这种果汁, 也许你会喜欢它的。</a:t>
            </a:r>
          </a:p>
          <a:p>
            <a:pPr fontAlgn="auto">
              <a:lnSpc>
                <a:spcPct val="150000"/>
              </a:lnSpc>
            </a:pPr>
            <a:r>
              <a:rPr lang="zh-CN" sz="2800" spc="-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spc="-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Hurry up or we</a:t>
            </a:r>
            <a:r>
              <a:rPr lang="en-US" sz="2800" spc="-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 spc="-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ll be late for the meeting.快点儿,不然我们开会就迟到了。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70" y="1800860"/>
            <a:ext cx="9286875" cy="1695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1470" y="584200"/>
            <a:ext cx="115290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(look) at the photos and title, and you will guess what the reading is about. 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看一下图片和题目,你就会猜出阅读材料是关于什么的。结合句意及句中的and(第二个)可知,该词前的部分是一个完整的句子,且表示条件;分析句子结构不难看出and(第二个)前是一个祈使句,整个句子属于"祈使句+and+陈述句"结构,故此处填Look</a:t>
            </a:r>
            <a:r>
              <a:rPr sz="2800" spc="-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70" y="79819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55600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感叹句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1470" y="808990"/>
            <a:ext cx="1144397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知识1　what型感叹句:what修饰名词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" y="1546225"/>
            <a:ext cx="8439150" cy="1533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1470" y="3079750"/>
            <a:ext cx="10179685" cy="307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4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What a wonderful story(it is)!多精彩的一个故事啊!</a:t>
            </a:r>
          </a:p>
          <a:p>
            <a:pPr fontAlgn="auto">
              <a:lnSpc>
                <a:spcPts val="44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What beautiful flowers (they are)!多漂亮的花儿啊!</a:t>
            </a:r>
          </a:p>
          <a:p>
            <a:pPr fontAlgn="auto">
              <a:lnSpc>
                <a:spcPts val="44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What fine weather (it is)!多好的天气啊!</a:t>
            </a:r>
          </a:p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how型感叹句:how修饰形容词、副词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5503545"/>
            <a:ext cx="8362950" cy="971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1470" y="385445"/>
            <a:ext cx="115290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How clever she is!她多么聪明呀!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How wonderful an idea (it is)!多奇妙的主意啊!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2105" y="1769110"/>
            <a:ext cx="1152842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拓展延伸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有时,how在感叹句中直接修饰谓语动词,即How+主语+谓语!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How he worked!他工作多么努力呀!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How time flies!时间过得飞快!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32105" y="3948430"/>
            <a:ext cx="1137412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The little boy came riding at full speed down the motorway on his bicycle.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dangerous scene it was!</a:t>
            </a:r>
          </a:p>
          <a:p>
            <a:pPr algn="just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分析句子结构可知此处为感叹句,考查"What+a/an+形容词+可数名词单数+主语+谓语!"结构,故填What。</a:t>
            </a:r>
            <a:endParaRPr lang="zh-CN" altLang="en-US" sz="2800"/>
          </a:p>
        </p:txBody>
      </p:sp>
      <p:pic>
        <p:nvPicPr>
          <p:cNvPr id="5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05" y="418147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4815" y="535305"/>
            <a:ext cx="113430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通关秘籍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     三招破解what/how型感叹句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第一招:找不定冠词a/an。如果句中出现了不定冠词a/an,且冠词位于形容词之前,那么这个感叹句通常由what引导;若不定冠词位于形容词之后,则用how。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第二招:找形容词。如果句中有形容词,且这个形容词后直接跟名词,那么这个感叹句通常由what引导。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第三招:找副词/动词。如果被修饰词是副词/动词,那么感叹句就要由how来引导。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503428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There be句型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1470" y="808990"/>
            <a:ext cx="114439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There be句型表示"(某处/某时)有……",there本身没有词义,be是谓语动词,be后面的名词或代词是主语。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知识1　There be句型中的be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1.There be句型中的be在人称和数上应与其后的主语保持一致;主语为并列结构时,be的人称和数遵循"就近原则"。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There is a boy,a girl and two women in the house.房子里有一个男孩,一个女孩和两个妇女。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There are ten students and a teacher in the office.办公室里有十名学生和一位老师。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808990" y="2038350"/>
            <a:ext cx="10065385" cy="207772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考查祈使句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考查强调句型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考查倒装</a:t>
            </a:r>
          </a:p>
        </p:txBody>
      </p:sp>
      <p:sp>
        <p:nvSpPr>
          <p:cNvPr id="4" name="矩形 3">
            <a:hlinkClick r:id="" action="ppaction://noaction"/>
          </p:cNvPr>
          <p:cNvSpPr/>
          <p:nvPr/>
        </p:nvSpPr>
        <p:spPr>
          <a:xfrm>
            <a:off x="808830" y="1387928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6860" y="151765"/>
            <a:ext cx="1163828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2.There be句型中的be可以有不同的时态形式,还可以与助动词和情态动词连用。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There will be a new hospital nearby. 附近将会有一家新医院。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There ought to be traffic lights at this crossroads. 这个十字路口应该设有交通灯。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知识2　There be句型的变式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There be句型中的be有时可用seem/happen/appear to be, is likely to be, remain, stand, lie, go, exist, follow, live, come, occur等替换。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There seems to be no reason for changing our plans.似乎没有理由改变我们的计划。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7495" y="474980"/>
            <a:ext cx="1163828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Once upon a time there lived an old fisherman in a village by the sea.从前在海边的一个村庄里住着一位老渔夫。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知识3　There be句型的非谓语形式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There be句型也可以以不定式(there to be)或动词-ing形式(there being)出现在句子中,在句中作主语、宾语或状语。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There being a bus stop near the school is a great convenience to students.学校附近有一个公交站点,这对学生来说非常便利。(主语)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want there to be a vase with fresh flowers on the table.我希望桌子上有一个装有鲜花的花瓶。(宾语)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7495" y="474980"/>
            <a:ext cx="116382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There being nothing else to do,we went home.没有别的事可做,我们就回家了。(状语) 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知识4　含There be的固定句型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95" y="2634615"/>
            <a:ext cx="10351770" cy="3604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556000" cy="67693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省　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56870" y="808990"/>
            <a:ext cx="11590020" cy="57340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4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省略是英语学习中非常重要的语法现象,其中状语从句的省略、定语从句中的省略、不定式的省略是重点。</a:t>
            </a:r>
          </a:p>
          <a:p>
            <a:pPr indent="0" fontAlgn="auto">
              <a:lnSpc>
                <a:spcPts val="44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知识1　状语从句的省略</a:t>
            </a:r>
          </a:p>
          <a:p>
            <a:pPr indent="0" fontAlgn="auto">
              <a:lnSpc>
                <a:spcPts val="44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详见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专题九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难点"状语从句的省略"</a:t>
            </a:r>
          </a:p>
          <a:p>
            <a:pPr indent="0" fontAlgn="auto">
              <a:lnSpc>
                <a:spcPts val="44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定语从句中的省略</a:t>
            </a:r>
          </a:p>
          <a:p>
            <a:pPr indent="0" fontAlgn="auto">
              <a:lnSpc>
                <a:spcPts val="44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1.限制性定语从句中,作宾语的关系代词that, which, who,whom常可省略。注意:which/whom位于介词之后时,不可省略。</a:t>
            </a:r>
          </a:p>
          <a:p>
            <a:pPr indent="0" fontAlgn="auto">
              <a:lnSpc>
                <a:spcPts val="44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刚才和我谈话的那个人来自美国。</a:t>
            </a:r>
          </a:p>
          <a:p>
            <a:pPr indent="0" fontAlgn="auto">
              <a:lnSpc>
                <a:spcPts val="44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person (who/whom/that) I talked with just now is from America.=The person with whom I talked just now is from America.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7495" y="208915"/>
            <a:ext cx="11638280" cy="643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5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2.当先行词是 the time, the day, the reason, the place, the way等时,关系词when,why,where,that等也可省略。</a:t>
            </a:r>
          </a:p>
          <a:p>
            <a:pPr fontAlgn="auto">
              <a:lnSpc>
                <a:spcPts val="45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left on the day (that/when) I arrived. 他是在我到的那天离开的。</a:t>
            </a:r>
          </a:p>
          <a:p>
            <a:pPr fontAlgn="auto">
              <a:lnSpc>
                <a:spcPts val="45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is the place (where) John works. 这是约翰工作的地方。</a:t>
            </a:r>
          </a:p>
          <a:p>
            <a:pPr fontAlgn="auto">
              <a:lnSpc>
                <a:spcPts val="45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like the way (that) she speaks to her mother. 我不喜欢她对她妈妈说话的方式。</a:t>
            </a:r>
          </a:p>
          <a:p>
            <a:pPr fontAlgn="auto">
              <a:lnSpc>
                <a:spcPts val="45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知识3　不定式的省略</a:t>
            </a:r>
          </a:p>
          <a:p>
            <a:pPr fontAlgn="auto">
              <a:lnSpc>
                <a:spcPts val="45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1.省略不定式符号to的情况</a:t>
            </a:r>
          </a:p>
          <a:p>
            <a:pPr fontAlgn="auto">
              <a:lnSpc>
                <a:spcPts val="45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(1)当系动词be前的句中有实义动词do,句子主语是all或what引导的从句,或主语被the only,the first,the one或形容词最高级修饰时,作表语的不定式通常省略to。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7495" y="160655"/>
            <a:ext cx="1163828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 spc="-5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What she did to the matter was keep silent.她对这件事就是保持沉默。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All he does is gossip about others.他总是说人闲话。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only thing you have to do is press the button.你唯一要做的事情就是按按钮。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(2)不定式作介词but, except的宾语,前面有实义动词do的某种形式时,不定式常省略to。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had nothing to do but play computer games.他除了玩电脑游戏外无事可做。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(3)当两个或两个以上的不定式并列时,后面的不定式符号to可省略,但表示对比关系时则不能省略。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7495" y="160655"/>
            <a:ext cx="1163828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 really puzzled about what to think of and express.我真的不知道想什么、说什么。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It is easier to make a plan than to carry it out.制订计划比执行计划更容易。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(4)在see, watch, hear, feel, observe, notice, look at, listen to等感官动词(短语)及使役动词let, make, have 后作宾补的不定式不用to,但当变为被动语态,宾补变为主补时,不定式要加上to。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 saw him walk into the house.她看到他走进了那座房子。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was seen to walk into the house.有人看到他走进了那座房子。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had two boys wash his car.他让两个男孩给他洗车。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7495" y="160655"/>
            <a:ext cx="1163828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(5)cannot but, do nothing besides, do nothing but, can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help but, would rather, had better后接不带to的不定式。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cannot but admire his courage.我不得不佩服他的勇气。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 can do nothing but wait. 除了等待,我们什么也做不了。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(6)疑问句中why, why not后接不带to的不定式。 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Why talk so much about it? 关于此事为什么说那么多?</a:t>
            </a:r>
          </a:p>
          <a:p>
            <a:pPr fontAlgn="auto">
              <a:lnSpc>
                <a:spcPct val="1500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Why not try it again? 为什么不再试试呢?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2.省略动词,只保留不定式符号to的情况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在一定的上下文中有时为了避免重复,可以省去不定式和前面句子中相同的动词(短语),只保留不定式符号to。常见于以下三种情况: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7495" y="160655"/>
            <a:ext cx="11638280" cy="643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5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(1)在like, love, care, want, hope, wish, expect, prefer, refuse, decide, mean, intend, try, promise等动词后作宾语时。</a:t>
            </a:r>
          </a:p>
          <a:p>
            <a:pPr fontAlgn="auto">
              <a:lnSpc>
                <a:spcPts val="45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asked him to see the film, but he didn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want to.我请他看电影,但是他不想去。</a:t>
            </a:r>
          </a:p>
          <a:p>
            <a:pPr fontAlgn="auto">
              <a:lnSpc>
                <a:spcPts val="45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(2)在 ask, warn, tell, advise, force, wish, expect, allow, permit, invite, persuade, order, would like, forbid等动词(短语)后作宾补或主补时。</a:t>
            </a:r>
          </a:p>
          <a:p>
            <a:pPr fontAlgn="auto">
              <a:lnSpc>
                <a:spcPts val="4500"/>
              </a:lnSpc>
            </a:pP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students want to enter the lab, but the monitor advises them not to (enter the lab).学生们想进实验室,但班长建议他们别进去。</a:t>
            </a:r>
          </a:p>
          <a:p>
            <a:pPr fontAlgn="auto">
              <a:lnSpc>
                <a:spcPts val="45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(3)在 happy, glad, eager, willing, ready 等形容词后作状语时。</a:t>
            </a:r>
          </a:p>
          <a:p>
            <a:pPr fontAlgn="auto">
              <a:lnSpc>
                <a:spcPts val="45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 spc="-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—Will you join us in a walk?跟我们一块儿散步,好吗?</a:t>
            </a:r>
          </a:p>
          <a:p>
            <a:pPr fontAlgn="auto">
              <a:lnSpc>
                <a:spcPts val="45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—I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 be happy to. 我非常愿意。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9645650" cy="67695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强调句型与结构相似的主从复合句的区别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1470" y="808990"/>
            <a:ext cx="114439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1.与含主语从句的主从复合句的区别</a:t>
            </a:r>
          </a:p>
          <a:p>
            <a:pPr indent="0" fontAlgn="auto">
              <a:lnSpc>
                <a:spcPct val="150000"/>
              </a:lnSpc>
            </a:pP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句子①是一个主从复合句,其中It是形式主语;that 引导的是主语从句,that没有任何意义,在从句中不作任何成分。句子②是强调句,强调的是宾语the Great Wall,It is和that没有任何意义,只是用来构成强调句型的基本框架。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65" y="1689735"/>
            <a:ext cx="10123170" cy="2183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考情解读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5915" y="845185"/>
            <a:ext cx="115023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课标要求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1.掌握倒装的必备条件及倒装的具体应用。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2.熟知强调句的基本结构及其一般疑问句句式、特殊疑问句句式,注意其与结构相似的主从复合句的区别。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3.掌握省略的一些基本原则,并能正确使用。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4.掌握祈使句、感叹句的基本形式及用法。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7810" y="480695"/>
            <a:ext cx="116770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2.与含定语从句的主从复合句的区别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sz="2800" b="1" spc="-5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</a:t>
            </a:r>
            <a:r>
              <a:rPr lang="zh-CN" sz="2800" spc="-5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 spc="-5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句子①是一个主从复合句,其中that引导的是定语从句,修饰先行词question,that 在从句中作主语;It在主句中作主语。句子②是强调句,强调的是宾语novels,It is和that没有任何意义,只是用来构成强调句型的基本框架。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810" y="1346835"/>
            <a:ext cx="10034270" cy="1576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7810" y="351155"/>
            <a:ext cx="116770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It was in the company 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worked two years ago</a:t>
            </a:r>
          </a:p>
          <a:p>
            <a:pPr algn="just" fontAlgn="auto">
              <a:lnSpc>
                <a:spcPct val="150000"/>
              </a:lnSpc>
            </a:pP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I met a foreigner.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考查强调句型和定语从句。句意:正是在我两年前工作过的公司我见到了一个外国人。分析句子结构可知,题干"It was in the company …</a:t>
            </a:r>
          </a:p>
          <a:p>
            <a:pPr algn="just" fontAlgn="auto">
              <a:lnSpc>
                <a:spcPct val="150000"/>
              </a:lnSpc>
            </a:pP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I met a foreigner"是强调句,强调的是地点状语in the company, company后有一个定语从句"</a:t>
            </a:r>
            <a:r>
              <a:rPr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worked two years ago",先行词是company,关系词在定语从句中作地点状语,故第一空用where;第二空用that构成强调句型的基本框架。故填where; that。 </a:t>
            </a:r>
          </a:p>
        </p:txBody>
      </p:sp>
      <p:pic>
        <p:nvPicPr>
          <p:cNvPr id="4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810" y="63119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7810" y="151765"/>
            <a:ext cx="1175067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3.与含状语从句的主从复合句的区别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(1)与"It is/was+时间名词+when…"的区别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在该句型中,It指时间,when引导时间状语从句,时间名词前无介词。试比较: 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句子①是主从复合句,It指时间,when引导时间状语从句。句子②是强调句型,强调的是时间状语at 6 o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clock,It和that无实际意义。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(2)与"It is+时间段+since…"的区别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在该句型中,since引导时间状语从句。若since和延续性动词连用,该句型表示"……不做某事已有……时间了";若since和非延续性动词连用,该句型表示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810" y="2292985"/>
            <a:ext cx="8829675" cy="971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20980" y="392430"/>
            <a:ext cx="117506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"……做某事已有……时间了"。since引导的从句常用一般过去时。试比较: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句子①②是"It is+时间段+since…"句型,since引导时间状语从句。句子③是强调句,强调的是宾语two hours。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075" y="1245235"/>
            <a:ext cx="9540875" cy="2808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20980" y="336550"/>
            <a:ext cx="117506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(3)与"It was+时间段+before…"的区别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在该句型中,It指时间,before引导时间状语从句。试比较: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句子①中的It指时间,before引导的是时间状语从句;句子②为强调句,强调的是时间状语two years later。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65" y="1851025"/>
            <a:ext cx="9588500" cy="2232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71795" y="401320"/>
            <a:ext cx="651954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考查祈使句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考查强调句型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考查倒装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考法帮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4413885" cy="6757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考查祈使句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44170" y="929005"/>
            <a:ext cx="114477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2016年全国Ⅱ语法填空考查了祈使句。高考对于祈使句的考查,无非是通过"填动词原形"这种形式。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1.分析句子结构并确定句子成分,从而判断是否用祈使句。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2.牢记用于祈使句的固定句型:祈使句+and/or+陈述句。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74891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8770" y="440690"/>
            <a:ext cx="117024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[2016甲卷(全国Ⅱ),70]It could be anything — gardening, cooking, music, sports — but whatever it is, </a:t>
            </a: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(make) sure it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a relief from daily stress rather than another thing to worry about.  </a:t>
            </a:r>
          </a:p>
          <a:p>
            <a:pPr indent="0" algn="just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分析句子结构可知,but连接两个并列分句;其中第二个分句中的whatever引导让步状语从句,其后为祈使句充当主句。故填make。</a:t>
            </a: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70" y="699770"/>
            <a:ext cx="864870" cy="394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8135" y="4048125"/>
            <a:ext cx="115557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考法总结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在解答该题时,分析句子结构非常重要。因为该句中whatever引导让步状语从句,所以其后应是主句,而祈使句可充当主句,非谓语动词(短语)则不可以。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47028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考查强调句型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58750" y="808990"/>
            <a:ext cx="11837670" cy="586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5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高考可能会考查强调句型"It is/was +被强调部分+that/ who+其他"中It或that/who的使用。</a:t>
            </a:r>
          </a:p>
          <a:p>
            <a:pPr indent="0" fontAlgn="auto">
              <a:lnSpc>
                <a:spcPts val="45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考生要养成看到以 it开头的句子,就要考虑强调句型的思维模式,把强调句型排除之后,再考虑用其他的连接词。</a:t>
            </a:r>
          </a:p>
          <a:p>
            <a:pPr indent="0" fontAlgn="auto">
              <a:lnSpc>
                <a:spcPts val="45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[2017天津,11]It was when I got back to my apartment</a:t>
            </a:r>
          </a:p>
          <a:p>
            <a:pPr indent="0" fontAlgn="auto">
              <a:lnSpc>
                <a:spcPts val="4500"/>
              </a:lnSpc>
            </a:pPr>
            <a:r>
              <a:rPr lang="zh-CN" alt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　　　　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first came across my new neighbors. </a:t>
            </a:r>
          </a:p>
          <a:p>
            <a:pPr indent="0" fontAlgn="auto">
              <a:lnSpc>
                <a:spcPts val="45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句意:正是在我回到公寓的时候,我第一次遇到了新邻居。分析句子结构可知,本句使用了强调句型,强调when引导的时间状语从句,因此填that。</a:t>
            </a:r>
          </a:p>
          <a:p>
            <a:pPr indent="0" fontAlgn="auto">
              <a:lnSpc>
                <a:spcPts val="45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考法总结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设空处无提示词,去掉It was和空格后,句子结构和意义仍然完整,即可确定此句用了强调句型,故填that。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69938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0" y="323151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797300" cy="67695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考查倒装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58750" y="808990"/>
            <a:ext cx="1183767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语法填空很少涉及对倒装句的考查,但有可能会考查部分倒装中助动词以及系动词的使用。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解答倒装类题目的关键是判断句子是否具备使用倒装的条件。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1.看句首是否有表示(半)否定意义的词汇,是否有only修饰的状语(从句),是否有so修饰的形容词或副词以及是否有not until,not only等。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2.看句首是否有表示方位或方向的词或短语,且主语是否为名词(短语),若是,则完全倒装;若不是,则不倒装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56317" y="269938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47040" y="380365"/>
            <a:ext cx="4680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五年考情回顾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03225" y="1027430"/>
          <a:ext cx="11403330" cy="49383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620"/>
                <a:gridCol w="2910840"/>
                <a:gridCol w="7087870"/>
              </a:tblGrid>
              <a:tr h="885190"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特殊句式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20725"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2020新高考Ⅰ(山东)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全国卷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2020—2016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2016Ⅱ·70.make[祈使句]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88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5年考频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5年1考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882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浙江卷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2021.1—2017.6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5年考频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5年0考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8770" y="440690"/>
            <a:ext cx="1170241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[2015天津,3]Only when Lily walked into the office </a:t>
            </a:r>
          </a:p>
          <a:p>
            <a:pPr indent="0" algn="just" fontAlgn="auto">
              <a:lnSpc>
                <a:spcPct val="150000"/>
              </a:lnSpc>
            </a:pPr>
            <a:r>
              <a:rPr sz="28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she realize that she had left the contract at home.  </a:t>
            </a:r>
          </a:p>
          <a:p>
            <a:pPr indent="0" algn="just" fontAlgn="auto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句意:直到走进办公室,莉莉才意识到她把合同落在了家里。"Only+状语从句"置于句首时,主句要部分倒装;根据状语从句中的walked及realize后宾语从句中的had left可知,主句应用一般过去时。故填助动词did。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70" y="699770"/>
            <a:ext cx="864870" cy="394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8135" y="4048125"/>
            <a:ext cx="115557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考法总结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"Only+状语从句"置于句首时,主句要用部分倒装,再结合前面从句的时态可知应用一般过去时。掌握了倒装句式,并将其应用于书面表达中,会大大提升文章的档次。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47040" y="380365"/>
            <a:ext cx="2430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命题分析预测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7040" y="902335"/>
            <a:ext cx="1116012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近五年高考语法填空对特殊句式的考查很少,但考生在备考中仍需掌握There be句型、祈使句、状语从句的省略、强调句、倒装句等知识点,以便有充足的知识储备和较强的综合能力应对高考。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71795" y="401320"/>
            <a:ext cx="672147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倒　装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强　调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祈使句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   感叹句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There be句型</a:t>
            </a:r>
            <a:endParaRPr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省　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     强调句型与结构相似的主从复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合句的区别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考点帮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必备知识通关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781425" cy="67693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倒　装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6390" y="808990"/>
            <a:ext cx="1148016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知识1　完全倒装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indent="0" algn="just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把谓语完全放在主语之前的现象叫完全倒装。完全倒装的常见情况:</a:t>
            </a:r>
          </a:p>
          <a:p>
            <a:pPr indent="0" algn="just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1.here,there等方位副词,now,then等时间副词以及in,out,away,up, down,off等表示趋向的副词位于句首,句子谓语动词为come,go,leave, run,fly,rush等表示动作趋向的不及物动词或be动词,且句子主语是名词时,句子用完全倒装。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Here is Mr. Wang.王先生来了。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Now comes your turn.现在该你了。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 flew the bird.鸟飞走了。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1d2962c-5cdb-406e-bc18-a3197b7b2e75}"/>
  <p:tag name="TABLE_ENDDRAG_ORIGIN_RECT" val="897*388"/>
  <p:tag name="TABLE_ENDDRAG_RECT" val="31*80*897*388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2967</Words>
  <Application>WPS 演示</Application>
  <PresentationFormat>自定义</PresentationFormat>
  <Paragraphs>397</Paragraphs>
  <Slides>60</Slides>
  <Notes>29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1" baseType="lpstr">
      <vt:lpstr>Office 主题​​</vt:lpstr>
      <vt:lpstr>幻灯片 1</vt:lpstr>
      <vt:lpstr>专题十一  特殊句式</vt:lpstr>
      <vt:lpstr>幻灯片 3</vt:lpstr>
      <vt:lpstr>幻灯片 4</vt:lpstr>
      <vt:lpstr>  考情解读</vt:lpstr>
      <vt:lpstr>幻灯片 6</vt:lpstr>
      <vt:lpstr>幻灯片 7</vt:lpstr>
      <vt:lpstr>幻灯片 8</vt:lpstr>
      <vt:lpstr>  考点1   倒　装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  考点2   强　调</vt:lpstr>
      <vt:lpstr>幻灯片 24</vt:lpstr>
      <vt:lpstr>幻灯片 25</vt:lpstr>
      <vt:lpstr>幻灯片 26</vt:lpstr>
      <vt:lpstr>幻灯片 27</vt:lpstr>
      <vt:lpstr>幻灯片 28</vt:lpstr>
      <vt:lpstr>幻灯片 29</vt:lpstr>
      <vt:lpstr>  考点3   祈使句</vt:lpstr>
      <vt:lpstr>幻灯片 31</vt:lpstr>
      <vt:lpstr>幻灯片 32</vt:lpstr>
      <vt:lpstr>幻灯片 33</vt:lpstr>
      <vt:lpstr>幻灯片 34</vt:lpstr>
      <vt:lpstr>幻灯片 35</vt:lpstr>
      <vt:lpstr>  考点4   感叹句</vt:lpstr>
      <vt:lpstr>幻灯片 37</vt:lpstr>
      <vt:lpstr>幻灯片 38</vt:lpstr>
      <vt:lpstr>  考点5   There be句型</vt:lpstr>
      <vt:lpstr>幻灯片 40</vt:lpstr>
      <vt:lpstr>幻灯片 41</vt:lpstr>
      <vt:lpstr>幻灯片 42</vt:lpstr>
      <vt:lpstr>  考点6   省　略</vt:lpstr>
      <vt:lpstr>幻灯片 44</vt:lpstr>
      <vt:lpstr>幻灯片 45</vt:lpstr>
      <vt:lpstr>幻灯片 46</vt:lpstr>
      <vt:lpstr>幻灯片 47</vt:lpstr>
      <vt:lpstr>幻灯片 48</vt:lpstr>
      <vt:lpstr>  难点   强调句型与结构相似的主从复合句的区别</vt:lpstr>
      <vt:lpstr>幻灯片 50</vt:lpstr>
      <vt:lpstr>幻灯片 51</vt:lpstr>
      <vt:lpstr>幻灯片 52</vt:lpstr>
      <vt:lpstr>幻灯片 53</vt:lpstr>
      <vt:lpstr>幻灯片 54</vt:lpstr>
      <vt:lpstr>幻灯片 55</vt:lpstr>
      <vt:lpstr>  考法1   考查祈使句</vt:lpstr>
      <vt:lpstr>幻灯片 57</vt:lpstr>
      <vt:lpstr>  考法2   考查强调句型</vt:lpstr>
      <vt:lpstr>  考法3   考查倒装</vt:lpstr>
      <vt:lpstr>幻灯片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75</cp:revision>
  <dcterms:created xsi:type="dcterms:W3CDTF">2021-01-08T01:23:00Z</dcterms:created>
  <dcterms:modified xsi:type="dcterms:W3CDTF">2021-09-22T16:01:18Z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