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slides/slide99.xml" ContentType="application/vnd.openxmlformats-officedocument.presentationml.slide+xml"/>
  <Override PartName="/ppt/tags/tag41.xml" ContentType="application/vnd.openxmlformats-officedocument.presentationml.tags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slides/slide55.xml" ContentType="application/vnd.openxmlformats-officedocument.presentationml.slide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43.xml" ContentType="application/vnd.openxmlformats-officedocument.presentationml.slideLayout+xml"/>
  <Override PartName="/ppt/tags/tag68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slides/slide108.xml" ContentType="application/vnd.openxmlformats-officedocument.presentationml.slide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tags/tag106.xml" ContentType="application/vnd.openxmlformats-officedocument.presentationml.tags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Layouts/slideLayout48.xml" ContentType="application/vnd.openxmlformats-officedocument.presentationml.slideLayout+xml"/>
  <Override PartName="/ppt/tags/tag131.xml" ContentType="application/vnd.openxmlformats-officedocument.presentationml.tags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ags/tag98.xml" ContentType="application/vnd.openxmlformats-officedocument.presentationml.tags+xml"/>
  <Override PartName="/ppt/tags/tag120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87.xml" ContentType="application/vnd.openxmlformats-officedocument.presentationml.tags+xml"/>
  <Override PartName="/ppt/slides/slide41.xml" ContentType="application/vnd.openxmlformats-officedocument.presentationml.slide+xml"/>
  <Override PartName="/ppt/tags/tag29.xml" ContentType="application/vnd.openxmlformats-officedocument.presentationml.tags+xml"/>
  <Override PartName="/ppt/tags/tag76.xml" ContentType="application/vnd.openxmlformats-officedocument.presentationml.tags+xml"/>
  <Override PartName="/ppt/slides/slide30.xml" ContentType="application/vnd.openxmlformats-officedocument.presentationml.slide+xml"/>
  <Override PartName="/ppt/slideLayouts/slideLayout40.xml" ContentType="application/vnd.openxmlformats-officedocument.presentationml.slideLayout+xml"/>
  <Override PartName="/ppt/tags/tag18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43.xml" ContentType="application/vnd.openxmlformats-officedocument.presentationml.tags+xml"/>
  <Override PartName="/ppt/tags/tag90.xml" ContentType="application/vnd.openxmlformats-officedocument.presentationml.tags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slides/slide98.xml" ContentType="application/vnd.openxmlformats-officedocument.presentationml.slide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Layouts/slideLayout39.xml" ContentType="application/vnd.openxmlformats-officedocument.presentationml.slideLayout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slides/slide40.xml" ContentType="application/vnd.openxmlformats-officedocument.presentationml.slide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tags/tag53.xml" ContentType="application/vnd.openxmlformats-officedocument.presentationml.tags+xml"/>
  <Override PartName="/ppt/slides/slide89.xml" ContentType="application/vnd.openxmlformats-officedocument.presentationml.slide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135.xml" ContentType="application/vnd.openxmlformats-officedocument.presentationml.tags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24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theme/theme3.xml" ContentType="application/vnd.openxmlformats-officedocument.theme+xml"/>
  <Override PartName="/ppt/tags/tag102.xml" ContentType="application/vnd.openxmlformats-officedocument.presentationml.tags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slideLayouts/slideLayout44.xml" ContentType="application/vnd.openxmlformats-officedocument.presentationml.slideLayout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47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36.xml" ContentType="application/vnd.openxmlformats-officedocument.presentationml.tags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7" r:id="rId3"/>
    <p:sldMasterId id="2147483689" r:id="rId4"/>
  </p:sldMasterIdLst>
  <p:notesMasterIdLst>
    <p:notesMasterId r:id="rId115"/>
  </p:notesMasterIdLst>
  <p:handoutMasterIdLst>
    <p:handoutMasterId r:id="rId116"/>
  </p:handoutMasterIdLst>
  <p:sldIdLst>
    <p:sldId id="277" r:id="rId5"/>
    <p:sldId id="293" r:id="rId6"/>
    <p:sldId id="771" r:id="rId7"/>
    <p:sldId id="1053" r:id="rId8"/>
    <p:sldId id="1054" r:id="rId9"/>
    <p:sldId id="1055" r:id="rId10"/>
    <p:sldId id="1056" r:id="rId11"/>
    <p:sldId id="296" r:id="rId12"/>
    <p:sldId id="400" r:id="rId13"/>
    <p:sldId id="485" r:id="rId14"/>
    <p:sldId id="1057" r:id="rId15"/>
    <p:sldId id="1058" r:id="rId16"/>
    <p:sldId id="1059" r:id="rId17"/>
    <p:sldId id="1060" r:id="rId18"/>
    <p:sldId id="1061" r:id="rId19"/>
    <p:sldId id="1062" r:id="rId20"/>
    <p:sldId id="1063" r:id="rId21"/>
    <p:sldId id="358" r:id="rId22"/>
    <p:sldId id="417" r:id="rId23"/>
    <p:sldId id="1033" r:id="rId24"/>
    <p:sldId id="1034" r:id="rId25"/>
    <p:sldId id="888" r:id="rId26"/>
    <p:sldId id="1065" r:id="rId27"/>
    <p:sldId id="1064" r:id="rId28"/>
    <p:sldId id="328" r:id="rId29"/>
    <p:sldId id="1066" r:id="rId30"/>
    <p:sldId id="1067" r:id="rId31"/>
    <p:sldId id="1068" r:id="rId32"/>
    <p:sldId id="1069" r:id="rId33"/>
    <p:sldId id="1070" r:id="rId34"/>
    <p:sldId id="1071" r:id="rId35"/>
    <p:sldId id="1072" r:id="rId36"/>
    <p:sldId id="895" r:id="rId37"/>
    <p:sldId id="1073" r:id="rId38"/>
    <p:sldId id="1075" r:id="rId39"/>
    <p:sldId id="1074" r:id="rId40"/>
    <p:sldId id="1078" r:id="rId41"/>
    <p:sldId id="1077" r:id="rId42"/>
    <p:sldId id="1076" r:id="rId43"/>
    <p:sldId id="346" r:id="rId44"/>
    <p:sldId id="1079" r:id="rId45"/>
    <p:sldId id="1080" r:id="rId46"/>
    <p:sldId id="1081" r:id="rId47"/>
    <p:sldId id="421" r:id="rId48"/>
    <p:sldId id="1082" r:id="rId49"/>
    <p:sldId id="1083" r:id="rId50"/>
    <p:sldId id="1085" r:id="rId51"/>
    <p:sldId id="1084" r:id="rId52"/>
    <p:sldId id="941" r:id="rId53"/>
    <p:sldId id="1086" r:id="rId54"/>
    <p:sldId id="1087" r:id="rId55"/>
    <p:sldId id="991" r:id="rId56"/>
    <p:sldId id="1088" r:id="rId57"/>
    <p:sldId id="1090" r:id="rId58"/>
    <p:sldId id="1089" r:id="rId59"/>
    <p:sldId id="1091" r:id="rId60"/>
    <p:sldId id="1092" r:id="rId61"/>
    <p:sldId id="1093" r:id="rId62"/>
    <p:sldId id="1094" r:id="rId63"/>
    <p:sldId id="1095" r:id="rId64"/>
    <p:sldId id="1098" r:id="rId65"/>
    <p:sldId id="1099" r:id="rId66"/>
    <p:sldId id="1097" r:id="rId67"/>
    <p:sldId id="1096" r:id="rId68"/>
    <p:sldId id="1101" r:id="rId69"/>
    <p:sldId id="1102" r:id="rId70"/>
    <p:sldId id="1100" r:id="rId71"/>
    <p:sldId id="1103" r:id="rId72"/>
    <p:sldId id="1106" r:id="rId73"/>
    <p:sldId id="1105" r:id="rId74"/>
    <p:sldId id="1107" r:id="rId75"/>
    <p:sldId id="1108" r:id="rId76"/>
    <p:sldId id="1109" r:id="rId77"/>
    <p:sldId id="1110" r:id="rId78"/>
    <p:sldId id="1111" r:id="rId79"/>
    <p:sldId id="1112" r:id="rId80"/>
    <p:sldId id="1113" r:id="rId81"/>
    <p:sldId id="1114" r:id="rId82"/>
    <p:sldId id="1115" r:id="rId83"/>
    <p:sldId id="1116" r:id="rId84"/>
    <p:sldId id="1117" r:id="rId85"/>
    <p:sldId id="1118" r:id="rId86"/>
    <p:sldId id="1119" r:id="rId87"/>
    <p:sldId id="1120" r:id="rId88"/>
    <p:sldId id="1121" r:id="rId89"/>
    <p:sldId id="1122" r:id="rId90"/>
    <p:sldId id="1123" r:id="rId91"/>
    <p:sldId id="1124" r:id="rId92"/>
    <p:sldId id="1125" r:id="rId93"/>
    <p:sldId id="1126" r:id="rId94"/>
    <p:sldId id="1127" r:id="rId95"/>
    <p:sldId id="1128" r:id="rId96"/>
    <p:sldId id="1129" r:id="rId97"/>
    <p:sldId id="1130" r:id="rId98"/>
    <p:sldId id="1131" r:id="rId99"/>
    <p:sldId id="1132" r:id="rId100"/>
    <p:sldId id="1133" r:id="rId101"/>
    <p:sldId id="1134" r:id="rId102"/>
    <p:sldId id="1135" r:id="rId103"/>
    <p:sldId id="1136" r:id="rId104"/>
    <p:sldId id="1137" r:id="rId105"/>
    <p:sldId id="1138" r:id="rId106"/>
    <p:sldId id="1139" r:id="rId107"/>
    <p:sldId id="1140" r:id="rId108"/>
    <p:sldId id="1141" r:id="rId109"/>
    <p:sldId id="1142" r:id="rId110"/>
    <p:sldId id="1143" r:id="rId111"/>
    <p:sldId id="1144" r:id="rId112"/>
    <p:sldId id="1145" r:id="rId113"/>
    <p:sldId id="1146" r:id="rId1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01B0F0"/>
    <a:srgbClr val="FAB529"/>
    <a:srgbClr val="008BD6"/>
    <a:srgbClr val="FF6B00"/>
    <a:srgbClr val="E36B2A"/>
    <a:srgbClr val="D7A800"/>
    <a:srgbClr val="95411F"/>
    <a:srgbClr val="FF0066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898" autoAdjust="0"/>
    <p:restoredTop sz="94617"/>
  </p:normalViewPr>
  <p:slideViewPr>
    <p:cSldViewPr snapToGrid="0">
      <p:cViewPr>
        <p:scale>
          <a:sx n="70" d="100"/>
          <a:sy n="70" d="100"/>
        </p:scale>
        <p:origin x="-360" y="100"/>
      </p:cViewPr>
      <p:guideLst>
        <p:guide orient="horz" pos="2267"/>
        <p:guide pos="385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presProps" Target="presProps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87" Type="http://schemas.openxmlformats.org/officeDocument/2006/relationships/slide" Target="slides/slide83.xml"/><Relationship Id="rId102" Type="http://schemas.openxmlformats.org/officeDocument/2006/relationships/slide" Target="slides/slide98.xml"/><Relationship Id="rId110" Type="http://schemas.openxmlformats.org/officeDocument/2006/relationships/slide" Target="slides/slide106.xml"/><Relationship Id="rId11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13" Type="http://schemas.openxmlformats.org/officeDocument/2006/relationships/slide" Target="slides/slide109.xml"/><Relationship Id="rId118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16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11" Type="http://schemas.openxmlformats.org/officeDocument/2006/relationships/slide" Target="slides/slide10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14" Type="http://schemas.openxmlformats.org/officeDocument/2006/relationships/slide" Target="slides/slide110.xml"/><Relationship Id="rId119" Type="http://schemas.openxmlformats.org/officeDocument/2006/relationships/theme" Target="theme/theme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tableStyles" Target="tableStyle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314244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6032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7902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286044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100295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74493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174240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227496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42150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422153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322770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146925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3862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-157187" y="14191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391400" y="3521075"/>
            <a:ext cx="2743200" cy="365125"/>
          </a:xfrm>
        </p:spPr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5227" y="114145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第一部分  教材知识梳理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知识清单</a:t>
            </a:r>
            <a:endParaRPr kumimoji="1" lang="zh-CN" altLang="en-US" sz="28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8755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" Target="slide18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" Target="slide8.xml"/><Relationship Id="rId5" Type="http://schemas.openxmlformats.org/officeDocument/2006/relationships/tags" Target="../tags/tag5.xml"/><Relationship Id="rId10" Type="http://schemas.openxmlformats.org/officeDocument/2006/relationships/slide" Target="slide2.xml"/><Relationship Id="rId4" Type="http://schemas.openxmlformats.org/officeDocument/2006/relationships/tags" Target="../tags/tag4.xml"/><Relationship Id="rId9" Type="http://schemas.openxmlformats.org/officeDocument/2006/relationships/slide" Target="slide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9.xml"/><Relationship Id="rId4" Type="http://schemas.openxmlformats.org/officeDocument/2006/relationships/slide" Target="slide18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0.xml"/><Relationship Id="rId4" Type="http://schemas.openxmlformats.org/officeDocument/2006/relationships/slide" Target="slide18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1.xml"/><Relationship Id="rId4" Type="http://schemas.openxmlformats.org/officeDocument/2006/relationships/slide" Target="slide18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2.xml"/><Relationship Id="rId4" Type="http://schemas.openxmlformats.org/officeDocument/2006/relationships/slide" Target="slide18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3.xml"/><Relationship Id="rId4" Type="http://schemas.openxmlformats.org/officeDocument/2006/relationships/slide" Target="slide18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4.xml"/><Relationship Id="rId4" Type="http://schemas.openxmlformats.org/officeDocument/2006/relationships/slide" Target="slide18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5.xml"/><Relationship Id="rId4" Type="http://schemas.openxmlformats.org/officeDocument/2006/relationships/slide" Target="slide18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6.xml"/><Relationship Id="rId4" Type="http://schemas.openxmlformats.org/officeDocument/2006/relationships/slide" Target="slide18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7.xml"/><Relationship Id="rId4" Type="http://schemas.openxmlformats.org/officeDocument/2006/relationships/slide" Target="slide18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8.xml"/><Relationship Id="rId4" Type="http://schemas.openxmlformats.org/officeDocument/2006/relationships/slide" Target="slide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9.xml"/><Relationship Id="rId4" Type="http://schemas.openxmlformats.org/officeDocument/2006/relationships/slide" Target="slide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54.xml"/><Relationship Id="rId3" Type="http://schemas.openxmlformats.org/officeDocument/2006/relationships/slide" Target="slide1.xml"/><Relationship Id="rId7" Type="http://schemas.openxmlformats.org/officeDocument/2006/relationships/slide" Target="slide4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6" Type="http://schemas.openxmlformats.org/officeDocument/2006/relationships/slide" Target="slide40.xml"/><Relationship Id="rId5" Type="http://schemas.openxmlformats.org/officeDocument/2006/relationships/slide" Target="slide25.xml"/><Relationship Id="rId4" Type="http://schemas.openxmlformats.org/officeDocument/2006/relationships/slide" Target="slide19.xml"/><Relationship Id="rId9" Type="http://schemas.openxmlformats.org/officeDocument/2006/relationships/slide" Target="slide7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7" Type="http://schemas.openxmlformats.org/officeDocument/2006/relationships/slide" Target="slide18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slide" Target="slide1.xml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4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Relationship Id="rId4" Type="http://schemas.openxmlformats.org/officeDocument/2006/relationships/slide" Target="slide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Relationship Id="rId4" Type="http://schemas.openxmlformats.org/officeDocument/2006/relationships/slide" Target="slide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Relationship Id="rId4" Type="http://schemas.openxmlformats.org/officeDocument/2006/relationships/slide" Target="slide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Relationship Id="rId4" Type="http://schemas.openxmlformats.org/officeDocument/2006/relationships/slide" Target="slide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7" Type="http://schemas.openxmlformats.org/officeDocument/2006/relationships/slide" Target="slide12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slide" Target="slide18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2.xml"/><Relationship Id="rId4" Type="http://schemas.openxmlformats.org/officeDocument/2006/relationships/slide" Target="slide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3.xml"/><Relationship Id="rId4" Type="http://schemas.openxmlformats.org/officeDocument/2006/relationships/slide" Target="slide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Relationship Id="rId4" Type="http://schemas.openxmlformats.org/officeDocument/2006/relationships/slide" Target="slide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Relationship Id="rId4" Type="http://schemas.openxmlformats.org/officeDocument/2006/relationships/slide" Target="slide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slide" Target="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6.xml"/><Relationship Id="rId4" Type="http://schemas.openxmlformats.org/officeDocument/2006/relationships/slide" Target="slide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7.xml"/><Relationship Id="rId4" Type="http://schemas.openxmlformats.org/officeDocument/2006/relationships/slide" Target="slide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Relationship Id="rId4" Type="http://schemas.openxmlformats.org/officeDocument/2006/relationships/slide" Target="slide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9.xml"/><Relationship Id="rId4" Type="http://schemas.openxmlformats.org/officeDocument/2006/relationships/slide" Target="slide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0.xml"/><Relationship Id="rId4" Type="http://schemas.openxmlformats.org/officeDocument/2006/relationships/slide" Target="slide1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1.xml"/><Relationship Id="rId4" Type="http://schemas.openxmlformats.org/officeDocument/2006/relationships/slide" Target="slide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2.xml"/><Relationship Id="rId4" Type="http://schemas.openxmlformats.org/officeDocument/2006/relationships/slide" Target="slide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3.xml"/><Relationship Id="rId4" Type="http://schemas.openxmlformats.org/officeDocument/2006/relationships/slide" Target="slide1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4.xml"/><Relationship Id="rId4" Type="http://schemas.openxmlformats.org/officeDocument/2006/relationships/slide" Target="slide1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5.xml"/><Relationship Id="rId4" Type="http://schemas.openxmlformats.org/officeDocument/2006/relationships/slide" Target="slide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slide" Target="slide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7" Type="http://schemas.openxmlformats.org/officeDocument/2006/relationships/slide" Target="slide12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slide" Target="slide18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9.xml"/><Relationship Id="rId4" Type="http://schemas.openxmlformats.org/officeDocument/2006/relationships/slide" Target="slide1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0.xml"/><Relationship Id="rId4" Type="http://schemas.openxmlformats.org/officeDocument/2006/relationships/slide" Target="slide1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1.xml"/><Relationship Id="rId4" Type="http://schemas.openxmlformats.org/officeDocument/2006/relationships/slide" Target="slide1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2.xml"/><Relationship Id="rId4" Type="http://schemas.openxmlformats.org/officeDocument/2006/relationships/slide" Target="slide1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Relationship Id="rId4" Type="http://schemas.openxmlformats.org/officeDocument/2006/relationships/slide" Target="slide1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Relationship Id="rId4" Type="http://schemas.openxmlformats.org/officeDocument/2006/relationships/slide" Target="slide1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Relationship Id="rId4" Type="http://schemas.openxmlformats.org/officeDocument/2006/relationships/slide" Target="slide1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Relationship Id="rId4" Type="http://schemas.openxmlformats.org/officeDocument/2006/relationships/slide" Target="slide1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slide" Target="slide18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slide" Target="slide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Relationship Id="rId4" Type="http://schemas.openxmlformats.org/officeDocument/2006/relationships/slide" Target="slide1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Relationship Id="rId4" Type="http://schemas.openxmlformats.org/officeDocument/2006/relationships/slide" Target="slide1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Relationship Id="rId4" Type="http://schemas.openxmlformats.org/officeDocument/2006/relationships/slide" Target="slide1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Relationship Id="rId4" Type="http://schemas.openxmlformats.org/officeDocument/2006/relationships/slide" Target="slide1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7" Type="http://schemas.openxmlformats.org/officeDocument/2006/relationships/slide" Target="slide18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5" Type="http://schemas.openxmlformats.org/officeDocument/2006/relationships/slide" Target="slide18.xml"/><Relationship Id="rId4" Type="http://schemas.openxmlformats.org/officeDocument/2006/relationships/slide" Target="slide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slide" Target="slide18.xml"/><Relationship Id="rId4" Type="http://schemas.openxmlformats.org/officeDocument/2006/relationships/slide" Target="slide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slide" Target="slide18.xml"/><Relationship Id="rId4" Type="http://schemas.openxmlformats.org/officeDocument/2006/relationships/slide" Target="slide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5" Type="http://schemas.openxmlformats.org/officeDocument/2006/relationships/slide" Target="slide18.xml"/><Relationship Id="rId4" Type="http://schemas.openxmlformats.org/officeDocument/2006/relationships/slide" Target="slide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6.xml"/><Relationship Id="rId4" Type="http://schemas.openxmlformats.org/officeDocument/2006/relationships/slide" Target="slide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slide" Target="slide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7.xml"/><Relationship Id="rId4" Type="http://schemas.openxmlformats.org/officeDocument/2006/relationships/slide" Target="slide18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8.xml"/><Relationship Id="rId4" Type="http://schemas.openxmlformats.org/officeDocument/2006/relationships/slide" Target="slide18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9.xml"/><Relationship Id="rId4" Type="http://schemas.openxmlformats.org/officeDocument/2006/relationships/slide" Target="slide18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0.xml"/><Relationship Id="rId4" Type="http://schemas.openxmlformats.org/officeDocument/2006/relationships/slide" Target="slide18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1.xml"/><Relationship Id="rId4" Type="http://schemas.openxmlformats.org/officeDocument/2006/relationships/slide" Target="slide18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2.xml"/><Relationship Id="rId4" Type="http://schemas.openxmlformats.org/officeDocument/2006/relationships/slide" Target="slide18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3.xml"/><Relationship Id="rId4" Type="http://schemas.openxmlformats.org/officeDocument/2006/relationships/slide" Target="slide18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4.xml"/><Relationship Id="rId4" Type="http://schemas.openxmlformats.org/officeDocument/2006/relationships/slide" Target="slide1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5.xml"/><Relationship Id="rId4" Type="http://schemas.openxmlformats.org/officeDocument/2006/relationships/slide" Target="slide1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6.xml"/><Relationship Id="rId4" Type="http://schemas.openxmlformats.org/officeDocument/2006/relationships/slide" Target="slide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7.xml"/><Relationship Id="rId4" Type="http://schemas.openxmlformats.org/officeDocument/2006/relationships/slide" Target="slide18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7" Type="http://schemas.openxmlformats.org/officeDocument/2006/relationships/slide" Target="slide12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slide" Target="slide18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1.xml"/><Relationship Id="rId4" Type="http://schemas.openxmlformats.org/officeDocument/2006/relationships/slide" Target="slide18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2.xml"/><Relationship Id="rId4" Type="http://schemas.openxmlformats.org/officeDocument/2006/relationships/slide" Target="slide18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3.xml"/><Relationship Id="rId4" Type="http://schemas.openxmlformats.org/officeDocument/2006/relationships/slide" Target="slide18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4.xml"/><Relationship Id="rId4" Type="http://schemas.openxmlformats.org/officeDocument/2006/relationships/slide" Target="slide18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5.xml"/><Relationship Id="rId4" Type="http://schemas.openxmlformats.org/officeDocument/2006/relationships/slide" Target="slide18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6.xml"/><Relationship Id="rId4" Type="http://schemas.openxmlformats.org/officeDocument/2006/relationships/slide" Target="slide18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7.xml"/><Relationship Id="rId4" Type="http://schemas.openxmlformats.org/officeDocument/2006/relationships/slide" Target="slide18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8.xml"/><Relationship Id="rId4" Type="http://schemas.openxmlformats.org/officeDocument/2006/relationships/slide" Target="slide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9.xml"/><Relationship Id="rId4" Type="http://schemas.openxmlformats.org/officeDocument/2006/relationships/slide" Target="slide18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0.xml"/><Relationship Id="rId4" Type="http://schemas.openxmlformats.org/officeDocument/2006/relationships/slide" Target="slide18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1.xml"/><Relationship Id="rId4" Type="http://schemas.openxmlformats.org/officeDocument/2006/relationships/slide" Target="slide18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2.xml"/><Relationship Id="rId4" Type="http://schemas.openxmlformats.org/officeDocument/2006/relationships/slide" Target="slide18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3.xml"/><Relationship Id="rId4" Type="http://schemas.openxmlformats.org/officeDocument/2006/relationships/slide" Target="slide18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4.xml"/><Relationship Id="rId4" Type="http://schemas.openxmlformats.org/officeDocument/2006/relationships/slide" Target="slide18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5.xml"/><Relationship Id="rId4" Type="http://schemas.openxmlformats.org/officeDocument/2006/relationships/slide" Target="slide18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6.xml"/><Relationship Id="rId4" Type="http://schemas.openxmlformats.org/officeDocument/2006/relationships/slide" Target="slide18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7.xml"/><Relationship Id="rId4" Type="http://schemas.openxmlformats.org/officeDocument/2006/relationships/slide" Target="slide18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8.xml"/><Relationship Id="rId4" Type="http://schemas.openxmlformats.org/officeDocument/2006/relationships/slide" Target="slide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9.xml"/><Relationship Id="rId4" Type="http://schemas.openxmlformats.org/officeDocument/2006/relationships/slide" Target="slide18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0.xml"/><Relationship Id="rId4" Type="http://schemas.openxmlformats.org/officeDocument/2006/relationships/slide" Target="slide18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1.xml"/><Relationship Id="rId4" Type="http://schemas.openxmlformats.org/officeDocument/2006/relationships/slide" Target="slide18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2.xml"/><Relationship Id="rId4" Type="http://schemas.openxmlformats.org/officeDocument/2006/relationships/slide" Target="slide18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3.xml"/><Relationship Id="rId4" Type="http://schemas.openxmlformats.org/officeDocument/2006/relationships/slide" Target="slide18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4.xml"/><Relationship Id="rId4" Type="http://schemas.openxmlformats.org/officeDocument/2006/relationships/slide" Target="slide18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5.xml"/><Relationship Id="rId4" Type="http://schemas.openxmlformats.org/officeDocument/2006/relationships/slide" Target="slide18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6.xml"/><Relationship Id="rId4" Type="http://schemas.openxmlformats.org/officeDocument/2006/relationships/slide" Target="slide18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7.xml"/><Relationship Id="rId4" Type="http://schemas.openxmlformats.org/officeDocument/2006/relationships/slide" Target="slide18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8.xml"/><Relationship Id="rId4" Type="http://schemas.openxmlformats.org/officeDocument/2006/relationships/slide" Target="slide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51505" y="2817495"/>
            <a:ext cx="6941185" cy="737235"/>
            <a:chOff x="3027246" y="1938253"/>
            <a:chExt cx="5990707" cy="968738"/>
          </a:xfrm>
        </p:grpSpPr>
        <p:sp>
          <p:nvSpPr>
            <p:cNvPr id="38" name="圆角矩形 6">
              <a:hlinkClick r:id="rId9" action="ppaction://hlinksldjump"/>
            </p:cNvPr>
            <p:cNvSpPr/>
            <p:nvPr>
              <p:custDataLst>
                <p:tags r:id="rId6"/>
              </p:custDataLst>
            </p:nvPr>
          </p:nvSpPr>
          <p:spPr>
            <a:xfrm flipV="1">
              <a:off x="4137042" y="2036712"/>
              <a:ext cx="4880911" cy="79268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/>
            <p:nvPr>
              <p:custDataLst>
                <p:tags r:id="rId7"/>
              </p:custDataLst>
            </p:nvPr>
          </p:nvSpPr>
          <p:spPr>
            <a:xfrm>
              <a:off x="3027246" y="2016110"/>
              <a:ext cx="885507" cy="799447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0" action="ppaction://hlinksldjump"/>
            </p:cNvPr>
            <p:cNvSpPr txBox="1"/>
            <p:nvPr/>
          </p:nvSpPr>
          <p:spPr>
            <a:xfrm>
              <a:off x="4390787" y="1938253"/>
              <a:ext cx="4559207" cy="9687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4200" y="2242422"/>
              <a:ext cx="36000" cy="39005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51505" y="3653790"/>
            <a:ext cx="6941820" cy="737235"/>
            <a:chOff x="2941329" y="3106174"/>
            <a:chExt cx="6094086" cy="1013103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4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/>
            <p:nvPr>
              <p:custDataLst>
                <p:tags r:id="rId5"/>
              </p:custDataLst>
            </p:nvPr>
          </p:nvSpPr>
          <p:spPr>
            <a:xfrm>
              <a:off x="2941329" y="3252773"/>
              <a:ext cx="900705" cy="835302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1" action="ppaction://hlinksldjump"/>
            </p:cNvPr>
            <p:cNvSpPr txBox="1"/>
            <p:nvPr/>
          </p:nvSpPr>
          <p:spPr>
            <a:xfrm>
              <a:off x="4087522" y="3106174"/>
              <a:ext cx="4529681" cy="1013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293368"/>
            <a:ext cx="9712711" cy="106009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专题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十二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简单句与主谓一致</a:t>
            </a: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51504" y="4537075"/>
            <a:ext cx="6941186" cy="751288"/>
            <a:chOff x="3024550" y="3691330"/>
            <a:chExt cx="6048318" cy="1128229"/>
          </a:xfrm>
        </p:grpSpPr>
        <p:sp>
          <p:nvSpPr>
            <p:cNvPr id="7" name="圆角矩形 6"/>
            <p:cNvSpPr/>
            <p:nvPr>
              <p:custDataLst>
                <p:tags r:id="rId2"/>
              </p:custDataLst>
            </p:nvPr>
          </p:nvSpPr>
          <p:spPr>
            <a:xfrm flipV="1">
              <a:off x="4145573" y="3971687"/>
              <a:ext cx="4927295" cy="792438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3"/>
              </p:custDataLst>
            </p:nvPr>
          </p:nvSpPr>
          <p:spPr>
            <a:xfrm>
              <a:off x="3024550" y="3994573"/>
              <a:ext cx="894022" cy="824986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fontScale="90000"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</a:p>
          </p:txBody>
        </p:sp>
        <p:sp>
          <p:nvSpPr>
            <p:cNvPr id="9" name="文本框 16">
              <a:hlinkClick r:id="rId12" action="ppaction://hlinksldjump"/>
            </p:cNvPr>
            <p:cNvSpPr txBox="1"/>
            <p:nvPr/>
          </p:nvSpPr>
          <p:spPr>
            <a:xfrm>
              <a:off x="4730410" y="3691330"/>
              <a:ext cx="3891249" cy="11071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数据共享  考点聚焦</a:t>
              </a:r>
            </a:p>
          </p:txBody>
        </p:sp>
        <p:sp>
          <p:nvSpPr>
            <p:cNvPr id="10" name="圆角矩形 9"/>
            <p:cNvSpPr/>
            <p:nvPr/>
          </p:nvSpPr>
          <p:spPr bwMode="auto">
            <a:xfrm rot="16200000" flipH="1">
              <a:off x="3980973" y="4214218"/>
              <a:ext cx="37843" cy="385841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201557" y="9857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8607" y="1528532"/>
            <a:ext cx="1119826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邢台第七中学一模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_________ terrible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weather!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— I’m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afraid we’ll have to put off the soccer game.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How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What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What a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What an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邯郸永安中学二模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_________ late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for school next time. It’s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not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allowed.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— Sorry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 I won’t.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Don’t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Won’t be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Don’t be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Be not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957087" y="1681652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8" name="文本框 6"/>
          <p:cNvSpPr txBox="1"/>
          <p:nvPr/>
        </p:nvSpPr>
        <p:spPr>
          <a:xfrm>
            <a:off x="5957087" y="3597107"/>
            <a:ext cx="523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62243" y="1561200"/>
            <a:ext cx="11088479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10.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乐山改编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Do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you want to try some wild rabbit?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— _________.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We should protect wild animals.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No way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 	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No problem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No idea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 	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Sounds interesting</a:t>
            </a: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02954" y="236838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49337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62243" y="1561200"/>
            <a:ext cx="11088479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11.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荆州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You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seem to get lost. Need help?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— _________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Yes, give me a hand, please.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Help me find my bag, please.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I’m looking for the No. 1 bus stop.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Yes, would you please help me with the bag?</a:t>
            </a: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02954" y="236838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048550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62243" y="1561200"/>
            <a:ext cx="11088479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12.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扬州三模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Look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at this mess! How much time do you think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we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need to clear it up?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— It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is a big job, but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Let’s all get started now.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many hands make light work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a friend in need is a friend indeed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the early bird catches the worm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actions speak louder than words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091563" y="3023482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98884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62243" y="1561200"/>
            <a:ext cx="11088479" cy="5185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13.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文山州一模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Would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you mind my taking a seat here?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— ________.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seat is for the old man.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Of course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Never mind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Yes, please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You’d better not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14.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河池模拟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How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do you like talk shows?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— ________.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Thank you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That’s all right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 agree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Boring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307420" y="233812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1215" y="492279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7144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" grpId="0"/>
      <p:bldP spid="11" grpId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82440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22828" y="1506608"/>
            <a:ext cx="1193269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15.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耿马县二模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)—Are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you going to take part in the speech competition?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— _______ It’s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 good chance to challenge myself.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 don’t think so. 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That’s for sure.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 disagree.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Why me?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16.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吉林三模改编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)—Shall we make a cake for Linda as a birthday gift?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— _______.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 will give her a big surprise.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Good idea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It’s a pity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You’re welcome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 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Thank you all the time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48739" y="2215300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89753" y="478631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65241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" grpId="0"/>
      <p:bldP spid="11" grpId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86485" y="1425580"/>
            <a:ext cx="1146411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17.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文山州一模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I’m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going to have a test tomorrow.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— ________. 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Good luck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Be careful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Don’t get low marks	D. Congratulations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18.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桂林灌阳县二模改编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I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hope you don’t mind my opening the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window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— ________.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It’s much too hot here.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Certainly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Of course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not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All right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That’s all right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35484" y="2215300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85538" y="5441412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065821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" grpId="0"/>
      <p:bldP spid="11" grpId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86485" y="1425580"/>
            <a:ext cx="1146411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19.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厦门二模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Thank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you for inviting us to this big dinner.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— Welcome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!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________.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 hope so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That’s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fine    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Help yourselves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20.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临沧耿马县二模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________?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— I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would like fish, dumplings and vegetables.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May I have the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bill                 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May I have the menu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May I take your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order             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May I have a seat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602241" y="2215300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03268" y="3521428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52823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" grpId="0"/>
      <p:bldP spid="11" grpId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86485" y="1425580"/>
            <a:ext cx="1146411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21.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曲靖罗平县二模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I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think doing more morning readings is a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good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way to learn English well.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— ________.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Practice makes perfect.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 don’t think so	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My pleasure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 agree with you	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That’s not true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73692" y="2870393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21769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86485" y="1425580"/>
            <a:ext cx="1146411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22.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扬州江都区模拟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It’s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amazing that you finish your project in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just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two hours!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— _________.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We finished it with the help of all the team members.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Every dog has its day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Many hands make light work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Practice makes perfect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Burn the candle at both ends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73692" y="2870393"/>
            <a:ext cx="491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35144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86485" y="1425580"/>
            <a:ext cx="1146411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23.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成都模拟改编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Excuse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me, do you mind me sitting here?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— ________.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Yes, please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Sorry, it has been taken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No, get away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No way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24.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铁岭模拟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I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haven’t seen Jack for three days, is he ill?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— ________.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His mother told me that he was in hospital.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 am afraid so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 hope not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 don’t expect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 am afraid not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73692" y="2215300"/>
            <a:ext cx="491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73692" y="4783354"/>
            <a:ext cx="491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428427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" grpId="0"/>
      <p:bldP spid="1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201557" y="9857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8607" y="1473940"/>
            <a:ext cx="1119826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邢台育才中学一模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_________ a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clean river and some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beautiful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mountains in my hometown.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— Yes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 lots of people come to spend the weekends.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There is	B. There was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There are	D. There were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8.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保定第十三中学一模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_________ will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Jenny come here? The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plane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is taking off in ten minutes.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— Sorry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She will arrive in one minute.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How far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How long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How soon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How often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957087" y="1647041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6"/>
          <p:cNvSpPr txBox="1"/>
          <p:nvPr/>
        </p:nvSpPr>
        <p:spPr>
          <a:xfrm>
            <a:off x="6262561" y="4200965"/>
            <a:ext cx="523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8414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86485" y="1425580"/>
            <a:ext cx="11464114" cy="3892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25. (2021 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邯郸永年模拟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Kim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 I’ll go to the zoo with my parents today.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— _________.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It is not a good day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 don’t want to go there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Have a good time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Come back early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73692" y="2215300"/>
            <a:ext cx="491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403726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857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8607" y="1528532"/>
            <a:ext cx="1119826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9.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河北省中考名师押题卷一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Journey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 the West is interesting.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Both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my brother and my sister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 it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very much.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likes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like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dislike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dislikes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10.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邯郸复兴区一模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Our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scientists have controlled the virus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successfully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— _________ exciting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news! I simply can’t believe it.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What an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How an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What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How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90275" y="2309447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8" name="文本框 6"/>
          <p:cNvSpPr txBox="1"/>
          <p:nvPr/>
        </p:nvSpPr>
        <p:spPr>
          <a:xfrm>
            <a:off x="2122066" y="4893644"/>
            <a:ext cx="523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693715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201557" y="9857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8607" y="1528532"/>
            <a:ext cx="1119826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11.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河北省中考模拟经典四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Lucy, can you help me with my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history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— ________.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am good at it.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With pleasure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I’m afraid not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Sorry, I can’t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No way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12.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河北省中考全真模拟一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)Fifty percent of my monthly pocket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money ________ spent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on books.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am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is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are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be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171144" y="2965953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6"/>
          <p:cNvSpPr txBox="1"/>
          <p:nvPr/>
        </p:nvSpPr>
        <p:spPr>
          <a:xfrm>
            <a:off x="2703231" y="5521442"/>
            <a:ext cx="523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154335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201557" y="9857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8607" y="1528532"/>
            <a:ext cx="1119826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13.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河北省中考名师押题卷二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I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like eating moon-cakes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because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they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________.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— So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do I.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tastes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good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B. taste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good 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taste well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tastes well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14.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石家庄二十八中二模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Could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close the window?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— _________.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Why not let fresh air in?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No, you couldn’t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Sorry, please don’t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Of course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 am afraid so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718852" y="2316747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8" name="文本框 6"/>
          <p:cNvSpPr txBox="1"/>
          <p:nvPr/>
        </p:nvSpPr>
        <p:spPr>
          <a:xfrm>
            <a:off x="2340430" y="4879997"/>
            <a:ext cx="523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021275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201557" y="9857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22722" y="1528532"/>
            <a:ext cx="1230570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15.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石家庄长安区二模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Mum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 I’m sad because I failed my exam again.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Don’t give up.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hard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 and you’ll succeed in the end.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Studying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To study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Studies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Study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16.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石家庄十七中学三模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Shall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we go swimming when we have a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picnic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today?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— ________ I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think it dangerous to swim in the lake.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A.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Why not?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Good idea.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Have a good time. 	D. I am afraid not.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718852" y="2316747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6"/>
          <p:cNvSpPr txBox="1"/>
          <p:nvPr/>
        </p:nvSpPr>
        <p:spPr>
          <a:xfrm>
            <a:off x="1617086" y="4879997"/>
            <a:ext cx="523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334597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201557" y="9857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8607" y="1528532"/>
            <a:ext cx="1119826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17.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唐山第八中学二模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I’ll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have a test tomorrow. I feel nervous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and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can’t fall asleep, mom.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— ________,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my honey. I believe you’re the best.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What a pity	B. Have a good time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With pleasure	D. Take it easy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18.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廊坊第六中学一模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excellent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teacher Zhang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Guimei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is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! She helps many girls enter the university.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What a	B. What an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How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How an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161923" y="2958192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6"/>
          <p:cNvSpPr txBox="1"/>
          <p:nvPr/>
        </p:nvSpPr>
        <p:spPr>
          <a:xfrm>
            <a:off x="5544416" y="4879997"/>
            <a:ext cx="523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312952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201557" y="9857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8607" y="1528532"/>
            <a:ext cx="1154142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19.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沧州第十四中学一模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Excuse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me, would you mind if I sit here?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— _________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It’s for my friend.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Better not. 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Not at all.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Take it easy. 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Don’t worry.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20.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张家口第十九中学三模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Gina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________?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— I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love playing badminton with my friends on weekends.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what’s your hobby	B. how old are you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do you like playing	D. can you play chess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199082" y="2316747"/>
            <a:ext cx="59384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6"/>
          <p:cNvSpPr txBox="1"/>
          <p:nvPr/>
        </p:nvSpPr>
        <p:spPr>
          <a:xfrm>
            <a:off x="7692602" y="4255557"/>
            <a:ext cx="523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904425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27635" y="816610"/>
            <a:ext cx="11982450" cy="590296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z="2000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343451" y="944896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720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42491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数据共享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考点聚焦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307396" y="173923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三角形 7"/>
          <p:cNvSpPr/>
          <p:nvPr/>
        </p:nvSpPr>
        <p:spPr>
          <a:xfrm>
            <a:off x="40898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5820092" y="1879046"/>
            <a:ext cx="570230" cy="4433112"/>
            <a:chOff x="5820092" y="2124710"/>
            <a:chExt cx="570230" cy="4433112"/>
          </a:xfrm>
        </p:grpSpPr>
        <p:sp>
          <p:nvSpPr>
            <p:cNvPr id="2" name="椭圆 1"/>
            <p:cNvSpPr/>
            <p:nvPr/>
          </p:nvSpPr>
          <p:spPr>
            <a:xfrm>
              <a:off x="5820092" y="2900842"/>
              <a:ext cx="570230" cy="552450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二</a:t>
              </a:r>
            </a:p>
          </p:txBody>
        </p:sp>
        <p:sp>
          <p:nvSpPr>
            <p:cNvPr id="3" name="椭圆 2"/>
            <p:cNvSpPr/>
            <p:nvPr/>
          </p:nvSpPr>
          <p:spPr>
            <a:xfrm>
              <a:off x="5820092" y="3676974"/>
              <a:ext cx="570230" cy="552450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三</a:t>
              </a:r>
            </a:p>
          </p:txBody>
        </p:sp>
        <p:sp>
          <p:nvSpPr>
            <p:cNvPr id="14" name="椭圆 13"/>
            <p:cNvSpPr/>
            <p:nvPr/>
          </p:nvSpPr>
          <p:spPr>
            <a:xfrm>
              <a:off x="5824537" y="2124710"/>
              <a:ext cx="561340" cy="552450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一</a:t>
              </a:r>
            </a:p>
          </p:txBody>
        </p:sp>
        <p:sp>
          <p:nvSpPr>
            <p:cNvPr id="12" name="椭圆 11"/>
            <p:cNvSpPr/>
            <p:nvPr/>
          </p:nvSpPr>
          <p:spPr>
            <a:xfrm>
              <a:off x="5820092" y="4453106"/>
              <a:ext cx="570230" cy="552450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四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5820092" y="5229238"/>
              <a:ext cx="570230" cy="552450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五</a:t>
              </a:r>
              <a:endPara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5820092" y="6005372"/>
              <a:ext cx="570230" cy="552450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六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947584" y="1894286"/>
            <a:ext cx="7178209" cy="4402632"/>
            <a:chOff x="4961232" y="1894286"/>
            <a:chExt cx="7178209" cy="4402632"/>
          </a:xfrm>
        </p:grpSpPr>
        <p:sp>
          <p:nvSpPr>
            <p:cNvPr id="17" name="文本框 2">
              <a:hlinkClick r:id="rId4" action="ppaction://hlinksldjump"/>
            </p:cNvPr>
            <p:cNvSpPr txBox="1"/>
            <p:nvPr/>
          </p:nvSpPr>
          <p:spPr>
            <a:xfrm>
              <a:off x="4961232" y="1894286"/>
              <a:ext cx="7139645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l"/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 </a:t>
              </a:r>
              <a:r>
                <a:rPr lang="en-US" altLang="zh-CN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陈述句</a:t>
              </a:r>
              <a:endPara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19" name="文本框 2">
              <a:hlinkClick r:id="rId5" action="ppaction://hlinksldjump"/>
            </p:cNvPr>
            <p:cNvSpPr txBox="1"/>
            <p:nvPr/>
          </p:nvSpPr>
          <p:spPr>
            <a:xfrm>
              <a:off x="4964140" y="2670418"/>
              <a:ext cx="7151708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l"/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r>
                <a:rPr lang="en-US" altLang="zh-CN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  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疑问句</a:t>
              </a:r>
              <a:endPara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21" name="文本框 2">
              <a:hlinkClick r:id="rId6" action="ppaction://hlinksldjump"/>
            </p:cNvPr>
            <p:cNvSpPr txBox="1"/>
            <p:nvPr/>
          </p:nvSpPr>
          <p:spPr>
            <a:xfrm>
              <a:off x="4979111" y="3446550"/>
              <a:ext cx="7158059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l"/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r>
                <a:rPr lang="en-US" altLang="zh-CN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  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祈使句</a:t>
              </a:r>
              <a:endPara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11" name="文本框 2">
              <a:hlinkClick r:id="rId7" action="ppaction://hlinksldjump"/>
            </p:cNvPr>
            <p:cNvSpPr txBox="1"/>
            <p:nvPr/>
          </p:nvSpPr>
          <p:spPr>
            <a:xfrm>
              <a:off x="5000433" y="4222682"/>
              <a:ext cx="7139008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     感叹句</a:t>
              </a:r>
              <a:endPara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23" name="文本框 2">
              <a:hlinkClick r:id="rId8" action="ppaction://hlinksldjump"/>
            </p:cNvPr>
            <p:cNvSpPr txBox="1"/>
            <p:nvPr/>
          </p:nvSpPr>
          <p:spPr>
            <a:xfrm>
              <a:off x="5002704" y="4998814"/>
              <a:ext cx="7123088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     主谓一致</a:t>
              </a:r>
              <a:endPara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24" name="文本框 2">
              <a:hlinkClick r:id="rId9" action="ppaction://hlinksldjump"/>
            </p:cNvPr>
            <p:cNvSpPr txBox="1"/>
            <p:nvPr/>
          </p:nvSpPr>
          <p:spPr>
            <a:xfrm>
              <a:off x="4989054" y="5774948"/>
              <a:ext cx="7084000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     情景交际</a:t>
              </a:r>
              <a:endPara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rId6" action="ppaction://hlinksldjump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>
                    <a:extLst>
                      <a:ext uri="{DAF060AB-1E55-43B9-8AAB-6FB025537F2F}">
                        <wpsdc:hlinkClr xmlns="" xmlns:wpsdc="http://www.wps.cn/officeDocument/2017/drawingmlCustomData" val="0563C1"/>
                        <wpsdc:folHlinkClr xmlns="" xmlns:wpsdc="http://www.wps.cn/officeDocument/2017/drawingmlCustomData" val="4472C4"/>
                        <wpsdc:hlinkUnderline xmlns="" xmlns:wpsdc="http://www.wps.cn/officeDocument/2017/drawingmlCustomData" val="1"/>
                      </a:ext>
                    </a:extLst>
                  </a:hlinkClick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46444" y="2102775"/>
            <a:ext cx="4819650" cy="640595"/>
            <a:chOff x="1034884" y="617178"/>
            <a:chExt cx="4819650" cy="640595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704" y="623224"/>
              <a:ext cx="3211830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800" b="1" dirty="0" smtClean="0">
                  <a:ea typeface="黑体" panose="02010609060101010101" pitchFamily="49" charset="-122"/>
                  <a:sym typeface="宋体" panose="02010600030101010101" pitchFamily="2" charset="-122"/>
                </a:rPr>
                <a:t>陈述句</a:t>
              </a:r>
              <a:endParaRPr lang="zh-CN" sz="2800" b="1" dirty="0"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考点一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039964" y="6171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考点一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32120" y="2609554"/>
            <a:ext cx="10867292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学法方法点拨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2406015" y="14801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6" name="矩形 5"/>
          <p:cNvSpPr/>
          <p:nvPr/>
        </p:nvSpPr>
        <p:spPr>
          <a:xfrm>
            <a:off x="3079115" y="14420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数据共享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</p:txBody>
      </p:sp>
      <p:sp>
        <p:nvSpPr>
          <p:cNvPr id="15" name="椭圆 14"/>
          <p:cNvSpPr/>
          <p:nvPr/>
        </p:nvSpPr>
        <p:spPr>
          <a:xfrm>
            <a:off x="2700655" y="13665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        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51524" y="3480176"/>
            <a:ext cx="1064788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itchFamily="18" charset="0"/>
                <a:ea typeface="宋体" pitchFamily="2" charset="-122"/>
              </a:rPr>
              <a:t>陈述句用来陈述一件事或表达一种看法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,</a:t>
            </a:r>
            <a:r>
              <a:rPr lang="zh-CN" altLang="zh-CN" sz="2800" b="1" dirty="0">
                <a:latin typeface="Times New Roman" pitchFamily="18" charset="0"/>
                <a:ea typeface="宋体" pitchFamily="2" charset="-122"/>
              </a:rPr>
              <a:t>有肯定和否定两种形式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,</a:t>
            </a:r>
            <a:r>
              <a:rPr lang="zh-CN" altLang="zh-CN" sz="2800" b="1" dirty="0">
                <a:latin typeface="Times New Roman" pitchFamily="18" charset="0"/>
                <a:ea typeface="宋体" pitchFamily="2" charset="-122"/>
              </a:rPr>
              <a:t>句末通常用句号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,</a:t>
            </a:r>
            <a:r>
              <a:rPr lang="zh-CN" altLang="zh-CN" sz="2800" b="1" dirty="0">
                <a:latin typeface="Times New Roman" pitchFamily="18" charset="0"/>
                <a:ea typeface="宋体" pitchFamily="2" charset="-122"/>
              </a:rPr>
              <a:t>读降调。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(</a:t>
            </a:r>
            <a:r>
              <a:rPr lang="zh-CN" altLang="zh-CN" sz="2800" b="1" dirty="0">
                <a:latin typeface="Times New Roman" pitchFamily="18" charset="0"/>
                <a:ea typeface="宋体" pitchFamily="2" charset="-122"/>
              </a:rPr>
              <a:t>一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)</a:t>
            </a:r>
            <a:r>
              <a:rPr lang="zh-CN" altLang="zh-CN" sz="2800" b="1" dirty="0">
                <a:latin typeface="Times New Roman" pitchFamily="18" charset="0"/>
                <a:ea typeface="宋体" pitchFamily="2" charset="-122"/>
              </a:rPr>
              <a:t>陈述句的肯定式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itchFamily="18" charset="0"/>
                <a:ea typeface="宋体" pitchFamily="2" charset="-122"/>
              </a:rPr>
              <a:t>结构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:</a:t>
            </a:r>
            <a:r>
              <a:rPr lang="zh-CN" altLang="zh-CN" sz="2800" b="1" dirty="0">
                <a:latin typeface="Times New Roman" pitchFamily="18" charset="0"/>
                <a:ea typeface="宋体" pitchFamily="2" charset="-122"/>
              </a:rPr>
              <a:t>主语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+</a:t>
            </a:r>
            <a:r>
              <a:rPr lang="zh-CN" altLang="zh-CN" sz="2800" b="1" dirty="0">
                <a:latin typeface="Times New Roman" pitchFamily="18" charset="0"/>
                <a:ea typeface="宋体" pitchFamily="2" charset="-122"/>
              </a:rPr>
              <a:t>谓语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+</a:t>
            </a:r>
            <a:r>
              <a:rPr lang="zh-CN" altLang="zh-CN" sz="2800" b="1" dirty="0">
                <a:latin typeface="Times New Roman" pitchFamily="18" charset="0"/>
                <a:ea typeface="宋体" pitchFamily="2" charset="-122"/>
              </a:rPr>
              <a:t>其他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.</a:t>
            </a:r>
            <a:endParaRPr lang="zh-CN" altLang="zh-CN" sz="2800" b="1" dirty="0">
              <a:latin typeface="Times New Roman" pitchFamily="18" charset="0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That boy often helps others. </a:t>
            </a:r>
            <a:r>
              <a:rPr lang="zh-CN" altLang="zh-CN" sz="2800" b="1" dirty="0">
                <a:latin typeface="Times New Roman" pitchFamily="18" charset="0"/>
                <a:ea typeface="宋体" pitchFamily="2" charset="-122"/>
              </a:rPr>
              <a:t>那个男孩经常帮助别人</a:t>
            </a:r>
            <a:r>
              <a:rPr lang="zh-CN" altLang="zh-CN" sz="2800" b="1" dirty="0" smtClean="0">
                <a:latin typeface="Times New Roman" pitchFamily="18" charset="0"/>
                <a:ea typeface="宋体" pitchFamily="2" charset="-122"/>
              </a:rPr>
              <a:t>。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1437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0137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题十二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10447221" y="961476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3010" y="1641407"/>
            <a:ext cx="696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2012—2021年河北中考命题分析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2304415" y="10737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9" name="矩形 8"/>
          <p:cNvSpPr/>
          <p:nvPr/>
        </p:nvSpPr>
        <p:spPr>
          <a:xfrm>
            <a:off x="2977515" y="10737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数据总览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2" name="椭圆 11"/>
          <p:cNvSpPr/>
          <p:nvPr/>
        </p:nvSpPr>
        <p:spPr>
          <a:xfrm>
            <a:off x="2599055" y="946472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            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xmlns="" val="1114915569"/>
              </p:ext>
            </p:extLst>
          </p:nvPr>
        </p:nvGraphicFramePr>
        <p:xfrm>
          <a:off x="360680" y="2093615"/>
          <a:ext cx="11589583" cy="431906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36108"/>
                <a:gridCol w="846161"/>
                <a:gridCol w="1269242"/>
                <a:gridCol w="736979"/>
                <a:gridCol w="1187355"/>
                <a:gridCol w="627797"/>
                <a:gridCol w="1255594"/>
                <a:gridCol w="696036"/>
                <a:gridCol w="1501254"/>
                <a:gridCol w="764275"/>
                <a:gridCol w="1468782"/>
              </a:tblGrid>
              <a:tr h="1230841">
                <a:tc gridSpan="6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考点综述</a:t>
                      </a:r>
                      <a:endParaRPr lang="zh-CN" altLang="en-US" sz="2000" b="1" dirty="0"/>
                    </a:p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dirty="0" smtClean="0">
                          <a:sym typeface="+mn-ea"/>
                        </a:rPr>
                        <a:t>河北中考对简单句与主谓一致的考查集中在连词成句</a:t>
                      </a:r>
                      <a:r>
                        <a:rPr lang="en-US" altLang="zh-CN" sz="2000" dirty="0" smtClean="0">
                          <a:sym typeface="+mn-ea"/>
                        </a:rPr>
                        <a:t>,</a:t>
                      </a:r>
                      <a:r>
                        <a:rPr lang="zh-CN" altLang="en-US" sz="2000" dirty="0" smtClean="0">
                          <a:sym typeface="+mn-ea"/>
                        </a:rPr>
                        <a:t>偶见于词语运用之中。考查考生对句型结构的把握</a:t>
                      </a:r>
                      <a:endParaRPr lang="zh-CN" altLang="en-US" sz="2000" dirty="0">
                        <a:sym typeface="+mn-ea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满分攻略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考生要掌握各类句式的结构</a:t>
                      </a:r>
                      <a:r>
                        <a:rPr lang="en-US" altLang="zh-CN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弄清句子成分及充当各种成分的词性。掌握主谓一致的几种情况。</a:t>
                      </a:r>
                      <a:endParaRPr lang="zh-CN" altLang="en-US" sz="2000" dirty="0">
                        <a:sym typeface="+mn-ea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851759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>
                          <a:sym typeface="+mn-ea"/>
                        </a:rPr>
                        <a:t>2022预测</a:t>
                      </a:r>
                      <a:endParaRPr lang="zh-CN" altLang="en-US" sz="2000"/>
                    </a:p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>
                          <a:sym typeface="+mn-ea"/>
                        </a:rPr>
                        <a:t>(★★☆)</a:t>
                      </a:r>
                      <a:endParaRPr lang="zh-CN" altLang="en-US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 gridSpan="10"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dirty="0" smtClean="0">
                          <a:sym typeface="+mn-ea"/>
                        </a:rPr>
                        <a:t>预测</a:t>
                      </a:r>
                      <a:r>
                        <a:rPr lang="en-US" altLang="zh-CN" sz="2000" dirty="0" smtClean="0">
                          <a:sym typeface="+mn-ea"/>
                        </a:rPr>
                        <a:t>2022</a:t>
                      </a:r>
                      <a:r>
                        <a:rPr lang="zh-CN" altLang="en-US" sz="2000" dirty="0" smtClean="0">
                          <a:sym typeface="+mn-ea"/>
                        </a:rPr>
                        <a:t>年河北中考会考查“主谓宾”结构的陈述句</a:t>
                      </a:r>
                      <a:r>
                        <a:rPr lang="en-US" altLang="zh-CN" sz="2000" dirty="0" smtClean="0">
                          <a:sym typeface="+mn-ea"/>
                        </a:rPr>
                        <a:t>,</a:t>
                      </a:r>
                      <a:r>
                        <a:rPr lang="zh-CN" altLang="en-US" sz="2000" dirty="0" smtClean="0">
                          <a:sym typeface="+mn-ea"/>
                        </a:rPr>
                        <a:t>一般疑问句</a:t>
                      </a:r>
                      <a:r>
                        <a:rPr lang="en-US" altLang="zh-CN" sz="2000" dirty="0" smtClean="0">
                          <a:sym typeface="+mn-ea"/>
                        </a:rPr>
                        <a:t>,</a:t>
                      </a:r>
                      <a:r>
                        <a:rPr lang="zh-CN" altLang="en-US" sz="2000" dirty="0" smtClean="0">
                          <a:sym typeface="+mn-ea"/>
                        </a:rPr>
                        <a:t>祈使句</a:t>
                      </a:r>
                      <a:r>
                        <a:rPr lang="en-US" altLang="zh-CN" sz="2000" dirty="0" smtClean="0">
                          <a:sym typeface="+mn-ea"/>
                        </a:rPr>
                        <a:t>,</a:t>
                      </a:r>
                      <a:r>
                        <a:rPr lang="zh-CN" altLang="en-US" sz="2000" dirty="0" smtClean="0">
                          <a:sym typeface="+mn-ea"/>
                        </a:rPr>
                        <a:t>感叹句及</a:t>
                      </a:r>
                      <a:r>
                        <a:rPr lang="en-US" altLang="zh-CN" sz="2000" dirty="0" smtClean="0">
                          <a:sym typeface="+mn-ea"/>
                        </a:rPr>
                        <a:t>there be </a:t>
                      </a:r>
                      <a:r>
                        <a:rPr lang="zh-CN" altLang="en-US" sz="2000" dirty="0" smtClean="0">
                          <a:sym typeface="+mn-ea"/>
                        </a:rPr>
                        <a:t>句型</a:t>
                      </a:r>
                      <a:r>
                        <a:rPr lang="en-US" altLang="zh-CN" sz="2000" dirty="0" smtClean="0">
                          <a:sym typeface="+mn-ea"/>
                        </a:rPr>
                        <a:t>,</a:t>
                      </a:r>
                      <a:r>
                        <a:rPr lang="zh-CN" altLang="en-US" sz="2000" dirty="0" smtClean="0">
                          <a:sym typeface="+mn-ea"/>
                        </a:rPr>
                        <a:t>考查形式为连词成句</a:t>
                      </a:r>
                      <a:endParaRPr lang="zh-CN" altLang="en-US" sz="2000" dirty="0">
                        <a:sym typeface="+mn-ea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dirty="0"/>
                    </a:p>
                  </a:txBody>
                  <a:tcPr marL="0" marR="0" marT="0" marB="0" anchor="ctr"/>
                </a:tc>
              </a:tr>
              <a:tr h="586854">
                <a:tc rowSpan="2">
                  <a:txBody>
                    <a:bodyPr/>
                    <a:lstStyle/>
                    <a:p>
                      <a:pPr marL="0" indent="0" algn="l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</a:t>
                      </a:r>
                      <a:r>
                        <a:rPr lang="en-US" altLang="zh-CN" sz="2000" b="1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考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点</a:t>
                      </a:r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             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年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份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陈述句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疑问句</a:t>
                      </a: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祈使句</a:t>
                      </a: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感叹句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主谓一致</a:t>
                      </a: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</a:tr>
              <a:tr h="58685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题</a:t>
                      </a:r>
                      <a:r>
                        <a:rPr lang="zh-CN" altLang="en-US" sz="2000" b="1" dirty="0">
                          <a:latin typeface="黑体" pitchFamily="49" charset="-122"/>
                          <a:ea typeface="黑体" pitchFamily="49" charset="-122"/>
                        </a:rPr>
                        <a:t>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  <a:sym typeface="+mn-ea"/>
                        </a:rPr>
                        <a:t> </a:t>
                      </a:r>
                      <a:r>
                        <a:rPr lang="zh-CN" altLang="en-US" sz="2000" b="1" dirty="0">
                          <a:latin typeface="黑体" pitchFamily="49" charset="-122"/>
                          <a:ea typeface="黑体" pitchFamily="49" charset="-122"/>
                          <a:sym typeface="+mn-ea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  <a:sym typeface="+mn-ea"/>
                        </a:rPr>
                        <a:t>题目设置</a:t>
                      </a:r>
                      <a:endParaRPr lang="zh-CN" altLang="zh-CN" sz="2000" b="1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latin typeface="黑体" pitchFamily="49" charset="-122"/>
                          <a:ea typeface="黑体" pitchFamily="49" charset="-122"/>
                          <a:sym typeface="+mn-ea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  <a:sym typeface="+mn-ea"/>
                        </a:rPr>
                        <a:t>题目设置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</a:rPr>
                        <a:t>题号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  <a:sym typeface="+mn-ea"/>
                        </a:rPr>
                        <a:t>题目设置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</a:rPr>
                        <a:t>题号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  <a:sym typeface="+mn-ea"/>
                        </a:rPr>
                        <a:t>题目设置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062759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2021</a:t>
                      </a:r>
                      <a:endParaRPr lang="zh-CN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 smtClean="0">
                          <a:effectLst/>
                          <a:latin typeface="Times New Roman" pitchFamily="18" charset="0"/>
                          <a:ea typeface="宋体" panose="02010600030101010101" pitchFamily="2" charset="-122"/>
                          <a:cs typeface="Times New Roman" pitchFamily="18" charset="0"/>
                        </a:rPr>
                        <a:t>81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anose="02010600030101010101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 smtClean="0">
                          <a:effectLst/>
                          <a:latin typeface="Times New Roman" pitchFamily="18" charset="0"/>
                          <a:ea typeface="宋体" panose="02010600030101010101" pitchFamily="2" charset="-122"/>
                          <a:cs typeface="Times New Roman" pitchFamily="18" charset="0"/>
                        </a:rPr>
                        <a:t>It was my birthday yesterday.</a:t>
                      </a:r>
                      <a:endParaRPr lang="en-US" altLang="zh-CN" sz="2000" dirty="0">
                        <a:effectLst/>
                        <a:latin typeface="Times New Roman" pitchFamily="18" charset="0"/>
                        <a:ea typeface="宋体" panose="02010600030101010101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—</a:t>
                      </a:r>
                      <a:endParaRPr lang="zh-CN" alt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 —</a:t>
                      </a:r>
                      <a:endParaRPr lang="zh-CN" alt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en-US" alt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en-US" altLang="zh-CN" sz="20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en-US" altLang="zh-CN" sz="20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 a great time we had!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dirty="0" smtClean="0">
                          <a:effectLst/>
                          <a:latin typeface="Times New Roman" pitchFamily="18" charset="0"/>
                          <a:ea typeface="宋体" panose="02010600030101010101" pitchFamily="2" charset="-122"/>
                          <a:cs typeface="Times New Roman" pitchFamily="18" charset="0"/>
                        </a:rPr>
                        <a:t>84</a:t>
                      </a:r>
                      <a:endParaRPr lang="en-US" altLang="zh-CN" sz="2000" dirty="0">
                        <a:effectLst/>
                        <a:latin typeface="Times New Roman" pitchFamily="18" charset="0"/>
                        <a:ea typeface="宋体" panose="02010600030101010101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dirty="0" smtClean="0"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There were lots of fun games.</a:t>
                      </a:r>
                      <a:endParaRPr lang="en-US" altLang="zh-CN" sz="200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cxnSp>
        <p:nvCxnSpPr>
          <p:cNvPr id="14" name="直接连接符 13"/>
          <p:cNvCxnSpPr/>
          <p:nvPr/>
        </p:nvCxnSpPr>
        <p:spPr>
          <a:xfrm>
            <a:off x="395785" y="4203510"/>
            <a:ext cx="1187355" cy="117370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668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4" y="1534411"/>
            <a:ext cx="1141198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陈述句的否定式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句中如有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动词、助动词或情态动词时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可直接在这些词的后面加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not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She is not a teacher.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她不是一名老师。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Tom can’t speak Japanese.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汤姆不会说日语。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句中如果没有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动词、助动词或情态动词时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要根据人称及时态用助动词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don’t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doesn’t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didn’t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来表示否定。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boy doesn’t do housework at home.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这个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男孩在家不做家务。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668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5" y="1833965"/>
            <a:ext cx="11029950" cy="4534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not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其他否定词或结构也可以构成否定句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no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never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little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few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nobody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no one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nothing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none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neither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hardly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seldom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too … to …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等。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have never seen such a man.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我从没见过这样的一个男人。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seldom eat hamburgers.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我极少吃汉堡。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He was too late to catch the bus.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他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太迟了以至于没赶上公共汽车。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4" y="1586789"/>
            <a:ext cx="1131256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长春模拟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There _______ good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news for the people of our city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now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It says that we can stay at home when the weather is too terrible.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is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are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was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were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Jack _________ to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bed until he finished his task.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didn’t go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went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come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 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didn’t come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111501" y="2415355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94158" y="4956113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" grpId="0"/>
      <p:bldP spid="11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4" y="1586789"/>
            <a:ext cx="11312563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My mother ________ like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salad.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don’t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doesn’t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isn’t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aren’t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You’d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better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eat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or talk loudly in the reading room.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It’s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not allowed.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don’t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not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not to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to not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78987" y="1746615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25120" y="3634128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254710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" grpId="0"/>
      <p:bldP spid="11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4" y="1586789"/>
            <a:ext cx="11312563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Dear, I have an important meeting tomorrow.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—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 doesn’t matter. If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you _________ go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 the movie tomorrow, I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　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my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friend to go with me.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don’t; will ask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	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won’t; will ask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don’t; ask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	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won’t; ask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780320" y="2415355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739738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1445" y="882015"/>
            <a:ext cx="11974830" cy="58705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5489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3382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>
                    <a:extLst>
                      <a:ext uri="{DAF060AB-1E55-43B9-8AAB-6FB025537F2F}">
                        <wpsdc:hlinkClr xmlns="" xmlns:wpsdc="http://www.wps.cn/officeDocument/2017/drawingmlCustomData" val="0563C1"/>
                        <wpsdc:folHlinkClr xmlns="" xmlns:wpsdc="http://www.wps.cn/officeDocument/2017/drawingmlCustomData" val="0070C0"/>
                        <wpsdc:hlinkUnderline xmlns="" xmlns:wpsdc="http://www.wps.cn/officeDocument/2017/drawingmlCustomData" val="1"/>
                      </a:ext>
                    </a:extLst>
                  </a:hlinkClick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14680" y="1287145"/>
            <a:ext cx="5943775" cy="628015"/>
            <a:chOff x="1034884" y="1184776"/>
            <a:chExt cx="6351386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361" y="1219059"/>
              <a:ext cx="4743909" cy="580279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疑问句</a:t>
              </a: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1184776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考点二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57646" y="1416727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76511" y="2117717"/>
            <a:ext cx="107849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5988" y="2702240"/>
            <a:ext cx="10647888" cy="3242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用来提问的句子叫作疑问句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,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句末用问号。初中英语阶段常见疑问句分为一般疑问句、特殊疑问句和选择疑问句。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1. 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一般疑问句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一般疑问句表示询问事物或某种情况是否属实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,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需要用肯定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(yes)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或否定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(no)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回答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,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读时用升调</a:t>
            </a:r>
            <a:r>
              <a:rPr lang="zh-CN" altLang="en-US" sz="2800" b="1" dirty="0" smtClean="0">
                <a:latin typeface="Times New Roman" pitchFamily="18" charset="0"/>
                <a:ea typeface="宋体" pitchFamily="2" charset="-122"/>
              </a:rPr>
              <a:t>。</a:t>
            </a:r>
            <a:endParaRPr lang="zh-CN" altLang="en-US" sz="2800" b="1" dirty="0">
              <a:latin typeface="Times New Roman" pitchFamily="18" charset="0"/>
              <a:ea typeface="宋体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专题十二 简单句与主谓一致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668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4" y="1534411"/>
            <a:ext cx="11411989" cy="4534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一般疑问句作肯定回答时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通常是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: Yes,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主语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+be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动词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助动词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情态动词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;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作否定回答时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通常是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: No,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主语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+be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动词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助动词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情态动词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+</a:t>
            </a:r>
            <a:r>
              <a:rPr lang="en-US" altLang="zh-CN" sz="2800" b="1" dirty="0" err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not,not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一般要与前面的词语构成缩略形式。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Are you happy?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你开心吗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Yes, I am.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是的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我开心。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/— No, I’m not.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不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我不开心。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Can you swim?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你会游泳吗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Yes, I can.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是的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我会。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/— No, I can’t.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不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我不会。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89657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专题十二 简单句与主谓一致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668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4" y="1957499"/>
            <a:ext cx="11411989" cy="3242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注意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一般疑问句通常是怎么问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怎么答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即用什么词提问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就用什么词回答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但有下列情况时例外。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① 用其他词语代替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yes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或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no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来回答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从而使语气变得客气、委婉。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May I borrow your ruler?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我可以借你的尺子吗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Sure. Here you are.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当然了。给你。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63388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专题十二 简单句与主谓一致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668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4" y="1957499"/>
            <a:ext cx="11411989" cy="388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② 否定的一般疑问句通常是以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动词、情态动词或助动词与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not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的缩略形式开头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通常用于表示惊讶、赞叹、怀疑等语气。对否定的一般疑问句作简略回答时也用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yes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或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no,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但其汉语翻译与其原意正好相反。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Don’t you hear of that?(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表示惊讶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你没有听说过那件事吗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Yes, I do.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不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我听说过。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No, I don’t.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是的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我没有听说过。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12444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专题十二 简单句与主谓一致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668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4" y="1629947"/>
            <a:ext cx="11411989" cy="4534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特殊疑问句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用特殊疑问词引导的疑问句叫特殊疑问句。由“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疑问词 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+ 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一般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疑问句”构成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回答时不能使用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yes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或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no,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要根据实际情况作出回答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读降调。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特殊疑问词包括疑问代词、疑问副词和疑问词组。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①疑问代词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: what(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什么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who(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谁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which(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哪一个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whose(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谁的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whom(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宾格“谁”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),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可以对主语、表语、宾语提问。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What do you want to eat?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你想吃什么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59238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题十二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0201557" y="97512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xmlns="" val="103171400"/>
              </p:ext>
            </p:extLst>
          </p:nvPr>
        </p:nvGraphicFramePr>
        <p:xfrm>
          <a:off x="296545" y="1607981"/>
          <a:ext cx="11502645" cy="460285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74571"/>
                <a:gridCol w="653904"/>
                <a:gridCol w="1864592"/>
                <a:gridCol w="641445"/>
                <a:gridCol w="1323833"/>
                <a:gridCol w="518614"/>
                <a:gridCol w="1460311"/>
                <a:gridCol w="545910"/>
                <a:gridCol w="1774209"/>
                <a:gridCol w="604380"/>
                <a:gridCol w="1040876"/>
              </a:tblGrid>
              <a:tr h="352425">
                <a:tc rowSpan="2">
                  <a:txBody>
                    <a:bodyPr/>
                    <a:lstStyle/>
                    <a:p>
                      <a:pPr marL="0" indent="0" algn="l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baseline="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考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点</a:t>
                      </a:r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          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年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份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陈述句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疑问句</a:t>
                      </a: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祈使句</a:t>
                      </a: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感叹句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主谓一致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0" marR="0" marT="0" marB="0" anchor="ctr"/>
                </a:tc>
              </a:tr>
              <a:tr h="3517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题</a:t>
                      </a:r>
                      <a:r>
                        <a:rPr lang="zh-CN" altLang="en-US" sz="2000" b="1" dirty="0">
                          <a:latin typeface="黑体" pitchFamily="49" charset="-122"/>
                          <a:ea typeface="黑体" pitchFamily="49" charset="-122"/>
                        </a:rPr>
                        <a:t>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  <a:sym typeface="+mn-ea"/>
                        </a:rPr>
                        <a:t>题</a:t>
                      </a:r>
                      <a:r>
                        <a:rPr lang="zh-CN" altLang="en-US" sz="2000" b="1" dirty="0">
                          <a:latin typeface="黑体" pitchFamily="49" charset="-122"/>
                          <a:ea typeface="黑体" pitchFamily="49" charset="-122"/>
                          <a:sym typeface="+mn-ea"/>
                        </a:rPr>
                        <a:t>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  <a:sym typeface="+mn-ea"/>
                        </a:rPr>
                        <a:t>题目设置</a:t>
                      </a:r>
                      <a:endParaRPr lang="zh-CN" altLang="zh-CN" sz="2000" b="1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latin typeface="黑体" pitchFamily="49" charset="-122"/>
                          <a:ea typeface="黑体" pitchFamily="49" charset="-122"/>
                          <a:sym typeface="+mn-ea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  <a:sym typeface="+mn-ea"/>
                        </a:rPr>
                        <a:t>题目设置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</a:rPr>
                        <a:t>题号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  <a:sym typeface="+mn-ea"/>
                        </a:rPr>
                        <a:t>题目设置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</a:rPr>
                        <a:t>题号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  <a:sym typeface="+mn-ea"/>
                        </a:rPr>
                        <a:t>题目设置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731255">
                <a:tc rowSpan="2"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baseline="0" dirty="0" smtClean="0">
                          <a:solidFill>
                            <a:srgbClr val="FF00FF"/>
                          </a:solidFill>
                          <a:latin typeface="Times New Roman" pitchFamily="18" charset="0"/>
                          <a:ea typeface="宋体" pitchFamily="2" charset="-122"/>
                          <a:cs typeface="黑体" panose="02010609060101010101" pitchFamily="49" charset="-122"/>
                        </a:rPr>
                        <a:t>2021</a:t>
                      </a:r>
                      <a:endParaRPr lang="zh-CN" sz="2000" b="1" kern="1200" baseline="0" dirty="0">
                        <a:solidFill>
                          <a:srgbClr val="FF00FF"/>
                        </a:solidFill>
                        <a:latin typeface="Times New Roman" pitchFamily="18" charset="0"/>
                        <a:ea typeface="宋体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82</a:t>
                      </a:r>
                      <a:endParaRPr lang="zh-CN" sz="2000" baseline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  <a:sym typeface="+mn-ea"/>
                        </a:rPr>
                        <a:t> I had a party with my classmates.</a:t>
                      </a:r>
                      <a:endParaRPr 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/>
                        </a:rPr>
                        <a:t>—</a:t>
                      </a:r>
                      <a:endParaRPr lang="en-US" altLang="zh-CN" sz="2000" baseline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sz="2000" baseline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—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—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—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7868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/>
                        </a:rPr>
                        <a:t>83</a:t>
                      </a:r>
                      <a:endParaRPr lang="zh-CN" sz="2000" baseline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They sang a birthday song to me.</a:t>
                      </a:r>
                      <a:endParaRPr 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99494">
                <a:tc rowSpan="2"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baseline="0" dirty="0" smtClean="0">
                          <a:solidFill>
                            <a:srgbClr val="FF00FF"/>
                          </a:solidFill>
                          <a:latin typeface="Times New Roman" pitchFamily="18" charset="0"/>
                          <a:ea typeface="宋体" pitchFamily="2" charset="-122"/>
                          <a:cs typeface="黑体" panose="02010609060101010101" pitchFamily="49" charset="-122"/>
                        </a:rPr>
                        <a:t>2020</a:t>
                      </a:r>
                      <a:endParaRPr lang="en-US" altLang="zh-CN" sz="2000" b="1" kern="1200" baseline="0" dirty="0">
                        <a:solidFill>
                          <a:srgbClr val="FF00FF"/>
                        </a:solidFill>
                        <a:latin typeface="Times New Roman" pitchFamily="18" charset="0"/>
                        <a:ea typeface="宋体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/>
                        </a:rPr>
                        <a:t>85</a:t>
                      </a:r>
                      <a:endParaRPr lang="en-US" altLang="zh-CN" sz="2000" baseline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Kate returned the bike on time. 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/>
                        </a:rPr>
                        <a:t>81</a:t>
                      </a:r>
                      <a:endParaRPr lang="en-US" altLang="zh-CN" sz="2000" baseline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Would you like some tea?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83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Pass me that yellow ruler.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—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—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84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There is a zoo near here.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56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/>
                        </a:rPr>
                        <a:t>82</a:t>
                      </a:r>
                      <a:endParaRPr lang="en-US" altLang="zh-CN" sz="2000" baseline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What is your temperature?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28980">
                <a:tc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kern="1200" baseline="0" dirty="0" smtClean="0">
                          <a:solidFill>
                            <a:srgbClr val="FF00FF"/>
                          </a:solidFill>
                          <a:latin typeface="Times New Roman" pitchFamily="18" charset="0"/>
                          <a:ea typeface="宋体" pitchFamily="2" charset="-122"/>
                          <a:cs typeface="黑体" panose="02010609060101010101" pitchFamily="49" charset="-122"/>
                        </a:rPr>
                        <a:t>201</a:t>
                      </a:r>
                      <a:r>
                        <a:rPr lang="en-US" sz="2000" b="1" kern="1200" baseline="0" dirty="0" smtClean="0">
                          <a:solidFill>
                            <a:srgbClr val="FF00FF"/>
                          </a:solidFill>
                          <a:latin typeface="Times New Roman" pitchFamily="18" charset="0"/>
                          <a:ea typeface="宋体" pitchFamily="2" charset="-122"/>
                          <a:cs typeface="黑体" panose="02010609060101010101" pitchFamily="49" charset="-122"/>
                        </a:rPr>
                        <a:t>9</a:t>
                      </a:r>
                      <a:endParaRPr lang="en-US" sz="2000" b="1" kern="1200" baseline="0" dirty="0">
                        <a:solidFill>
                          <a:srgbClr val="FF00FF"/>
                        </a:solidFill>
                        <a:latin typeface="Times New Roman" pitchFamily="18" charset="0"/>
                        <a:ea typeface="宋体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84</a:t>
                      </a:r>
                      <a:endParaRPr lang="zh-CN" sz="2000" baseline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/>
                        </a:rPr>
                        <a:t>She took the teacher’s advice. </a:t>
                      </a:r>
                      <a:endParaRPr lang="en-US" altLang="zh-CN" sz="2000" baseline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81</a:t>
                      </a:r>
                      <a:endParaRPr lang="en-US" altLang="zh-CN" sz="2000" baseline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Where is my cup?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82</a:t>
                      </a:r>
                      <a:endParaRPr 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Wish you good luck. 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83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What a beautiful day it is!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—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cxnSp>
        <p:nvCxnSpPr>
          <p:cNvPr id="9" name="直接连接符 8"/>
          <p:cNvCxnSpPr/>
          <p:nvPr/>
        </p:nvCxnSpPr>
        <p:spPr>
          <a:xfrm>
            <a:off x="313899" y="1637731"/>
            <a:ext cx="1078173" cy="65509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专题十二 简单句与主谓一致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668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4" y="1629947"/>
            <a:ext cx="1141198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②疑问副词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: when(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何时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where(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何地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why(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为什么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和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how(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怎么样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),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用于对状语提问。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Why are you late again?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你为什么又迟到了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③疑问词组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:how soon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how long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how far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how often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what color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等。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How soon will the concert begin? </a:t>
            </a:r>
            <a:endPara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再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过多久音乐会才会开始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In twenty minutes. </a:t>
            </a:r>
            <a:endPara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再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过二十分钟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。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38187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专题十二 简单句与主谓一致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668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4" y="1534411"/>
            <a:ext cx="1141198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选择疑问句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提出两种或两种以上的情况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要求对方选择一种情况回答的问句叫选择疑问句。选择疑问句中的两种或两种以上的情况用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or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连接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回答时不能使用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yes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或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no,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要根据实际选择作答。语调一般是前升后降。选择疑问句可以分为一般选择疑问句和特殊选择疑问句两种。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①一般选择疑问句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一般疑问句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+or+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被选择部分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Is he tall or short?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他长得高还是矮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He is tall.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他长得高。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36105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专题十二 简单句与主谓一致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668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5454" y="1930203"/>
            <a:ext cx="1141198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②特殊选择疑问句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特殊疑问句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,A or B?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回答时可以依据实际情况使用不定代词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either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neither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any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或 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none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Which do you prefer, tea or milk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你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比较喜欢哪个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茶还是牛奶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Neither, I like juice. </a:t>
            </a:r>
            <a:endPara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两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个都不喜欢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我喜欢果汁。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24623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0604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5110" y="1458422"/>
            <a:ext cx="1127233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连云港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 — _______ is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concert going to start?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— I’ve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no idea. Why not check the ticket?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What time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What about	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How long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How often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黑龙江龙东改编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 — It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is rude to ask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direct questions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_______?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— Yes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 but I think it’s OK to your close friends.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isn’t it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B. doesn’t it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does it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is it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155063" y="222584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0678622" y="482619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0604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5110" y="1458422"/>
            <a:ext cx="1127233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泸州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 — ________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do you have a sports meeting in your school?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— Once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 year. We all like sports.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How much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How often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How long	D. How soon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昆明模拟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 — ________?  — Her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birthday is on January, 31st.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When is Jenny’s birthday party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Is her birthday on January, 31st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What does Jenny like for her birthday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When is Jenny’s birthday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05061" y="1611697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4537130" y="3544887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193298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0604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5110" y="1458422"/>
            <a:ext cx="1127233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天津南开区模拟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 — ________?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— I’m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reading a book.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Where are you going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What are you doing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How are you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What’s the matter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6.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白银一模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 — ________ will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your father come back?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— In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two hours.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How soon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How long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How often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How far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749814" y="159804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4523482" y="4165980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89313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0604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5110" y="1458422"/>
            <a:ext cx="1127233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7.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济南长清区二模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 — ________ is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it from the railway station to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the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city park?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— Thirty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minutes’ walk.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How long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How soon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How far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How often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8.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上海静安区二模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 — ________ do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you think this fine weather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will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last?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— Hard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to say.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How far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How fast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How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long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How often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749814" y="155710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5595965" y="4183685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530565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0604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41334" y="1458422"/>
            <a:ext cx="1162747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9.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福建改编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 — _______ do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you play sports, Ella?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— Every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day. It’s necessary for us to play sports an hour a day at school.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How much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 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How often 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How long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How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soon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10. (2020•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兰州模拟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 — ________ have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you worked here?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— Since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1998.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When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How soon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How long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How often</a:t>
            </a: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89504" y="160266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4535235" y="4183685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283125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0604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5110" y="1458422"/>
            <a:ext cx="1127233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11.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泉州一模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 — Did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you go to the supermarket yesterday?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— ________.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 watched TV at home.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Yes, I did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 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No, I didn’t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No, I don’t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Yes, I do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12.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济南槐荫区二模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 — Do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you get to school by bus or by bike?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— ________.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It’s good exercise.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By bus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By bike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Yes, I do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No, I don’t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255987" y="2266790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2255987" y="4838777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483229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0604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5110" y="1458422"/>
            <a:ext cx="1127233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13.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长春模拟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 — Are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young men speaking German or French?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— _________.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They are from Germany.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Yes, they are	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No, they aren’t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German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 	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French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433408" y="2280437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529973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题十二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0201557" y="961476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xmlns="" val="4252702161"/>
              </p:ext>
            </p:extLst>
          </p:nvPr>
        </p:nvGraphicFramePr>
        <p:xfrm>
          <a:off x="296545" y="1607981"/>
          <a:ext cx="11502645" cy="490696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74571"/>
                <a:gridCol w="653904"/>
                <a:gridCol w="1687171"/>
                <a:gridCol w="682388"/>
                <a:gridCol w="1624084"/>
                <a:gridCol w="504967"/>
                <a:gridCol w="1310185"/>
                <a:gridCol w="545910"/>
                <a:gridCol w="1774209"/>
                <a:gridCol w="604380"/>
                <a:gridCol w="1040876"/>
              </a:tblGrid>
              <a:tr h="400639">
                <a:tc rowSpan="2">
                  <a:txBody>
                    <a:bodyPr/>
                    <a:lstStyle/>
                    <a:p>
                      <a:pPr marL="0" indent="0" algn="l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baseline="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考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点</a:t>
                      </a:r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          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年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份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陈述句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疑问句</a:t>
                      </a: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祈使句</a:t>
                      </a: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感叹句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主谓一致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0" marR="0" marT="0" marB="0" anchor="ctr"/>
                </a:tc>
              </a:tr>
              <a:tr h="39991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题</a:t>
                      </a:r>
                      <a:r>
                        <a:rPr lang="zh-CN" altLang="en-US" sz="2000" b="1" dirty="0">
                          <a:latin typeface="黑体" pitchFamily="49" charset="-122"/>
                          <a:ea typeface="黑体" pitchFamily="49" charset="-122"/>
                        </a:rPr>
                        <a:t>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  <a:sym typeface="+mn-ea"/>
                        </a:rPr>
                        <a:t>题</a:t>
                      </a:r>
                      <a:r>
                        <a:rPr lang="zh-CN" altLang="en-US" sz="2000" b="1" dirty="0">
                          <a:latin typeface="黑体" pitchFamily="49" charset="-122"/>
                          <a:ea typeface="黑体" pitchFamily="49" charset="-122"/>
                          <a:sym typeface="+mn-ea"/>
                        </a:rPr>
                        <a:t>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  <a:sym typeface="+mn-ea"/>
                        </a:rPr>
                        <a:t>题目设置</a:t>
                      </a:r>
                      <a:endParaRPr lang="zh-CN" altLang="zh-CN" sz="2000" b="1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latin typeface="黑体" pitchFamily="49" charset="-122"/>
                          <a:ea typeface="黑体" pitchFamily="49" charset="-122"/>
                          <a:sym typeface="+mn-ea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  <a:sym typeface="+mn-ea"/>
                        </a:rPr>
                        <a:t>题目设置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</a:rPr>
                        <a:t>题号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  <a:sym typeface="+mn-ea"/>
                        </a:rPr>
                        <a:t>题目设置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</a:rPr>
                        <a:t>题号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  <a:sym typeface="+mn-ea"/>
                        </a:rPr>
                        <a:t>题目设置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908869">
                <a:tc rowSpan="2"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baseline="0" dirty="0" smtClean="0">
                          <a:solidFill>
                            <a:srgbClr val="FF00FF"/>
                          </a:solidFill>
                          <a:latin typeface="Times New Roman" pitchFamily="18" charset="0"/>
                          <a:ea typeface="宋体" pitchFamily="2" charset="-122"/>
                          <a:cs typeface="黑体" panose="02010609060101010101" pitchFamily="49" charset="-122"/>
                        </a:rPr>
                        <a:t>2018</a:t>
                      </a:r>
                      <a:endParaRPr lang="zh-CN" sz="2000" b="1" kern="1200" baseline="0" dirty="0">
                        <a:solidFill>
                          <a:srgbClr val="FF00FF"/>
                        </a:solidFill>
                        <a:latin typeface="Times New Roman" pitchFamily="18" charset="0"/>
                        <a:ea typeface="宋体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84</a:t>
                      </a:r>
                      <a:endParaRPr lang="zh-CN" sz="2000" baseline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  <a:sym typeface="+mn-ea"/>
                        </a:rPr>
                        <a:t>Lucy brought me a cup of tea. </a:t>
                      </a:r>
                      <a:endParaRPr 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/>
                        </a:rPr>
                        <a:t>81</a:t>
                      </a:r>
                      <a:endParaRPr lang="en-US" altLang="zh-CN" sz="2000" baseline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Is it hot 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outside?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82</a:t>
                      </a:r>
                      <a:endParaRPr 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Remember to arrive on time.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85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How beautiful your kites are!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—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0394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/>
                        </a:rPr>
                        <a:t>83</a:t>
                      </a:r>
                      <a:endParaRPr lang="en-US" altLang="zh-CN" sz="2000" baseline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What do you have for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 lunch?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908869">
                <a:tc rowSpan="2"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baseline="0" dirty="0" smtClean="0">
                          <a:solidFill>
                            <a:srgbClr val="FF00FF"/>
                          </a:solidFill>
                          <a:latin typeface="Times New Roman" pitchFamily="18" charset="0"/>
                          <a:ea typeface="宋体" pitchFamily="2" charset="-122"/>
                          <a:cs typeface="黑体" panose="02010609060101010101" pitchFamily="49" charset="-122"/>
                        </a:rPr>
                        <a:t>2017</a:t>
                      </a:r>
                      <a:endParaRPr lang="en-US" altLang="zh-CN" sz="2000" b="1" kern="1200" baseline="0" dirty="0">
                        <a:solidFill>
                          <a:srgbClr val="FF00FF"/>
                        </a:solidFill>
                        <a:latin typeface="Times New Roman" pitchFamily="18" charset="0"/>
                        <a:ea typeface="宋体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/>
                        </a:rPr>
                        <a:t>84</a:t>
                      </a:r>
                      <a:endParaRPr lang="en-US" altLang="zh-CN" sz="2000" baseline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A good education helps you succeed.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/>
                        </a:rPr>
                        <a:t>81</a:t>
                      </a:r>
                      <a:endParaRPr lang="en-US" altLang="zh-CN" sz="2000" baseline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What is your birthday gift?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—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—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—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83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There are five students in our group.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0394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/>
                        </a:rPr>
                        <a:t>82</a:t>
                      </a:r>
                      <a:endParaRPr lang="en-US" altLang="zh-CN" sz="2000" baseline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 you give us a ride?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9" name="直接连接符 8"/>
          <p:cNvCxnSpPr/>
          <p:nvPr/>
        </p:nvCxnSpPr>
        <p:spPr>
          <a:xfrm>
            <a:off x="313899" y="1637731"/>
            <a:ext cx="1078173" cy="98263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54039" y="1511590"/>
            <a:ext cx="5594985" cy="627895"/>
            <a:chOff x="1034884" y="629878"/>
            <a:chExt cx="5594985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71279" y="664803"/>
              <a:ext cx="3958590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/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祈使句</a:t>
              </a:r>
              <a:endPara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考点三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1901" y="2323484"/>
            <a:ext cx="107849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51788" y="3007905"/>
            <a:ext cx="1106739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祈使句通常被用于表示命令、请求或禁止的语气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,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还可用于表示警告、邀请、建议、指路等。祈使句亦可用来表示条件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,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常用于“祈使句</a:t>
            </a:r>
            <a:r>
              <a:rPr lang="en-US" altLang="zh-CN" sz="2800" b="1" dirty="0" smtClean="0">
                <a:latin typeface="Times New Roman" pitchFamily="18" charset="0"/>
                <a:ea typeface="宋体" pitchFamily="2" charset="-122"/>
              </a:rPr>
              <a:t>+ and/or + </a:t>
            </a:r>
            <a:r>
              <a:rPr lang="zh-CN" altLang="en-US" sz="2800" b="1" dirty="0" smtClean="0">
                <a:latin typeface="Times New Roman" pitchFamily="18" charset="0"/>
                <a:ea typeface="宋体" pitchFamily="2" charset="-122"/>
              </a:rPr>
              <a:t>陈述句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”句型中。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Hurry up, or you’ll be late. </a:t>
            </a:r>
            <a:endParaRPr lang="en-US" altLang="zh-CN" sz="2800" b="1" dirty="0" smtClean="0">
              <a:latin typeface="Times New Roman" pitchFamily="18" charset="0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itchFamily="18" charset="0"/>
                <a:ea typeface="宋体" pitchFamily="2" charset="-122"/>
              </a:rPr>
              <a:t>快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点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,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否则你会迟到的</a:t>
            </a:r>
            <a:r>
              <a:rPr lang="zh-CN" altLang="en-US" sz="2800" b="1" dirty="0" smtClean="0">
                <a:latin typeface="Times New Roman" pitchFamily="18" charset="0"/>
                <a:ea typeface="宋体" pitchFamily="2" charset="-122"/>
              </a:rPr>
              <a:t>。</a:t>
            </a:r>
            <a:endParaRPr lang="zh-CN" altLang="en-US" sz="2800" b="1" dirty="0">
              <a:latin typeface="Times New Roman" pitchFamily="18" charset="0"/>
              <a:ea typeface="宋体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0604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noProof="1">
              <a:solidFill>
                <a:prstClr val="black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5110" y="1458422"/>
            <a:ext cx="11272333" cy="5181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肯定的祈使句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①动词原形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省略主语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)/Be+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其他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有时为了加强语气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可以在动词之前加上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表示“务必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一定”。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Come in!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进来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Be quiet!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安静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 look out!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一定要小心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②Let sb. +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动词原形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其他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Let him have a try.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让他试试。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83341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0604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noProof="1">
              <a:solidFill>
                <a:prstClr val="black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5110" y="1458422"/>
            <a:ext cx="1127233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否定的祈使句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Don’t+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动词原形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其他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Don’t be late.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不要迟到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         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Don’t 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go out.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别出去。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Let sb. +not+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动词原形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其他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Let’s not start so early.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我们不要那么早开始。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结构比较特殊的祈使句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①在意思较为明显的情况下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可把谓语动词省去。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This way, please.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请这边走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42130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0604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noProof="1">
              <a:solidFill>
                <a:prstClr val="black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5110" y="1472070"/>
            <a:ext cx="11272333" cy="5181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②某些名词、形容词或副词等后面加感叹号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也可作为祈使句使用。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Hands up!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举起手来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One moment, please!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请稍等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Taxi!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出租车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no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开头的祈使句的结构为“</a:t>
            </a:r>
            <a:r>
              <a:rPr lang="en-US" altLang="zh-CN" sz="2800" b="1" dirty="0" err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No+v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.-</a:t>
            </a:r>
            <a:r>
              <a:rPr lang="en-US" altLang="zh-CN" sz="2800" b="1" dirty="0" err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ing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/n. ”,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它通常用于公共场所的提示语中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表示“禁止做某事”。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No parking!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不准停车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No photos!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禁止拍照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19663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36669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775" y="1620369"/>
            <a:ext cx="1082525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扬州三模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attention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 the mistakes in your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homework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 for they are the first method to check out the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knowledge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you have learned.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Paid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Pay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Paying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To pay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4217033" y="2407850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36669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774" y="1620369"/>
            <a:ext cx="1141866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济南平阴县一模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Eric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carefully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 please. There is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school 500 meters ahead.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— OK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 Mom.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to drive	B. driving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drives	D. drive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云南模拟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Don’t ________ your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child run on the bus. It’s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dangerous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— Sorry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 I won’t.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letting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let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let’s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to let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6346084" y="1766405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5379368" y="434810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329724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1" grpId="0"/>
      <p:bldP spid="11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36669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774" y="1620369"/>
            <a:ext cx="1141866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大连一模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 to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take your umbrella. It might rain.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Remember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Remembering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To remember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Remembered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上海嘉定区二模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Lucy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me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your dictionary, please. I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want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 look up the new word.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pass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passed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passing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to pass</a:t>
            </a: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3805061" y="1775603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5922377" y="367529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16709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1" grpId="0"/>
      <p:bldP spid="11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36669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774" y="1620369"/>
            <a:ext cx="1141866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吉林模拟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 the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steps, and you can find it convenient to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buy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things with the mobile phone.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Follow	B. To follow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Follows	D. Following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济南一模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Nick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forget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 close all the windows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when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you leave.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— I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won’t.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don’t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won’t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didn’t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doesn’t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805061" y="1766405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5379368" y="434810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192810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1" grpId="0"/>
      <p:bldP spid="11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36669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774" y="1620369"/>
            <a:ext cx="1141866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8.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济南模拟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 water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every day, and some small steps can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make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 difference to our life.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Save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To save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Saving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Saves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9.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济南一模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________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 line to return the books, Mark!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— Sure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 I will.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Wait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To wait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Waiting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Waits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805061" y="177560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4451320" y="434593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24025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1" grpId="0"/>
      <p:bldP spid="11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43677" y="1164738"/>
            <a:ext cx="5594985" cy="627895"/>
            <a:chOff x="1034884" y="629878"/>
            <a:chExt cx="5594985" cy="627895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71279" y="664803"/>
              <a:ext cx="3958590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感叹句</a:t>
              </a:r>
              <a:endPara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考点四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10842" y="1996013"/>
            <a:ext cx="11022965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感叹句是用来表达情感的特殊句式。常见的感叹句由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what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how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引导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句末常用“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!”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what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引导的感叹句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What + a/an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形容词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可数名词的单数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主语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谓语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What a wonderful movie it is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它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是一部多么精彩的电影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题十二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0201557" y="961476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xmlns="" val="3646250014"/>
              </p:ext>
            </p:extLst>
          </p:nvPr>
        </p:nvGraphicFramePr>
        <p:xfrm>
          <a:off x="296545" y="1607981"/>
          <a:ext cx="11502645" cy="489290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74571"/>
                <a:gridCol w="653904"/>
                <a:gridCol w="1864592"/>
                <a:gridCol w="641445"/>
                <a:gridCol w="1323833"/>
                <a:gridCol w="518614"/>
                <a:gridCol w="1460311"/>
                <a:gridCol w="791570"/>
                <a:gridCol w="1187355"/>
                <a:gridCol w="736979"/>
                <a:gridCol w="1249471"/>
              </a:tblGrid>
              <a:tr h="352425">
                <a:tc rowSpan="2">
                  <a:txBody>
                    <a:bodyPr/>
                    <a:lstStyle/>
                    <a:p>
                      <a:pPr marL="0" indent="0" algn="l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baseline="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考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点</a:t>
                      </a:r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          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年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份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陈述句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疑问句</a:t>
                      </a: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祈使句</a:t>
                      </a: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感叹句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主谓一致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0" marR="0" marT="0" marB="0" anchor="ctr"/>
                </a:tc>
              </a:tr>
              <a:tr h="3517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题</a:t>
                      </a:r>
                      <a:r>
                        <a:rPr lang="zh-CN" altLang="en-US" sz="2000" b="1" dirty="0">
                          <a:latin typeface="黑体" pitchFamily="49" charset="-122"/>
                          <a:ea typeface="黑体" pitchFamily="49" charset="-122"/>
                        </a:rPr>
                        <a:t>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  <a:sym typeface="+mn-ea"/>
                        </a:rPr>
                        <a:t>题</a:t>
                      </a:r>
                      <a:r>
                        <a:rPr lang="zh-CN" altLang="en-US" sz="2000" b="1" dirty="0">
                          <a:latin typeface="黑体" pitchFamily="49" charset="-122"/>
                          <a:ea typeface="黑体" pitchFamily="49" charset="-122"/>
                          <a:sym typeface="+mn-ea"/>
                        </a:rPr>
                        <a:t>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  <a:sym typeface="+mn-ea"/>
                        </a:rPr>
                        <a:t>题目设置</a:t>
                      </a:r>
                      <a:endParaRPr lang="zh-CN" altLang="zh-CN" sz="2000" b="1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latin typeface="黑体" pitchFamily="49" charset="-122"/>
                          <a:ea typeface="黑体" pitchFamily="49" charset="-122"/>
                          <a:sym typeface="+mn-ea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  <a:sym typeface="+mn-ea"/>
                        </a:rPr>
                        <a:t>题目设置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</a:rPr>
                        <a:t>题号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  <a:sym typeface="+mn-ea"/>
                        </a:rPr>
                        <a:t>题目设置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</a:rPr>
                        <a:t>题号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  <a:sym typeface="+mn-ea"/>
                        </a:rPr>
                        <a:t>题目设置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799494">
                <a:tc rowSpan="3"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baseline="0" dirty="0" smtClean="0">
                          <a:solidFill>
                            <a:srgbClr val="FF00FF"/>
                          </a:solidFill>
                          <a:latin typeface="Times New Roman" pitchFamily="18" charset="0"/>
                          <a:ea typeface="宋体" pitchFamily="2" charset="-122"/>
                          <a:cs typeface="黑体" panose="02010609060101010101" pitchFamily="49" charset="-122"/>
                        </a:rPr>
                        <a:t>2016</a:t>
                      </a:r>
                      <a:endParaRPr lang="zh-CN" sz="2000" b="1" kern="1200" baseline="0" dirty="0">
                        <a:solidFill>
                          <a:srgbClr val="FF00FF"/>
                        </a:solidFill>
                        <a:latin typeface="Times New Roman" pitchFamily="18" charset="0"/>
                        <a:ea typeface="宋体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81</a:t>
                      </a:r>
                      <a:endParaRPr lang="zh-CN" sz="2000" baseline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 third picture is new. </a:t>
                      </a:r>
                      <a:endParaRPr 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—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—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84</a:t>
                      </a:r>
                      <a:endParaRPr 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Look at the man among them..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—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800" baseline="0" dirty="0" smtClean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—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800" baseline="0" dirty="0" smtClean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83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There are some children under the tree.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957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/>
                        </a:rPr>
                        <a:t>82</a:t>
                      </a:r>
                      <a:endParaRPr lang="zh-CN" sz="2000" baseline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I drew it yesterday.</a:t>
                      </a:r>
                      <a:endParaRPr 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—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—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1861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/>
                        </a:rPr>
                        <a:t>85</a:t>
                      </a:r>
                      <a:endParaRPr lang="zh-CN" sz="2000" baseline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He is a popular singer. </a:t>
                      </a:r>
                      <a:endParaRPr 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99494">
                <a:tc rowSpan="4"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baseline="0" dirty="0" smtClean="0">
                          <a:solidFill>
                            <a:srgbClr val="FF00FF"/>
                          </a:solidFill>
                          <a:latin typeface="Times New Roman" pitchFamily="18" charset="0"/>
                          <a:ea typeface="宋体" pitchFamily="2" charset="-122"/>
                          <a:cs typeface="黑体" panose="02010609060101010101" pitchFamily="49" charset="-122"/>
                        </a:rPr>
                        <a:t>2015</a:t>
                      </a:r>
                      <a:endParaRPr lang="en-US" altLang="zh-CN" sz="2000" b="1" kern="1200" baseline="0" dirty="0">
                        <a:solidFill>
                          <a:srgbClr val="FF00FF"/>
                        </a:solidFill>
                        <a:latin typeface="Times New Roman" pitchFamily="18" charset="0"/>
                        <a:ea typeface="宋体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/>
                        </a:rPr>
                        <a:t>81</a:t>
                      </a:r>
                      <a:endParaRPr lang="en-US" altLang="zh-CN" sz="2000" baseline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I went on a trip yesterday.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smtClean="0"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smtClean="0"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rowSpan="4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—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/>
                </a:tc>
                <a:tc rowSpan="4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85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/>
                </a:tc>
                <a:tc rowSpan="4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What a wonderful time we had!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/>
                </a:tc>
                <a:tc rowSpan="4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84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There were many interesting activities.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513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3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smtClean="0"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3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93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/>
                        </a:rPr>
                        <a:t>82</a:t>
                      </a:r>
                      <a:endParaRPr lang="en-US" altLang="zh-CN" sz="2000" baseline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It was my first school trip. 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0379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/>
                        </a:rPr>
                        <a:t>83</a:t>
                      </a:r>
                      <a:endParaRPr lang="en-US" altLang="zh-CN" sz="2000" baseline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We sang happily on the way. 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9" name="直接连接符 8"/>
          <p:cNvCxnSpPr/>
          <p:nvPr/>
        </p:nvCxnSpPr>
        <p:spPr>
          <a:xfrm>
            <a:off x="313899" y="1637731"/>
            <a:ext cx="1078173" cy="65509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0604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noProof="1">
              <a:solidFill>
                <a:prstClr val="black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5110" y="1472070"/>
            <a:ext cx="1127233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②What+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形容词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可数名词的复数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不可数名词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主语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谓语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What excellent students they are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他们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是多么优秀的学生啊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What exciting news it is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多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令人兴奋的消息啊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 how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引导的感叹句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How+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形容词或副词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主语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谓语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How fast he runs!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他跑得多快啊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53484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0604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noProof="1">
              <a:solidFill>
                <a:prstClr val="black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5110" y="1608550"/>
            <a:ext cx="11272333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②How+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形容词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+a/an+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可数名词的单数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主语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谓语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How interesting a story it is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它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是一个多么有趣的故事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③How+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主语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谓语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How time flies!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光阴似箭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How I want to be a doctor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多么想成为一名医生啊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54251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5891" y="2148064"/>
            <a:ext cx="10704809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(2021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黑龙江龙东改编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________ great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progress my daughter has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made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!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What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 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How	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What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How a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湘潭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________ heavy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! I can’t move the bag.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—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Don’t worry! Let me help you.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What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How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What a 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237221" y="2326502"/>
            <a:ext cx="614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66461" y="489608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8723" y="1463603"/>
            <a:ext cx="461929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50374" y="1465664"/>
            <a:ext cx="1151464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云南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Our class won the first prize in today’s basketball match.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— ________ exciting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news it is! We’re all glad about it.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What 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What an 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How 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How an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海南改编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time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flies! Our middle school life is coming to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an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end.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How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What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What a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 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How a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吉林改编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important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 is for teenagers to be creative!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How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What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What a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 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How a 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907165" y="2234598"/>
            <a:ext cx="614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66461" y="352568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50792" y="546594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6539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  <p:bldP spid="13" grpId="0"/>
      <p:bldP spid="13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43677" y="1164738"/>
            <a:ext cx="5594985" cy="627895"/>
            <a:chOff x="1034884" y="629878"/>
            <a:chExt cx="5594985" cy="627895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2671279" y="664803"/>
              <a:ext cx="3958590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主谓一致</a:t>
              </a:r>
              <a:endPara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五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10843" y="1791293"/>
            <a:ext cx="39199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xmlns="" val="4249656205"/>
              </p:ext>
            </p:extLst>
          </p:nvPr>
        </p:nvGraphicFramePr>
        <p:xfrm>
          <a:off x="362424" y="2464689"/>
          <a:ext cx="11515020" cy="428933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09197"/>
                <a:gridCol w="5856976"/>
                <a:gridCol w="4848847"/>
              </a:tblGrid>
              <a:tr h="45593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原则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说明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180372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61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kern="0" dirty="0" smtClean="0">
                          <a:solidFill>
                            <a:srgbClr val="FF00FF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意</a:t>
                      </a:r>
                      <a:endParaRPr lang="en-US" altLang="zh-CN" sz="2400" b="1" kern="0" dirty="0" smtClean="0">
                        <a:solidFill>
                          <a:srgbClr val="FF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261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kern="0" dirty="0" smtClean="0">
                          <a:solidFill>
                            <a:srgbClr val="FF00FF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义</a:t>
                      </a:r>
                      <a:endParaRPr lang="en-US" altLang="zh-CN" sz="2400" b="1" kern="0" dirty="0" smtClean="0">
                        <a:solidFill>
                          <a:srgbClr val="FF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261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kern="0" dirty="0" smtClean="0">
                          <a:solidFill>
                            <a:srgbClr val="FF00FF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一</a:t>
                      </a:r>
                      <a:endParaRPr lang="en-US" altLang="zh-CN" sz="2400" b="1" kern="0" dirty="0" smtClean="0">
                        <a:solidFill>
                          <a:srgbClr val="FF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261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kern="0" dirty="0" smtClean="0">
                          <a:solidFill>
                            <a:srgbClr val="FF00FF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致</a:t>
                      </a:r>
                      <a:endParaRPr lang="zh-CN" altLang="zh-CN" sz="2400" b="1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由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and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连接的两个名词作主语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如果一人身兼两职时则谓语动词要用单数形式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 singer and dancer is coming to our party.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一位歌手兼舞者将来参加我们的派对。</a:t>
                      </a:r>
                    </a:p>
                  </a:txBody>
                  <a:tcPr marL="66675" marR="66675" marT="0" marB="0" anchor="ctr"/>
                </a:tc>
              </a:tr>
              <a:tr h="1516782">
                <a:tc vMerge="1">
                  <a:txBody>
                    <a:bodyPr/>
                    <a:lstStyle/>
                    <a:p>
                      <a:pPr algn="ctr">
                        <a:lnSpc>
                          <a:spcPts val="2615"/>
                        </a:lnSpc>
                        <a:spcAft>
                          <a:spcPts val="0"/>
                        </a:spcAft>
                      </a:pPr>
                      <a:endParaRPr lang="zh-CN" altLang="zh-CN" sz="24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集体名词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如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army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audience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cattle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club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crowd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family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government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group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people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police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public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staff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team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等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如果表示整体概念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则谓语动词用单数形式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如果表示集体中的成员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则谓语动词用复数形式。其中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cattle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people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police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一般看成复数形式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His family are watching TV now. </a:t>
                      </a:r>
                    </a:p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他的家人正在看电视。</a:t>
                      </a:r>
                    </a:p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His family is big.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他有一个大家庭。</a:t>
                      </a:r>
                    </a:p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police are helping a girl look for her mother. </a:t>
                      </a:r>
                    </a:p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警察正在帮助一个女孩找妈妈。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xmlns="" val="242178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493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1" name="表格 10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xmlns="" val="3624973494"/>
              </p:ext>
            </p:extLst>
          </p:nvPr>
        </p:nvGraphicFramePr>
        <p:xfrm>
          <a:off x="171352" y="1522977"/>
          <a:ext cx="11961505" cy="530415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86531"/>
                <a:gridCol w="6312377"/>
                <a:gridCol w="4862597"/>
              </a:tblGrid>
              <a:tr h="5102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原则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说明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2501289">
                <a:tc rowSpan="3">
                  <a:txBody>
                    <a:bodyPr/>
                    <a:lstStyle/>
                    <a:p>
                      <a:pPr algn="ctr">
                        <a:lnSpc>
                          <a:spcPts val="261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0" dirty="0" smtClean="0">
                          <a:solidFill>
                            <a:srgbClr val="FF00FF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意</a:t>
                      </a:r>
                      <a:endParaRPr lang="en-US" altLang="zh-CN" sz="2400" b="1" kern="0" dirty="0" smtClean="0">
                        <a:solidFill>
                          <a:srgbClr val="FF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ts val="261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0" dirty="0" smtClean="0">
                          <a:solidFill>
                            <a:srgbClr val="FF00FF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义</a:t>
                      </a:r>
                      <a:endParaRPr lang="en-US" altLang="zh-CN" sz="2400" b="1" kern="0" dirty="0" smtClean="0">
                        <a:solidFill>
                          <a:srgbClr val="FF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ts val="261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0" dirty="0" smtClean="0">
                          <a:solidFill>
                            <a:srgbClr val="FF00FF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一</a:t>
                      </a:r>
                      <a:endParaRPr lang="en-US" altLang="zh-CN" sz="2400" b="1" kern="0" dirty="0" smtClean="0">
                        <a:solidFill>
                          <a:srgbClr val="FF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ts val="261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0" dirty="0" smtClean="0">
                          <a:solidFill>
                            <a:srgbClr val="FF00FF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致</a:t>
                      </a:r>
                      <a:endParaRPr lang="zh-CN" altLang="zh-CN" sz="24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当主语后面接由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as well as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with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including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 addition to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rather than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together with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besides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like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except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but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等引导的词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时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其谓语动词的形式要依主语的单复数而定。这些词所引导的词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不影响主语自身的单、复数形式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它们在句子里其实是状语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也就是说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可以将这些词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搬到句首或是放到句末去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teacher, with all his students, is going to have a picnic this weekend.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老师打算这个周末与学生们一起去野炊。</a:t>
                      </a:r>
                    </a:p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Everyone except Helen and Jane is in the classroom. </a:t>
                      </a:r>
                    </a:p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除海伦和简之外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每个人都在教室。</a:t>
                      </a:r>
                    </a:p>
                  </a:txBody>
                  <a:tcPr marL="66675" marR="66675" marT="0" marB="0" anchor="ctr"/>
                </a:tc>
              </a:tr>
              <a:tr h="84540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“定冠词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the+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形容词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分词”表示一类人时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谓语动词用复数形式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young should respect the old.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年轻人应该尊敬老人。</a:t>
                      </a:r>
                    </a:p>
                  </a:txBody>
                  <a:tcPr marL="66675" marR="66675" marT="0" marB="0" anchor="ctr"/>
                </a:tc>
              </a:tr>
              <a:tr h="134979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表示金钱、价格、时间、长度等的复数名词或词组作主语时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一般被看成一个整体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谓语动词常用单数形式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It has been three years since we graduated. </a:t>
                      </a:r>
                    </a:p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我们毕业已经有三年了。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xmlns="" val="409193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493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1" name="表格 10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xmlns="" val="1450551571"/>
              </p:ext>
            </p:extLst>
          </p:nvPr>
        </p:nvGraphicFramePr>
        <p:xfrm>
          <a:off x="243271" y="1647412"/>
          <a:ext cx="11706092" cy="475365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69736"/>
                <a:gridCol w="4885936"/>
                <a:gridCol w="6050420"/>
              </a:tblGrid>
              <a:tr h="5102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原则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说明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026425">
                <a:tc rowSpan="3">
                  <a:txBody>
                    <a:bodyPr/>
                    <a:lstStyle/>
                    <a:p>
                      <a:pPr algn="ctr">
                        <a:lnSpc>
                          <a:spcPts val="261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0" dirty="0" smtClean="0">
                          <a:solidFill>
                            <a:srgbClr val="FF00FF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语</a:t>
                      </a:r>
                      <a:endParaRPr lang="en-US" altLang="zh-CN" sz="2400" b="1" kern="0" dirty="0" smtClean="0">
                        <a:solidFill>
                          <a:srgbClr val="FF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ts val="261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0" dirty="0" smtClean="0">
                          <a:solidFill>
                            <a:srgbClr val="FF00FF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法</a:t>
                      </a:r>
                      <a:endParaRPr lang="en-US" altLang="zh-CN" sz="2400" b="1" kern="0" dirty="0" smtClean="0">
                        <a:solidFill>
                          <a:srgbClr val="FF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ts val="261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0" dirty="0" smtClean="0">
                          <a:solidFill>
                            <a:srgbClr val="FF00FF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一</a:t>
                      </a:r>
                      <a:endParaRPr lang="en-US" altLang="zh-CN" sz="2400" b="1" kern="0" dirty="0" smtClean="0">
                        <a:solidFill>
                          <a:srgbClr val="FF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ts val="261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0" dirty="0" smtClean="0">
                          <a:solidFill>
                            <a:srgbClr val="FF00FF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致</a:t>
                      </a:r>
                      <a:endParaRPr lang="zh-CN" altLang="zh-CN" sz="24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不定式或动名词作主语时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谓语动词用单数形式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Smoking is bad for your health. </a:t>
                      </a:r>
                    </a:p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吸烟对你的健康有害。</a:t>
                      </a:r>
                    </a:p>
                  </a:txBody>
                  <a:tcPr marL="66675" marR="66675" marT="0" marB="0" anchor="ctr"/>
                </a:tc>
              </a:tr>
              <a:tr h="84540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不定代词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either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neither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each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every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或“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no +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单数名词”和由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some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any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no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every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构成的复合不定代词作主语时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谓语动词用单数形式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Is there anything wrong with your bike?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你的自行车有什么毛病吗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Each student is ready for the sports meeting.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大家都为运动会做好了准备。</a:t>
                      </a:r>
                    </a:p>
                  </a:txBody>
                  <a:tcPr marL="66675" marR="66675" marT="0" marB="0" anchor="ctr"/>
                </a:tc>
              </a:tr>
              <a:tr h="134979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表示国家、机构、事件、作品等名称的专有名词作主语时应看作单数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谓语动词用单数形式 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China is leading the world in science and technology.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中国在科技方面领先世界。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xmlns="" val="116975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493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1" name="表格 10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xmlns="" val="2018717383"/>
              </p:ext>
            </p:extLst>
          </p:nvPr>
        </p:nvGraphicFramePr>
        <p:xfrm>
          <a:off x="243271" y="1483636"/>
          <a:ext cx="11706092" cy="53035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69736"/>
                <a:gridCol w="5346850"/>
                <a:gridCol w="5589506"/>
              </a:tblGrid>
              <a:tr h="5102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原则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说明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026425">
                <a:tc rowSpan="3">
                  <a:txBody>
                    <a:bodyPr/>
                    <a:lstStyle/>
                    <a:p>
                      <a:pPr algn="ctr">
                        <a:lnSpc>
                          <a:spcPts val="261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0" dirty="0" smtClean="0">
                          <a:solidFill>
                            <a:srgbClr val="FF00FF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语</a:t>
                      </a:r>
                      <a:endParaRPr lang="en-US" altLang="zh-CN" sz="2400" b="1" kern="0" dirty="0" smtClean="0">
                        <a:solidFill>
                          <a:srgbClr val="FF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ts val="261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0" dirty="0" smtClean="0">
                          <a:solidFill>
                            <a:srgbClr val="FF00FF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法</a:t>
                      </a:r>
                      <a:endParaRPr lang="en-US" altLang="zh-CN" sz="2400" b="1" kern="0" dirty="0" smtClean="0">
                        <a:solidFill>
                          <a:srgbClr val="FF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ts val="261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0" dirty="0" smtClean="0">
                          <a:solidFill>
                            <a:srgbClr val="FF00FF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一</a:t>
                      </a:r>
                      <a:endParaRPr lang="en-US" altLang="zh-CN" sz="2400" b="1" kern="0" dirty="0" smtClean="0">
                        <a:solidFill>
                          <a:srgbClr val="FF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ts val="261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0" dirty="0" smtClean="0">
                          <a:solidFill>
                            <a:srgbClr val="FF00FF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致</a:t>
                      </a:r>
                      <a:endParaRPr lang="zh-CN" altLang="zh-CN" sz="24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 kind of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 pair of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number of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等与名词构成名词短语作主语时应看作单数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谓语动词用单数形式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number of students in our class is 63.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我们班学生人数为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63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。</a:t>
                      </a:r>
                    </a:p>
                  </a:txBody>
                  <a:tcPr marL="66675" marR="66675" marT="0" marB="0" anchor="ctr"/>
                </a:tc>
              </a:tr>
              <a:tr h="84540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由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some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several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both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few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many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many a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 number of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等词修饰主语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可数名词复数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或是由它们自身作主语时应看作复数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谓语动词用复数形式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 number of students in our school are interested in classical music.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我们学校许多学生对古典音乐感兴趣。</a:t>
                      </a:r>
                    </a:p>
                  </a:txBody>
                  <a:tcPr marL="66675" marR="66675" marT="0" marB="0" anchor="ctr"/>
                </a:tc>
              </a:tr>
              <a:tr h="134979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 lot of(lots of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plenty of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most of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等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)+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名词”和“分数或百分数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+of+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名词”等作主语时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谓语动词的单复数形式取决于名词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如果是不可数名词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则谓语动词用单数形式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如果是可数名词复数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则谓语动词用复数形式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Two thirds of the money belongs to Mr. Green. </a:t>
                      </a:r>
                    </a:p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这些钱中三分之二属于格林先生。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xmlns="" val="846211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4935" y="882015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1" name="表格 10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xmlns="" val="3483925994"/>
              </p:ext>
            </p:extLst>
          </p:nvPr>
        </p:nvGraphicFramePr>
        <p:xfrm>
          <a:off x="243270" y="1524579"/>
          <a:ext cx="11834429" cy="510823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78175"/>
                <a:gridCol w="5805593"/>
                <a:gridCol w="5250661"/>
              </a:tblGrid>
              <a:tr h="6387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原则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说明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1194928">
                <a:tc>
                  <a:txBody>
                    <a:bodyPr/>
                    <a:lstStyle/>
                    <a:p>
                      <a:pPr algn="ctr">
                        <a:lnSpc>
                          <a:spcPts val="261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0" dirty="0" smtClean="0">
                          <a:solidFill>
                            <a:srgbClr val="FF00FF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语法</a:t>
                      </a:r>
                      <a:endParaRPr lang="en-US" altLang="zh-CN" sz="2400" b="1" kern="0" dirty="0" smtClean="0">
                        <a:solidFill>
                          <a:srgbClr val="FF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ts val="261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0" dirty="0" smtClean="0">
                          <a:solidFill>
                            <a:srgbClr val="FF00FF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一致</a:t>
                      </a:r>
                      <a:endParaRPr lang="zh-CN" altLang="zh-CN" sz="24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6675" marR="6667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倒装句中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谓语动词的数应和其后主语一致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 have been to Canada. So has Peter. </a:t>
                      </a:r>
                    </a:p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我去过加拿大。彼得也去过。</a:t>
                      </a:r>
                    </a:p>
                  </a:txBody>
                  <a:tcPr marL="66675" marR="66675" marT="0" marB="0" anchor="ctr"/>
                </a:tc>
              </a:tr>
              <a:tr h="1703219">
                <a:tc rowSpan="2">
                  <a:txBody>
                    <a:bodyPr/>
                    <a:lstStyle/>
                    <a:p>
                      <a:pPr algn="ctr">
                        <a:lnSpc>
                          <a:spcPts val="261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0" dirty="0" smtClean="0">
                          <a:solidFill>
                            <a:srgbClr val="FF00FF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就</a:t>
                      </a:r>
                      <a:endParaRPr lang="en-US" altLang="zh-CN" sz="2400" b="1" kern="0" dirty="0" smtClean="0">
                        <a:solidFill>
                          <a:srgbClr val="FF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ts val="261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0" dirty="0" smtClean="0">
                          <a:solidFill>
                            <a:srgbClr val="FF00FF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近</a:t>
                      </a:r>
                      <a:endParaRPr lang="en-US" altLang="zh-CN" sz="2400" b="1" kern="0" dirty="0" smtClean="0">
                        <a:solidFill>
                          <a:srgbClr val="FF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ts val="261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0" dirty="0" smtClean="0">
                          <a:solidFill>
                            <a:srgbClr val="FF00FF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原</a:t>
                      </a:r>
                      <a:endParaRPr lang="en-US" altLang="zh-CN" sz="2400" b="1" kern="0" dirty="0" smtClean="0">
                        <a:solidFill>
                          <a:srgbClr val="FF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ts val="261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0" dirty="0" smtClean="0">
                          <a:solidFill>
                            <a:srgbClr val="FF00FF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则</a:t>
                      </a:r>
                      <a:endParaRPr lang="zh-CN" altLang="zh-CN" sz="2400" b="1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ts val="2615"/>
                        </a:lnSpc>
                        <a:spcAft>
                          <a:spcPts val="0"/>
                        </a:spcAft>
                      </a:pPr>
                      <a:endParaRPr lang="zh-CN" altLang="zh-CN" sz="24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6675" marR="6667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由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either … or …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neither … nor …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not only … but(also) …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not … but …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或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or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连接两个并列主语时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谓语动词与离它最近的主语在人称和数上保持一致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Either Tom or his classmates are right.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要么是汤姆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要么是他的同学是正确的。</a:t>
                      </a:r>
                    </a:p>
                  </a:txBody>
                  <a:tcPr marL="66675" marR="66675" marT="0" marB="0" anchor="ctr"/>
                </a:tc>
              </a:tr>
              <a:tr h="1571379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“There be …”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和“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Here be …”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这两个句型中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如果有两个并列的名词作主语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,be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动词常与离它最近的主语在数上保持一致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There is a teacher and six students in the classroom. </a:t>
                      </a:r>
                    </a:p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教室里有一名老师和六名学生。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xmlns="" val="267963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5891" y="2148064"/>
            <a:ext cx="10704809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(2021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齐齐哈尔改编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In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face of the variation(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变异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of the virus,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not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only China but also other countries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 to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take action to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fight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against the crisis(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危机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have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has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having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to have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北京昌平区二模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Doctors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and nurses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hard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every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day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 fight against the illness.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works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working  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work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have worked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7646837" y="2940650"/>
            <a:ext cx="614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61692" y="486868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8723" y="1463603"/>
            <a:ext cx="461929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937782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308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题十三 复合句、并列句和连词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0201557" y="97512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xmlns="" val="1351907712"/>
              </p:ext>
            </p:extLst>
          </p:nvPr>
        </p:nvGraphicFramePr>
        <p:xfrm>
          <a:off x="328076" y="1554556"/>
          <a:ext cx="11502645" cy="473587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74571"/>
                <a:gridCol w="653904"/>
                <a:gridCol w="1963656"/>
                <a:gridCol w="567558"/>
                <a:gridCol w="1813035"/>
                <a:gridCol w="740979"/>
                <a:gridCol w="1198180"/>
                <a:gridCol w="583324"/>
                <a:gridCol w="1182414"/>
                <a:gridCol w="567558"/>
                <a:gridCol w="1157466"/>
              </a:tblGrid>
              <a:tr h="473836">
                <a:tc rowSpan="2">
                  <a:txBody>
                    <a:bodyPr/>
                    <a:lstStyle/>
                    <a:p>
                      <a:pPr marL="0" indent="0" algn="l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baseline="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考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点</a:t>
                      </a:r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          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年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份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陈述句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疑问句</a:t>
                      </a: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祈使句</a:t>
                      </a: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感叹句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主谓一致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0" marR="0" marT="0" marB="0" anchor="ctr"/>
                </a:tc>
              </a:tr>
              <a:tr h="47298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题</a:t>
                      </a:r>
                      <a:r>
                        <a:rPr lang="zh-CN" altLang="en-US" sz="2000" b="1" dirty="0">
                          <a:latin typeface="黑体" pitchFamily="49" charset="-122"/>
                          <a:ea typeface="黑体" pitchFamily="49" charset="-122"/>
                        </a:rPr>
                        <a:t>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  <a:sym typeface="+mn-ea"/>
                        </a:rPr>
                        <a:t>题</a:t>
                      </a:r>
                      <a:r>
                        <a:rPr lang="zh-CN" altLang="en-US" sz="2000" b="1" dirty="0">
                          <a:latin typeface="黑体" pitchFamily="49" charset="-122"/>
                          <a:ea typeface="黑体" pitchFamily="49" charset="-122"/>
                          <a:sym typeface="+mn-ea"/>
                        </a:rPr>
                        <a:t>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  <a:sym typeface="+mn-ea"/>
                        </a:rPr>
                        <a:t>题目设置</a:t>
                      </a:r>
                      <a:endParaRPr lang="zh-CN" altLang="zh-CN" sz="2000" b="1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latin typeface="黑体" pitchFamily="49" charset="-122"/>
                          <a:ea typeface="黑体" pitchFamily="49" charset="-122"/>
                          <a:sym typeface="+mn-ea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  <a:sym typeface="+mn-ea"/>
                        </a:rPr>
                        <a:t>题目设置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</a:rPr>
                        <a:t>题号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  <a:sym typeface="+mn-ea"/>
                        </a:rPr>
                        <a:t>题目设置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</a:rPr>
                        <a:t>题号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  <a:sym typeface="+mn-ea"/>
                        </a:rPr>
                        <a:t>题目设置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074921">
                <a:tc rowSpan="2"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baseline="0" dirty="0" smtClean="0">
                          <a:solidFill>
                            <a:srgbClr val="FF00FF"/>
                          </a:solidFill>
                          <a:latin typeface="Times New Roman" pitchFamily="18" charset="0"/>
                          <a:ea typeface="宋体" pitchFamily="2" charset="-122"/>
                          <a:cs typeface="黑体" panose="02010609060101010101" pitchFamily="49" charset="-122"/>
                        </a:rPr>
                        <a:t>2014</a:t>
                      </a:r>
                      <a:endParaRPr lang="zh-CN" sz="2000" b="1" kern="1200" baseline="0" dirty="0">
                        <a:solidFill>
                          <a:srgbClr val="FF00FF"/>
                        </a:solidFill>
                        <a:latin typeface="Times New Roman" pitchFamily="18" charset="0"/>
                        <a:ea typeface="宋体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88</a:t>
                      </a:r>
                      <a:endParaRPr lang="zh-CN" sz="2000" baseline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 gave him a birthday gift. </a:t>
                      </a:r>
                      <a:endParaRPr 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86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Did it rain last night?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en-US" altLang="zh-CN" sz="18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—</a:t>
                      </a:r>
                      <a:endParaRPr 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—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89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What beautiful flowers they are!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800" baseline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—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—</a:t>
                      </a:r>
                      <a:endParaRPr lang="en-US" altLang="zh-CN" sz="2000" baseline="0" dirty="0" smtClean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8196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/>
                        </a:rPr>
                        <a:t>90</a:t>
                      </a:r>
                      <a:endParaRPr lang="zh-CN" sz="2000" baseline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Nancy plays tennis twice a week.</a:t>
                      </a:r>
                      <a:endParaRPr 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87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What size is your shirt?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74921">
                <a:tc rowSpan="2"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baseline="0" dirty="0" smtClean="0">
                          <a:solidFill>
                            <a:srgbClr val="FF00FF"/>
                          </a:solidFill>
                          <a:latin typeface="Times New Roman" pitchFamily="18" charset="0"/>
                          <a:ea typeface="宋体" pitchFamily="2" charset="-122"/>
                          <a:cs typeface="黑体" panose="02010609060101010101" pitchFamily="49" charset="-122"/>
                        </a:rPr>
                        <a:t>2013</a:t>
                      </a:r>
                      <a:endParaRPr lang="en-US" altLang="zh-CN" sz="2000" b="1" kern="1200" baseline="0" dirty="0">
                        <a:solidFill>
                          <a:srgbClr val="FF00FF"/>
                        </a:solidFill>
                        <a:latin typeface="Times New Roman" pitchFamily="18" charset="0"/>
                        <a:ea typeface="宋体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/>
                        </a:rPr>
                        <a:t>87</a:t>
                      </a:r>
                      <a:endParaRPr lang="en-US" altLang="zh-CN" sz="2000" baseline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The noodles taste good. 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86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Do you have a ruler?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89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Pass her those      black pens.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85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What a wonderful time we had!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90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There is a football match on TV now.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96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88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How far is the museum?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3" name="直接连接符 12"/>
          <p:cNvCxnSpPr/>
          <p:nvPr/>
        </p:nvCxnSpPr>
        <p:spPr>
          <a:xfrm>
            <a:off x="346841" y="1576552"/>
            <a:ext cx="1087821" cy="89863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5891" y="1574848"/>
            <a:ext cx="10704809" cy="5185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福建模拟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The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number of teenagers who volunteer to help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the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old people on holidays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 increasing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recently.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is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are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be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 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am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Now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number of students who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 brothers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or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sisters _______ getting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larger and larger.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has; are	B. have; is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has; is	D. have; are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599673" y="2367445"/>
            <a:ext cx="614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708534" y="4305767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36412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5891" y="1574848"/>
            <a:ext cx="1070480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In the old days, the poor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 for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boss for over 18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hours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 day.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A. was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made work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were made work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were made to work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Was made to work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The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population of my hometown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 less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than two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million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 1999.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are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is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were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 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was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708534" y="4305767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18737" y="1742263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78722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2" grpId="0"/>
      <p:bldP spid="12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5891" y="1574848"/>
            <a:ext cx="1070480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)A third of the population of the city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 their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own cars.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has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have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had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is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8. 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Did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Emily make a plan to take a vacation?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Yes, she with her parents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going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 Singapore next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week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is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are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will be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were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7876723" y="1712352"/>
            <a:ext cx="614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848999" y="428854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526123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5891" y="1574848"/>
            <a:ext cx="1070480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9. 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)Because of too much homework, neither Mary nor James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　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_______ to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cinema to have a good time.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goes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doesn’t go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don’t go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go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10. 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Two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months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 a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long time. We can visit our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grandparents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during the vacation.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am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is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are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have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669118" y="2367445"/>
            <a:ext cx="614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65084" y="4305767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273728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5891" y="1574848"/>
            <a:ext cx="1070480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11. 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Not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only children but also my husband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 crazy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about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pop music.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is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are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am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be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12. 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Neither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Tom nor I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 interested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 playing computer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games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am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is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are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be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8788068" y="1721288"/>
            <a:ext cx="614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567328" y="431584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08840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5891" y="1574848"/>
            <a:ext cx="10704809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13. 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This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pair of glasses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mine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are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be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is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will be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14. 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)There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 a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pen, two pencils and three books on the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desk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are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　　　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is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has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　　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have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811114" y="1711110"/>
            <a:ext cx="614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05061" y="3630612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299570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17253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5891" y="1793216"/>
            <a:ext cx="10704809" cy="388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15. 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Mary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as well as her sisters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 Chinese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 China.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are studying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have studied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studies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　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study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16. 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Either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Jane or Steven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 watching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TV now.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were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is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was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are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811720" y="1942062"/>
            <a:ext cx="614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45142" y="3901675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84754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5891" y="1574848"/>
            <a:ext cx="1070480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17. 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Two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days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enough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for me to finish the work. I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need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 third day.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isn’t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is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aren’t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are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18. 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How many lessons do you usually have a day?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—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Six lessons a day. And each of them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45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minutes.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last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lasts	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have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are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4248545" y="1739648"/>
            <a:ext cx="614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708534" y="493356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73430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5891" y="1574848"/>
            <a:ext cx="10704809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19. 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Neither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Lily nor I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 a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basketball player.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am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is	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be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are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20. 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There _______ many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new words in Lesson One. It is very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easy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A.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is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aren’t	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isn’t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are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395608" y="1739648"/>
            <a:ext cx="614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82445" y="3630612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23266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5891" y="1574848"/>
            <a:ext cx="1070480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21. (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The number of the students in our school  _______ 1,200.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is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are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has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have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22. 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Math ________ my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favourite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subject.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be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is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am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are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23. 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The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boy with the two dogs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 when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earthquake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rocked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city.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were sleeping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　　　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is sleeping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was sleeping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　　　　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are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sleeping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9113117" y="1736988"/>
            <a:ext cx="614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05061" y="3009230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68900" y="430804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672671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  <p:bldP spid="12" grpId="0"/>
      <p:bldP spid="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题十二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201557" y="1002420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84478" y="3021502"/>
          <a:ext cx="11502645" cy="303245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74571"/>
                <a:gridCol w="653904"/>
                <a:gridCol w="1963656"/>
                <a:gridCol w="567558"/>
                <a:gridCol w="1819695"/>
                <a:gridCol w="709448"/>
                <a:gridCol w="1223051"/>
                <a:gridCol w="583324"/>
                <a:gridCol w="1182414"/>
                <a:gridCol w="567558"/>
                <a:gridCol w="1157466"/>
              </a:tblGrid>
              <a:tr h="1137171">
                <a:tc rowSpan="3">
                  <a:txBody>
                    <a:bodyPr/>
                    <a:lstStyle/>
                    <a:p>
                      <a:pPr marL="0" indent="0" algn="ctr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baseline="0" dirty="0" smtClean="0">
                          <a:solidFill>
                            <a:srgbClr val="FF00FF"/>
                          </a:solidFill>
                          <a:latin typeface="Times New Roman" pitchFamily="18" charset="0"/>
                          <a:ea typeface="宋体" pitchFamily="2" charset="-122"/>
                          <a:cs typeface="黑体" panose="02010609060101010101" pitchFamily="49" charset="-122"/>
                        </a:rPr>
                        <a:t>2012</a:t>
                      </a:r>
                      <a:endParaRPr lang="en-US" altLang="zh-CN" sz="2000" b="1" kern="1200" baseline="0" dirty="0">
                        <a:solidFill>
                          <a:srgbClr val="FF00FF"/>
                        </a:solidFill>
                        <a:latin typeface="Times New Roman" pitchFamily="18" charset="0"/>
                        <a:ea typeface="宋体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/>
                        </a:rPr>
                        <a:t>89</a:t>
                      </a:r>
                      <a:endParaRPr lang="en-US" altLang="zh-CN" sz="2000" baseline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The dictionary didn’t cost me much money.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32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How much did you pay for the CD?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en-US" altLang="zh-CN" sz="18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—</a:t>
                      </a:r>
                      <a:endParaRPr lang="zh-CN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3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en-US" altLang="zh-CN" sz="18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—</a:t>
                      </a:r>
                      <a:endParaRPr lang="zh-CN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3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87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What kind people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they are!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3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en-US" altLang="zh-CN" sz="18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—</a:t>
                      </a:r>
                      <a:endParaRPr lang="zh-CN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3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en-US" altLang="zh-CN" sz="18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—</a:t>
                      </a:r>
                      <a:endParaRPr lang="zh-CN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7581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/>
                        </a:rPr>
                        <a:t>90</a:t>
                      </a:r>
                      <a:endParaRPr lang="en-US" altLang="zh-CN" sz="2000" baseline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I lent my MP5 to Sam yesterday.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86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Are you feeling better?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13717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aseline="0" dirty="0" smtClean="0"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88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Which building does Jenny live in?</a:t>
                      </a:r>
                      <a:endParaRPr lang="en-US" altLang="zh-CN" sz="2000" baseline="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33881048"/>
              </p:ext>
            </p:extLst>
          </p:nvPr>
        </p:nvGraphicFramePr>
        <p:xfrm>
          <a:off x="384478" y="1923394"/>
          <a:ext cx="11502645" cy="111935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74571"/>
                <a:gridCol w="653904"/>
                <a:gridCol w="1963656"/>
                <a:gridCol w="567558"/>
                <a:gridCol w="1813035"/>
                <a:gridCol w="740979"/>
                <a:gridCol w="1198180"/>
                <a:gridCol w="583324"/>
                <a:gridCol w="1182414"/>
                <a:gridCol w="567558"/>
                <a:gridCol w="1157466"/>
              </a:tblGrid>
              <a:tr h="560181">
                <a:tc rowSpan="2">
                  <a:txBody>
                    <a:bodyPr/>
                    <a:lstStyle/>
                    <a:p>
                      <a:pPr marL="0" indent="0" algn="l" defTabSz="914400" rtl="0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kern="1200" baseline="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考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点</a:t>
                      </a:r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          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年</a:t>
                      </a: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份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  <a:sym typeface="+mn-ea"/>
                        </a:rPr>
                        <a:t>陈述句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疑问句</a:t>
                      </a: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祈使句</a:t>
                      </a: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感叹句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主谓一致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0" marR="0" marT="0" marB="0" anchor="ctr"/>
                </a:tc>
              </a:tr>
              <a:tr h="55917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题</a:t>
                      </a:r>
                      <a:r>
                        <a:rPr lang="zh-CN" altLang="en-US" sz="2000" b="1" dirty="0">
                          <a:latin typeface="黑体" pitchFamily="49" charset="-122"/>
                          <a:ea typeface="黑体" pitchFamily="49" charset="-122"/>
                        </a:rPr>
                        <a:t>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</a:rPr>
                        <a:t>题目设置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  <a:sym typeface="+mn-ea"/>
                        </a:rPr>
                        <a:t>题</a:t>
                      </a:r>
                      <a:r>
                        <a:rPr lang="zh-CN" altLang="en-US" sz="2000" b="1" dirty="0">
                          <a:latin typeface="黑体" pitchFamily="49" charset="-122"/>
                          <a:ea typeface="黑体" pitchFamily="49" charset="-122"/>
                          <a:sym typeface="+mn-ea"/>
                        </a:rPr>
                        <a:t>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  <a:sym typeface="+mn-ea"/>
                        </a:rPr>
                        <a:t>题目设置</a:t>
                      </a:r>
                      <a:endParaRPr lang="zh-CN" altLang="zh-CN" sz="2000" b="1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dirty="0">
                          <a:latin typeface="黑体" pitchFamily="49" charset="-122"/>
                          <a:ea typeface="黑体" pitchFamily="49" charset="-122"/>
                          <a:sym typeface="+mn-ea"/>
                        </a:rPr>
                        <a:t>题号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  <a:sym typeface="+mn-ea"/>
                        </a:rPr>
                        <a:t>题目设置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</a:rPr>
                        <a:t>题号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  <a:sym typeface="+mn-ea"/>
                        </a:rPr>
                        <a:t>题目设置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</a:rPr>
                        <a:t>题号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zh-CN" sz="20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anose="02020603050405020304"/>
                          <a:sym typeface="+mn-ea"/>
                        </a:rPr>
                        <a:t>题目设置</a:t>
                      </a:r>
                      <a:endParaRPr lang="zh-CN" altLang="zh-CN" sz="20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cxnSp>
        <p:nvCxnSpPr>
          <p:cNvPr id="12" name="直接连接符 11"/>
          <p:cNvCxnSpPr/>
          <p:nvPr/>
        </p:nvCxnSpPr>
        <p:spPr>
          <a:xfrm>
            <a:off x="425669" y="1939159"/>
            <a:ext cx="1024759" cy="10405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29208" y="1574848"/>
            <a:ext cx="1191323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24. 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)Everyone except Tom and John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 there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when the meeting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began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are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is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were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was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25. 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)That place is not interesting at all.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________of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us wants to go there.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Neither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Both	C. All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Some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26. (2020•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长春绿园区一模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)Nowadays there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more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new energy cars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in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our city than before.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is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was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are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were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950802" y="1739648"/>
            <a:ext cx="614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65657" y="3630612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52355" y="494307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740374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  <p:bldP spid="12" grpId="0"/>
      <p:bldP spid="12" grpId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54039" y="1511590"/>
            <a:ext cx="5594985" cy="627895"/>
            <a:chOff x="1034884" y="629878"/>
            <a:chExt cx="5594985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71279" y="664803"/>
              <a:ext cx="3958590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/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情景交际</a:t>
              </a:r>
              <a:endPara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六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1901" y="2187004"/>
            <a:ext cx="107849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51788" y="3076145"/>
            <a:ext cx="1106739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初中英语常用情景交际用语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一、 感谢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1. 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表示感谢的常用语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Thank you (very much). /Thank you for …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Thanks (a lot)/(a million).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29720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51788" y="1670401"/>
            <a:ext cx="1106739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2. 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对感谢的应答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You’re welcome./Not at all.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It’s a/my pleasure. I’m glad I could do it.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That’s OK/all right. </a:t>
            </a:r>
            <a:endParaRPr lang="en-US" altLang="zh-CN" sz="2800" b="1" dirty="0" smtClean="0">
              <a:latin typeface="Times New Roman" pitchFamily="18" charset="0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二、 道歉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1. 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表示道歉的常用语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Excuse/Pardon me for … /I’m really sorry for </a:t>
            </a:r>
            <a:r>
              <a:rPr lang="en-US" altLang="zh-CN" sz="2800" b="1" dirty="0" smtClean="0">
                <a:latin typeface="Times New Roman" pitchFamily="18" charset="0"/>
                <a:ea typeface="宋体" pitchFamily="2" charset="-122"/>
              </a:rPr>
              <a:t>…</a:t>
            </a:r>
            <a:endParaRPr lang="en-US" altLang="zh-CN" sz="2800" b="1" dirty="0">
              <a:latin typeface="Times New Roman" pitchFamily="18" charset="0"/>
              <a:ea typeface="宋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50250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51788" y="1670401"/>
            <a:ext cx="11067398" cy="3246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2. 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打扰或麻烦别人时的常用语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Excuse me, please. /Excuse me, …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3. 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对道歉的应答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That’s OK/all right. /It doesn’t matter.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Never mind./It’s/That’s nothing (serious).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15441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51788" y="1670401"/>
            <a:ext cx="11067398" cy="4539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三、 邀请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1. 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表示邀请的常用语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Will/Would/Can/Could you come to …?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Would you like to …?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May I invite you to …?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What/How about …?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I’d like you to come to 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65633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51788" y="1670401"/>
            <a:ext cx="11067398" cy="260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2. 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接受邀请的常用语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Yes, I’d love/like to. Thanks./Thank you.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Yes, it’s very kind/nice of you.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That sounds good/great/fun/nice.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5282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51788" y="1670401"/>
            <a:ext cx="11067398" cy="3892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3. 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拒绝邀请的常用语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I’d love to, but …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I’m afraid I can’t. Because …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It’s very kind/nice of you. But …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I’m sorry I can’t. I have to …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No, thank you.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84361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51788" y="1670401"/>
            <a:ext cx="11067398" cy="3242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四、 请求允许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1. 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表示请求允许的常用语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Can/Could/May I …? (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直接问句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Would/Do you mind if I do …? (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委婉问句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1)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I wonder if I could/can … (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委婉问句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2)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92070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51788" y="1670401"/>
            <a:ext cx="11067398" cy="4539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2. 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表示同意请求或允许的常用语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①直接问句的常用答语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Yes./Sure./Certainly.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Of course, you may.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Yes, do please.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Go ahead, please.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That’s OK./That’s all right.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34385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51788" y="1574865"/>
            <a:ext cx="11067398" cy="5185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②委婉问句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1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的常用答语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No, I don’t mind.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Certainly not./Of course not.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No, go ahead.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Not at all.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②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委婉问句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2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的常用答语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Sure, go ahead./Yes, please do.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Yes./Of course./Certainly.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96292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201557" y="97512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2910" y="1735455"/>
            <a:ext cx="1176909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一、单项选择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(2013•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河北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 great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picture! Who painted it?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How       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What   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How a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What a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石家庄四区联考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 — _______ will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COVID-19 outbreak be over?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— No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idea, but Mr.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Zhong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Nanshan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said, “There’s still the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possibility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that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it could end in June.”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How long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 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B. How soon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 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How far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How often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2304415" y="10737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3" name="矩形 2"/>
          <p:cNvSpPr/>
          <p:nvPr/>
        </p:nvSpPr>
        <p:spPr>
          <a:xfrm>
            <a:off x="2977515" y="10737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数据连接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6" name="椭圆 5"/>
          <p:cNvSpPr/>
          <p:nvPr/>
        </p:nvSpPr>
        <p:spPr>
          <a:xfrm>
            <a:off x="2599055" y="9601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       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328670" y="2533343"/>
            <a:ext cx="55369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29482" y="3823181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51788" y="1588513"/>
            <a:ext cx="11067398" cy="3892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3. 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表示不同意请求或不允许的常用语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① 直接问句的常用答语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No, please don’t.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I’m sorry you can’t.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I’m sorry, but …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You’d better not </a:t>
            </a:r>
            <a:r>
              <a:rPr lang="en-US" altLang="zh-CN" sz="2800" b="1" dirty="0" smtClean="0">
                <a:latin typeface="Times New Roman" pitchFamily="18" charset="0"/>
                <a:ea typeface="宋体" pitchFamily="2" charset="-122"/>
              </a:rPr>
              <a:t>…</a:t>
            </a:r>
            <a:endParaRPr lang="en-US" altLang="zh-CN" sz="2800" b="1" dirty="0">
              <a:latin typeface="Times New Roman" pitchFamily="18" charset="0"/>
              <a:ea typeface="宋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19925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770156" y="1069889"/>
            <a:ext cx="5903603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②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委婉问句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1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的常用答语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I’m sorry you can’t …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I’m afraid …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I’m afraid it’s not allowed. </a:t>
            </a:r>
            <a:endParaRPr lang="en-US" altLang="zh-CN" sz="2800" b="1" dirty="0" smtClean="0">
              <a:latin typeface="Times New Roman" pitchFamily="18" charset="0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③委婉问句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2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的常用答语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I’m sorry, but …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I’m afraid not.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No, please don’t.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You’d better not </a:t>
            </a:r>
            <a:r>
              <a:rPr lang="en-US" altLang="zh-CN" sz="2800" b="1" dirty="0" smtClean="0">
                <a:latin typeface="Times New Roman" pitchFamily="18" charset="0"/>
                <a:ea typeface="宋体" pitchFamily="2" charset="-122"/>
              </a:rPr>
              <a:t>…</a:t>
            </a:r>
            <a:endParaRPr lang="en-US" altLang="zh-CN" sz="2800" b="1" dirty="0">
              <a:latin typeface="Times New Roman" pitchFamily="18" charset="0"/>
              <a:ea typeface="宋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89613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756508" y="1929713"/>
            <a:ext cx="7159197" cy="3892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五、 祝愿、祝贺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1. 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祝贺常用语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Congratulations (to you).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— Happy birthday. — Thank you.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— Happy New Year. — The same to you.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Merry Christmas.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57694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988524" y="2325505"/>
            <a:ext cx="7159197" cy="260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2. 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祝愿常用语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Good luck to you.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Good luck with your trip.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Have a good trip/journey.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77795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838396" y="1684049"/>
            <a:ext cx="7159197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六、 提供帮助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itchFamily="18" charset="0"/>
                <a:ea typeface="宋体" pitchFamily="2" charset="-122"/>
              </a:rPr>
              <a:t>1. </a:t>
            </a:r>
            <a:r>
              <a:rPr lang="zh-CN" altLang="en-US" sz="2800" b="1" dirty="0" smtClean="0">
                <a:latin typeface="Times New Roman" pitchFamily="18" charset="0"/>
                <a:ea typeface="宋体" pitchFamily="2" charset="-122"/>
              </a:rPr>
              <a:t>向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别人提供帮助的常</a:t>
            </a:r>
            <a:r>
              <a:rPr lang="zh-CN" altLang="en-US" sz="2800" b="1" dirty="0" smtClean="0">
                <a:latin typeface="Times New Roman" pitchFamily="18" charset="0"/>
                <a:ea typeface="宋体" pitchFamily="2" charset="-122"/>
              </a:rPr>
              <a:t>用语</a:t>
            </a:r>
            <a:endParaRPr lang="en-US" altLang="zh-CN" sz="2800" b="1" dirty="0" smtClean="0">
              <a:latin typeface="Times New Roman" pitchFamily="18" charset="0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Can/Could/Shall I help you (with that)?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Can/Could/Shall I do </a:t>
            </a:r>
            <a:r>
              <a:rPr lang="en-US" altLang="zh-CN" sz="2800" b="1" dirty="0" err="1">
                <a:latin typeface="Times New Roman" pitchFamily="18" charset="0"/>
                <a:ea typeface="宋体" pitchFamily="2" charset="-122"/>
              </a:rPr>
              <a:t>sth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. for you?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What can I do for you?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Would you like some/any help?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Would you like me to do </a:t>
            </a:r>
            <a:r>
              <a:rPr lang="en-US" altLang="zh-CN" sz="2800" b="1" dirty="0" err="1">
                <a:latin typeface="Times New Roman" pitchFamily="18" charset="0"/>
                <a:ea typeface="宋体" pitchFamily="2" charset="-122"/>
              </a:rPr>
              <a:t>sth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. for you</a:t>
            </a:r>
            <a:r>
              <a:rPr lang="en-US" altLang="zh-CN" sz="2800" b="1" dirty="0" smtClean="0">
                <a:latin typeface="Times New Roman" pitchFamily="18" charset="0"/>
                <a:ea typeface="宋体" pitchFamily="2" charset="-122"/>
              </a:rPr>
              <a:t>?</a:t>
            </a:r>
            <a:endParaRPr lang="zh-CN" altLang="en-US" sz="2800" b="1" dirty="0">
              <a:latin typeface="Times New Roman" pitchFamily="18" charset="0"/>
              <a:ea typeface="宋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80888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879340" y="1684049"/>
            <a:ext cx="7159197" cy="3892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2. 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请求别人帮助的常用语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Help!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Would/Could you help me, please?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Could you give me a hand?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Can you do me a favor?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Do you mind helping me?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50590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729212" y="2015622"/>
            <a:ext cx="999792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3. 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接受帮助的常用语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Thank you/Thanks a lot/Thank you very much (for your help).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Yes, please./Thanks, please.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Thanks. That’s very kind/good/nice (of you).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Thank you. That would be nice.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40480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906636" y="1834177"/>
            <a:ext cx="7159197" cy="3246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4. 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谢绝帮助的常用语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No, thanks.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Thanks. I can manage it myself.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Thank you, but I can do it myself.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I can do it, but thank you all the same.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95330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138652" y="1902417"/>
            <a:ext cx="7159197" cy="3246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七、 劝告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You’d better (not) do </a:t>
            </a:r>
            <a:r>
              <a:rPr lang="en-US" altLang="zh-CN" sz="2800" b="1" dirty="0" err="1">
                <a:latin typeface="Times New Roman" pitchFamily="18" charset="0"/>
                <a:ea typeface="宋体" pitchFamily="2" charset="-122"/>
              </a:rPr>
              <a:t>sth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You should do </a:t>
            </a:r>
            <a:r>
              <a:rPr lang="en-US" altLang="zh-CN" sz="2800" b="1" dirty="0" err="1">
                <a:latin typeface="Times New Roman" pitchFamily="18" charset="0"/>
                <a:ea typeface="宋体" pitchFamily="2" charset="-122"/>
              </a:rPr>
              <a:t>sth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Don’t hurry/run/rush …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Please stand in line.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562198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892988" y="1752289"/>
            <a:ext cx="964976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八、 建议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1. Why don’t you do </a:t>
            </a:r>
            <a:r>
              <a:rPr lang="en-US" altLang="zh-CN" sz="2800" b="1" dirty="0" err="1">
                <a:latin typeface="Times New Roman" pitchFamily="18" charset="0"/>
                <a:ea typeface="宋体" pitchFamily="2" charset="-122"/>
              </a:rPr>
              <a:t>sth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.?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以反问的方式提出劝告或建议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,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含有“建议对方去做某事”的意思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,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而不是询问对方为何不去做某事的原因。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2. What/How about +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名词或动名词 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…?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有征求对方意见的意思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,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多数情况下是建议和对方一起做某事。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96731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201557" y="961476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9407" y="1476183"/>
            <a:ext cx="1093106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石家庄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40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中二模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lovely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weather we are having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these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days!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What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What a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How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How a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保定莲池区二模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What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would you like to have for lunch,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Mary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— Either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noodles or rice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OK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 don’t mind.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are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is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were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was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149110" y="1666049"/>
            <a:ext cx="56412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6"/>
          <p:cNvSpPr txBox="1"/>
          <p:nvPr/>
        </p:nvSpPr>
        <p:spPr>
          <a:xfrm>
            <a:off x="5354965" y="5499033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1" grpId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892989" y="1752289"/>
            <a:ext cx="10448302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3. Shall we …?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用于建议对方与自己一起做某事。和“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Let’s …”“Shall we </a:t>
            </a:r>
            <a:r>
              <a:rPr lang="en-US" altLang="zh-CN" sz="2800" b="1" dirty="0" smtClean="0">
                <a:latin typeface="Times New Roman" pitchFamily="18" charset="0"/>
                <a:ea typeface="宋体" pitchFamily="2" charset="-122"/>
              </a:rPr>
              <a:t>…?”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itchFamily="18" charset="0"/>
                <a:ea typeface="宋体" pitchFamily="2" charset="-122"/>
              </a:rPr>
              <a:t>句型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可以互换。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4. 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用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suggest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作谓语的陈述句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这种句子用于表达比较正式的建议。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suggest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后面常跟名词、动名词或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that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从句作宾语。注意跟从句时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,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从句中的谓语用“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should + 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动词原形”。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76696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892989" y="1752289"/>
            <a:ext cx="10448302" cy="3246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九、 同意或不同意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1. 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表示同意的常用语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Certainly./Sure./Of course./No problem.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Yes, I think so.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I agree with sb./I agree to (do) </a:t>
            </a:r>
            <a:r>
              <a:rPr lang="en-US" altLang="zh-CN" sz="2800" b="1" dirty="0" err="1">
                <a:latin typeface="Times New Roman" pitchFamily="18" charset="0"/>
                <a:ea typeface="宋体" pitchFamily="2" charset="-122"/>
              </a:rPr>
              <a:t>sth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53467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5688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029469" y="1997953"/>
            <a:ext cx="687258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2. 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表示不同意的常用语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No, I don’t think so.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I don’t agree with sb.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I don’t agree to </a:t>
            </a:r>
            <a:r>
              <a:rPr lang="en-US" altLang="zh-CN" sz="2800" b="1" dirty="0" err="1">
                <a:latin typeface="Times New Roman" pitchFamily="18" charset="0"/>
                <a:ea typeface="宋体" pitchFamily="2" charset="-122"/>
              </a:rPr>
              <a:t>sth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</a:rPr>
              <a:t>I don’t agree that …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87679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62243" y="2257248"/>
            <a:ext cx="10704809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十堰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Are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you confident about the football match against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Class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11,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Kunkun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— ________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I’ve got everything ready!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Of course not.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　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It’s hard to say.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Sure, I am. 	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Just so-so.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306909" y="368520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8723" y="1463603"/>
            <a:ext cx="461929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04498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62243" y="1561200"/>
            <a:ext cx="10704809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十堰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Let’s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go to the museum this weekend.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— ________ I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have to prepare for the speech competition.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Yes, please. 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With pleasure.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Go ahead. 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What a pity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贺州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I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had a pleasant trip last week.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— ________ 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Good idea. 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Congratulations!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Thank you. 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I’m glad to hear that. </a:t>
            </a: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61178" y="237501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61178" y="490212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833160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3" grpId="0"/>
      <p:bldP spid="13" grpId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62243" y="1561200"/>
            <a:ext cx="11088479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新疆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It’s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cold outside. Would you mind closing the window?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— _______.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will do it right away.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Of course not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No, you can’t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Of course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Forget it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黑龙江龙东改编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_______ go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 the movies with me tonight?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— Good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idea!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What about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 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Why not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Would you like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How about</a:t>
            </a: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61178" y="237501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03268" y="4254870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81407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3" grpId="0"/>
      <p:bldP spid="13" grpId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62243" y="1561200"/>
            <a:ext cx="11088479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包头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Bill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 your flight leaves at 10 o’clock. Do you need a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ride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 the airport?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— _________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will park my car at the airport.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No, thanks. 	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Believe it or not.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What a pity!	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Give it a try.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211812" y="303011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23687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62243" y="1561200"/>
            <a:ext cx="11088479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黔东南州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________?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didn’t hear you clearly.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— I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was saying that the province leader of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Guizhou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Shen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Yiqin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had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just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visited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Qiandongnan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Why not	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Guess what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So what	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Pardon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13819" y="174722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8152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62243" y="1561200"/>
            <a:ext cx="1108847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8.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武汉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Can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you come over to my house for dinner?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— ________.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Shall I bring anything?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Perhaps next time	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Have a nice meal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Yes, I’d like to	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It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depends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88983" y="235474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840851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8905" y="903605"/>
            <a:ext cx="11931650" cy="5975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4066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38125"/>
            <a:ext cx="7806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 简单句与主谓一致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5514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322" y="96768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62243" y="1561200"/>
            <a:ext cx="1108847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9.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恩施州改编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 — Congratulations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! You won the first prize at the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speech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contest.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— ________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Thank you very much. 	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You’re welcome.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With pleasure.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　　	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 It’s my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pleasure</a:t>
            </a: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88983" y="2996185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348483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e7ff100-4a29-4a74-89df-8db6be9e958b}"/>
  <p:tag name="TABLE_ENDDRAG_ORIGIN_RECT" val="903*408"/>
  <p:tag name="TABLE_ENDDRAG_RECT" val="23*106*903*408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e7ff100-4a29-4a74-89df-8db6be9e958b}"/>
  <p:tag name="TABLE_ENDDRAG_ORIGIN_RECT" val="903*408"/>
  <p:tag name="TABLE_ENDDRAG_RECT" val="23*106*903*408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e7ff100-4a29-4a74-89df-8db6be9e958b}"/>
  <p:tag name="TABLE_ENDDRAG_ORIGIN_RECT" val="903*408"/>
  <p:tag name="TABLE_ENDDRAG_RECT" val="23*106*903*40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e7ff100-4a29-4a74-89df-8db6be9e958b}"/>
  <p:tag name="TABLE_ENDDRAG_ORIGIN_RECT" val="903*408"/>
  <p:tag name="TABLE_ENDDRAG_RECT" val="23*106*903*40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76*216"/>
  <p:tag name="TABLE_ENDDRAG_RECT" val="48*285*876*21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76*216"/>
  <p:tag name="TABLE_ENDDRAG_RECT" val="48*285*876*21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76*216"/>
  <p:tag name="TABLE_ENDDRAG_RECT" val="48*285*876*216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76*216"/>
  <p:tag name="TABLE_ENDDRAG_RECT" val="48*285*876*21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76*216"/>
  <p:tag name="TABLE_ENDDRAG_RECT" val="48*285*876*21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5e27b8c-d011-449f-9b7d-92f8ee12ae0c}"/>
  <p:tag name="TABLE_ENDDRAG_ORIGIN_RECT" val="841*348"/>
  <p:tag name="TABLE_ENDDRAG_RECT" val="60*173*841*348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0070C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2058</TotalTime>
  <Words>7628</Words>
  <Application>Microsoft Office PowerPoint</Application>
  <PresentationFormat>自定义</PresentationFormat>
  <Paragraphs>1462</Paragraphs>
  <Slides>110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110</vt:i4>
      </vt:variant>
    </vt:vector>
  </HeadingPairs>
  <TitlesOfParts>
    <vt:vector size="114" baseType="lpstr">
      <vt:lpstr>Office 主题​​</vt:lpstr>
      <vt:lpstr>自定义设计方案</vt:lpstr>
      <vt:lpstr>1_Office 主题​​</vt:lpstr>
      <vt:lpstr>1_自定义设计方案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534</cp:revision>
  <dcterms:created xsi:type="dcterms:W3CDTF">2020-07-19T08:35:00Z</dcterms:created>
  <dcterms:modified xsi:type="dcterms:W3CDTF">2022-02-26T03:06:34Z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62B0166924B84D7CBA7790EC8427695F</vt:lpwstr>
  </property>
  <property fmtid="{D5CDD505-2E9C-101B-9397-08002B2CF9AE}" pid="3" name="KSOProductBuildVer">
    <vt:lpwstr>2052-11.1.0.10938</vt:lpwstr>
  </property>
</Properties>
</file>