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1"/>
  </p:notesMasterIdLst>
  <p:handoutMasterIdLst>
    <p:handoutMasterId r:id="rId62"/>
  </p:handoutMasterIdLst>
  <p:sldIdLst>
    <p:sldId id="277" r:id="rId4"/>
    <p:sldId id="293" r:id="rId5"/>
    <p:sldId id="301" r:id="rId6"/>
    <p:sldId id="304" r:id="rId7"/>
    <p:sldId id="419" r:id="rId8"/>
    <p:sldId id="315" r:id="rId9"/>
    <p:sldId id="418" r:id="rId10"/>
    <p:sldId id="305" r:id="rId11"/>
    <p:sldId id="312" r:id="rId12"/>
    <p:sldId id="420" r:id="rId13"/>
    <p:sldId id="311" r:id="rId14"/>
    <p:sldId id="421" r:id="rId15"/>
    <p:sldId id="313" r:id="rId16"/>
    <p:sldId id="314" r:id="rId17"/>
    <p:sldId id="422" r:id="rId18"/>
    <p:sldId id="316" r:id="rId19"/>
    <p:sldId id="317" r:id="rId20"/>
    <p:sldId id="310" r:id="rId21"/>
    <p:sldId id="423" r:id="rId22"/>
    <p:sldId id="309" r:id="rId23"/>
    <p:sldId id="424" r:id="rId24"/>
    <p:sldId id="425" r:id="rId25"/>
    <p:sldId id="320" r:id="rId26"/>
    <p:sldId id="427" r:id="rId27"/>
    <p:sldId id="428" r:id="rId28"/>
    <p:sldId id="308" r:id="rId29"/>
    <p:sldId id="334" r:id="rId30"/>
    <p:sldId id="306" r:id="rId31"/>
    <p:sldId id="295" r:id="rId32"/>
    <p:sldId id="333" r:id="rId33"/>
    <p:sldId id="335" r:id="rId34"/>
    <p:sldId id="336" r:id="rId35"/>
    <p:sldId id="337" r:id="rId36"/>
    <p:sldId id="338" r:id="rId37"/>
    <p:sldId id="339" r:id="rId38"/>
    <p:sldId id="340" r:id="rId39"/>
    <p:sldId id="429" r:id="rId40"/>
    <p:sldId id="341" r:id="rId41"/>
    <p:sldId id="389" r:id="rId42"/>
    <p:sldId id="342" r:id="rId43"/>
    <p:sldId id="347" r:id="rId44"/>
    <p:sldId id="344" r:id="rId45"/>
    <p:sldId id="430" r:id="rId46"/>
    <p:sldId id="345" r:id="rId47"/>
    <p:sldId id="343" r:id="rId48"/>
    <p:sldId id="348" r:id="rId49"/>
    <p:sldId id="350" r:id="rId50"/>
    <p:sldId id="351" r:id="rId51"/>
    <p:sldId id="352" r:id="rId52"/>
    <p:sldId id="353" r:id="rId53"/>
    <p:sldId id="354" r:id="rId54"/>
    <p:sldId id="357" r:id="rId55"/>
    <p:sldId id="360" r:id="rId56"/>
    <p:sldId id="361" r:id="rId57"/>
    <p:sldId id="362" r:id="rId58"/>
    <p:sldId id="431" r:id="rId59"/>
    <p:sldId id="432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34" autoAdjust="0"/>
    <p:restoredTop sz="94617"/>
  </p:normalViewPr>
  <p:slideViewPr>
    <p:cSldViewPr snapToGrid="0">
      <p:cViewPr>
        <p:scale>
          <a:sx n="80" d="100"/>
          <a:sy n="80" d="100"/>
        </p:scale>
        <p:origin x="-44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4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44.xml"/><Relationship Id="rId7" Type="http://schemas.openxmlformats.org/officeDocument/2006/relationships/slide" Target="slide51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7.xml"/><Relationship Id="rId5" Type="http://schemas.openxmlformats.org/officeDocument/2006/relationships/slide" Target="slide33.xml"/><Relationship Id="rId4" Type="http://schemas.openxmlformats.org/officeDocument/2006/relationships/slide" Target="slide28.xml"/><Relationship Id="rId9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slide" Target="slide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6070" y="1185545"/>
            <a:ext cx="10399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1—2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4106" y="1527262"/>
            <a:ext cx="1089555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、词语运用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唐山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滦州一模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At the same time, they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much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attention to _____________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their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personalities(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个性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四区联考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)Then we can make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sentence)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with them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One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 that plants need is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303" y="2906864"/>
            <a:ext cx="188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47730" y="3617787"/>
            <a:ext cx="161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65514" y="4819823"/>
            <a:ext cx="1452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873" y="2367593"/>
            <a:ext cx="113339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唐山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丰润区一模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supposed to </a:t>
            </a:r>
            <a:r>
              <a:rPr lang="en-US" altLang="zh-CN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         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ourselves rather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others.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唐山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路北区二模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)Mr. Green is popular with his students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because he is very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(knowledge).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4437" y="4372324"/>
            <a:ext cx="2567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knowledgeable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59904" y="2491742"/>
            <a:ext cx="1283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epend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577" y="1499444"/>
            <a:ext cx="1133390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三、连词成句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)you, learn, how, English, do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唐山迁安市一模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)his, me, new, showed, he, tie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______________________________________________________.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邯郸一模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)is, patient, what, he, a, teacher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______________________________________________________!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4979" y="2846319"/>
            <a:ext cx="4501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do you learn English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8499" y="4172883"/>
            <a:ext cx="7192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showed me his new tie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1054979" y="5418323"/>
            <a:ext cx="5982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 patient teacher he is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8241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439545"/>
            <a:ext cx="10804525" cy="291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)is, much, textbook, the, how</a:t>
            </a:r>
          </a:p>
          <a:p>
            <a:pPr fontAlgn="auto">
              <a:lnSpc>
                <a:spcPct val="17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(2021•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)lot, is, over there, parking, a, there</a:t>
            </a:r>
          </a:p>
          <a:p>
            <a:pPr fontAlgn="auto">
              <a:lnSpc>
                <a:spcPct val="17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097" y="2361125"/>
            <a:ext cx="442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 is the text book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994" y="3750197"/>
            <a:ext cx="5161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there a parking lot over there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23159" y="1865825"/>
          <a:ext cx="1176884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3821"/>
                <a:gridCol w="601815"/>
                <a:gridCol w="10563204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 baseline="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书宋_GBK" charset="0"/>
                        </a:rPr>
                        <a:t>英汉互译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交谈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谈话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aloud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 sentence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                       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病人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有耐心的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表情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表达方式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discover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秘密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秘诀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重复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physics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10. chemistry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发音        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增长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garden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14.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能力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才能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 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关注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 ___________</a:t>
                      </a:r>
                      <a:r>
                        <a:rPr lang="en-US" altLang="zh-CN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有联系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938099" y="2223192"/>
            <a:ext cx="1859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45" name="文本框 25"/>
          <p:cNvSpPr txBox="1"/>
          <p:nvPr/>
        </p:nvSpPr>
        <p:spPr>
          <a:xfrm>
            <a:off x="8642792" y="2223191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大声地；出声地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25"/>
          <p:cNvSpPr txBox="1"/>
          <p:nvPr/>
        </p:nvSpPr>
        <p:spPr>
          <a:xfrm>
            <a:off x="3910369" y="277693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25"/>
          <p:cNvSpPr txBox="1"/>
          <p:nvPr/>
        </p:nvSpPr>
        <p:spPr>
          <a:xfrm>
            <a:off x="7618049" y="274131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25"/>
          <p:cNvSpPr txBox="1"/>
          <p:nvPr/>
        </p:nvSpPr>
        <p:spPr>
          <a:xfrm>
            <a:off x="2126124" y="3274226"/>
            <a:ext cx="1564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25"/>
          <p:cNvSpPr txBox="1"/>
          <p:nvPr/>
        </p:nvSpPr>
        <p:spPr>
          <a:xfrm>
            <a:off x="8750296" y="3309851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发现；发觉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2394538" y="3877446"/>
            <a:ext cx="946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25"/>
          <p:cNvSpPr txBox="1"/>
          <p:nvPr/>
        </p:nvSpPr>
        <p:spPr>
          <a:xfrm>
            <a:off x="7758190" y="3840875"/>
            <a:ext cx="101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25"/>
          <p:cNvSpPr txBox="1"/>
          <p:nvPr/>
        </p:nvSpPr>
        <p:spPr>
          <a:xfrm>
            <a:off x="3792619" y="441814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</a:t>
            </a:r>
          </a:p>
        </p:txBody>
      </p:sp>
      <p:sp>
        <p:nvSpPr>
          <p:cNvPr id="53" name="文本框 25"/>
          <p:cNvSpPr txBox="1"/>
          <p:nvPr/>
        </p:nvSpPr>
        <p:spPr>
          <a:xfrm>
            <a:off x="9713484" y="441814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25"/>
          <p:cNvSpPr txBox="1"/>
          <p:nvPr/>
        </p:nvSpPr>
        <p:spPr>
          <a:xfrm>
            <a:off x="2210904" y="4928787"/>
            <a:ext cx="1581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pronounce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25"/>
          <p:cNvSpPr txBox="1"/>
          <p:nvPr/>
        </p:nvSpPr>
        <p:spPr>
          <a:xfrm>
            <a:off x="7793815" y="4987217"/>
            <a:ext cx="125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25"/>
          <p:cNvSpPr txBox="1"/>
          <p:nvPr/>
        </p:nvSpPr>
        <p:spPr>
          <a:xfrm>
            <a:off x="3504991" y="5520132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花园；园子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25"/>
          <p:cNvSpPr txBox="1"/>
          <p:nvPr/>
        </p:nvSpPr>
        <p:spPr>
          <a:xfrm>
            <a:off x="7817565" y="5484507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25"/>
          <p:cNvSpPr txBox="1"/>
          <p:nvPr/>
        </p:nvSpPr>
        <p:spPr>
          <a:xfrm>
            <a:off x="2361356" y="6080694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25"/>
          <p:cNvSpPr txBox="1"/>
          <p:nvPr/>
        </p:nvSpPr>
        <p:spPr>
          <a:xfrm>
            <a:off x="7734440" y="6041172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92535" y="1521450"/>
          <a:ext cx="1154717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2448"/>
                <a:gridCol w="590480"/>
                <a:gridCol w="10364242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 baseline="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书宋_GBK" charset="0"/>
                        </a:rPr>
                        <a:t>英汉互译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review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.____________ 　　　 18.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学问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stranger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20. relative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偷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窃取      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欣赏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仰慕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treat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 novel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                       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活跃的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积极的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生意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商业                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27. 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处罚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惩罚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28.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warn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                        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29. warmth 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30. 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传播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3872957" y="1873610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回顾；复习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5"/>
          <p:cNvSpPr txBox="1"/>
          <p:nvPr/>
        </p:nvSpPr>
        <p:spPr>
          <a:xfrm>
            <a:off x="7291071" y="1837055"/>
            <a:ext cx="1587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5"/>
          <p:cNvSpPr txBox="1"/>
          <p:nvPr/>
        </p:nvSpPr>
        <p:spPr>
          <a:xfrm>
            <a:off x="3755679" y="2440175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陌生人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5"/>
          <p:cNvSpPr txBox="1"/>
          <p:nvPr/>
        </p:nvSpPr>
        <p:spPr>
          <a:xfrm>
            <a:off x="8597357" y="2410281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亲属；亲戚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5"/>
          <p:cNvSpPr txBox="1"/>
          <p:nvPr/>
        </p:nvSpPr>
        <p:spPr>
          <a:xfrm>
            <a:off x="2362812" y="2952286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5"/>
          <p:cNvSpPr txBox="1"/>
          <p:nvPr/>
        </p:nvSpPr>
        <p:spPr>
          <a:xfrm>
            <a:off x="7525494" y="2999786"/>
            <a:ext cx="1118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admire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5"/>
          <p:cNvSpPr txBox="1"/>
          <p:nvPr/>
        </p:nvSpPr>
        <p:spPr>
          <a:xfrm>
            <a:off x="3007175" y="3498552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款待；招待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25"/>
          <p:cNvSpPr txBox="1"/>
          <p:nvPr/>
        </p:nvSpPr>
        <p:spPr>
          <a:xfrm>
            <a:off x="5217135" y="348667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招待；请客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25"/>
          <p:cNvSpPr txBox="1"/>
          <p:nvPr/>
        </p:nvSpPr>
        <p:spPr>
          <a:xfrm>
            <a:off x="3623644" y="408044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25"/>
          <p:cNvSpPr txBox="1"/>
          <p:nvPr/>
        </p:nvSpPr>
        <p:spPr>
          <a:xfrm>
            <a:off x="7645336" y="4080441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25"/>
          <p:cNvSpPr txBox="1"/>
          <p:nvPr/>
        </p:nvSpPr>
        <p:spPr>
          <a:xfrm>
            <a:off x="2222298" y="4638581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25"/>
          <p:cNvSpPr txBox="1"/>
          <p:nvPr/>
        </p:nvSpPr>
        <p:spPr>
          <a:xfrm>
            <a:off x="7545656" y="4602956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punish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25"/>
          <p:cNvSpPr txBox="1"/>
          <p:nvPr/>
        </p:nvSpPr>
        <p:spPr>
          <a:xfrm>
            <a:off x="3117037" y="5184847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警告；警戒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25"/>
          <p:cNvSpPr txBox="1"/>
          <p:nvPr/>
        </p:nvSpPr>
        <p:spPr>
          <a:xfrm>
            <a:off x="8763611" y="518484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温暖；暖和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25"/>
          <p:cNvSpPr txBox="1"/>
          <p:nvPr/>
        </p:nvSpPr>
        <p:spPr>
          <a:xfrm>
            <a:off x="2362812" y="5683611"/>
            <a:ext cx="1068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33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80310" y="1569075"/>
          <a:ext cx="11045633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34"/>
                <a:gridCol w="579603"/>
                <a:gridCol w="9884396"/>
              </a:tblGrid>
              <a:tr h="47498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pronounce(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.)→_______________ 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发音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读音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patient(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耐性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忍耐力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耐心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express(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表达方式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discover(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发觉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memory(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记忆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记住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连接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wise(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明智地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聪明地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strange(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陌生人 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12082" y="1820458"/>
            <a:ext cx="211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5192308" y="2347232"/>
            <a:ext cx="139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4192977" y="2911011"/>
            <a:ext cx="211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2"/>
          <p:cNvSpPr txBox="1"/>
          <p:nvPr/>
        </p:nvSpPr>
        <p:spPr>
          <a:xfrm>
            <a:off x="4255939" y="3451811"/>
            <a:ext cx="1632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4464482" y="4062915"/>
            <a:ext cx="1632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memorize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4181102" y="4609181"/>
            <a:ext cx="211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2"/>
          <p:cNvSpPr txBox="1"/>
          <p:nvPr/>
        </p:nvSpPr>
        <p:spPr>
          <a:xfrm>
            <a:off x="4279689" y="5107945"/>
            <a:ext cx="124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wisely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4623358" y="5666086"/>
            <a:ext cx="1423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stranger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712520" y="1446530"/>
          <a:ext cx="10772812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511"/>
                <a:gridCol w="558140"/>
                <a:gridCol w="9787161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方正黑体_GBK" charset="0"/>
                        </a:rPr>
                        <a:t>核心词汇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方正黑体_GBK" charset="0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relate(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→___________(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亲属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亲戚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steal(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偷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窃取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lay(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放置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安放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产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卵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蛋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lie(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处于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punish(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处罚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惩罚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warn(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警告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spread(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&amp;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.)→___________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过去式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展开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蔓延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传播 </a:t>
                      </a:r>
                      <a:r>
                        <a:rPr lang="en-US" sz="2000" b="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877301" y="1719762"/>
            <a:ext cx="1383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relative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4029701" y="2274452"/>
            <a:ext cx="1383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stole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7152912" y="2245091"/>
            <a:ext cx="1052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stolen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770428" y="2798439"/>
            <a:ext cx="93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2954996" y="3361367"/>
            <a:ext cx="839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3794178" y="3841171"/>
            <a:ext cx="779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6887700" y="3894936"/>
            <a:ext cx="827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2871868" y="4422240"/>
            <a:ext cx="1005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3829668" y="4902043"/>
            <a:ext cx="1787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punishment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3853484" y="5496843"/>
            <a:ext cx="143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4828309" y="6004470"/>
            <a:ext cx="127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91307" y="1533221"/>
          <a:ext cx="11034639" cy="4784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9389"/>
                <a:gridCol w="1053525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交谈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第一次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有耐心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记笔记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在字典、参考书等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查阅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有共同之处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天生具有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联系起来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写下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记下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文本框 2"/>
          <p:cNvSpPr txBox="1"/>
          <p:nvPr/>
        </p:nvSpPr>
        <p:spPr>
          <a:xfrm>
            <a:off x="2951029" y="2111647"/>
            <a:ext cx="346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conversations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8031689" y="2117910"/>
            <a:ext cx="2406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first time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3609119" y="2621463"/>
            <a:ext cx="2359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patient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503571" y="2621463"/>
            <a:ext cx="1730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notes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4913072" y="3154378"/>
            <a:ext cx="1302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3103429" y="3760339"/>
            <a:ext cx="2864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… in common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358253" y="4247229"/>
            <a:ext cx="2549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8625455" y="4294729"/>
            <a:ext cx="205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born with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4555813" y="4864743"/>
            <a:ext cx="346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 … with 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3305310" y="5403921"/>
            <a:ext cx="1804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down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38111" y="1616353"/>
          <a:ext cx="11034639" cy="4784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9389"/>
                <a:gridCol w="1053525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压力过大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增加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体重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发胖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洗掉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击落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打垮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摆开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布置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结果是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最终成为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使某人想起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的开端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2"/>
          <p:cNvSpPr txBox="1"/>
          <p:nvPr/>
        </p:nvSpPr>
        <p:spPr>
          <a:xfrm>
            <a:off x="3103429" y="2743848"/>
            <a:ext cx="2181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stressed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9300368" y="2708222"/>
            <a:ext cx="1244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768941" y="3249735"/>
            <a:ext cx="1719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 away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8267216" y="3294431"/>
            <a:ext cx="1803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shoot down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652657" y="3798775"/>
            <a:ext cx="1233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 out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7922832" y="3858150"/>
            <a:ext cx="1731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result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3582744" y="4333165"/>
            <a:ext cx="1233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 up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8832281" y="4414587"/>
            <a:ext cx="2181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remind sb.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2953008" y="4938805"/>
            <a:ext cx="1316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need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8326591" y="4891304"/>
            <a:ext cx="2862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beginning of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550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632328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1"/>
            </p:custDataLst>
          </p:nvPr>
        </p:nvGraphicFramePr>
        <p:xfrm>
          <a:off x="1299038" y="2149148"/>
          <a:ext cx="9520898" cy="4391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8006"/>
                <a:gridCol w="1358607"/>
                <a:gridCol w="2155860"/>
                <a:gridCol w="1467556"/>
                <a:gridCol w="1603022"/>
                <a:gridCol w="1867847"/>
              </a:tblGrid>
              <a:tr h="53207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11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根据近年河北中考真题卷分析结合本课时重点内容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确定话题“学习”与“节日”是河北中考的命题要点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预计这两个话题在阅读理解或书面表达中会涉及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8674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2021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Joyce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的学习自评报告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,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可检测自己已经进步了多少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,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并可明确今后努力的方向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学会学习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061349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061348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80025" y="968087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286933" y="2149148"/>
            <a:ext cx="1095023" cy="6053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65175" y="1531916"/>
          <a:ext cx="10801391" cy="5115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794"/>
                <a:gridCol w="10296597"/>
              </a:tblGrid>
              <a:tr h="5115263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_________ do you study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test?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你是如何为一次考试学习的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study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group.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我通过小组合作来学习。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Don’t read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 _________.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不要逐词阅读。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Well,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 _________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哦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耐心点。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62858" y="195034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5238468" y="1962497"/>
            <a:ext cx="746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041088" y="3005274"/>
            <a:ext cx="6635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4093667" y="3015899"/>
            <a:ext cx="1589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5844109" y="3064649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3306109" y="4169056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6296712" y="4155474"/>
            <a:ext cx="1078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5017517" y="4096099"/>
            <a:ext cx="721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2823351" y="5271481"/>
            <a:ext cx="63515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3970598" y="5210856"/>
            <a:ext cx="1267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07633" y="1512255"/>
          <a:ext cx="11793323" cy="5115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1152"/>
                <a:gridCol w="11242171"/>
              </a:tblGrid>
              <a:tr h="5115263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_________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read,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you’ll be.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你读的东西越多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你的速度就会越快。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teacher spoke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did not understand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her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time.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老师说得太快了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以至于大多数时候我都理解不了。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could not understand everything the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said, their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body language and the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their faces helped me to get the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尽管我无法理解角色们说的所有内容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但是他们的肢体语言以及面部表情帮我  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明白了他们的意思。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94724" y="1677215"/>
            <a:ext cx="8159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978241" y="1687840"/>
            <a:ext cx="1055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5710559" y="1665610"/>
            <a:ext cx="8159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138520" y="1687840"/>
            <a:ext cx="105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4045568" y="2767765"/>
            <a:ext cx="558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5136097" y="2733660"/>
            <a:ext cx="136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6856217" y="2769286"/>
            <a:ext cx="10198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960152" y="3314735"/>
            <a:ext cx="996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3755349" y="3315006"/>
            <a:ext cx="5566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136535" y="4370934"/>
            <a:ext cx="1661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7666247" y="4384330"/>
            <a:ext cx="1874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4191359" y="4917904"/>
            <a:ext cx="2008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10422316" y="4907550"/>
            <a:ext cx="1506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34671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65175" y="1531916"/>
          <a:ext cx="10801391" cy="5115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794"/>
                <a:gridCol w="10296597"/>
              </a:tblGrid>
              <a:tr h="5115263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I ____________that 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something interesting is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________ ________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language learning.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我发现听有趣的东西是语言学习的秘诀。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want to learn new words and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 ________ ________ 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can have a better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English movies.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我想学习新单词和更多的语法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那样的话我可以更好地理解英语电影。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But ________ ________ ________ you can do this well ________ ________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your learning habits.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但是你能否做好取决于你的学习习惯。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27237" y="1677214"/>
            <a:ext cx="1884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4312082" y="1641589"/>
            <a:ext cx="1540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9574941" y="1677214"/>
            <a:ext cx="744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784737" y="2236059"/>
            <a:ext cx="1100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352273" y="2239560"/>
            <a:ext cx="597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5852448" y="3327887"/>
            <a:ext cx="1080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6814354" y="3279776"/>
            <a:ext cx="178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8589289" y="3327887"/>
            <a:ext cx="5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864179" y="3327887"/>
            <a:ext cx="827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3866762" y="3826746"/>
            <a:ext cx="2502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2267020" y="4954806"/>
            <a:ext cx="1540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3950265" y="4954806"/>
            <a:ext cx="5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5258086" y="4954806"/>
            <a:ext cx="765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783886" y="4907306"/>
            <a:ext cx="1535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0489342" y="4966909"/>
            <a:ext cx="614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02633" y="1531620"/>
          <a:ext cx="11401437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408"/>
                <a:gridCol w="10930029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Studies show that if you are _________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something, your brain is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it is also easier for you to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for a long time.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研究表明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如果你对某件事情感兴趣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你的大脑便会更加活跃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同时你也更容易  </a:t>
                      </a:r>
                      <a:endParaRPr lang="en-US" altLang="zh-CN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长时间地关注它。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Good learners often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they need to learn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something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interesting.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好的学习者经常把他们需要学习的东西和有趣的东西联系起来。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I’ve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five pounds! 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我已经胖了五磅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897638" y="1712218"/>
            <a:ext cx="619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5007484" y="1656704"/>
            <a:ext cx="178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613119" y="2231577"/>
            <a:ext cx="104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3086621" y="2239299"/>
            <a:ext cx="1141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453306" y="2191799"/>
            <a:ext cx="891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9605212" y="2239299"/>
            <a:ext cx="178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851106" y="2773542"/>
            <a:ext cx="570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4092836" y="4436804"/>
            <a:ext cx="1474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8899112" y="4435951"/>
            <a:ext cx="891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2290974" y="6039973"/>
            <a:ext cx="738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3765301" y="6059862"/>
            <a:ext cx="655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02633" y="1531620"/>
          <a:ext cx="11401437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408"/>
                <a:gridCol w="10930029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I __________ if it’s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Water Festival of the Dai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people in Yunnan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我想知道它是否类似于云南省傣族的泼水节。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Chinese people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Mid-Autumn Festival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and enjoying </a:t>
                      </a:r>
                      <a:r>
                        <a:rPr lang="en-US" sz="2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mooncakes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中国人庆祝中秋节、吃月饼已经有几个世纪了。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 __________ t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ook this could live forever, and </a:t>
                      </a:r>
                      <a:r>
                        <a:rPr lang="en-US" sz="2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Yi planned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__________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it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with </a:t>
                      </a:r>
                      <a:r>
                        <a:rPr lang="en-US" sz="2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Chang’e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无论谁喝下这个都可以长生不老。后羿打算和嫦娥一起喝下。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"/>
          <p:cNvSpPr txBox="1"/>
          <p:nvPr/>
        </p:nvSpPr>
        <p:spPr>
          <a:xfrm>
            <a:off x="1721922" y="1712582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4142507" y="1712582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similar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6118542" y="1712582"/>
            <a:ext cx="595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3831528" y="2235802"/>
            <a:ext cx="165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Province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3689144" y="3314477"/>
            <a:ext cx="90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5427525" y="3314477"/>
            <a:ext cx="90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6477749" y="3292693"/>
            <a:ext cx="2226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celebrating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5206963" y="3875290"/>
            <a:ext cx="67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6346163" y="3889825"/>
            <a:ext cx="1635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centuries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1460269" y="4977716"/>
            <a:ext cx="1674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Whoever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9810620" y="4977716"/>
            <a:ext cx="67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1810233" y="5527347"/>
            <a:ext cx="974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02633" y="1531620"/>
          <a:ext cx="11401437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408"/>
                <a:gridCol w="10930029"/>
              </a:tblGrid>
              <a:tr h="5120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  <a:endParaRPr 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It is about an old man __________ Scrooge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never laughs or smiles.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它讲述了一个名叫斯克鲁奇的老头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他从来不笑。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Scrooge to change his ways if he doesn’t want to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__________ 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他警告斯克鲁奇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若是不想和他落得同样的下场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就应该改变他的行事方式。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change his life and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 __________ __________ </a:t>
                      </a: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better person.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他决定改变他的生活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保证做一个更好的人。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"/>
          <p:cNvSpPr txBox="1"/>
          <p:nvPr/>
        </p:nvSpPr>
        <p:spPr>
          <a:xfrm>
            <a:off x="10088437" y="3056079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600342" y="1960146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7509519" y="1960146"/>
            <a:ext cx="838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2036974" y="3040801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894470" y="3583246"/>
            <a:ext cx="65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495828" y="3626799"/>
            <a:ext cx="935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1941970" y="4717200"/>
            <a:ext cx="149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6243587" y="4645950"/>
            <a:ext cx="1680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8348353" y="4717200"/>
            <a:ext cx="60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9951636" y="4717200"/>
            <a:ext cx="653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190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19505" y="1546225"/>
          <a:ext cx="9717405" cy="44938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9279890"/>
              </a:tblGrid>
              <a:tr h="27432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doing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感叹句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宾语从句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Ⅰ(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that、if、whether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引导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069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 Learning how to learn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学会怎样学习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2 Festivals 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7660" y="66357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34" name="组合 33"/>
          <p:cNvGrpSpPr/>
          <p:nvPr/>
        </p:nvGrpSpPr>
        <p:grpSpPr>
          <a:xfrm>
            <a:off x="5420975" y="2250140"/>
            <a:ext cx="469900" cy="3924935"/>
            <a:chOff x="9285" y="2889"/>
            <a:chExt cx="740" cy="6181"/>
          </a:xfrm>
        </p:grpSpPr>
        <p:sp>
          <p:nvSpPr>
            <p:cNvPr id="24" name="椭圆 23"/>
            <p:cNvSpPr/>
            <p:nvPr/>
          </p:nvSpPr>
          <p:spPr>
            <a:xfrm>
              <a:off x="9285" y="37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85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85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85" y="4697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85" y="6504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85" y="560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85" y="740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90610" y="2274905"/>
            <a:ext cx="8107236" cy="3903674"/>
            <a:chOff x="7346" y="3220"/>
            <a:chExt cx="10102" cy="5658"/>
          </a:xfrm>
        </p:grpSpPr>
        <p:grpSp>
          <p:nvGrpSpPr>
            <p:cNvPr id="14" name="组合 13"/>
            <p:cNvGrpSpPr/>
            <p:nvPr/>
          </p:nvGrpSpPr>
          <p:grpSpPr>
            <a:xfrm>
              <a:off x="7346" y="3220"/>
              <a:ext cx="10102" cy="4828"/>
              <a:chOff x="3488292" y="1987070"/>
              <a:chExt cx="6414516" cy="306610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496928" y="1987070"/>
                <a:ext cx="6405880" cy="2003410"/>
                <a:chOff x="3496928" y="1987070"/>
                <a:chExt cx="6405880" cy="2003410"/>
              </a:xfrm>
            </p:grpSpPr>
            <p:sp>
              <p:nvSpPr>
                <p:cNvPr id="21" name="文本框 2">
                  <a:hlinkClick r:id="rId2" action="ppaction://hlinksldjump"/>
                </p:cNvPr>
                <p:cNvSpPr txBox="1"/>
                <p:nvPr/>
              </p:nvSpPr>
              <p:spPr>
                <a:xfrm>
                  <a:off x="3505382" y="3072903"/>
                  <a:ext cx="5097580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by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22" name="文本框 2">
                  <a:hlinkClick r:id="rId3" action="ppaction://hlinksldjump"/>
                </p:cNvPr>
                <p:cNvSpPr txBox="1"/>
                <p:nvPr/>
              </p:nvSpPr>
              <p:spPr>
                <a:xfrm>
                  <a:off x="3506944" y="3566727"/>
                  <a:ext cx="4838313" cy="4237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patient 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用法</a:t>
                  </a:r>
                </a:p>
              </p:txBody>
            </p:sp>
            <p:sp>
              <p:nvSpPr>
                <p:cNvPr id="17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508702" y="1987070"/>
                  <a:ext cx="5972810" cy="4237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 smtClean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 err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aloud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loud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loudly</a:t>
                  </a:r>
                  <a:endParaRPr lang="zh-CN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496928" y="2545870"/>
                  <a:ext cx="6405880" cy="7649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so that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so … that …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such … that …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6" action="ppaction://hlinksldjump"/>
              </p:cNvPr>
              <p:cNvSpPr txBox="1"/>
              <p:nvPr/>
            </p:nvSpPr>
            <p:spPr>
              <a:xfrm>
                <a:off x="3488292" y="4077629"/>
                <a:ext cx="3980983" cy="423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l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warn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用法</a:t>
                </a:r>
              </a:p>
            </p:txBody>
          </p:sp>
          <p:sp>
            <p:nvSpPr>
              <p:cNvPr id="27" name="文本框 2">
                <a:hlinkClick r:id="rId7" action="ppaction://hlinksldjump"/>
              </p:cNvPr>
              <p:cNvSpPr txBox="1"/>
              <p:nvPr/>
            </p:nvSpPr>
            <p:spPr>
              <a:xfrm>
                <a:off x="3505613" y="4630570"/>
                <a:ext cx="6223970" cy="4226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pay attention to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  <a:endPara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>
              <a:hlinkClick r:id="rId8" action="ppaction://hlinksldjump"/>
            </p:cNvPr>
            <p:cNvSpPr txBox="1"/>
            <p:nvPr/>
          </p:nvSpPr>
          <p:spPr>
            <a:xfrm>
              <a:off x="7824" y="82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 err="1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end up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9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44525" y="3614420"/>
          <a:ext cx="9991090" cy="2561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aloud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副词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意为“出声地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大声地”。重点在出声能让人听见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但声音不一定很大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常用在读书或说话上。通常放在动词之后。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aloud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没有比较级形式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read aloud.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请出声朗读。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did you say?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你说什么了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Oh, I was just thinking aloud.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我只不过自言自语。</a:t>
                      </a:r>
                    </a:p>
                    <a:p>
                      <a:pPr indent="0">
                        <a:buNone/>
                      </a:pP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57424" y="2156460"/>
            <a:ext cx="5164653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aloud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loud 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loudly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95630" y="150876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910"/>
                <a:gridCol w="4476998"/>
                <a:gridCol w="5135657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 baseline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</a:t>
                      </a:r>
                      <a:endParaRPr lang="en-US" altLang="en-US" sz="2400" b="1" baseline="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可作形容词和副词。作副词时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常与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speak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talk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laugh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等动词连用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多用于比较级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需放在动词之后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在口语中可代替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loudly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 louder, or we can’t hear you.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说大声点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否则我们听不到你的话。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baseline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loudly</a:t>
                      </a:r>
                      <a:endParaRPr lang="en-US" altLang="en-US" sz="2400" b="1" baseline="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是副词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loud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同义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有时两者可替换使用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</a:t>
                      </a:r>
                      <a:r>
                        <a:rPr lang="en-US" altLang="zh-CN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loudly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往往含有令人讨厌或打扰别人的意思</a:t>
                      </a:r>
                      <a:endParaRPr lang="en-US" alt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does not talk or laugh loudly in public. </a:t>
                      </a: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他不当众大声谈笑。</a:t>
                      </a:r>
                      <a:endParaRPr lang="en-US" sz="2400" b="1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550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11116" y="1602812"/>
          <a:ext cx="10225454" cy="4943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7905"/>
                <a:gridCol w="1593215"/>
                <a:gridCol w="1855519"/>
                <a:gridCol w="1378536"/>
                <a:gridCol w="1100895"/>
                <a:gridCol w="2989384"/>
              </a:tblGrid>
              <a:tr h="84753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  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题型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年份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 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考试到来之际如何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缓解压力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: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学会学习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2015</a:t>
                      </a:r>
                      <a:r>
                        <a:rPr lang="en-US" altLang="zh-CN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-2019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24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2014</a:t>
                      </a:r>
                      <a:endParaRPr lang="en-US" altLang="en-US" sz="2000" b="1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u="sng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u="none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  <a:p>
                      <a:pPr indent="0" algn="ctr">
                        <a:buNone/>
                      </a:pPr>
                      <a:endParaRPr lang="en-US" altLang="en-US" sz="2000" b="1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介绍中秋节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应话题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节日</a:t>
                      </a:r>
                      <a:r>
                        <a:rPr lang="en-US" altLang="zh-CN" sz="2000" b="1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3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2013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如何阅读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学会学习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英语老师用英语还是用英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汉双语教学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(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对应话题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: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学习</a:t>
                      </a: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)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004711" y="1625601"/>
            <a:ext cx="1309511" cy="8918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8654" y="1483300"/>
            <a:ext cx="111656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)If you want to learn English well, please read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every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morning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really helps a lot.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aloud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 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loud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loudly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more loudly</a:t>
            </a:r>
          </a:p>
          <a:p>
            <a:pPr marL="514350" indent="-514350" fontAlgn="auto">
              <a:lnSpc>
                <a:spcPct val="150000"/>
              </a:lnSpc>
              <a:buAutoNum type="arabicPeriod" startAt="2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中考模拟一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It’s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rude to shout in a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voice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public. Calm down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make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aloud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loud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loudly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97545" y="2215028"/>
            <a:ext cx="441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41705" y="4785311"/>
            <a:ext cx="5949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5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6610" y="1766570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)It’s rude to talk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 mother won’t support such a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behavior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loudly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B. aloud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louder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D. loud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He had to speak in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________voice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order to make himself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heard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loudly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aloud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louder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more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loudly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7053" y="3813909"/>
            <a:ext cx="59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085" y="6078220"/>
            <a:ext cx="665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86032" y="1918803"/>
            <a:ext cx="63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997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99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785" y="1778000"/>
            <a:ext cx="10603865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)is, so, laughing, who, loudly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)English, by, reading, I, learn, aloud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____________________________________________.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0750" y="2510220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Who is laughing so loudly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3"/>
          <p:cNvSpPr txBox="1"/>
          <p:nvPr/>
        </p:nvSpPr>
        <p:spPr>
          <a:xfrm>
            <a:off x="1308120" y="3794496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learn English by reading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aloud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2253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32790" y="3104725"/>
          <a:ext cx="10704830" cy="3503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7605"/>
                <a:gridCol w="4498530"/>
                <a:gridCol w="504869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81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 that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意为“以便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为了”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通常引导目的状语从句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相当于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order that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也引导结果状语从句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意为“因此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所以”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studies hard so that he can go to a good university.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他努力学习为的是能上一所好大学。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37" y="1602695"/>
            <a:ext cx="6745289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so that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so … that … 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such … that …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568232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78812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648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785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819785" y="1631385"/>
          <a:ext cx="10274935" cy="4902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4636"/>
                <a:gridCol w="5165766"/>
                <a:gridCol w="4254533"/>
              </a:tblGrid>
              <a:tr h="390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1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 that …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意为“如此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以至于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……”,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引导结果状语从句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修饰形容词或副词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Tony is so strong that he can lift the box. 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托尼如此强壮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他能把箱子举起来。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such … that …</a:t>
                      </a:r>
                      <a:endParaRPr lang="en-US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意义与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… that 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相同。但用法有所不同。①修饰单数名词时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 + a/an + adj.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单数名词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= 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+ adj. + a/an +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单数名词。②修饰复数名词或不可数名词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只能用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但当名词前有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many、much、few、little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少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等修饰时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只能用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不用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It’s such a heavy box that I can’t carry it. =It’s so heavy a box that I can’t carry it.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这个箱子太重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我搬不动它。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637665"/>
            <a:ext cx="10603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名校联考二模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we welcome those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foreign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visitors, Andy?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don’t we cook some local food for them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know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about our hometown?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 that　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 that　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in order to	               D. so as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12199" y="3693802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511355"/>
            <a:ext cx="112709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a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serious accident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nearly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people lost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their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such; that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so;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too;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D. rather; that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teacher often tells us that success needs lots of 　　　　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Yes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must study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 ______ 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achieve our goals.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efforts; in order to	B. charm; in order that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efforts; so that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charm; so as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38005" y="1666620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1512" y="4236227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99295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926980"/>
            <a:ext cx="11270956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drove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fast _______ 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couldn’t stop his car before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hit the wall.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such; that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too; to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so; because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so; that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)He ate so fast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felt uncomfortable after the meal.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as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D. after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84272" y="2081805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40349" y="4628102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1505" y="1999305"/>
            <a:ext cx="10603865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用作介词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途径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learn English by watching English movies.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我通过看英文电影来学习英语。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旁边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park is by the river.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公园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在小河边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y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616075"/>
            <a:ext cx="1060386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乘坐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交通工具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bus/train …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乘坐公交车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火车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go to school by bus every day.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每天我乘坐公交车去上学。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为止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 last month, the boy had been late for nine times.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上个月末为止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这个男孩已经迟到九次了。</a:t>
            </a:r>
          </a:p>
          <a:p>
            <a:pPr fontAlgn="auto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</a:p>
          <a:p>
            <a:pPr fontAlgn="auto">
              <a:lnSpc>
                <a:spcPct val="14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cake was made by Linda.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这个蛋糕是琳达做的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4543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8775" y="2134780"/>
            <a:ext cx="112022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for us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 </a:t>
            </a:r>
            <a:r>
              <a:rPr lang="en-US" altLang="zh-CN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subjects.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Yeah, group work is my favorite.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to study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when to study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which to study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what to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60587" y="2893821"/>
            <a:ext cx="427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4220" y="1540510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way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顺便说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顺便问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错误地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accident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偶然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用心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by one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一个接一个地	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 by year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年复一年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 by step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逐步地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独自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my watch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根据我的手表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901290"/>
            <a:ext cx="11238230" cy="3841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5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4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book a table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window.  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by　　　B. in　　　C. on　　　D. at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achieve your dream by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hard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work　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working</a:t>
            </a:r>
          </a:p>
          <a:p>
            <a:pPr fontAlgn="auto">
              <a:lnSpc>
                <a:spcPct val="145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worked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works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66117" y="2673028"/>
            <a:ext cx="352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9250" y="3898635"/>
            <a:ext cx="37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邯郸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新兴中学一模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couldn’t find my new handbag　　　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 yesterday.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Don’t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worry. Maybe somebody took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________.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which; by hand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that; by mistake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that; by accident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which; by chance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twins go to school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bus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their mother goes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foot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on; on 	B. by;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    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in; on　	D. by; 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5897" y="2327574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96634" y="4865444"/>
            <a:ext cx="40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508125"/>
            <a:ext cx="10603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邯郸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第二十三中一模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By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 last year, Class 1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 fifty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trees in the schoolyard.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plant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were planting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had planted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will plant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Tony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could you tell me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you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remembered so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many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words last term?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reading English as much as possible.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what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when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5897" y="2303824"/>
            <a:ext cx="465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rot="10800000" flipV="1">
            <a:off x="6610909" y="4215742"/>
            <a:ext cx="648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6609" y="1853565"/>
            <a:ext cx="1060386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可用作形容词和名词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意为“有耐心的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能忍耐的”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patient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有耐心”。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be patient with your children.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你应该对孩子有耐心。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patient of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容忍”。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patient of cold and hunger.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他能够容忍寒冷和饥饿。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patient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great mother. She is always patient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us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　　　　　　　B. for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四区联考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Hospitals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pay more attention to 　　　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 rights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future.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patients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patients’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patient’s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65434" y="2032643"/>
            <a:ext cx="454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8201" y="4628637"/>
            <a:ext cx="43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806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00575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 good kindergartener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幼儿园教师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need to have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enough _______.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	B.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patience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patients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doctors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保定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竞秀区二模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teacher repeated that sentence again and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again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is so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　　 	B. creative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honest　　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humorous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Mr. King is very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often explains difficult problems many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times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until we understand.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0645" y="2303517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8092" y="4219857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36045" y="5465422"/>
            <a:ext cx="38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3621307" y="5465422"/>
            <a:ext cx="1193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atient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4" grpId="0"/>
      <p:bldP spid="1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7515" y="2031690"/>
            <a:ext cx="1060386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意为“警告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告诫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提醒”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具体用法如下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warn sb. (not) to do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parents often warn us not to play with fire.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我们的父母经常警告我们不要玩火。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warn sb. of/about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warned you of the danger, didn’t 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给你说了有危险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不是吗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46630" y="1174115"/>
            <a:ext cx="3293745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warn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2511" y="1500141"/>
            <a:ext cx="10603865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warn sb. against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./doing </a:t>
            </a:r>
            <a:r>
              <a:rPr lang="en-US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warned me against swimming in that river.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他们告诫我不要在那条河里游泳。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 (sb.)+that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从句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warn them that it’s dangerous to go out at night. </a:t>
            </a:r>
            <a:endParaRPr lang="en-US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想要警告他们晚上出去是危险的。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warning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意为“警告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先兆”。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46990"/>
            <a:ext cx="112382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warns us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_______(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swim) alone in the river.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warn) that if she did it again she would lose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her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friends warn me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danger of sailing alone.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about　　　　　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off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for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0306" y="2312154"/>
            <a:ext cx="1519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swim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44844" y="4268205"/>
            <a:ext cx="35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3383262" y="2982967"/>
            <a:ext cx="1366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warned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3203" y="1854344"/>
            <a:ext cx="1124853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Could you tell me </a:t>
            </a:r>
            <a:r>
              <a:rPr lang="en-US" altLang="zh-CN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—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Talking about festivals.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how they are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playing                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what they are doing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where they are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going                          D. why they are practicing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 smtClean="0"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2021•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承德一模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)You made progress in spoken English. Did you learn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it _______ listening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tapes?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for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by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4922" y="1966374"/>
            <a:ext cx="46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1400" y="5194279"/>
            <a:ext cx="360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2863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 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_______ tourists _______ take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photos in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museum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warning; 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warn; not to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make; not to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making; not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(2021•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河北省中考全真模拟二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teachers always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students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not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swim alone again and again.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prove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warn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explain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allow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55260" y="1690370"/>
            <a:ext cx="31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9376637" y="4256669"/>
            <a:ext cx="31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9390" y="2026285"/>
            <a:ext cx="10930304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意为“注意做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重视做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是介词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后面可以直接加名词、代词或者动名词形式。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 my speech, please.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请注意我的演讲。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pay attention to your pronunciation.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你应该注意你的发音。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pay more attention to communicating with our parents.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应该多重视与父母之间的交流。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23770" y="1320800"/>
            <a:ext cx="638683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pay attention to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等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提建议句式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482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we pay attention 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_______mistakes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exams?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 Some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details(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细节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avoiding making　 　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avoid to make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avoid making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avoid to make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hairstyle caught my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when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came into the room.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memory	B.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attention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thought	D.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mind  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1485" y="2064096"/>
            <a:ext cx="38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1880" y="5273800"/>
            <a:ext cx="36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学法方法点拨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是固定搭配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意为“结束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告终”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后加动词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up with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告终”。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 ended up losing all his money.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最终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这个人失去了他所有的钱财。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birthday party ended up with a song.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的生日派对以一首歌结束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1"/>
            </p:custDataLst>
          </p:nvPr>
        </p:nvSpPr>
        <p:spPr>
          <a:xfrm flipH="1">
            <a:off x="2214245" y="1288415"/>
            <a:ext cx="317373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end up 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句式</a:t>
            </a:r>
            <a:endParaRPr lang="zh-CN" altLang="en-US" sz="2400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260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32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19980"/>
            <a:ext cx="113707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 “动词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+up”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结构的短语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打扫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干净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起床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长大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查阅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看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熬夜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占据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从事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用完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wake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醒来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叫醒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上升     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hurry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建造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搭起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编造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化妆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turn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调大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音量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  come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with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with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追上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6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考点考法强化</a:t>
            </a: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邯郸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复兴区一模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 that, you will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with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egg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your face.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 But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won’t regret it.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out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catch up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keep out	D. end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 in your dictionary.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up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set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take up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320752" y="2139950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46547" y="4737718"/>
            <a:ext cx="329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3677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practice speaking English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end up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in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Chinese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speak	B. speaking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speak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spoke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中考模拟经典一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Don’t ______ late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studying, or you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will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 sleepy in class the next day.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get up　　	B. turn up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 up 　	D. take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60783" y="1519943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4143" y="4096451"/>
            <a:ext cx="329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300" y="1027430"/>
            <a:ext cx="167576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1555"/>
            <a:ext cx="1746885" cy="443588"/>
            <a:chOff x="8480182" y="1575737"/>
            <a:chExt cx="1678579" cy="576443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510290"/>
            <a:ext cx="11238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take the big box out of the room, because it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too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room.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uses up	B. takes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stays up	D. gets up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He’s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strong-minded man. He won’t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though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fails many times.  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give up　	B. get up　　	</a:t>
            </a:r>
          </a:p>
          <a:p>
            <a:pPr fontAlgn="auto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turn up	D. stay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37033" y="1680342"/>
            <a:ext cx="340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20399" y="4214498"/>
            <a:ext cx="329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3637" y="1492322"/>
            <a:ext cx="109977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邯郸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新兴中学一模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)When you find some new words, you’d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better _______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dictionary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up it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them up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it up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up them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邯郸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第二十五中学三模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What’s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car at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present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It’s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70 kilometers an hour.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place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speed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price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9903" y="227226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85428" y="4203907"/>
            <a:ext cx="396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0"/>
            <a:ext cx="11578003" cy="6065923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310" y="1796418"/>
            <a:ext cx="109906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石家庄裕华区一模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was quite unhappy because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she _______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pounds last vacation.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went on	         B. turned on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put on	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held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河北省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中考模拟经典四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Don’t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hurry him. You will just have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be _______ and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until he finishes the work. 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active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careful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patient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famous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9063" y="2584527"/>
            <a:ext cx="433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0783" y="5169478"/>
            <a:ext cx="545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677904" y="1524976"/>
            <a:ext cx="11107702" cy="5135469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廊坊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广阳区二模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Ms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Liu, I can’t remember some of the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words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I do?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Don’t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worry! Why not try to make </a:t>
            </a:r>
            <a:r>
              <a:rPr lang="en-US" altLang="zh-CN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them?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decisions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	   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sentences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suggestions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 	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choices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中考模拟一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My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classmate Han Mei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u="sng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She likes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to take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part in after-school activities.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shy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lazy	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C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quiet	D.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</a:p>
          <a:p>
            <a:pPr fontAlgn="base">
              <a:lnSpc>
                <a:spcPct val="150000"/>
              </a:lnSpc>
            </a:pP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5323" y="41763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411914" y="2809261"/>
            <a:ext cx="389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87709" y="4723937"/>
            <a:ext cx="452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582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年级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1—2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2771" y="1572212"/>
            <a:ext cx="114928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10. (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• </a:t>
            </a:r>
            <a:r>
              <a:rPr lang="zh-CN" altLang="en-US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石家庄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十八县重点中学摸底联考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What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did Tom say to you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just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now?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He asked</a:t>
            </a:r>
            <a:r>
              <a:rPr lang="zh-CN" altLang="en-US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</a:t>
            </a:r>
            <a:endParaRPr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A. why 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 am so happy today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 what will I do for the weekend </a:t>
            </a:r>
            <a:endParaRPr lang="en-US" altLang="zh-CN" sz="2800" b="1" noProof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who did I play football with after school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if I could go to the movies with him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tonight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8109" y="3008026"/>
            <a:ext cx="452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772*328"/>
  <p:tag name="TABLE_ENDDRAG_RECT" val="76*165*772*3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4*422"/>
  <p:tag name="TABLE_ENDDRAG_RECT" val="87*83*784*4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0*403"/>
  <p:tag name="TABLE_ENDDRAG_RECT" val="62*120*830*4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08675cf-5230-431c-a87c-1ddb8af8bed0}"/>
  <p:tag name="TABLE_ENDDRAG_ORIGIN_RECT" val="587*145"/>
  <p:tag name="TABLE_ENDDRAG_RECT" val="150*146*587*14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88a760-2008-4d08-b669-f41c77a5a27e}"/>
  <p:tag name="TABLE_ENDDRAG_ORIGIN_RECT" val="842*328"/>
  <p:tag name="TABLE_ENDDRAG_RECT" val="57*140*842*3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0d352d-711e-4a48-b35d-6e9f9878b41b}"/>
  <p:tag name="TABLE_ENDDRAG_ORIGIN_RECT" val="809*368"/>
  <p:tag name="TABLE_ENDDRAG_RECT" val="64*107*809*36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4329</Words>
  <Application>WPS 演示</Application>
  <PresentationFormat>自定义</PresentationFormat>
  <Paragraphs>888</Paragraphs>
  <Slides>57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207</cp:revision>
  <dcterms:created xsi:type="dcterms:W3CDTF">2020-07-19T08:35:00Z</dcterms:created>
  <dcterms:modified xsi:type="dcterms:W3CDTF">2022-02-26T03:11:46Z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