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Lst>
  <p:notesMasterIdLst>
    <p:notesMasterId r:id="rId71"/>
  </p:notesMasterIdLst>
  <p:handoutMasterIdLst>
    <p:handoutMasterId r:id="rId72"/>
  </p:handoutMasterIdLst>
  <p:sldIdLst>
    <p:sldId id="277" r:id="rId4"/>
    <p:sldId id="293" r:id="rId5"/>
    <p:sldId id="417" r:id="rId6"/>
    <p:sldId id="792" r:id="rId7"/>
    <p:sldId id="793" r:id="rId8"/>
    <p:sldId id="794" r:id="rId9"/>
    <p:sldId id="795" r:id="rId10"/>
    <p:sldId id="304" r:id="rId11"/>
    <p:sldId id="796" r:id="rId12"/>
    <p:sldId id="797" r:id="rId13"/>
    <p:sldId id="798" r:id="rId14"/>
    <p:sldId id="799" r:id="rId15"/>
    <p:sldId id="800" r:id="rId16"/>
    <p:sldId id="801" r:id="rId17"/>
    <p:sldId id="802" r:id="rId18"/>
    <p:sldId id="803" r:id="rId19"/>
    <p:sldId id="804" r:id="rId20"/>
    <p:sldId id="334" r:id="rId21"/>
    <p:sldId id="306" r:id="rId22"/>
    <p:sldId id="805" r:id="rId23"/>
    <p:sldId id="806" r:id="rId24"/>
    <p:sldId id="817" r:id="rId25"/>
    <p:sldId id="818" r:id="rId26"/>
    <p:sldId id="819" r:id="rId27"/>
    <p:sldId id="754" r:id="rId28"/>
    <p:sldId id="807" r:id="rId29"/>
    <p:sldId id="808" r:id="rId30"/>
    <p:sldId id="809" r:id="rId31"/>
    <p:sldId id="810" r:id="rId32"/>
    <p:sldId id="811" r:id="rId33"/>
    <p:sldId id="812" r:id="rId34"/>
    <p:sldId id="813" r:id="rId35"/>
    <p:sldId id="814" r:id="rId36"/>
    <p:sldId id="815" r:id="rId37"/>
    <p:sldId id="816" r:id="rId38"/>
    <p:sldId id="337" r:id="rId39"/>
    <p:sldId id="820" r:id="rId40"/>
    <p:sldId id="821" r:id="rId41"/>
    <p:sldId id="822" r:id="rId42"/>
    <p:sldId id="823" r:id="rId43"/>
    <p:sldId id="824" r:id="rId44"/>
    <p:sldId id="825" r:id="rId45"/>
    <p:sldId id="604" r:id="rId46"/>
    <p:sldId id="826" r:id="rId47"/>
    <p:sldId id="827" r:id="rId48"/>
    <p:sldId id="828" r:id="rId49"/>
    <p:sldId id="847" r:id="rId50"/>
    <p:sldId id="829" r:id="rId51"/>
    <p:sldId id="341" r:id="rId52"/>
    <p:sldId id="830" r:id="rId53"/>
    <p:sldId id="831" r:id="rId54"/>
    <p:sldId id="832" r:id="rId55"/>
    <p:sldId id="833" r:id="rId56"/>
    <p:sldId id="834" r:id="rId57"/>
    <p:sldId id="835" r:id="rId58"/>
    <p:sldId id="836" r:id="rId59"/>
    <p:sldId id="837" r:id="rId60"/>
    <p:sldId id="838" r:id="rId61"/>
    <p:sldId id="609" r:id="rId62"/>
    <p:sldId id="839" r:id="rId63"/>
    <p:sldId id="840" r:id="rId64"/>
    <p:sldId id="841" r:id="rId65"/>
    <p:sldId id="842" r:id="rId66"/>
    <p:sldId id="843" r:id="rId67"/>
    <p:sldId id="844" r:id="rId68"/>
    <p:sldId id="845" r:id="rId69"/>
    <p:sldId id="846"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66"/>
    <a:srgbClr val="01B0F0"/>
    <a:srgbClr val="FAB529"/>
    <a:srgbClr val="008BD6"/>
    <a:srgbClr val="FF6B00"/>
    <a:srgbClr val="E36B2A"/>
    <a:srgbClr val="D7A800"/>
    <a:srgbClr val="95411F"/>
    <a:srgbClr val="FF5050"/>
    <a:srgbClr val="FF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157187" y="141911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391400" y="3521075"/>
            <a:ext cx="2743200" cy="365125"/>
          </a:xfrm>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5227" y="114145"/>
            <a:ext cx="8216114"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第一部分  教材知识梳理</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知识清单</a:t>
            </a:r>
            <a:endParaRPr kumimoji="1"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000"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000"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3.xml"/><Relationship Id="rId7" Type="http://schemas.openxmlformats.org/officeDocument/2006/relationships/slideLayout" Target="../slideLayouts/slideLayout2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18.xml"/><Relationship Id="rId5" Type="http://schemas.openxmlformats.org/officeDocument/2006/relationships/tags" Target="../tags/tag5.xml"/><Relationship Id="rId10" Type="http://schemas.openxmlformats.org/officeDocument/2006/relationships/slide" Target="slide8.xml"/><Relationship Id="rId4" Type="http://schemas.openxmlformats.org/officeDocument/2006/relationships/tags" Target="../tags/tag4.xml"/><Relationship Id="rId9"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1.xml"/><Relationship Id="rId1"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 Target="slide18.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 Target="slide18.xml"/><Relationship Id="rId5" Type="http://schemas.openxmlformats.org/officeDocument/2006/relationships/slide" Target="slide1.xml"/><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slide" Target="slide18.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slide" Target="slide18.xml"/></Relationships>
</file>

<file path=ppt/slides/_rels/slide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slide" Target="slide18.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slide" Target="slide18.xml"/></Relationships>
</file>

<file path=ppt/slides/_rels/slide4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slide" Target="slide18.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slide" Target="slide18.xml"/><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51505" y="3275330"/>
            <a:ext cx="6941185" cy="737235"/>
            <a:chOff x="3027246" y="1988317"/>
            <a:chExt cx="5990707" cy="968738"/>
          </a:xfrm>
        </p:grpSpPr>
        <p:sp>
          <p:nvSpPr>
            <p:cNvPr id="38" name="圆角矩形 6">
              <a:hlinkClick r:id="rId8" action="ppaction://hlinksldjump"/>
            </p:cNvPr>
            <p:cNvSpPr/>
            <p:nvPr>
              <p:custDataLst>
                <p:tags r:id="rId5"/>
              </p:custDataLst>
            </p:nvPr>
          </p:nvSpPr>
          <p:spPr>
            <a:xfrm flipV="1">
              <a:off x="4137042" y="2036712"/>
              <a:ext cx="4880911" cy="792680"/>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p:nvPr>
              <p:custDataLst>
                <p:tags r:id="rId6"/>
              </p:custDataLst>
            </p:nvPr>
          </p:nvSpPr>
          <p:spPr>
            <a:xfrm>
              <a:off x="3027246" y="2016110"/>
              <a:ext cx="885507" cy="799447"/>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9" action="ppaction://hlinksldjump"/>
            </p:cNvPr>
            <p:cNvSpPr txBox="1"/>
            <p:nvPr/>
          </p:nvSpPr>
          <p:spPr>
            <a:xfrm>
              <a:off x="4422027" y="1988317"/>
              <a:ext cx="4559207" cy="96873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数据纵览  考情分析</a:t>
              </a:r>
            </a:p>
          </p:txBody>
        </p:sp>
        <p:sp>
          <p:nvSpPr>
            <p:cNvPr id="62" name="圆角矩形 61"/>
            <p:cNvSpPr/>
            <p:nvPr/>
          </p:nvSpPr>
          <p:spPr bwMode="auto">
            <a:xfrm rot="16200000">
              <a:off x="3924200" y="2242422"/>
              <a:ext cx="36000" cy="39005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150870" y="4142739"/>
            <a:ext cx="6941820" cy="737235"/>
            <a:chOff x="2941329" y="3135842"/>
            <a:chExt cx="6094086" cy="1013103"/>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p:nvPr>
              <p:custDataLst>
                <p:tags r:id="rId4"/>
              </p:custDataLst>
            </p:nvPr>
          </p:nvSpPr>
          <p:spPr>
            <a:xfrm>
              <a:off x="2941329" y="3252773"/>
              <a:ext cx="900705" cy="835302"/>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0" action="ppaction://hlinksldjump"/>
            </p:cNvPr>
            <p:cNvSpPr txBox="1"/>
            <p:nvPr/>
          </p:nvSpPr>
          <p:spPr>
            <a:xfrm>
              <a:off x="4087522" y="3135842"/>
              <a:ext cx="4529681" cy="1013103"/>
            </a:xfrm>
            <a:prstGeom prst="rect">
              <a:avLst/>
            </a:prstGeom>
            <a:noFill/>
            <a:ln w="9525">
              <a:noFill/>
            </a:ln>
          </p:spPr>
          <p:txBody>
            <a:bodyPr wrap="square" anchor="t">
              <a:spAutoFit/>
            </a:bodyPr>
            <a:lstStyle/>
            <a:p>
              <a:pPr algn="ct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575833" y="1185418"/>
            <a:ext cx="9712711" cy="1198880"/>
          </a:xfrm>
          <a:prstGeom prst="rect">
            <a:avLst/>
          </a:prstGeom>
          <a:noFill/>
          <a:ln w="9525">
            <a:noFill/>
          </a:ln>
        </p:spPr>
        <p:txBody>
          <a:bodyPr wrap="square" anchor="t">
            <a:spAutoFit/>
          </a:bodyPr>
          <a:lstStyle/>
          <a:p>
            <a:pPr algn="ctr">
              <a:lnSpc>
                <a:spcPct val="150000"/>
              </a:lnSpc>
            </a:pPr>
            <a:r>
              <a:rPr lang="zh-CN" altLang="en-US" sz="4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专题七  动词</a:t>
            </a:r>
            <a:endParaRPr lang="zh-CN" altLang="en-US" sz="4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3151504" y="5060950"/>
            <a:ext cx="6941186" cy="751288"/>
            <a:chOff x="3024550" y="3691330"/>
            <a:chExt cx="6048318" cy="1128229"/>
          </a:xfrm>
        </p:grpSpPr>
        <p:sp>
          <p:nvSpPr>
            <p:cNvPr id="7" name="圆角矩形 6"/>
            <p:cNvSpPr/>
            <p:nvPr>
              <p:custDataLst>
                <p:tags r:id="rId1"/>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p:nvPr>
              <p:custDataLst>
                <p:tags r:id="rId2"/>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p>
          </p:txBody>
        </p:sp>
        <p:sp>
          <p:nvSpPr>
            <p:cNvPr id="9" name="文本框 16">
              <a:hlinkClick r:id="rId11" action="ppaction://hlinksldjump"/>
            </p:cNvPr>
            <p:cNvSpPr txBox="1"/>
            <p:nvPr/>
          </p:nvSpPr>
          <p:spPr>
            <a:xfrm>
              <a:off x="4730410" y="3691330"/>
              <a:ext cx="3891249" cy="1107125"/>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数据共享  考点聚焦</a:t>
              </a:r>
            </a:p>
          </p:txBody>
        </p:sp>
        <p:sp>
          <p:nvSpPr>
            <p:cNvPr id="10" name="圆角矩形 9"/>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760220"/>
            <a:ext cx="11146155"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5. (2021·唐山路北区一模)Teenagers are supposed to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smart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phones and go outdoors for more exercise.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get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look into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take off	D. put away</a:t>
            </a:r>
          </a:p>
          <a:p>
            <a:pPr fontAlgn="auto">
              <a:lnSpc>
                <a:spcPct val="150000"/>
              </a:lnSpc>
            </a:pPr>
            <a:r>
              <a:rPr lang="zh-CN" altLang="en-US" sz="2800" b="1">
                <a:latin typeface="Times New Roman" panose="02020603050405020304" pitchFamily="18" charset="0"/>
                <a:cs typeface="Times New Roman" panose="02020603050405020304" pitchFamily="18" charset="0"/>
              </a:rPr>
              <a:t>6. (2021·石家庄四区联考)—Amy, according to your survey, how many</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of your classmates aren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the only child in their family?</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—Believe it or not, it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to be three quarters.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takes out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takes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turns out　　	D. turns up</a:t>
            </a:r>
          </a:p>
        </p:txBody>
      </p:sp>
      <p:sp>
        <p:nvSpPr>
          <p:cNvPr id="2" name="文本框 1"/>
          <p:cNvSpPr txBox="1"/>
          <p:nvPr/>
        </p:nvSpPr>
        <p:spPr>
          <a:xfrm>
            <a:off x="9102725" y="1960880"/>
            <a:ext cx="40830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6" name="文本框 5"/>
          <p:cNvSpPr txBox="1"/>
          <p:nvPr/>
        </p:nvSpPr>
        <p:spPr>
          <a:xfrm>
            <a:off x="4787900" y="515429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7. (2021·石家庄40中二模)The car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and stopped at the red</a:t>
            </a:r>
            <a:r>
              <a:rPr lang="en-US" altLang="zh-CN"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traffic light.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got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got off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slowed down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picked up</a:t>
            </a:r>
          </a:p>
          <a:p>
            <a:pPr fontAlgn="auto">
              <a:lnSpc>
                <a:spcPct val="150000"/>
              </a:lnSpc>
            </a:pPr>
            <a:r>
              <a:rPr lang="zh-CN" altLang="en-US" sz="2800" b="1">
                <a:latin typeface="Times New Roman" panose="02020603050405020304" pitchFamily="18" charset="0"/>
                <a:cs typeface="Times New Roman" panose="02020603050405020304" pitchFamily="18" charset="0"/>
              </a:rPr>
              <a:t>8. (2021·邯郸一模)As students, we should work hard and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together with our motherland.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grow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catch up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give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hurry up</a:t>
            </a:r>
          </a:p>
        </p:txBody>
      </p:sp>
      <p:sp>
        <p:nvSpPr>
          <p:cNvPr id="2" name="文本框 1"/>
          <p:cNvSpPr txBox="1"/>
          <p:nvPr/>
        </p:nvSpPr>
        <p:spPr>
          <a:xfrm>
            <a:off x="6286500" y="1611630"/>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6" name="文本框 5"/>
          <p:cNvSpPr txBox="1"/>
          <p:nvPr/>
        </p:nvSpPr>
        <p:spPr>
          <a:xfrm>
            <a:off x="9840595" y="4183380"/>
            <a:ext cx="47688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9. (2021·河北省中考模拟经典三)—Why does the dress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so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soft?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—Because it is made of silk.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smell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feel</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sound	D. taste</a:t>
            </a:r>
          </a:p>
          <a:p>
            <a:pPr fontAlgn="auto">
              <a:lnSpc>
                <a:spcPct val="150000"/>
              </a:lnSpc>
            </a:pPr>
            <a:r>
              <a:rPr sz="2800" b="1">
                <a:latin typeface="Times New Roman" panose="02020603050405020304" pitchFamily="18" charset="0"/>
                <a:cs typeface="Times New Roman" panose="02020603050405020304" pitchFamily="18" charset="0"/>
              </a:rPr>
              <a:t>10. (2021·邯郸育华中学二模)China􀆳s experience will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the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world</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ability to stop the spread of COVID-19.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invent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imagine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improve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invite</a:t>
            </a:r>
          </a:p>
        </p:txBody>
      </p:sp>
      <p:sp>
        <p:nvSpPr>
          <p:cNvPr id="2" name="文本框 1"/>
          <p:cNvSpPr txBox="1"/>
          <p:nvPr/>
        </p:nvSpPr>
        <p:spPr>
          <a:xfrm>
            <a:off x="9499600" y="1620520"/>
            <a:ext cx="4546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6" name="文本框 5"/>
          <p:cNvSpPr txBox="1"/>
          <p:nvPr/>
        </p:nvSpPr>
        <p:spPr>
          <a:xfrm>
            <a:off x="9863455" y="4197350"/>
            <a:ext cx="48768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11. (2021·保定乐凯中学二模)—Would you please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your e-mail</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address? I missed it just now.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—No problem. It</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s fox@163. com.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repeat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review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record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repair</a:t>
            </a:r>
          </a:p>
          <a:p>
            <a:pPr fontAlgn="auto">
              <a:lnSpc>
                <a:spcPct val="150000"/>
              </a:lnSpc>
            </a:pPr>
            <a:r>
              <a:rPr sz="2800" b="1">
                <a:latin typeface="Times New Roman" panose="02020603050405020304" pitchFamily="18" charset="0"/>
                <a:cs typeface="Times New Roman" panose="02020603050405020304" pitchFamily="18" charset="0"/>
              </a:rPr>
              <a:t>12. (2021·保定莲池区二模)—Would you like to have some pizza?</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—Yes, please. It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lovely and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nice.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sounds; looks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hears; tastes</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looks; smells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sounds; smells</a:t>
            </a:r>
          </a:p>
        </p:txBody>
      </p:sp>
      <p:sp>
        <p:nvSpPr>
          <p:cNvPr id="2" name="文本框 1"/>
          <p:cNvSpPr txBox="1"/>
          <p:nvPr/>
        </p:nvSpPr>
        <p:spPr>
          <a:xfrm>
            <a:off x="8705215" y="1623060"/>
            <a:ext cx="36322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6" name="文本框 5"/>
          <p:cNvSpPr txBox="1"/>
          <p:nvPr/>
        </p:nvSpPr>
        <p:spPr>
          <a:xfrm>
            <a:off x="4106545" y="4832985"/>
            <a:ext cx="36322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13. (2021·保定竞秀区一模)I got up early this morning to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my</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aunt at the airport.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pick up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put up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turn up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look up</a:t>
            </a:r>
          </a:p>
          <a:p>
            <a:pPr fontAlgn="auto">
              <a:lnSpc>
                <a:spcPct val="150000"/>
              </a:lnSpc>
            </a:pPr>
            <a:r>
              <a:rPr sz="2800" b="1">
                <a:latin typeface="Times New Roman" panose="02020603050405020304" pitchFamily="18" charset="0"/>
                <a:cs typeface="Times New Roman" panose="02020603050405020304" pitchFamily="18" charset="0"/>
              </a:rPr>
              <a:t>14. (2021·石家庄42中三模)Chinese workers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Leishenshan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Hospital in such a short time. It is so amazing!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turned up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gave up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set up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cut up</a:t>
            </a:r>
          </a:p>
        </p:txBody>
      </p:sp>
      <p:sp>
        <p:nvSpPr>
          <p:cNvPr id="2" name="文本框 1"/>
          <p:cNvSpPr txBox="1"/>
          <p:nvPr/>
        </p:nvSpPr>
        <p:spPr>
          <a:xfrm>
            <a:off x="9806305" y="163068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6" name="文本框 5"/>
          <p:cNvSpPr txBox="1"/>
          <p:nvPr/>
        </p:nvSpPr>
        <p:spPr>
          <a:xfrm>
            <a:off x="7751445" y="4194810"/>
            <a:ext cx="5105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15. (2021·张家口二模)The little bird was badly hurt. We had to</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it carefully.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look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look after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look for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look like</a:t>
            </a:r>
          </a:p>
          <a:p>
            <a:pPr fontAlgn="auto">
              <a:lnSpc>
                <a:spcPct val="150000"/>
              </a:lnSpc>
            </a:pPr>
            <a:r>
              <a:rPr sz="2800" b="1">
                <a:latin typeface="Times New Roman" panose="02020603050405020304" pitchFamily="18" charset="0"/>
                <a:cs typeface="Times New Roman" panose="02020603050405020304" pitchFamily="18" charset="0"/>
              </a:rPr>
              <a:t>16. (2021·衡水第四中学一模)It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me half an hour</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home every</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day.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takes; to walk to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takes; to walk</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spends; walking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spends; walking to</a:t>
            </a:r>
          </a:p>
        </p:txBody>
      </p:sp>
      <p:sp>
        <p:nvSpPr>
          <p:cNvPr id="2" name="文本框 1"/>
          <p:cNvSpPr txBox="1"/>
          <p:nvPr/>
        </p:nvSpPr>
        <p:spPr>
          <a:xfrm>
            <a:off x="1619885" y="2277745"/>
            <a:ext cx="49974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6" name="文本框 5"/>
          <p:cNvSpPr txBox="1"/>
          <p:nvPr/>
        </p:nvSpPr>
        <p:spPr>
          <a:xfrm>
            <a:off x="5888990" y="4185920"/>
            <a:ext cx="38608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17. (2021·邢台第一中学一模)Taiwan is a part of China. We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the same history and culture.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use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share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include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spend</a:t>
            </a:r>
          </a:p>
          <a:p>
            <a:pPr fontAlgn="auto">
              <a:lnSpc>
                <a:spcPct val="150000"/>
              </a:lnSpc>
            </a:pPr>
            <a:r>
              <a:rPr sz="2800" b="1">
                <a:latin typeface="Times New Roman" panose="02020603050405020304" pitchFamily="18" charset="0"/>
                <a:cs typeface="Times New Roman" panose="02020603050405020304" pitchFamily="18" charset="0"/>
              </a:rPr>
              <a:t>18. (2021·石家庄长安区二模)Helen is from England, but she can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Chinese well.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talk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tell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speak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say</a:t>
            </a:r>
          </a:p>
        </p:txBody>
      </p:sp>
      <p:sp>
        <p:nvSpPr>
          <p:cNvPr id="2" name="文本框 1"/>
          <p:cNvSpPr txBox="1"/>
          <p:nvPr/>
        </p:nvSpPr>
        <p:spPr>
          <a:xfrm>
            <a:off x="10169525" y="1600200"/>
            <a:ext cx="36385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6" name="文本框 5"/>
          <p:cNvSpPr txBox="1"/>
          <p:nvPr/>
        </p:nvSpPr>
        <p:spPr>
          <a:xfrm>
            <a:off x="1790065" y="482219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436370"/>
            <a:ext cx="1114615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19. (2021·唐山第九中学一模)—I often listen to the song Rainbow.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—So do I. It</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beautiful.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feels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smells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sounds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looks</a:t>
            </a:r>
          </a:p>
          <a:p>
            <a:pPr fontAlgn="auto">
              <a:lnSpc>
                <a:spcPct val="150000"/>
              </a:lnSpc>
            </a:pPr>
            <a:r>
              <a:rPr sz="2800" b="1">
                <a:latin typeface="Times New Roman" panose="02020603050405020304" pitchFamily="18" charset="0"/>
                <a:cs typeface="Times New Roman" panose="02020603050405020304" pitchFamily="18" charset="0"/>
              </a:rPr>
              <a:t>20. (2021·廊坊第六中学二模)—How long can I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the book?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—For two weeks.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keep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borrow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lend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take</a:t>
            </a:r>
          </a:p>
        </p:txBody>
      </p:sp>
      <p:sp>
        <p:nvSpPr>
          <p:cNvPr id="2" name="文本框 1"/>
          <p:cNvSpPr txBox="1"/>
          <p:nvPr/>
        </p:nvSpPr>
        <p:spPr>
          <a:xfrm>
            <a:off x="3550285" y="2279015"/>
            <a:ext cx="465455"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6" name="文本框 5"/>
          <p:cNvSpPr txBox="1"/>
          <p:nvPr/>
        </p:nvSpPr>
        <p:spPr>
          <a:xfrm>
            <a:off x="8284845" y="4175125"/>
            <a:ext cx="42037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70205" y="659765"/>
            <a:ext cx="11577955" cy="60585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68580" y="9017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33655" y="18161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79967" y="92501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34" name="组合 33"/>
          <p:cNvGrpSpPr/>
          <p:nvPr/>
        </p:nvGrpSpPr>
        <p:grpSpPr>
          <a:xfrm>
            <a:off x="5901690" y="2333458"/>
            <a:ext cx="559945" cy="1801740"/>
            <a:chOff x="9294" y="3699"/>
            <a:chExt cx="862" cy="2925"/>
          </a:xfrm>
        </p:grpSpPr>
        <p:sp>
          <p:nvSpPr>
            <p:cNvPr id="23" name="椭圆 22"/>
            <p:cNvSpPr/>
            <p:nvPr/>
          </p:nvSpPr>
          <p:spPr>
            <a:xfrm>
              <a:off x="9294" y="3699"/>
              <a:ext cx="740" cy="758"/>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416" y="5866"/>
              <a:ext cx="740" cy="758"/>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圆角矩形 5"/>
          <p:cNvSpPr/>
          <p:nvPr/>
        </p:nvSpPr>
        <p:spPr>
          <a:xfrm>
            <a:off x="1062355" y="2165350"/>
            <a:ext cx="3359785" cy="3221355"/>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文本框 6"/>
          <p:cNvSpPr txBox="1"/>
          <p:nvPr/>
        </p:nvSpPr>
        <p:spPr>
          <a:xfrm>
            <a:off x="1415415" y="2966085"/>
            <a:ext cx="2849880"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数据共享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考点聚焦</a:t>
            </a:r>
          </a:p>
        </p:txBody>
      </p:sp>
      <p:sp>
        <p:nvSpPr>
          <p:cNvPr id="8" name="圆角矩形 7"/>
          <p:cNvSpPr/>
          <p:nvPr/>
        </p:nvSpPr>
        <p:spPr>
          <a:xfrm>
            <a:off x="4297680" y="1747520"/>
            <a:ext cx="287020" cy="485140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三角形 7"/>
          <p:cNvSpPr/>
          <p:nvPr/>
        </p:nvSpPr>
        <p:spPr>
          <a:xfrm>
            <a:off x="4080510" y="1137285"/>
            <a:ext cx="720725" cy="6210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合 14"/>
          <p:cNvGrpSpPr/>
          <p:nvPr/>
        </p:nvGrpSpPr>
        <p:grpSpPr>
          <a:xfrm>
            <a:off x="4802118" y="2321537"/>
            <a:ext cx="7146041" cy="3216365"/>
            <a:chOff x="3473480" y="2180906"/>
            <a:chExt cx="6498040" cy="1326828"/>
          </a:xfrm>
        </p:grpSpPr>
        <p:sp>
          <p:nvSpPr>
            <p:cNvPr id="21" name="文本框 2">
              <a:hlinkClick r:id="rId3" action="ppaction://hlinksldjump"/>
            </p:cNvPr>
            <p:cNvSpPr txBox="1"/>
            <p:nvPr/>
          </p:nvSpPr>
          <p:spPr>
            <a:xfrm>
              <a:off x="3574094" y="3317818"/>
              <a:ext cx="5097580"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动词短语辨析</a:t>
              </a:r>
            </a:p>
          </p:txBody>
        </p:sp>
        <p:sp>
          <p:nvSpPr>
            <p:cNvPr id="17" name="文本框 2">
              <a:hlinkClick r:id="rId4" action="ppaction://hlinksldjump"/>
            </p:cNvPr>
            <p:cNvSpPr txBox="1"/>
            <p:nvPr/>
          </p:nvSpPr>
          <p:spPr>
            <a:xfrm>
              <a:off x="3473480" y="2180906"/>
              <a:ext cx="6005152"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solidFill>
                    <a:schemeClr val="tx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en-US"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动词分类及系动词词义辨析</a:t>
              </a:r>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
          <p:nvSpPr>
            <p:cNvPr id="19" name="文本框 2">
              <a:hlinkClick r:id="rId5" action="ppaction://hlinksldjump"/>
            </p:cNvPr>
            <p:cNvSpPr txBox="1"/>
            <p:nvPr/>
          </p:nvSpPr>
          <p:spPr>
            <a:xfrm>
              <a:off x="3565640" y="2737349"/>
              <a:ext cx="6405880" cy="189916"/>
            </a:xfrm>
            <a:prstGeom prst="rect">
              <a:avLst/>
            </a:prstGeom>
            <a:noFill/>
            <a:ln w="9525">
              <a:noFill/>
            </a:ln>
          </p:spPr>
          <p:txBody>
            <a:bodyPr wrap="square" anchor="t">
              <a:spAutoFit/>
            </a:bodyPr>
            <a:lstStyle/>
            <a:p>
              <a:pPr algn="l"/>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实义动词词义辨析</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20" name="椭圆 19"/>
          <p:cNvSpPr/>
          <p:nvPr/>
        </p:nvSpPr>
        <p:spPr>
          <a:xfrm>
            <a:off x="6035040" y="5071018"/>
            <a:ext cx="480695" cy="466912"/>
          </a:xfrm>
          <a:prstGeom prst="ellipse">
            <a:avLst/>
          </a:prstGeom>
          <a:solidFill>
            <a:srgbClr val="FAB5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pitchFamily="49" charset="-122"/>
                <a:ea typeface="黑体" panose="02010609060101010101" pitchFamily="49" charset="-122"/>
              </a:rPr>
              <a:t>三</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17" name="圆角矩形 6">
            <a:hlinkClick r:id=""/>
          </p:cNvPr>
          <p:cNvSpPr/>
          <p:nvPr>
            <p:custDataLst>
              <p:tags r:id="rId1"/>
            </p:custDataLst>
          </p:nvPr>
        </p:nvSpPr>
        <p:spPr>
          <a:xfrm flipH="1">
            <a:off x="2257425" y="2156460"/>
            <a:ext cx="441134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动词分类及系动词词义辨析</a:t>
            </a:r>
          </a:p>
        </p:txBody>
      </p:sp>
      <p:sp>
        <p:nvSpPr>
          <p:cNvPr id="14" name="椭圆 7"/>
          <p:cNvSpPr>
            <a:spLocks noChangeAspect="1"/>
          </p:cNvSpPr>
          <p:nvPr>
            <p:custDataLst>
              <p:tags r:id="rId2"/>
            </p:custDataLst>
          </p:nvPr>
        </p:nvSpPr>
        <p:spPr>
          <a:xfrm>
            <a:off x="644525" y="2117725"/>
            <a:ext cx="1534160" cy="62801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210902" y="2395860"/>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7" name="圆角矩形 6"/>
          <p:cNvSpPr/>
          <p:nvPr/>
        </p:nvSpPr>
        <p:spPr>
          <a:xfrm>
            <a:off x="2562860" y="1482090"/>
            <a:ext cx="3643630"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9" name="矩形 8"/>
          <p:cNvSpPr/>
          <p:nvPr/>
        </p:nvSpPr>
        <p:spPr>
          <a:xfrm>
            <a:off x="3237865" y="1482090"/>
            <a:ext cx="483870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数据共享</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考点聚焦</a:t>
            </a:r>
          </a:p>
        </p:txBody>
      </p:sp>
      <p:sp>
        <p:nvSpPr>
          <p:cNvPr id="11" name="椭圆 10"/>
          <p:cNvSpPr/>
          <p:nvPr/>
        </p:nvSpPr>
        <p:spPr>
          <a:xfrm>
            <a:off x="2862887" y="1369295"/>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3</a:t>
            </a:r>
          </a:p>
        </p:txBody>
      </p:sp>
      <p:sp>
        <p:nvSpPr>
          <p:cNvPr id="8" name="文本框 7"/>
          <p:cNvSpPr txBox="1"/>
          <p:nvPr/>
        </p:nvSpPr>
        <p:spPr>
          <a:xfrm>
            <a:off x="582930" y="2811780"/>
            <a:ext cx="8711565" cy="1568450"/>
          </a:xfrm>
          <a:prstGeom prst="rect">
            <a:avLst/>
          </a:prstGeom>
          <a:noFill/>
          <a:ln w="9525">
            <a:noFill/>
          </a:ln>
        </p:spPr>
        <p:txBody>
          <a:bodyPr wrap="square">
            <a:spAutoFit/>
          </a:bodyPr>
          <a:lstStyle/>
          <a:p>
            <a:pPr indent="0"/>
            <a:r>
              <a:rPr lang="zh-CN" sz="2400" b="1">
                <a:solidFill>
                  <a:srgbClr val="000000"/>
                </a:solidFill>
                <a:latin typeface="Times New Roman" panose="02020603050405020304" pitchFamily="18" charset="0"/>
                <a:cs typeface="Times New Roman" panose="02020603050405020304" pitchFamily="18" charset="0"/>
              </a:rPr>
              <a:t>【学法方法点拨】</a:t>
            </a:r>
          </a:p>
          <a:p>
            <a:pPr indent="0"/>
            <a:r>
              <a:rPr lang="en-US" altLang="zh-CN" sz="2400" b="1">
                <a:solidFill>
                  <a:srgbClr val="000000"/>
                </a:solidFill>
                <a:latin typeface="Times New Roman" panose="02020603050405020304" pitchFamily="18" charset="0"/>
                <a:cs typeface="Times New Roman" panose="02020603050405020304" pitchFamily="18" charset="0"/>
              </a:rPr>
              <a:t>1.</a:t>
            </a:r>
            <a:r>
              <a:rPr lang="zh-CN" altLang="en-US" sz="2400" b="1">
                <a:solidFill>
                  <a:srgbClr val="000000"/>
                </a:solidFill>
                <a:latin typeface="Times New Roman" panose="02020603050405020304" pitchFamily="18" charset="0"/>
                <a:cs typeface="Times New Roman" panose="02020603050405020304" pitchFamily="18" charset="0"/>
              </a:rPr>
              <a:t>动词的分类</a:t>
            </a:r>
          </a:p>
          <a:p>
            <a:pPr indent="0"/>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graphicFrame>
        <p:nvGraphicFramePr>
          <p:cNvPr id="12" name="表格 11"/>
          <p:cNvGraphicFramePr/>
          <p:nvPr>
            <p:custDataLst>
              <p:tags r:id="rId3"/>
            </p:custDataLst>
          </p:nvPr>
        </p:nvGraphicFramePr>
        <p:xfrm>
          <a:off x="778510" y="3618230"/>
          <a:ext cx="10225405" cy="2805430"/>
        </p:xfrm>
        <a:graphic>
          <a:graphicData uri="http://schemas.openxmlformats.org/drawingml/2006/table">
            <a:tbl>
              <a:tblPr firstRow="1" bandRow="1">
                <a:tableStyleId>{5940675A-B579-460E-94D1-54222C63F5DA}</a:tableStyleId>
              </a:tblPr>
              <a:tblGrid>
                <a:gridCol w="1363345"/>
                <a:gridCol w="1507490"/>
                <a:gridCol w="3034665"/>
                <a:gridCol w="4319905"/>
              </a:tblGrid>
              <a:tr h="51371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动词类型</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功能</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分类</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41095">
                <a:tc rowSpan="2">
                  <a:txBody>
                    <a:bodyPr/>
                    <a:lstStyle/>
                    <a:p>
                      <a:pPr indent="0" algn="ctr">
                        <a:buNone/>
                      </a:pPr>
                      <a:r>
                        <a:rPr lang="en-US" sz="2400" b="1">
                          <a:solidFill>
                            <a:srgbClr val="FF00FF"/>
                          </a:solidFill>
                          <a:latin typeface="Times New Roman" panose="02020603050405020304" pitchFamily="18" charset="0"/>
                          <a:cs typeface="方正黑体_GBK" charset="0"/>
                        </a:rPr>
                        <a:t>行为动词</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有具体的意义,可独立作谓语</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及物动词,本身意义不完整,需要接宾语才能使其意思完整</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Danny likes green.</a:t>
                      </a:r>
                    </a:p>
                    <a:p>
                      <a:pPr indent="0">
                        <a:buNone/>
                      </a:pPr>
                      <a:r>
                        <a:rPr lang="en-US" sz="2400" b="1">
                          <a:solidFill>
                            <a:srgbClr val="000000"/>
                          </a:solidFill>
                          <a:latin typeface="Times New Roman" panose="02020603050405020304" pitchFamily="18" charset="0"/>
                          <a:cs typeface="Times New Roman" panose="02020603050405020304" pitchFamily="18" charset="0"/>
                        </a:rPr>
                        <a:t>丹尼喜欢绿色。</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506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不及物动词,自身意思完整,无须接宾语</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girl runs fast.</a:t>
                      </a:r>
                    </a:p>
                    <a:p>
                      <a:pPr indent="0">
                        <a:buNone/>
                      </a:pPr>
                      <a:r>
                        <a:rPr lang="en-US" sz="2400" b="1">
                          <a:solidFill>
                            <a:srgbClr val="000000"/>
                          </a:solidFill>
                          <a:latin typeface="Times New Roman" panose="02020603050405020304" pitchFamily="18" charset="0"/>
                          <a:cs typeface="Times New Roman" panose="02020603050405020304" pitchFamily="18" charset="0"/>
                        </a:rPr>
                        <a:t>这个女孩跑得快。</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35280" y="57975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p:nvSpPr>
        <p:spPr>
          <a:xfrm>
            <a:off x="976630" y="1795145"/>
            <a:ext cx="6963410" cy="460375"/>
          </a:xfrm>
          <a:prstGeom prst="rect">
            <a:avLst/>
          </a:prstGeom>
          <a:noFill/>
        </p:spPr>
        <p:txBody>
          <a:bodyPr wrap="square" rtlCol="0">
            <a:spAutoFit/>
          </a:bodyPr>
          <a:lstStyle/>
          <a:p>
            <a:r>
              <a:rPr lang="zh-CN" altLang="en-US" sz="2400">
                <a:latin typeface="黑体" panose="02010609060101010101" pitchFamily="49" charset="-122"/>
                <a:ea typeface="黑体" panose="02010609060101010101" pitchFamily="49" charset="-122"/>
                <a:cs typeface="黑体" panose="02010609060101010101" pitchFamily="49" charset="-122"/>
              </a:rPr>
              <a:t>2012—2021年河北中考命题分析</a:t>
            </a:r>
          </a:p>
        </p:txBody>
      </p:sp>
      <p:sp>
        <p:nvSpPr>
          <p:cNvPr id="7" name="圆角矩形 6"/>
          <p:cNvSpPr/>
          <p:nvPr/>
        </p:nvSpPr>
        <p:spPr>
          <a:xfrm>
            <a:off x="3164840" y="1126490"/>
            <a:ext cx="3643630"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8" name="矩形 7"/>
          <p:cNvSpPr/>
          <p:nvPr/>
        </p:nvSpPr>
        <p:spPr>
          <a:xfrm>
            <a:off x="3839845" y="1126490"/>
            <a:ext cx="483870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数据纵览</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考情分析</a:t>
            </a:r>
          </a:p>
        </p:txBody>
      </p:sp>
      <p:sp>
        <p:nvSpPr>
          <p:cNvPr id="9" name="椭圆 8"/>
          <p:cNvSpPr/>
          <p:nvPr/>
        </p:nvSpPr>
        <p:spPr>
          <a:xfrm>
            <a:off x="3464867" y="1013695"/>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1</a:t>
            </a:r>
          </a:p>
        </p:txBody>
      </p:sp>
      <p:graphicFrame>
        <p:nvGraphicFramePr>
          <p:cNvPr id="2" name="表格 1"/>
          <p:cNvGraphicFramePr/>
          <p:nvPr>
            <p:custDataLst>
              <p:tags r:id="rId1"/>
            </p:custDataLst>
          </p:nvPr>
        </p:nvGraphicFramePr>
        <p:xfrm>
          <a:off x="690880" y="2216150"/>
          <a:ext cx="10377174" cy="3696335"/>
        </p:xfrm>
        <a:graphic>
          <a:graphicData uri="http://schemas.openxmlformats.org/drawingml/2006/table">
            <a:tbl>
              <a:tblPr firstRow="1" bandRow="1">
                <a:tableStyleId>{5940675A-B579-460E-94D1-54222C63F5DA}</a:tableStyleId>
              </a:tblPr>
              <a:tblGrid>
                <a:gridCol w="1200150"/>
                <a:gridCol w="1529504"/>
                <a:gridCol w="1529504"/>
                <a:gridCol w="1153584"/>
                <a:gridCol w="375920"/>
                <a:gridCol w="1529504"/>
                <a:gridCol w="1529504"/>
                <a:gridCol w="1529504"/>
              </a:tblGrid>
              <a:tr h="1524000">
                <a:tc gridSpan="4">
                  <a:txBody>
                    <a:bodyPr/>
                    <a:lstStyle/>
                    <a:p>
                      <a:pPr indent="0" algn="ctr">
                        <a:buNone/>
                      </a:pPr>
                      <a:r>
                        <a:rPr lang="en-US" sz="2000" b="0">
                          <a:solidFill>
                            <a:srgbClr val="000000"/>
                          </a:solidFill>
                          <a:latin typeface="黑体" panose="02010609060101010101" pitchFamily="49" charset="-122"/>
                          <a:ea typeface="黑体" panose="02010609060101010101" pitchFamily="49" charset="-122"/>
                          <a:cs typeface="宋体" panose="02010600030101010101" pitchFamily="2" charset="-122"/>
                        </a:rPr>
                        <a:t>考点综述</a:t>
                      </a:r>
                    </a:p>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河北中考单项选择对动词的考查涉及实义动词和系动词词义辨析。另一个考查重点是动词短语的辨析,考查形式为单项选择与完形填空</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lgn="ctr">
                        <a:buNone/>
                      </a:pPr>
                      <a:r>
                        <a:rPr lang="en-US" sz="2000" b="0">
                          <a:solidFill>
                            <a:srgbClr val="000000"/>
                          </a:solidFill>
                          <a:latin typeface="黑体" panose="02010609060101010101" pitchFamily="49" charset="-122"/>
                          <a:ea typeface="黑体" panose="02010609060101010101" pitchFamily="49" charset="-122"/>
                          <a:cs typeface="宋体" panose="02010600030101010101" pitchFamily="2" charset="-122"/>
                        </a:rPr>
                        <a:t>满分攻略</a:t>
                      </a:r>
                    </a:p>
                    <a:p>
                      <a:pPr indent="0" algn="ctr">
                        <a:buNone/>
                      </a:pPr>
                      <a:r>
                        <a:rPr sz="2000">
                          <a:solidFill>
                            <a:srgbClr val="000000"/>
                          </a:solidFill>
                          <a:ea typeface="宋体" panose="02010600030101010101" pitchFamily="2" charset="-122"/>
                          <a:sym typeface="+mn-ea"/>
                        </a:rPr>
                        <a:t>考生要熟记《英语课程标准》中的重点动词并且平时要积累重点动词短语,尤其是同一动词型短语或同一介词、副词型易混短语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203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2022预测(★★☆)</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7">
                  <a:txBody>
                    <a:bodyPr/>
                    <a:lstStyle/>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预测2022年河北中考对动词的考查仍然以动词的词义辨析及动词短语的区分为主要考查内容。考查形式为单项选择和完形填空。词语运用中多考查动词的过去式,分值2—3分</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12" name="直接连接符 11"/>
          <p:cNvCxnSpPr/>
          <p:nvPr/>
        </p:nvCxnSpPr>
        <p:spPr>
          <a:xfrm>
            <a:off x="704215" y="4747895"/>
            <a:ext cx="1135380" cy="1146810"/>
          </a:xfrm>
          <a:prstGeom prst="line">
            <a:avLst/>
          </a:prstGeom>
        </p:spPr>
        <p:style>
          <a:lnRef idx="1">
            <a:schemeClr val="dk1"/>
          </a:lnRef>
          <a:fillRef idx="0">
            <a:schemeClr val="dk1"/>
          </a:fillRef>
          <a:effectRef idx="0">
            <a:schemeClr val="dk1"/>
          </a:effectRef>
          <a:fontRef idx="minor">
            <a:schemeClr val="tx1"/>
          </a:fontRef>
        </p:style>
      </p:cxnSp>
      <p:sp>
        <p:nvSpPr>
          <p:cNvPr id="13" name="文本框 12"/>
          <p:cNvSpPr txBox="1"/>
          <p:nvPr/>
        </p:nvSpPr>
        <p:spPr>
          <a:xfrm>
            <a:off x="1321435" y="4873625"/>
            <a:ext cx="602615" cy="645160"/>
          </a:xfrm>
          <a:prstGeom prst="rect">
            <a:avLst/>
          </a:prstGeom>
          <a:noFill/>
        </p:spPr>
        <p:txBody>
          <a:bodyPr wrap="square" rtlCol="0">
            <a:spAutoFit/>
          </a:bodyPr>
          <a:lstStyle/>
          <a:p>
            <a:r>
              <a:rPr lang="zh-CN" altLang="en-US" b="1"/>
              <a:t>考点</a:t>
            </a:r>
          </a:p>
        </p:txBody>
      </p:sp>
      <p:sp>
        <p:nvSpPr>
          <p:cNvPr id="14" name="文本框 13"/>
          <p:cNvSpPr txBox="1"/>
          <p:nvPr/>
        </p:nvSpPr>
        <p:spPr>
          <a:xfrm>
            <a:off x="812165" y="5473065"/>
            <a:ext cx="644525" cy="368300"/>
          </a:xfrm>
          <a:prstGeom prst="rect">
            <a:avLst/>
          </a:prstGeom>
          <a:noFill/>
        </p:spPr>
        <p:txBody>
          <a:bodyPr wrap="square" rtlCol="0">
            <a:spAutoFit/>
          </a:bodyPr>
          <a:lstStyle/>
          <a:p>
            <a:r>
              <a:rPr lang="zh-CN" altLang="en-US" b="1"/>
              <a:t>年份</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graphicFrame>
        <p:nvGraphicFramePr>
          <p:cNvPr id="16" name="表格 15"/>
          <p:cNvGraphicFramePr/>
          <p:nvPr>
            <p:custDataLst>
              <p:tags r:id="rId1"/>
            </p:custDataLst>
          </p:nvPr>
        </p:nvGraphicFramePr>
        <p:xfrm>
          <a:off x="859155" y="1751965"/>
          <a:ext cx="10337800" cy="4445635"/>
        </p:xfrm>
        <a:graphic>
          <a:graphicData uri="http://schemas.openxmlformats.org/drawingml/2006/table">
            <a:tbl>
              <a:tblPr firstRow="1" bandRow="1">
                <a:tableStyleId>{5940675A-B579-460E-94D1-54222C63F5DA}</a:tableStyleId>
              </a:tblPr>
              <a:tblGrid>
                <a:gridCol w="1346835"/>
                <a:gridCol w="1536065"/>
                <a:gridCol w="2764155"/>
                <a:gridCol w="4690745"/>
              </a:tblGrid>
              <a:tr h="443230">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动词类型</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功能</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分类</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4175">
                <a:tc rowSpan="2">
                  <a:txBody>
                    <a:bodyPr/>
                    <a:lstStyle/>
                    <a:p>
                      <a:pPr indent="0" algn="ctr">
                        <a:buNone/>
                      </a:pPr>
                      <a:r>
                        <a:rPr lang="en-US" sz="2400" b="1">
                          <a:solidFill>
                            <a:srgbClr val="FF00FF"/>
                          </a:solidFill>
                          <a:latin typeface="Times New Roman" panose="02020603050405020304" pitchFamily="18" charset="0"/>
                          <a:cs typeface="方正黑体_GBK" charset="0"/>
                        </a:rPr>
                        <a:t>助动词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本身无词义或意义不完整,不能单独作谓语,它必须和别的动词连用</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帮助构成各种时态、语态,如:be、will/would、have/has、had等</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poem was written by a seven-year-old boy.这首诗是一个七岁男孩写的。</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482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帮助构成否定句和疑问句,如:do、does、did</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 didn’t go to the zoo last weekend.我上周末没去动物园。</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graphicFrame>
        <p:nvGraphicFramePr>
          <p:cNvPr id="7" name="表格 6"/>
          <p:cNvGraphicFramePr/>
          <p:nvPr>
            <p:custDataLst>
              <p:tags r:id="rId1"/>
            </p:custDataLst>
          </p:nvPr>
        </p:nvGraphicFramePr>
        <p:xfrm>
          <a:off x="847090" y="1593215"/>
          <a:ext cx="10645140" cy="4922520"/>
        </p:xfrm>
        <a:graphic>
          <a:graphicData uri="http://schemas.openxmlformats.org/drawingml/2006/table">
            <a:tbl>
              <a:tblPr firstRow="1" bandRow="1">
                <a:tableStyleId>{5940675A-B579-460E-94D1-54222C63F5DA}</a:tableStyleId>
              </a:tblPr>
              <a:tblGrid>
                <a:gridCol w="1419860"/>
                <a:gridCol w="2958465"/>
                <a:gridCol w="1174750"/>
                <a:gridCol w="5092065"/>
              </a:tblGrid>
              <a:tr h="36766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动词类型</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功能</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分类</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02485">
                <a:tc>
                  <a:txBody>
                    <a:bodyPr/>
                    <a:lstStyle/>
                    <a:p>
                      <a:pPr indent="0" algn="ctr">
                        <a:buNone/>
                      </a:pPr>
                      <a:r>
                        <a:rPr lang="en-US" sz="2400" b="1">
                          <a:solidFill>
                            <a:srgbClr val="FF00FF"/>
                          </a:solidFill>
                          <a:latin typeface="Times New Roman" panose="02020603050405020304" pitchFamily="18" charset="0"/>
                          <a:cs typeface="方正黑体_GBK" charset="0"/>
                        </a:rPr>
                        <a:t>系动词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本身有词义,但不能单独作谓语,必须和表语一起构成谓语,说明主语的状态、性质、特征或身份</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weather gets warmer and warmer.天气变得越来越温暖了。</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52370">
                <a:tc>
                  <a:txBody>
                    <a:bodyPr/>
                    <a:lstStyle/>
                    <a:p>
                      <a:pPr indent="0" algn="ctr">
                        <a:buNone/>
                      </a:pPr>
                      <a:r>
                        <a:rPr lang="en-US" sz="2400" b="1">
                          <a:solidFill>
                            <a:srgbClr val="FF00FF"/>
                          </a:solidFill>
                          <a:latin typeface="Times New Roman" panose="02020603050405020304" pitchFamily="18" charset="0"/>
                          <a:cs typeface="方正黑体_GBK" charset="0"/>
                        </a:rPr>
                        <a:t>情态动词</a:t>
                      </a:r>
                      <a:endParaRPr lang="en-US" altLang="en-US" sz="2400" b="1">
                        <a:solidFill>
                          <a:srgbClr val="FF00FF"/>
                        </a:solidFill>
                        <a:latin typeface="Times New Roman" panose="02020603050405020304" pitchFamily="18" charset="0"/>
                        <a:ea typeface="方正黑体_GBK" charset="0"/>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有一定的词义,本身并不表示动作或状态,而仅仅表达说话人的态度。它在句中需和主要动词一起构成谓语</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We must work hard.</a:t>
                      </a:r>
                    </a:p>
                    <a:p>
                      <a:pPr indent="0">
                        <a:buNone/>
                      </a:pPr>
                      <a:r>
                        <a:rPr lang="en-US" sz="2400" b="1">
                          <a:solidFill>
                            <a:srgbClr val="000000"/>
                          </a:solidFill>
                          <a:latin typeface="Times New Roman" panose="02020603050405020304" pitchFamily="18" charset="0"/>
                          <a:cs typeface="Times New Roman" panose="02020603050405020304" pitchFamily="18" charset="0"/>
                        </a:rPr>
                        <a:t>我们必须努力学习。</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1043940" y="1555115"/>
            <a:ext cx="3270250" cy="521970"/>
          </a:xfrm>
          <a:prstGeom prst="rect">
            <a:avLst/>
          </a:prstGeom>
          <a:noFill/>
        </p:spPr>
        <p:txBody>
          <a:bodyPr wrap="square" rtlCol="0">
            <a:spAutoFit/>
          </a:bodyPr>
          <a:lstStyle/>
          <a:p>
            <a:r>
              <a:rPr lang="en-US" altLang="zh-CN" sz="2800" b="1">
                <a:latin typeface="Times New Roman" panose="02020603050405020304" pitchFamily="18" charset="0"/>
                <a:cs typeface="Times New Roman" panose="02020603050405020304" pitchFamily="18" charset="0"/>
              </a:rPr>
              <a:t>2.</a:t>
            </a:r>
            <a:r>
              <a:rPr lang="zh-CN" altLang="en-US" sz="2800" b="1">
                <a:latin typeface="Times New Roman" panose="02020603050405020304" pitchFamily="18" charset="0"/>
                <a:cs typeface="Times New Roman" panose="02020603050405020304" pitchFamily="18" charset="0"/>
              </a:rPr>
              <a:t>常考系动词清单</a:t>
            </a:r>
          </a:p>
        </p:txBody>
      </p:sp>
      <p:graphicFrame>
        <p:nvGraphicFramePr>
          <p:cNvPr id="11" name="表格 10"/>
          <p:cNvGraphicFramePr/>
          <p:nvPr>
            <p:custDataLst>
              <p:tags r:id="rId1"/>
            </p:custDataLst>
          </p:nvPr>
        </p:nvGraphicFramePr>
        <p:xfrm>
          <a:off x="948055" y="2077085"/>
          <a:ext cx="10295255" cy="4274820"/>
        </p:xfrm>
        <a:graphic>
          <a:graphicData uri="http://schemas.openxmlformats.org/drawingml/2006/table">
            <a:tbl>
              <a:tblPr firstRow="1" bandRow="1">
                <a:tableStyleId>{5940675A-B579-460E-94D1-54222C63F5DA}</a:tableStyleId>
              </a:tblPr>
              <a:tblGrid>
                <a:gridCol w="1197610"/>
                <a:gridCol w="2665095"/>
                <a:gridCol w="6432550"/>
              </a:tblGrid>
              <a:tr h="82740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单词</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8170">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be</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是</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little boy is so cute.这个小男孩如此可爱。 </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0760">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become</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变得,成为</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She became a doctor last year.去年她成了一名医生。</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769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get</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成为,变得</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days get longer in spring.春季,白天变长。</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0790">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turn</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变得(多指颜色)</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Hearing the words,the girl’s face turned red.听到这些话,女孩的脸红了。</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graphicFrame>
        <p:nvGraphicFramePr>
          <p:cNvPr id="7" name="表格 6"/>
          <p:cNvGraphicFramePr/>
          <p:nvPr>
            <p:custDataLst>
              <p:tags r:id="rId1"/>
            </p:custDataLst>
          </p:nvPr>
        </p:nvGraphicFramePr>
        <p:xfrm>
          <a:off x="891540" y="1398270"/>
          <a:ext cx="10534015" cy="5132705"/>
        </p:xfrm>
        <a:graphic>
          <a:graphicData uri="http://schemas.openxmlformats.org/drawingml/2006/table">
            <a:tbl>
              <a:tblPr firstRow="1" bandRow="1">
                <a:tableStyleId>{5940675A-B579-460E-94D1-54222C63F5DA}</a:tableStyleId>
              </a:tblPr>
              <a:tblGrid>
                <a:gridCol w="1033780"/>
                <a:gridCol w="2573655"/>
                <a:gridCol w="6926580"/>
              </a:tblGrid>
              <a:tr h="62674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单词</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seem</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似乎,好像</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She seems so angry.What happened?</a:t>
                      </a:r>
                    </a:p>
                    <a:p>
                      <a:pPr indent="0">
                        <a:buNone/>
                      </a:pPr>
                      <a:r>
                        <a:rPr lang="en-US" sz="2400" b="1">
                          <a:solidFill>
                            <a:srgbClr val="000000"/>
                          </a:solidFill>
                          <a:latin typeface="Times New Roman" panose="02020603050405020304" pitchFamily="18" charset="0"/>
                          <a:cs typeface="Times New Roman" panose="02020603050405020304" pitchFamily="18" charset="0"/>
                        </a:rPr>
                        <a:t>她看起来很生气。发生什么了?</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look</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看起来</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You look beautiful in this blue coat.你穿着这件蓝色的大衣看着很漂亮。</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3260">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sound</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听起来</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Your idea sounds good.你的主意听起来很好。</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smell</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闻起来</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The flowers smell so wonderful.这些花闻起来如此美妙。</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taste</a:t>
                      </a:r>
                      <a:endParaRPr lang="en-US" altLang="en-US" sz="2400" b="1">
                        <a:solidFill>
                          <a:srgbClr val="FF00FF"/>
                        </a:solidFill>
                        <a:latin typeface="Times New Roman" panose="02020603050405020304" pitchFamily="18" charset="0"/>
                        <a:ea typeface="NEU-HZ-S92"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尝起来</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How delicious the dumplings taste!饺子尝起来真美味!</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graphicFrame>
        <p:nvGraphicFramePr>
          <p:cNvPr id="7" name="表格 6"/>
          <p:cNvGraphicFramePr/>
          <p:nvPr>
            <p:custDataLst>
              <p:tags r:id="rId1"/>
            </p:custDataLst>
          </p:nvPr>
        </p:nvGraphicFramePr>
        <p:xfrm>
          <a:off x="891540" y="1398270"/>
          <a:ext cx="10534015" cy="5132705"/>
        </p:xfrm>
        <a:graphic>
          <a:graphicData uri="http://schemas.openxmlformats.org/drawingml/2006/table">
            <a:tbl>
              <a:tblPr firstRow="1" bandRow="1">
                <a:tableStyleId>{5940675A-B579-460E-94D1-54222C63F5DA}</a:tableStyleId>
              </a:tblPr>
              <a:tblGrid>
                <a:gridCol w="1090930"/>
                <a:gridCol w="2516505"/>
                <a:gridCol w="6926580"/>
              </a:tblGrid>
              <a:tr h="626745">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单词</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黑体" panose="02010609060101010101" pitchFamily="49" charset="-122"/>
                          <a:ea typeface="黑体" panose="02010609060101010101" pitchFamily="49" charset="-122"/>
                          <a:cs typeface="方正黑体_GBK" charset="0"/>
                        </a:rPr>
                        <a:t>例句</a:t>
                      </a:r>
                      <a:endParaRPr lang="en-US" altLang="en-US" sz="2400" b="1">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feel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Times New Roman" panose="02020603050405020304" pitchFamily="18" charset="0"/>
                        </a:rPr>
                        <a:t>感觉;摸起来</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 feel happy today. 我今天感觉开心。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keep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保持</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It’s important to keep healthy. 保持健康很重要。</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3260">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remain</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保持</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Whatever achievements you’ve made, you should remain modest. 无论你取得多么大的成就,你都该保持谦虚。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5675">
                <a:tc>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stay</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000000"/>
                          </a:solidFill>
                          <a:latin typeface="Times New Roman" panose="02020603050405020304" pitchFamily="18" charset="0"/>
                          <a:cs typeface="方正书宋_GBK" charset="0"/>
                        </a:rPr>
                        <a:t>保持</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Stay calm when you’re in danger. 当你处于危境之时,你应该保持镇静。</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598930"/>
            <a:ext cx="11110595"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【考点考法强化】</a:t>
            </a:r>
          </a:p>
          <a:p>
            <a:pPr fontAlgn="auto">
              <a:lnSpc>
                <a:spcPct val="150000"/>
              </a:lnSpc>
            </a:pPr>
            <a:r>
              <a:rPr lang="zh-CN" altLang="en-US" sz="2800" b="1">
                <a:latin typeface="Times New Roman" panose="02020603050405020304" pitchFamily="18" charset="0"/>
                <a:cs typeface="Times New Roman" panose="02020603050405020304" pitchFamily="18" charset="0"/>
              </a:rPr>
              <a:t>1. (2021·河北省中考名师押题卷一)Mary really likes the flowers in her</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garden. They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so nice.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smell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feel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sound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taste</a:t>
            </a:r>
          </a:p>
          <a:p>
            <a:pPr fontAlgn="auto">
              <a:lnSpc>
                <a:spcPct val="150000"/>
              </a:lnSpc>
            </a:pPr>
            <a:r>
              <a:rPr lang="zh-CN" altLang="en-US" sz="2800" b="1">
                <a:latin typeface="Times New Roman" panose="02020603050405020304" pitchFamily="18" charset="0"/>
                <a:cs typeface="Times New Roman" panose="02020603050405020304" pitchFamily="18" charset="0"/>
              </a:rPr>
              <a:t>2. (2021·石家庄长安区二模) During the holiday, I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very good</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when I am with my family.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sound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smell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taste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feel</a:t>
            </a:r>
          </a:p>
        </p:txBody>
      </p:sp>
      <p:sp>
        <p:nvSpPr>
          <p:cNvPr id="12" name="文本框 11"/>
          <p:cNvSpPr txBox="1"/>
          <p:nvPr/>
        </p:nvSpPr>
        <p:spPr>
          <a:xfrm>
            <a:off x="3714115" y="3086735"/>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3" name="文本框 12"/>
          <p:cNvSpPr txBox="1"/>
          <p:nvPr/>
        </p:nvSpPr>
        <p:spPr>
          <a:xfrm>
            <a:off x="8811895" y="4346575"/>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(2021·唐山路南区一模)—Who made the birthday cake? How</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beautiful!</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—My sister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clean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does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was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did</a:t>
            </a:r>
          </a:p>
          <a:p>
            <a:pPr fontAlgn="auto">
              <a:lnSpc>
                <a:spcPct val="150000"/>
              </a:lnSpc>
            </a:pPr>
            <a:r>
              <a:rPr lang="zh-CN" altLang="en-US" sz="2800" b="1">
                <a:latin typeface="Times New Roman" panose="02020603050405020304" pitchFamily="18" charset="0"/>
                <a:cs typeface="Times New Roman" panose="02020603050405020304" pitchFamily="18" charset="0"/>
              </a:rPr>
              <a:t>4. (2021·唐山丰润区一模)—</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Tom and Mike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zh-CN" altLang="en-US" sz="2800" b="1">
                <a:latin typeface="Times New Roman" panose="02020603050405020304" pitchFamily="18" charset="0"/>
                <a:cs typeface="Times New Roman" panose="02020603050405020304" pitchFamily="18" charset="0"/>
              </a:rPr>
              <a:t>　baseballs?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—Yes. Tom has one, but Mike doesn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have.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Do; have	B. Do; has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Does; have	D. Does; has</a:t>
            </a:r>
          </a:p>
        </p:txBody>
      </p:sp>
      <p:sp>
        <p:nvSpPr>
          <p:cNvPr id="9" name="文本框 8"/>
          <p:cNvSpPr txBox="1"/>
          <p:nvPr/>
        </p:nvSpPr>
        <p:spPr>
          <a:xfrm>
            <a:off x="3373755" y="2901315"/>
            <a:ext cx="43116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1" name="文本框 10"/>
          <p:cNvSpPr txBox="1"/>
          <p:nvPr/>
        </p:nvSpPr>
        <p:spPr>
          <a:xfrm>
            <a:off x="5382895" y="4197985"/>
            <a:ext cx="49974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5. (2021·秦皇岛第八中学)—</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 you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your project?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—No, not yet.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Have; finished doing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Have; finished to do</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Do; finish doing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Do; finish to do</a:t>
            </a:r>
          </a:p>
          <a:p>
            <a:pPr fontAlgn="auto">
              <a:lnSpc>
                <a:spcPct val="150000"/>
              </a:lnSpc>
            </a:pPr>
            <a:r>
              <a:rPr lang="zh-CN" altLang="en-US" sz="2800" b="1">
                <a:latin typeface="Times New Roman" panose="02020603050405020304" pitchFamily="18" charset="0"/>
                <a:cs typeface="Times New Roman" panose="02020603050405020304" pitchFamily="18" charset="0"/>
              </a:rPr>
              <a:t>6. (2021·长春一模)—Ann has gone to Beijing.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—So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her parents.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have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do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has	D. did</a:t>
            </a:r>
          </a:p>
        </p:txBody>
      </p:sp>
      <p:sp>
        <p:nvSpPr>
          <p:cNvPr id="9" name="文本框 8"/>
          <p:cNvSpPr txBox="1"/>
          <p:nvPr/>
        </p:nvSpPr>
        <p:spPr>
          <a:xfrm>
            <a:off x="5405755" y="1617980"/>
            <a:ext cx="51117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2405380" y="4833620"/>
            <a:ext cx="4546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7. (2020·济南历城区二模)—Mary,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you have P.E. on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Mondays?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—Yes. And it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my favorite subject.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do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were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will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have</a:t>
            </a:r>
          </a:p>
          <a:p>
            <a:pPr fontAlgn="auto">
              <a:lnSpc>
                <a:spcPct val="150000"/>
              </a:lnSpc>
            </a:pPr>
            <a:r>
              <a:rPr lang="zh-CN" altLang="en-US" sz="2800" b="1">
                <a:latin typeface="Times New Roman" panose="02020603050405020304" pitchFamily="18" charset="0"/>
                <a:cs typeface="Times New Roman" panose="02020603050405020304" pitchFamily="18" charset="0"/>
              </a:rPr>
              <a:t>8. (原创)The music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so beautiful that we all wanted to listen to</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it once again.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felt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were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tasted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sounded</a:t>
            </a:r>
          </a:p>
        </p:txBody>
      </p:sp>
      <p:sp>
        <p:nvSpPr>
          <p:cNvPr id="9" name="文本框 8"/>
          <p:cNvSpPr txBox="1"/>
          <p:nvPr/>
        </p:nvSpPr>
        <p:spPr>
          <a:xfrm>
            <a:off x="6450330" y="1619885"/>
            <a:ext cx="51117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4097020" y="4150995"/>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544955"/>
            <a:ext cx="11110595"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9. (原创)Tom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breakfast. He usually gets up late.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hasn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don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have</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doesn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have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has </a:t>
            </a:r>
          </a:p>
          <a:p>
            <a:pPr fontAlgn="auto">
              <a:lnSpc>
                <a:spcPct val="150000"/>
              </a:lnSpc>
            </a:pPr>
            <a:r>
              <a:rPr lang="zh-CN" altLang="en-US" sz="2800" b="1">
                <a:latin typeface="Times New Roman" panose="02020603050405020304" pitchFamily="18" charset="0"/>
                <a:cs typeface="Times New Roman" panose="02020603050405020304" pitchFamily="18" charset="0"/>
              </a:rPr>
              <a:t>10. (2020·长春一模)Planting more trees on the sides of the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road</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 good way to make our city more beautiful.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is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are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was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were</a:t>
            </a:r>
          </a:p>
        </p:txBody>
      </p:sp>
      <p:sp>
        <p:nvSpPr>
          <p:cNvPr id="9" name="文本框 8"/>
          <p:cNvSpPr txBox="1"/>
          <p:nvPr/>
        </p:nvSpPr>
        <p:spPr>
          <a:xfrm>
            <a:off x="3191510" y="1731010"/>
            <a:ext cx="5683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11" name="文本框 10"/>
          <p:cNvSpPr txBox="1"/>
          <p:nvPr/>
        </p:nvSpPr>
        <p:spPr>
          <a:xfrm>
            <a:off x="1761490" y="4298950"/>
            <a:ext cx="41973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1"/>
          <p:cNvSpPr txBox="1"/>
          <p:nvPr/>
        </p:nvSpPr>
        <p:spPr>
          <a:xfrm>
            <a:off x="10819765" y="1431925"/>
            <a:ext cx="960755" cy="368300"/>
          </a:xfrm>
          <a:prstGeom prst="rect">
            <a:avLst/>
          </a:prstGeom>
          <a:noFill/>
        </p:spPr>
        <p:txBody>
          <a:bodyPr wrap="square" rtlCol="0">
            <a:spAutoFit/>
          </a:bodyPr>
          <a:lstStyle/>
          <a:p>
            <a:r>
              <a:rPr lang="zh-CN" altLang="en-US"/>
              <a:t>续表</a:t>
            </a:r>
          </a:p>
        </p:txBody>
      </p:sp>
      <p:graphicFrame>
        <p:nvGraphicFramePr>
          <p:cNvPr id="2" name="表格 1"/>
          <p:cNvGraphicFramePr/>
          <p:nvPr>
            <p:custDataLst>
              <p:tags r:id="rId1"/>
            </p:custDataLst>
          </p:nvPr>
        </p:nvGraphicFramePr>
        <p:xfrm>
          <a:off x="690880" y="1838325"/>
          <a:ext cx="10854270" cy="4367530"/>
        </p:xfrm>
        <a:graphic>
          <a:graphicData uri="http://schemas.openxmlformats.org/drawingml/2006/table">
            <a:tbl>
              <a:tblPr firstRow="1" bandRow="1">
                <a:tableStyleId>{5940675A-B579-460E-94D1-54222C63F5DA}</a:tableStyleId>
              </a:tblPr>
              <a:tblGrid>
                <a:gridCol w="1200150"/>
                <a:gridCol w="871220"/>
                <a:gridCol w="2187788"/>
                <a:gridCol w="836930"/>
                <a:gridCol w="2222078"/>
                <a:gridCol w="756920"/>
                <a:gridCol w="2779184"/>
              </a:tblGrid>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0440">
                <a:tc rowSpan="2">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2021</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37</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sound, smell, taste, feel</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told, heard, </a:t>
                      </a:r>
                    </a:p>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invited, watched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come out, fall down, move on, pass by</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67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hurry up, look up, grow up, dress up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rowSpan="4">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2020</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walk， jump，stand, sit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put up, clean up, look up, give up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FontTx/>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copy, write, print, read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47</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think about,talk a</a:t>
                      </a: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bout</a:t>
                      </a: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care about, hear about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714375" y="1849755"/>
            <a:ext cx="1158240" cy="114681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83640" y="1951990"/>
            <a:ext cx="794385"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a:p>
        </p:txBody>
      </p:sp>
      <p:sp>
        <p:nvSpPr>
          <p:cNvPr id="13" name="文本框 12"/>
          <p:cNvSpPr txBox="1"/>
          <p:nvPr/>
        </p:nvSpPr>
        <p:spPr>
          <a:xfrm>
            <a:off x="839470" y="2519680"/>
            <a:ext cx="1033780"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年份</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396938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11. (原创)Look! Those socks</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good. 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ll take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look; it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looks; it</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look; them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looks; them</a:t>
            </a:r>
          </a:p>
          <a:p>
            <a:pPr fontAlgn="auto">
              <a:lnSpc>
                <a:spcPct val="150000"/>
              </a:lnSpc>
            </a:pPr>
            <a:r>
              <a:rPr lang="zh-CN" altLang="en-US" sz="2800" b="1">
                <a:latin typeface="Times New Roman" panose="02020603050405020304" pitchFamily="18" charset="0"/>
                <a:cs typeface="Times New Roman" panose="02020603050405020304" pitchFamily="18" charset="0"/>
              </a:rPr>
              <a:t>12. (原创)</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your brother</a:t>
            </a:r>
            <a:r>
              <a:rPr lang="en-US" altLang="zh-CN"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lunch at school every day?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Do; have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Does; have</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Can; has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Does; has</a:t>
            </a:r>
          </a:p>
        </p:txBody>
      </p:sp>
      <p:sp>
        <p:nvSpPr>
          <p:cNvPr id="9" name="文本框 8"/>
          <p:cNvSpPr txBox="1"/>
          <p:nvPr/>
        </p:nvSpPr>
        <p:spPr>
          <a:xfrm>
            <a:off x="5507990" y="1596390"/>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11" name="文本框 10"/>
          <p:cNvSpPr txBox="1"/>
          <p:nvPr/>
        </p:nvSpPr>
        <p:spPr>
          <a:xfrm>
            <a:off x="2613025" y="3538855"/>
            <a:ext cx="5448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13. (原创)— Who went on a trip to Tianjin last Saturday?</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Bob</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a:t>
            </a:r>
            <a:r>
              <a:rPr sz="2800" b="1">
                <a:latin typeface="Times New Roman" panose="02020603050405020304" pitchFamily="18" charset="0"/>
                <a:cs typeface="Times New Roman" panose="02020603050405020304" pitchFamily="18" charset="0"/>
              </a:rPr>
              <a: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do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did　　 </a:t>
            </a:r>
            <a:r>
              <a:rPr lang="en-US" sz="2800" b="1">
                <a:latin typeface="Times New Roman" panose="02020603050405020304" pitchFamily="18" charset="0"/>
                <a:cs typeface="Times New Roman" panose="02020603050405020304" pitchFamily="18" charset="0"/>
              </a:rPr>
              <a: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does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was</a:t>
            </a:r>
          </a:p>
          <a:p>
            <a:pPr fontAlgn="auto">
              <a:lnSpc>
                <a:spcPct val="150000"/>
              </a:lnSpc>
            </a:pPr>
            <a:r>
              <a:rPr sz="2800" b="1">
                <a:latin typeface="Times New Roman" panose="02020603050405020304" pitchFamily="18" charset="0"/>
                <a:cs typeface="Times New Roman" panose="02020603050405020304" pitchFamily="18" charset="0"/>
              </a:rPr>
              <a:t>14. (原创)— When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you come here?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We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here last week.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do; come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do; came</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did; came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did; come</a:t>
            </a:r>
          </a:p>
        </p:txBody>
      </p:sp>
      <p:sp>
        <p:nvSpPr>
          <p:cNvPr id="9" name="文本框 8"/>
          <p:cNvSpPr txBox="1"/>
          <p:nvPr/>
        </p:nvSpPr>
        <p:spPr>
          <a:xfrm>
            <a:off x="2816860" y="2253615"/>
            <a:ext cx="4546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4043680" y="4173855"/>
            <a:ext cx="47688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15. (原创)— Do you know if we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on a picnic this Saturday?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I think we will if the weather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fine.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go; is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go; will be</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will go; will be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will go; is </a:t>
            </a:r>
          </a:p>
          <a:p>
            <a:pPr fontAlgn="auto">
              <a:lnSpc>
                <a:spcPct val="150000"/>
              </a:lnSpc>
            </a:pPr>
            <a:r>
              <a:rPr sz="2800" b="1">
                <a:latin typeface="Times New Roman" panose="02020603050405020304" pitchFamily="18" charset="0"/>
                <a:cs typeface="Times New Roman" panose="02020603050405020304" pitchFamily="18" charset="0"/>
              </a:rPr>
              <a:t>16. (原创)The music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very beautiful. All of us like it very</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much.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tastes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feels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sounds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looks</a:t>
            </a:r>
          </a:p>
        </p:txBody>
      </p:sp>
      <p:sp>
        <p:nvSpPr>
          <p:cNvPr id="9" name="文本框 8"/>
          <p:cNvSpPr txBox="1"/>
          <p:nvPr/>
        </p:nvSpPr>
        <p:spPr>
          <a:xfrm>
            <a:off x="5928360" y="1640205"/>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11" name="文本框 10"/>
          <p:cNvSpPr txBox="1"/>
          <p:nvPr/>
        </p:nvSpPr>
        <p:spPr>
          <a:xfrm>
            <a:off x="4316095" y="4161790"/>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17. (原创)The story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interesting. The students are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in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it.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sound; interested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sounds; interesting</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sounds; interested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sound; interesting</a:t>
            </a:r>
          </a:p>
          <a:p>
            <a:pPr fontAlgn="auto">
              <a:lnSpc>
                <a:spcPct val="150000"/>
              </a:lnSpc>
            </a:pPr>
            <a:r>
              <a:rPr sz="2800" b="1">
                <a:latin typeface="Times New Roman" panose="02020603050405020304" pitchFamily="18" charset="0"/>
                <a:cs typeface="Times New Roman" panose="02020603050405020304" pitchFamily="18" charset="0"/>
              </a:rPr>
              <a:t>18. (原创)My mother is cooking dinner. It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so nice.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looks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smells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feels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tastes</a:t>
            </a:r>
          </a:p>
        </p:txBody>
      </p:sp>
      <p:sp>
        <p:nvSpPr>
          <p:cNvPr id="9" name="文本框 8"/>
          <p:cNvSpPr txBox="1"/>
          <p:nvPr/>
        </p:nvSpPr>
        <p:spPr>
          <a:xfrm>
            <a:off x="4145280" y="1606550"/>
            <a:ext cx="4546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
        <p:nvSpPr>
          <p:cNvPr id="11" name="文本框 10"/>
          <p:cNvSpPr txBox="1"/>
          <p:nvPr/>
        </p:nvSpPr>
        <p:spPr>
          <a:xfrm>
            <a:off x="7517765" y="4184650"/>
            <a:ext cx="46545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19. (原创)Chocolate cookies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sweet and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soft in the</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 middle.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taste; feel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look; smell</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sound; look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feel; taste</a:t>
            </a:r>
          </a:p>
          <a:p>
            <a:pPr fontAlgn="auto">
              <a:lnSpc>
                <a:spcPct val="150000"/>
              </a:lnSpc>
            </a:pPr>
            <a:r>
              <a:rPr sz="2800" b="1">
                <a:latin typeface="Times New Roman" panose="02020603050405020304" pitchFamily="18" charset="0"/>
                <a:cs typeface="Times New Roman" panose="02020603050405020304" pitchFamily="18" charset="0"/>
              </a:rPr>
              <a:t>20. (原创)The fish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so good. I can</a:t>
            </a:r>
            <a:r>
              <a:rPr lang="en-US" sz="2800" b="1">
                <a:latin typeface="Times New Roman" panose="02020603050405020304" pitchFamily="18" charset="0"/>
                <a:cs typeface="Times New Roman" panose="02020603050405020304" pitchFamily="18" charset="0"/>
              </a:rPr>
              <a:t>’</a:t>
            </a:r>
            <a:r>
              <a:rPr sz="2800" b="1">
                <a:latin typeface="Times New Roman" panose="02020603050405020304" pitchFamily="18" charset="0"/>
                <a:cs typeface="Times New Roman" panose="02020603050405020304" pitchFamily="18" charset="0"/>
              </a:rPr>
              <a:t>t wait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it.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looks; to eat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smells; to eat</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tastes; eating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smells; eating</a:t>
            </a:r>
          </a:p>
        </p:txBody>
      </p:sp>
      <p:sp>
        <p:nvSpPr>
          <p:cNvPr id="9" name="文本框 8"/>
          <p:cNvSpPr txBox="1"/>
          <p:nvPr/>
        </p:nvSpPr>
        <p:spPr>
          <a:xfrm>
            <a:off x="5394325" y="1606550"/>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3963670" y="4184650"/>
            <a:ext cx="47688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565" y="744220"/>
            <a:ext cx="11577955" cy="589724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考点聚焦</a:t>
            </a:r>
          </a:p>
        </p:txBody>
      </p:sp>
      <p:sp>
        <p:nvSpPr>
          <p:cNvPr id="10" name="圆角矩形 9">
            <a:hlinkClick r:id=""/>
          </p:cNvPr>
          <p:cNvSpPr/>
          <p:nvPr/>
        </p:nvSpPr>
        <p:spPr>
          <a:xfrm>
            <a:off x="10158377" y="96819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68375"/>
            <a:ext cx="1746885" cy="443588"/>
            <a:chOff x="8480182" y="1575737"/>
            <a:chExt cx="1678579" cy="576444"/>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93530"/>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100" name="文本框 99"/>
          <p:cNvSpPr txBox="1"/>
          <p:nvPr/>
        </p:nvSpPr>
        <p:spPr>
          <a:xfrm>
            <a:off x="570865" y="2767330"/>
            <a:ext cx="11005820" cy="737235"/>
          </a:xfrm>
          <a:prstGeom prst="rect">
            <a:avLst/>
          </a:prstGeom>
          <a:noFill/>
          <a:ln w="9525">
            <a:noFill/>
          </a:ln>
        </p:spPr>
        <p:txBody>
          <a:bodyPr wrap="square">
            <a:spAutoFit/>
          </a:bodyPr>
          <a:lstStyle/>
          <a:p>
            <a:pPr indent="0"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8" name="文本框 7"/>
          <p:cNvSpPr txBox="1"/>
          <p:nvPr/>
        </p:nvSpPr>
        <p:spPr>
          <a:xfrm>
            <a:off x="570865" y="2767330"/>
            <a:ext cx="871156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7" name="文本框 6"/>
          <p:cNvSpPr txBox="1"/>
          <p:nvPr/>
        </p:nvSpPr>
        <p:spPr>
          <a:xfrm>
            <a:off x="570865" y="1426210"/>
            <a:ext cx="11110595" cy="332295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21. (2020·江苏淮安清江浦区模拟)The number of the tourists to Japan</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sym typeface="+mn-ea"/>
              </a:rPr>
              <a:t>________ </a:t>
            </a:r>
            <a:r>
              <a:rPr sz="2800" b="1">
                <a:latin typeface="Times New Roman" panose="02020603050405020304" pitchFamily="18" charset="0"/>
                <a:cs typeface="Times New Roman" panose="02020603050405020304" pitchFamily="18" charset="0"/>
              </a:rPr>
              <a:t>about 8.5 million during the cherry blossom season(樱花</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盛开季) between March and May last year.  </a:t>
            </a:r>
          </a:p>
          <a:p>
            <a:pPr fontAlgn="auto">
              <a:lnSpc>
                <a:spcPct val="150000"/>
              </a:lnSpc>
            </a:pP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A. is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B. are	</a:t>
            </a:r>
          </a:p>
          <a:p>
            <a:pPr fontAlgn="auto">
              <a:lnSpc>
                <a:spcPct val="150000"/>
              </a:lnSpc>
            </a:pPr>
            <a:r>
              <a:rPr sz="2800" b="1">
                <a:latin typeface="Times New Roman" panose="02020603050405020304" pitchFamily="18" charset="0"/>
                <a:cs typeface="Times New Roman" panose="02020603050405020304" pitchFamily="18" charset="0"/>
              </a:rPr>
              <a:t>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C. was	</a:t>
            </a:r>
            <a:r>
              <a:rPr lang="en-US" sz="2800" b="1">
                <a:latin typeface="Times New Roman" panose="02020603050405020304" pitchFamily="18" charset="0"/>
                <a:cs typeface="Times New Roman" panose="02020603050405020304" pitchFamily="18" charset="0"/>
              </a:rPr>
              <a:t>                      </a:t>
            </a:r>
            <a:r>
              <a:rPr sz="2800" b="1">
                <a:latin typeface="Times New Roman" panose="02020603050405020304" pitchFamily="18" charset="0"/>
                <a:cs typeface="Times New Roman" panose="02020603050405020304" pitchFamily="18" charset="0"/>
              </a:rPr>
              <a:t>D. were</a:t>
            </a:r>
          </a:p>
        </p:txBody>
      </p:sp>
      <p:sp>
        <p:nvSpPr>
          <p:cNvPr id="9" name="文本框 8"/>
          <p:cNvSpPr txBox="1"/>
          <p:nvPr/>
        </p:nvSpPr>
        <p:spPr>
          <a:xfrm>
            <a:off x="1692910" y="2262505"/>
            <a:ext cx="5448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5"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6"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17" name="圆角矩形 6">
            <a:hlinkClick r:id=""/>
          </p:cNvPr>
          <p:cNvSpPr/>
          <p:nvPr>
            <p:custDataLst>
              <p:tags r:id="rId1"/>
            </p:custDataLst>
          </p:nvPr>
        </p:nvSpPr>
        <p:spPr>
          <a:xfrm flipH="1">
            <a:off x="2200275" y="1152525"/>
            <a:ext cx="397002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实义动词词义辨析</a:t>
            </a:r>
          </a:p>
        </p:txBody>
      </p:sp>
      <p:sp>
        <p:nvSpPr>
          <p:cNvPr id="14" name="椭圆 7"/>
          <p:cNvSpPr>
            <a:spLocks noChangeAspect="1"/>
          </p:cNvSpPr>
          <p:nvPr>
            <p:custDataLst>
              <p:tags r:id="rId2"/>
            </p:custDataLst>
          </p:nvPr>
        </p:nvSpPr>
        <p:spPr>
          <a:xfrm>
            <a:off x="591970" y="1128857"/>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102952" y="134874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1" name="文本框 10"/>
          <p:cNvSpPr txBox="1"/>
          <p:nvPr/>
        </p:nvSpPr>
        <p:spPr>
          <a:xfrm>
            <a:off x="680720" y="1997710"/>
            <a:ext cx="3848735" cy="138366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sym typeface="+mn-ea"/>
              </a:rPr>
              <a:t>【学法方法点拨】</a:t>
            </a:r>
          </a:p>
          <a:p>
            <a:pPr fontAlgn="auto">
              <a:lnSpc>
                <a:spcPct val="150000"/>
              </a:lnSpc>
            </a:pPr>
            <a:r>
              <a:rPr lang="zh-CN" altLang="en-US" sz="2800" b="1"/>
              <a:t>常考易混动词清单</a:t>
            </a:r>
          </a:p>
        </p:txBody>
      </p:sp>
      <p:graphicFrame>
        <p:nvGraphicFramePr>
          <p:cNvPr id="9" name="表格 8"/>
          <p:cNvGraphicFramePr/>
          <p:nvPr>
            <p:custDataLst>
              <p:tags r:id="rId3"/>
            </p:custDataLst>
          </p:nvPr>
        </p:nvGraphicFramePr>
        <p:xfrm>
          <a:off x="857250" y="3281045"/>
          <a:ext cx="9979025" cy="3300730"/>
        </p:xfrm>
        <a:graphic>
          <a:graphicData uri="http://schemas.openxmlformats.org/drawingml/2006/table">
            <a:tbl>
              <a:tblPr firstRow="1" bandRow="1">
                <a:tableStyleId>{5940675A-B579-460E-94D1-54222C63F5DA}</a:tableStyleId>
              </a:tblPr>
              <a:tblGrid>
                <a:gridCol w="1331595"/>
                <a:gridCol w="1194435"/>
                <a:gridCol w="7452995"/>
              </a:tblGrid>
              <a:tr h="1149985">
                <a:tc rowSpan="3">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三个“到达”</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get</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get to+地点名词</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750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reach</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及物动词,后面可直接跟地点名词</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756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arrive</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in+大地点(名词)at+小地点(名词)</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800100" y="1602740"/>
          <a:ext cx="10467340" cy="4644390"/>
        </p:xfrm>
        <a:graphic>
          <a:graphicData uri="http://schemas.openxmlformats.org/drawingml/2006/table">
            <a:tbl>
              <a:tblPr firstRow="1" bandRow="1">
                <a:tableStyleId>{5940675A-B579-460E-94D1-54222C63F5DA}</a:tableStyleId>
              </a:tblPr>
              <a:tblGrid>
                <a:gridCol w="1247775"/>
                <a:gridCol w="1207770"/>
                <a:gridCol w="8011795"/>
              </a:tblGrid>
              <a:tr h="828675">
                <a:tc rowSpan="3">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三个“借”</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borrow</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非延续性动词,表示主语“借入”,常用搭配borrow sth. from sb.</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97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lend</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非延续性动词,表示主语“借出”,常用搭配lend sth. to sb.</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48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keep</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延续性动词,表示“长时间地借”</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36625">
                <a:tc rowSpan="3">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三个“穿”</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dress</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dresssb.给某人穿衣服;dresssb.up打扮某人</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27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puton</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“穿上,戴上”,表示动作</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616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wear</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“穿着,戴着”,表示状态</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9" name="表格 8"/>
          <p:cNvGraphicFramePr/>
          <p:nvPr>
            <p:custDataLst>
              <p:tags r:id="rId1"/>
            </p:custDataLst>
          </p:nvPr>
        </p:nvGraphicFramePr>
        <p:xfrm>
          <a:off x="1163955" y="1674495"/>
          <a:ext cx="9899015" cy="4422775"/>
        </p:xfrm>
        <a:graphic>
          <a:graphicData uri="http://schemas.openxmlformats.org/drawingml/2006/table">
            <a:tbl>
              <a:tblPr firstRow="1" bandRow="1">
                <a:tableStyleId>{5940675A-B579-460E-94D1-54222C63F5DA}</a:tableStyleId>
              </a:tblPr>
              <a:tblGrid>
                <a:gridCol w="825500"/>
                <a:gridCol w="1335405"/>
                <a:gridCol w="7738110"/>
              </a:tblGrid>
              <a:tr h="1193800">
                <a:tc rowSpan="4">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四个“看”</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see</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“看见”,表示结果</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236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look</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“看”,表示动作,是不及物动词,后面需加介词at才能跟宾语</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23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watch</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“观看(比赛、电视)”</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229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read</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“看(书、报)”,表示阅读</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1197610" y="1735455"/>
          <a:ext cx="9911080" cy="4451985"/>
        </p:xfrm>
        <a:graphic>
          <a:graphicData uri="http://schemas.openxmlformats.org/drawingml/2006/table">
            <a:tbl>
              <a:tblPr firstRow="1" bandRow="1">
                <a:tableStyleId>{5940675A-B579-460E-94D1-54222C63F5DA}</a:tableStyleId>
              </a:tblPr>
              <a:tblGrid>
                <a:gridCol w="1370965"/>
                <a:gridCol w="1120775"/>
                <a:gridCol w="7419340"/>
              </a:tblGrid>
              <a:tr h="1187450">
                <a:tc rowSpan="4">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四个“拿”</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bring</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“带来,拿来”,表示拿到靠近说话人的地方</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0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take</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“拿去,带走”,表示拿到远离说话人的地方</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26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carry</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“扛、搬”,用力移动,没有方向性</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0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fetch</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“去取,去拿”,表示往返拿东西</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1"/>
          <p:cNvSpPr txBox="1"/>
          <p:nvPr/>
        </p:nvSpPr>
        <p:spPr>
          <a:xfrm>
            <a:off x="10819765" y="1431925"/>
            <a:ext cx="960755" cy="368300"/>
          </a:xfrm>
          <a:prstGeom prst="rect">
            <a:avLst/>
          </a:prstGeom>
          <a:noFill/>
        </p:spPr>
        <p:txBody>
          <a:bodyPr wrap="square" rtlCol="0">
            <a:spAutoFit/>
          </a:bodyPr>
          <a:lstStyle/>
          <a:p>
            <a:r>
              <a:rPr lang="zh-CN" altLang="en-US"/>
              <a:t>续表</a:t>
            </a:r>
          </a:p>
        </p:txBody>
      </p:sp>
      <p:graphicFrame>
        <p:nvGraphicFramePr>
          <p:cNvPr id="2" name="表格 1"/>
          <p:cNvGraphicFramePr/>
          <p:nvPr>
            <p:custDataLst>
              <p:tags r:id="rId1"/>
            </p:custDataLst>
          </p:nvPr>
        </p:nvGraphicFramePr>
        <p:xfrm>
          <a:off x="690880" y="1838325"/>
          <a:ext cx="10854270" cy="3818255"/>
        </p:xfrm>
        <a:graphic>
          <a:graphicData uri="http://schemas.openxmlformats.org/drawingml/2006/table">
            <a:tbl>
              <a:tblPr firstRow="1" bandRow="1">
                <a:tableStyleId>{5940675A-B579-460E-94D1-54222C63F5DA}</a:tableStyleId>
              </a:tblPr>
              <a:tblGrid>
                <a:gridCol w="1200150"/>
                <a:gridCol w="871220"/>
                <a:gridCol w="2187788"/>
                <a:gridCol w="836930"/>
                <a:gridCol w="2222078"/>
                <a:gridCol w="756920"/>
                <a:gridCol w="2779184"/>
              </a:tblGrid>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8550">
                <a:tc>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2019</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43</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work, fail, come, end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pick up, put up,take off, throw away</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rowSpan="4">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2018</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protect, provide, produce, prepare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ask for, look for, pick up, put up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saved,dreamed, invited, described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43</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44</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sell, get, take, keep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714375" y="1849755"/>
            <a:ext cx="1158240" cy="114681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83640" y="1951990"/>
            <a:ext cx="794385"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a:p>
        </p:txBody>
      </p:sp>
      <p:sp>
        <p:nvSpPr>
          <p:cNvPr id="13" name="文本框 12"/>
          <p:cNvSpPr txBox="1"/>
          <p:nvPr/>
        </p:nvSpPr>
        <p:spPr>
          <a:xfrm>
            <a:off x="839470" y="2519680"/>
            <a:ext cx="1033780"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年份</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9" name="表格 8"/>
          <p:cNvGraphicFramePr/>
          <p:nvPr>
            <p:custDataLst>
              <p:tags r:id="rId1"/>
            </p:custDataLst>
          </p:nvPr>
        </p:nvGraphicFramePr>
        <p:xfrm>
          <a:off x="1175385" y="1477645"/>
          <a:ext cx="9853295" cy="4584700"/>
        </p:xfrm>
        <a:graphic>
          <a:graphicData uri="http://schemas.openxmlformats.org/drawingml/2006/table">
            <a:tbl>
              <a:tblPr firstRow="1" bandRow="1">
                <a:tableStyleId>{5940675A-B579-460E-94D1-54222C63F5DA}</a:tableStyleId>
              </a:tblPr>
              <a:tblGrid>
                <a:gridCol w="1570355"/>
                <a:gridCol w="821690"/>
                <a:gridCol w="7461250"/>
              </a:tblGrid>
              <a:tr h="1438910">
                <a:tc rowSpan="4">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四个“赢、输”</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lose</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意为“输掉”,固定搭配为losetosb.</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483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fail</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意为“失败”或“未做成某事”</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490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beat</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意为“打败”,后接sb.或某支队伍</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483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win</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意为“赢得”,如赢得荣誉、地位、比赛等</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8" name="表格 7"/>
          <p:cNvGraphicFramePr/>
          <p:nvPr>
            <p:custDataLst>
              <p:tags r:id="rId1"/>
            </p:custDataLst>
          </p:nvPr>
        </p:nvGraphicFramePr>
        <p:xfrm>
          <a:off x="1175385" y="1724025"/>
          <a:ext cx="9966960" cy="3582670"/>
        </p:xfrm>
        <a:graphic>
          <a:graphicData uri="http://schemas.openxmlformats.org/drawingml/2006/table">
            <a:tbl>
              <a:tblPr firstRow="1" bandRow="1">
                <a:tableStyleId>{5940675A-B579-460E-94D1-54222C63F5DA}</a:tableStyleId>
              </a:tblPr>
              <a:tblGrid>
                <a:gridCol w="1296670"/>
                <a:gridCol w="1101725"/>
                <a:gridCol w="7568565"/>
              </a:tblGrid>
              <a:tr h="1266190">
                <a:tc rowSpan="3">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三个“参加”</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join</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一般指加入“党派”或“组织”,如参军、入党等</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13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take part in</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方正书宋_GBK" charset="0"/>
                        </a:rPr>
                        <a:t>指参加聚会</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50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attend</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方正书宋_GBK" charset="0"/>
                        </a:rPr>
                        <a:t>一般指出席会议</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strike="noStrike" noProof="1">
              <a:latin typeface="Times New Roman" panose="02020603050405020304" pitchFamily="18" charset="0"/>
              <a:cs typeface="Times New Roman" panose="02020603050405020304" pitchFamily="18" charset="0"/>
              <a:sym typeface="+mn-ea"/>
            </a:endParaRP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4"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graphicFrame>
        <p:nvGraphicFramePr>
          <p:cNvPr id="9" name="表格 8"/>
          <p:cNvGraphicFramePr/>
          <p:nvPr>
            <p:custDataLst>
              <p:tags r:id="rId1"/>
            </p:custDataLst>
          </p:nvPr>
        </p:nvGraphicFramePr>
        <p:xfrm>
          <a:off x="1294130" y="1685925"/>
          <a:ext cx="9723120" cy="4491355"/>
        </p:xfrm>
        <a:graphic>
          <a:graphicData uri="http://schemas.openxmlformats.org/drawingml/2006/table">
            <a:tbl>
              <a:tblPr firstRow="1" bandRow="1">
                <a:tableStyleId>{5940675A-B579-460E-94D1-54222C63F5DA}</a:tableStyleId>
              </a:tblPr>
              <a:tblGrid>
                <a:gridCol w="1229995"/>
                <a:gridCol w="1344930"/>
                <a:gridCol w="7148195"/>
              </a:tblGrid>
              <a:tr h="1334770">
                <a:tc rowSpan="4">
                  <a:txBody>
                    <a:bodyPr/>
                    <a:lstStyle/>
                    <a:p>
                      <a:pPr indent="0" algn="ctr">
                        <a:buNone/>
                      </a:pPr>
                      <a:r>
                        <a:rPr lang="en-US" sz="2400" b="1">
                          <a:solidFill>
                            <a:srgbClr val="FF00FF"/>
                          </a:solidFill>
                          <a:latin typeface="Times New Roman" panose="02020603050405020304" pitchFamily="18" charset="0"/>
                          <a:cs typeface="Times New Roman" panose="02020603050405020304" pitchFamily="18" charset="0"/>
                        </a:rPr>
                        <a:t>四个“变化”</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p>
                    <a:p>
                      <a:pPr indent="0">
                        <a:buNone/>
                      </a:pPr>
                      <a:r>
                        <a:rPr lang="en-US" altLang="zh-CN" sz="2400" b="1">
                          <a:solidFill>
                            <a:srgbClr val="000000"/>
                          </a:solidFill>
                          <a:latin typeface="Times New Roman" panose="02020603050405020304" pitchFamily="18" charset="0"/>
                        </a:rPr>
                        <a:t> </a:t>
                      </a:r>
                      <a:endParaRPr lang="en-US" sz="2400" b="1">
                        <a:solidFill>
                          <a:srgbClr val="000000"/>
                        </a:solidFill>
                        <a:latin typeface="Times New Roman" panose="02020603050405020304" pitchFamily="18" charset="0"/>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turn</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方正书宋_GBK" charset="0"/>
                        </a:rPr>
                        <a:t>一般用于颜色的变化</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626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get</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方正书宋_GBK" charset="0"/>
                        </a:rPr>
                        <a:t>天变黑、变长或变短</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12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become</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天气变暖或变冷等,表示渐变</a:t>
                      </a:r>
                      <a:endParaRPr lang="en-US" altLang="en-US" sz="2400" b="1">
                        <a:solidFill>
                          <a:srgbClr val="000000"/>
                        </a:solidFill>
                        <a:latin typeface="Times New Roman" panose="02020603050405020304" pitchFamily="18" charset="0"/>
                        <a:ea typeface="方正书宋_GBK"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626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Times New Roman" panose="02020603050405020304" pitchFamily="18" charset="0"/>
                        </a:rPr>
                        <a:t>grow</a:t>
                      </a:r>
                      <a:endParaRPr lang="en-US" altLang="en-US" sz="2400" b="1">
                        <a:solidFill>
                          <a:srgbClr val="000000"/>
                        </a:solidFill>
                        <a:latin typeface="Times New Roman" panose="02020603050405020304" pitchFamily="18" charset="0"/>
                        <a:ea typeface="NEU-BZ-S92" charset="0"/>
                        <a:cs typeface="Times New Roman" panose="02020603050405020304" pitchFamily="18"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1">
                          <a:solidFill>
                            <a:srgbClr val="000000"/>
                          </a:solidFill>
                          <a:latin typeface="Times New Roman" panose="02020603050405020304" pitchFamily="18" charset="0"/>
                          <a:cs typeface="方正书宋_GBK" charset="0"/>
                        </a:rPr>
                        <a:t>形状变大或变小</a:t>
                      </a:r>
                      <a:endParaRPr lang="en-US" altLang="en-US" sz="2400" b="1">
                        <a:solidFill>
                          <a:srgbClr val="000000"/>
                        </a:solidFill>
                        <a:latin typeface="Times New Roman" panose="02020603050405020304" pitchFamily="18" charset="0"/>
                        <a:ea typeface="方正书宋_GBK" charset="0"/>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699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【考点考法强化】</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 (2021·菏泽)—Is anything worth seeing in Xi’an?</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—Yes. Don’t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the amazing Terra Cotta Army.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offer　　　　B. miss	       C. share　　	  D. enjoy</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2. (2021·山西改编)—To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our eyesight, we’d better relax for a</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while after reading for a long time.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—I agree with you.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harm　　 	   B. protect	       C. examine　	  D. prevent</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9" name="文本框 8"/>
          <p:cNvSpPr txBox="1"/>
          <p:nvPr/>
        </p:nvSpPr>
        <p:spPr>
          <a:xfrm>
            <a:off x="3349625" y="288099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4597400" y="4153535"/>
            <a:ext cx="4432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3. (2021·南京)The drama “Yuhuayao”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citizens in Nanjing with a</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chance to learn and listen to the Party􀆳s history.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provided	   B. guarded	       C. compared	            D. protected</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4. (2021·武汉)—Do you have any new findings in the report?</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—Yes, we have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10,000 people, and 90% of them would like to</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buy our new products.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chosen	   B. surveyed	       C. examined	            D. listed</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778625" y="1936750"/>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8" name="文本框 7"/>
          <p:cNvSpPr txBox="1"/>
          <p:nvPr/>
        </p:nvSpPr>
        <p:spPr>
          <a:xfrm>
            <a:off x="3745230" y="4481195"/>
            <a:ext cx="49974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5. (2021·武汉)The official newspaper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the news of Tiangong-1,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for it took a big step forward into space.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heard	                                B. checked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believed	                      D. celebrated</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6. (2021·乐山改编)The Internet is so closely connected with our daily life.</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Can you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a life without it?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imagine　　	           B. expect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understand　　	           D. think</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616700" y="1607820"/>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8" name="文本框 7"/>
          <p:cNvSpPr txBox="1"/>
          <p:nvPr/>
        </p:nvSpPr>
        <p:spPr>
          <a:xfrm>
            <a:off x="2769235" y="4822825"/>
            <a:ext cx="4432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7. (2021·江西)These beautiful animals are endangered. We must </a:t>
            </a:r>
            <a:r>
              <a:rPr lang="en-US" altLang="zh-CN" sz="2800" b="1">
                <a:latin typeface="Times New Roman" panose="02020603050405020304" pitchFamily="18" charset="0"/>
                <a:cs typeface="Times New Roman" panose="02020603050405020304" pitchFamily="18" charset="0"/>
                <a:sym typeface="+mn-ea"/>
              </a:rPr>
              <a:t>________</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them.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save	                               B. show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stop	                               D. catch</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8. (2021·天津)The government plans to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more jobs for young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people in western China.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create	                              B. avoid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borrow	                    D. guess</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8" name="文本框 7"/>
          <p:cNvSpPr txBox="1"/>
          <p:nvPr/>
        </p:nvSpPr>
        <p:spPr>
          <a:xfrm>
            <a:off x="10674350" y="1577340"/>
            <a:ext cx="3403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6936105" y="4149090"/>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9. (2021·扬州)—How did you come to Baoying?</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—By high-speed rail. It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me only 28 minutes to get here.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spent	                                  B. paid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lost	                                  D. took</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10. (2021·安徽)We should </a:t>
            </a:r>
            <a:r>
              <a:rPr lang="en-US" altLang="zh-CN" sz="2800" b="1">
                <a:latin typeface="Times New Roman" panose="02020603050405020304" pitchFamily="18" charset="0"/>
                <a:cs typeface="Times New Roman" panose="02020603050405020304" pitchFamily="18" charset="0"/>
                <a:sym typeface="+mn-ea"/>
              </a:rPr>
              <a:t>________ </a:t>
            </a:r>
            <a:r>
              <a:rPr lang="en-US" altLang="zh-CN" sz="2800" b="1" strike="noStrike" noProof="1">
                <a:latin typeface="Times New Roman" panose="02020603050405020304" pitchFamily="18" charset="0"/>
                <a:cs typeface="Times New Roman" panose="02020603050405020304" pitchFamily="18" charset="0"/>
                <a:sym typeface="+mn-ea"/>
              </a:rPr>
              <a:t>the friendship that we have developed</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in the past years.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value	                                  B. change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C. make	                                  D. win</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5051425" y="2244090"/>
            <a:ext cx="44323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
        <p:nvSpPr>
          <p:cNvPr id="8" name="文本框 7"/>
          <p:cNvSpPr txBox="1"/>
          <p:nvPr/>
        </p:nvSpPr>
        <p:spPr>
          <a:xfrm>
            <a:off x="4904740" y="414083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628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endParaRPr lang="en-US" altLang="zh-CN" sz="2800" b="1" strike="noStrike" noProof="1">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11. (2021·连云港)Jim, you’d better not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too much time on your</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mobile phone.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cost	              B. spend	            C. take	           D. pay</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12. (2021·泉州石狮市一模)—Excuse me, I’d like to </a:t>
            </a:r>
            <a:r>
              <a:rPr lang="en-US" altLang="zh-CN" sz="2800" b="1">
                <a:latin typeface="Times New Roman" panose="02020603050405020304" pitchFamily="18" charset="0"/>
                <a:cs typeface="Times New Roman" panose="02020603050405020304" pitchFamily="18" charset="0"/>
                <a:sym typeface="+mn-ea"/>
              </a:rPr>
              <a:t>________</a:t>
            </a:r>
            <a:r>
              <a:rPr lang="en-US" altLang="zh-CN" sz="2800" b="1" strike="noStrike" noProof="1">
                <a:latin typeface="Times New Roman" panose="02020603050405020304" pitchFamily="18" charset="0"/>
                <a:cs typeface="Times New Roman" panose="02020603050405020304" pitchFamily="18" charset="0"/>
                <a:sym typeface="+mn-ea"/>
              </a:rPr>
              <a:t>a table for</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two for 8 o’clock tonight.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—OK, sir. </a:t>
            </a:r>
          </a:p>
          <a:p>
            <a:pPr fontAlgn="auto">
              <a:lnSpc>
                <a:spcPct val="150000"/>
              </a:lnSpc>
            </a:pPr>
            <a:r>
              <a:rPr lang="en-US" altLang="zh-CN" sz="2800" b="1" strike="noStrike" noProof="1">
                <a:latin typeface="Times New Roman" panose="02020603050405020304" pitchFamily="18" charset="0"/>
                <a:cs typeface="Times New Roman" panose="02020603050405020304" pitchFamily="18" charset="0"/>
                <a:sym typeface="+mn-ea"/>
              </a:rPr>
              <a:t>     A. book　　	    B. enter	             C. move　　	D. picture</a:t>
            </a:r>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79967"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97917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6913880" y="1938655"/>
            <a:ext cx="43116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8" name="文本框 7"/>
          <p:cNvSpPr txBox="1"/>
          <p:nvPr/>
        </p:nvSpPr>
        <p:spPr>
          <a:xfrm>
            <a:off x="8755380" y="3856990"/>
            <a:ext cx="4318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4"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5"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821180"/>
            <a:ext cx="1120584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【学法方法点拨】</a:t>
            </a:r>
          </a:p>
          <a:p>
            <a:pPr fontAlgn="auto">
              <a:lnSpc>
                <a:spcPct val="150000"/>
              </a:lnSpc>
            </a:pPr>
            <a:r>
              <a:rPr sz="2800" b="1">
                <a:latin typeface="Times New Roman" panose="02020603050405020304" pitchFamily="18" charset="0"/>
                <a:cs typeface="Times New Roman" panose="02020603050405020304" pitchFamily="18" charset="0"/>
              </a:rPr>
              <a:t>常考动词短语清单</a:t>
            </a:r>
          </a:p>
          <a:p>
            <a:pPr fontAlgn="auto">
              <a:lnSpc>
                <a:spcPct val="150000"/>
              </a:lnSpc>
            </a:pPr>
            <a:r>
              <a:rPr sz="2800" b="1">
                <a:latin typeface="Times New Roman" panose="02020603050405020304" pitchFamily="18" charset="0"/>
                <a:cs typeface="Times New Roman" panose="02020603050405020304" pitchFamily="18" charset="0"/>
              </a:rPr>
              <a:t>1. 同一动词型</a:t>
            </a:r>
          </a:p>
          <a:p>
            <a:pPr fontAlgn="auto">
              <a:lnSpc>
                <a:spcPct val="150000"/>
              </a:lnSpc>
            </a:pPr>
            <a:r>
              <a:rPr sz="2800" b="1">
                <a:latin typeface="Times New Roman" panose="02020603050405020304" pitchFamily="18" charset="0"/>
                <a:cs typeface="Times New Roman" panose="02020603050405020304" pitchFamily="18" charset="0"/>
              </a:rPr>
              <a:t>①come短语</a:t>
            </a:r>
          </a:p>
          <a:p>
            <a:pPr fontAlgn="auto">
              <a:lnSpc>
                <a:spcPct val="150000"/>
              </a:lnSpc>
            </a:pPr>
            <a:r>
              <a:rPr sz="2800" b="1">
                <a:latin typeface="Times New Roman" panose="02020603050405020304" pitchFamily="18" charset="0"/>
                <a:cs typeface="Times New Roman" panose="02020603050405020304" pitchFamily="18" charset="0"/>
              </a:rPr>
              <a:t>come on加油,快点儿; come over 顺便来访; come along出现,跟随; come out 出现,出版</a:t>
            </a:r>
          </a:p>
          <a:p>
            <a:pPr fontAlgn="auto">
              <a:lnSpc>
                <a:spcPct val="150000"/>
              </a:lnSpc>
            </a:pPr>
            <a:endParaRPr sz="2800" b="1">
              <a:latin typeface="Times New Roman" panose="02020603050405020304" pitchFamily="18" charset="0"/>
              <a:cs typeface="Times New Roman" panose="02020603050405020304" pitchFamily="18" charset="0"/>
            </a:endParaRPr>
          </a:p>
        </p:txBody>
      </p:sp>
      <p:sp>
        <p:nvSpPr>
          <p:cNvPr id="17" name="圆角矩形 6">
            <a:hlinkClick r:id=""/>
          </p:cNvPr>
          <p:cNvSpPr/>
          <p:nvPr>
            <p:custDataLst>
              <p:tags r:id="rId1"/>
            </p:custDataLst>
          </p:nvPr>
        </p:nvSpPr>
        <p:spPr>
          <a:xfrm flipH="1">
            <a:off x="2199640" y="1163320"/>
            <a:ext cx="404685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400" b="1" strike="noStrike" noProof="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动词短语辨析</a:t>
            </a:r>
          </a:p>
        </p:txBody>
      </p:sp>
      <p:sp>
        <p:nvSpPr>
          <p:cNvPr id="14" name="椭圆 7"/>
          <p:cNvSpPr>
            <a:spLocks noChangeAspect="1"/>
          </p:cNvSpPr>
          <p:nvPr>
            <p:custDataLst>
              <p:tags r:id="rId2"/>
            </p:custDataLst>
          </p:nvPr>
        </p:nvSpPr>
        <p:spPr>
          <a:xfrm>
            <a:off x="591970" y="1128857"/>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en-US" altLang="zh-CN" sz="2400" b="1" strike="noStrike" noProof="1">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102952" y="134874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1"/>
          <p:cNvSpPr txBox="1"/>
          <p:nvPr/>
        </p:nvSpPr>
        <p:spPr>
          <a:xfrm>
            <a:off x="10819765" y="1431925"/>
            <a:ext cx="960755" cy="368300"/>
          </a:xfrm>
          <a:prstGeom prst="rect">
            <a:avLst/>
          </a:prstGeom>
          <a:noFill/>
        </p:spPr>
        <p:txBody>
          <a:bodyPr wrap="square" rtlCol="0">
            <a:spAutoFit/>
          </a:bodyPr>
          <a:lstStyle/>
          <a:p>
            <a:r>
              <a:rPr lang="zh-CN" altLang="en-US"/>
              <a:t>续表</a:t>
            </a:r>
          </a:p>
        </p:txBody>
      </p:sp>
      <p:graphicFrame>
        <p:nvGraphicFramePr>
          <p:cNvPr id="2" name="表格 1"/>
          <p:cNvGraphicFramePr/>
          <p:nvPr>
            <p:custDataLst>
              <p:tags r:id="rId1"/>
            </p:custDataLst>
          </p:nvPr>
        </p:nvGraphicFramePr>
        <p:xfrm>
          <a:off x="690880" y="1838325"/>
          <a:ext cx="10854270" cy="4686300"/>
        </p:xfrm>
        <a:graphic>
          <a:graphicData uri="http://schemas.openxmlformats.org/drawingml/2006/table">
            <a:tbl>
              <a:tblPr firstRow="1" bandRow="1">
                <a:tableStyleId>{5940675A-B579-460E-94D1-54222C63F5DA}</a:tableStyleId>
              </a:tblPr>
              <a:tblGrid>
                <a:gridCol w="1200150"/>
                <a:gridCol w="871220"/>
                <a:gridCol w="2187788"/>
                <a:gridCol w="836930"/>
                <a:gridCol w="2222078"/>
                <a:gridCol w="756920"/>
                <a:gridCol w="2779184"/>
              </a:tblGrid>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6395">
                <a:tc rowSpan="6">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2017</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6">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run, cry, plan, call</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29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look at, look for, look after, look like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save, hide, have, lose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37</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waited for, asked for, cared for, thanked for</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accept, refuse, forget, remember</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rowSpan="5">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2016</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5">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34</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feels, tastes, smells, sounds</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44</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save, waste, create, lose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find out, look out, hand out, take out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rest, sleep, excuse, result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47</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lead, lift, teach, encourage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play, travel,live, work</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714375" y="1849755"/>
            <a:ext cx="1158240" cy="114681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83640" y="1951990"/>
            <a:ext cx="794385"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a:p>
        </p:txBody>
      </p:sp>
      <p:sp>
        <p:nvSpPr>
          <p:cNvPr id="13" name="文本框 12"/>
          <p:cNvSpPr txBox="1"/>
          <p:nvPr/>
        </p:nvSpPr>
        <p:spPr>
          <a:xfrm>
            <a:off x="839470" y="2519680"/>
            <a:ext cx="1033780"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年份</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410970"/>
            <a:ext cx="1120584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②get短语</a:t>
            </a:r>
          </a:p>
          <a:p>
            <a:pPr fontAlgn="auto">
              <a:lnSpc>
                <a:spcPct val="150000"/>
              </a:lnSpc>
            </a:pPr>
            <a:r>
              <a:rPr sz="2800" b="1">
                <a:latin typeface="Times New Roman" panose="02020603050405020304" pitchFamily="18" charset="0"/>
                <a:cs typeface="Times New Roman" panose="02020603050405020304" pitchFamily="18" charset="0"/>
              </a:rPr>
              <a:t>get to到达; get back回来; get down 下来; get over 克服; get out 出去; get away from远离; get on/along with与</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相处; get ready for为</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做准备</a:t>
            </a:r>
          </a:p>
          <a:p>
            <a:pPr fontAlgn="auto">
              <a:lnSpc>
                <a:spcPct val="150000"/>
              </a:lnSpc>
            </a:pPr>
            <a:r>
              <a:rPr sz="2800" b="1">
                <a:latin typeface="Times New Roman" panose="02020603050405020304" pitchFamily="18" charset="0"/>
                <a:cs typeface="Times New Roman" panose="02020603050405020304" pitchFamily="18" charset="0"/>
              </a:rPr>
              <a:t>③ give短语</a:t>
            </a:r>
          </a:p>
          <a:p>
            <a:pPr fontAlgn="auto">
              <a:lnSpc>
                <a:spcPct val="150000"/>
              </a:lnSpc>
            </a:pPr>
            <a:r>
              <a:rPr sz="2800" b="1">
                <a:latin typeface="Times New Roman" panose="02020603050405020304" pitchFamily="18" charset="0"/>
                <a:cs typeface="Times New Roman" panose="02020603050405020304" pitchFamily="18" charset="0"/>
              </a:rPr>
              <a:t>give up放弃; give in屈服,让步; give away捐赠; give out散发,分发; give off发出(光、热)</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356995"/>
            <a:ext cx="11205845" cy="526224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④go短语</a:t>
            </a:r>
          </a:p>
          <a:p>
            <a:pPr fontAlgn="auto">
              <a:lnSpc>
                <a:spcPct val="150000"/>
              </a:lnSpc>
            </a:pPr>
            <a:r>
              <a:rPr sz="2800" b="1">
                <a:latin typeface="Times New Roman" panose="02020603050405020304" pitchFamily="18" charset="0"/>
                <a:cs typeface="Times New Roman" panose="02020603050405020304" pitchFamily="18" charset="0"/>
              </a:rPr>
              <a:t>go back回到; go away走开; go by(时间)流逝; go off熄灭,(闹铃)响; go on继续</a:t>
            </a:r>
          </a:p>
          <a:p>
            <a:pPr fontAlgn="auto">
              <a:lnSpc>
                <a:spcPct val="150000"/>
              </a:lnSpc>
            </a:pPr>
            <a:r>
              <a:rPr sz="2800" b="1">
                <a:latin typeface="Times New Roman" panose="02020603050405020304" pitchFamily="18" charset="0"/>
                <a:cs typeface="Times New Roman" panose="02020603050405020304" pitchFamily="18" charset="0"/>
              </a:rPr>
              <a:t>⑤ keep短语</a:t>
            </a:r>
          </a:p>
          <a:p>
            <a:pPr fontAlgn="auto">
              <a:lnSpc>
                <a:spcPct val="150000"/>
              </a:lnSpc>
            </a:pPr>
            <a:r>
              <a:rPr sz="2800" b="1">
                <a:latin typeface="Times New Roman" panose="02020603050405020304" pitchFamily="18" charset="0"/>
                <a:cs typeface="Times New Roman" panose="02020603050405020304" pitchFamily="18" charset="0"/>
              </a:rPr>
              <a:t>keep off使</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不接近; keep up with跟上; keep away from远离</a:t>
            </a:r>
          </a:p>
          <a:p>
            <a:pPr fontAlgn="auto">
              <a:lnSpc>
                <a:spcPct val="150000"/>
              </a:lnSpc>
            </a:pPr>
            <a:r>
              <a:rPr sz="2800" b="1">
                <a:latin typeface="Times New Roman" panose="02020603050405020304" pitchFamily="18" charset="0"/>
                <a:cs typeface="Times New Roman" panose="02020603050405020304" pitchFamily="18" charset="0"/>
              </a:rPr>
              <a:t>⑥look短语</a:t>
            </a:r>
          </a:p>
          <a:p>
            <a:pPr fontAlgn="auto">
              <a:lnSpc>
                <a:spcPct val="150000"/>
              </a:lnSpc>
            </a:pPr>
            <a:r>
              <a:rPr sz="2800" b="1">
                <a:latin typeface="Times New Roman" panose="02020603050405020304" pitchFamily="18" charset="0"/>
                <a:cs typeface="Times New Roman" panose="02020603050405020304" pitchFamily="18" charset="0"/>
              </a:rPr>
              <a:t>look at看; look into调查; look for寻找; look over检查; look after照顾; look out小心; look up 查阅; look through浏览; look forward to期望</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356995"/>
            <a:ext cx="1120584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⑦ put短语</a:t>
            </a:r>
          </a:p>
          <a:p>
            <a:pPr fontAlgn="auto">
              <a:lnSpc>
                <a:spcPct val="150000"/>
              </a:lnSpc>
            </a:pPr>
            <a:r>
              <a:rPr sz="2800" b="1">
                <a:latin typeface="Times New Roman" panose="02020603050405020304" pitchFamily="18" charset="0"/>
                <a:cs typeface="Times New Roman" panose="02020603050405020304" pitchFamily="18" charset="0"/>
              </a:rPr>
              <a:t>put on穿上,上演; put away放好; put up张贴; put off推迟; put down写下,记下; put out扑灭; put back放回</a:t>
            </a:r>
          </a:p>
          <a:p>
            <a:pPr fontAlgn="auto">
              <a:lnSpc>
                <a:spcPct val="150000"/>
              </a:lnSpc>
            </a:pPr>
            <a:r>
              <a:rPr sz="2800" b="1">
                <a:latin typeface="Times New Roman" panose="02020603050405020304" pitchFamily="18" charset="0"/>
                <a:cs typeface="Times New Roman" panose="02020603050405020304" pitchFamily="18" charset="0"/>
              </a:rPr>
              <a:t>⑧ take短语</a:t>
            </a:r>
          </a:p>
          <a:p>
            <a:pPr fontAlgn="auto">
              <a:lnSpc>
                <a:spcPct val="150000"/>
              </a:lnSpc>
            </a:pPr>
            <a:r>
              <a:rPr sz="2800" b="1">
                <a:latin typeface="Times New Roman" panose="02020603050405020304" pitchFamily="18" charset="0"/>
                <a:cs typeface="Times New Roman" panose="02020603050405020304" pitchFamily="18" charset="0"/>
              </a:rPr>
              <a:t>take up占据,开始从事; take off 脱下,(飞机)起飞; take away带走; take over接管; take down写下,记下</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356995"/>
            <a:ext cx="11205845" cy="461581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⑨turn短语</a:t>
            </a:r>
          </a:p>
          <a:p>
            <a:pPr fontAlgn="auto">
              <a:lnSpc>
                <a:spcPct val="150000"/>
              </a:lnSpc>
            </a:pPr>
            <a:r>
              <a:rPr sz="2800" b="1">
                <a:latin typeface="Times New Roman" panose="02020603050405020304" pitchFamily="18" charset="0"/>
                <a:cs typeface="Times New Roman" panose="02020603050405020304" pitchFamily="18" charset="0"/>
              </a:rPr>
              <a:t>turn on打开; turn off关闭; turn up调大(音量); turn down调小(音量); turn in上交</a:t>
            </a:r>
          </a:p>
          <a:p>
            <a:pPr fontAlgn="auto">
              <a:lnSpc>
                <a:spcPct val="150000"/>
              </a:lnSpc>
            </a:pPr>
            <a:r>
              <a:rPr sz="2800" b="1">
                <a:latin typeface="Times New Roman" panose="02020603050405020304" pitchFamily="18" charset="0"/>
                <a:cs typeface="Times New Roman" panose="02020603050405020304" pitchFamily="18" charset="0"/>
              </a:rPr>
              <a:t>2. 同一介词、副词型</a:t>
            </a:r>
          </a:p>
          <a:p>
            <a:pPr fontAlgn="auto">
              <a:lnSpc>
                <a:spcPct val="150000"/>
              </a:lnSpc>
            </a:pPr>
            <a:r>
              <a:rPr sz="2800" b="1">
                <a:latin typeface="Times New Roman" panose="02020603050405020304" pitchFamily="18" charset="0"/>
                <a:cs typeface="Times New Roman" panose="02020603050405020304" pitchFamily="18" charset="0"/>
              </a:rPr>
              <a:t>①about 短语</a:t>
            </a:r>
          </a:p>
          <a:p>
            <a:pPr fontAlgn="auto">
              <a:lnSpc>
                <a:spcPct val="150000"/>
              </a:lnSpc>
            </a:pPr>
            <a:r>
              <a:rPr sz="2800" b="1">
                <a:latin typeface="Times New Roman" panose="02020603050405020304" pitchFamily="18" charset="0"/>
                <a:cs typeface="Times New Roman" panose="02020603050405020304" pitchFamily="18" charset="0"/>
              </a:rPr>
              <a:t>care about关心,在意; talk about讨论; think about 考虑; throw about 乱丢; worry about 担心</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637665"/>
            <a:ext cx="1120584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② at短语</a:t>
            </a:r>
          </a:p>
          <a:p>
            <a:pPr fontAlgn="auto">
              <a:lnSpc>
                <a:spcPct val="150000"/>
              </a:lnSpc>
            </a:pPr>
            <a:r>
              <a:rPr sz="2800" b="1">
                <a:latin typeface="Times New Roman" panose="02020603050405020304" pitchFamily="18" charset="0"/>
                <a:cs typeface="Times New Roman" panose="02020603050405020304" pitchFamily="18" charset="0"/>
              </a:rPr>
              <a:t>laugh at嘲笑; knock at敲门; arrive at到达; shout at冲</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喊叫; point at指向; look at看着</a:t>
            </a:r>
          </a:p>
          <a:p>
            <a:pPr fontAlgn="auto">
              <a:lnSpc>
                <a:spcPct val="150000"/>
              </a:lnSpc>
            </a:pPr>
            <a:r>
              <a:rPr sz="2800" b="1">
                <a:latin typeface="Times New Roman" panose="02020603050405020304" pitchFamily="18" charset="0"/>
                <a:cs typeface="Times New Roman" panose="02020603050405020304" pitchFamily="18" charset="0"/>
              </a:rPr>
              <a:t>③ away短语</a:t>
            </a:r>
          </a:p>
          <a:p>
            <a:pPr fontAlgn="auto">
              <a:lnSpc>
                <a:spcPct val="150000"/>
              </a:lnSpc>
            </a:pPr>
            <a:r>
              <a:rPr sz="2800" b="1">
                <a:latin typeface="Times New Roman" panose="02020603050405020304" pitchFamily="18" charset="0"/>
                <a:cs typeface="Times New Roman" panose="02020603050405020304" pitchFamily="18" charset="0"/>
              </a:rPr>
              <a:t>get away逃离; put away放好; right away立刻,马上; run away逃跑; take away拿走; throw away扔掉; give away赠送; walk away走开</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637665"/>
            <a:ext cx="1120584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④ down短语</a:t>
            </a:r>
          </a:p>
          <a:p>
            <a:pPr fontAlgn="auto">
              <a:lnSpc>
                <a:spcPct val="150000"/>
              </a:lnSpc>
            </a:pPr>
            <a:r>
              <a:rPr sz="2800" b="1">
                <a:latin typeface="Times New Roman" panose="02020603050405020304" pitchFamily="18" charset="0"/>
                <a:cs typeface="Times New Roman" panose="02020603050405020304" pitchFamily="18" charset="0"/>
              </a:rPr>
              <a:t>calm down镇静; cut down砍倒; look down俯视; turn down调小(音量); put down写下,记下</a:t>
            </a:r>
          </a:p>
          <a:p>
            <a:pPr fontAlgn="auto">
              <a:lnSpc>
                <a:spcPct val="150000"/>
              </a:lnSpc>
            </a:pPr>
            <a:r>
              <a:rPr sz="2800" b="1">
                <a:latin typeface="Times New Roman" panose="02020603050405020304" pitchFamily="18" charset="0"/>
                <a:cs typeface="Times New Roman" panose="02020603050405020304" pitchFamily="18" charset="0"/>
              </a:rPr>
              <a:t>⑤ for短语</a:t>
            </a:r>
          </a:p>
          <a:p>
            <a:pPr fontAlgn="auto">
              <a:lnSpc>
                <a:spcPct val="150000"/>
              </a:lnSpc>
            </a:pPr>
            <a:r>
              <a:rPr sz="2800" b="1">
                <a:latin typeface="Times New Roman" panose="02020603050405020304" pitchFamily="18" charset="0"/>
                <a:cs typeface="Times New Roman" panose="02020603050405020304" pitchFamily="18" charset="0"/>
              </a:rPr>
              <a:t>wait for等候; look for寻找; ask for请求; pay for为</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付款; care for关心,关怀; leave for动身去</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637665"/>
            <a:ext cx="1120584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⑥ in短语</a:t>
            </a:r>
          </a:p>
          <a:p>
            <a:pPr fontAlgn="auto">
              <a:lnSpc>
                <a:spcPct val="150000"/>
              </a:lnSpc>
            </a:pPr>
            <a:r>
              <a:rPr sz="2800" b="1">
                <a:latin typeface="Times New Roman" panose="02020603050405020304" pitchFamily="18" charset="0"/>
                <a:cs typeface="Times New Roman" panose="02020603050405020304" pitchFamily="18" charset="0"/>
              </a:rPr>
              <a:t>believe in信任; check in登记; come in进来; hand in上交; join in/take part in参加; take in 吸入; take pride in以</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为荣</a:t>
            </a:r>
          </a:p>
          <a:p>
            <a:pPr fontAlgn="auto">
              <a:lnSpc>
                <a:spcPct val="150000"/>
              </a:lnSpc>
            </a:pPr>
            <a:r>
              <a:rPr sz="2800" b="1">
                <a:latin typeface="Times New Roman" panose="02020603050405020304" pitchFamily="18" charset="0"/>
                <a:cs typeface="Times New Roman" panose="02020603050405020304" pitchFamily="18" charset="0"/>
              </a:rPr>
              <a:t>⑦ off短语</a:t>
            </a:r>
          </a:p>
          <a:p>
            <a:pPr fontAlgn="auto">
              <a:lnSpc>
                <a:spcPct val="150000"/>
              </a:lnSpc>
            </a:pPr>
            <a:r>
              <a:rPr sz="2800" b="1">
                <a:latin typeface="Times New Roman" panose="02020603050405020304" pitchFamily="18" charset="0"/>
                <a:cs typeface="Times New Roman" panose="02020603050405020304" pitchFamily="18" charset="0"/>
              </a:rPr>
              <a:t>cut off切除; go off熄灭,(闹铃)响; put off推迟; give off发出(光、热); turn off关闭</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637665"/>
            <a:ext cx="11205845" cy="396938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⑧up短语</a:t>
            </a:r>
          </a:p>
          <a:p>
            <a:pPr fontAlgn="auto">
              <a:lnSpc>
                <a:spcPct val="150000"/>
              </a:lnSpc>
            </a:pPr>
            <a:r>
              <a:rPr sz="2800" b="1">
                <a:latin typeface="Times New Roman" panose="02020603050405020304" pitchFamily="18" charset="0"/>
                <a:cs typeface="Times New Roman" panose="02020603050405020304" pitchFamily="18" charset="0"/>
              </a:rPr>
              <a:t>grow up长大; bring up抚养; call up打电话; pick up捡起; give up放弃; fix up修理; cheer up使</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高兴; look up查问,向上看</a:t>
            </a:r>
          </a:p>
          <a:p>
            <a:pPr fontAlgn="auto">
              <a:lnSpc>
                <a:spcPct val="150000"/>
              </a:lnSpc>
            </a:pPr>
            <a:r>
              <a:rPr sz="2800" b="1">
                <a:latin typeface="Times New Roman" panose="02020603050405020304" pitchFamily="18" charset="0"/>
                <a:cs typeface="Times New Roman" panose="02020603050405020304" pitchFamily="18" charset="0"/>
              </a:rPr>
              <a:t>⑨with短语</a:t>
            </a:r>
          </a:p>
          <a:p>
            <a:pPr fontAlgn="auto">
              <a:lnSpc>
                <a:spcPct val="150000"/>
              </a:lnSpc>
            </a:pPr>
            <a:r>
              <a:rPr sz="2800" b="1">
                <a:latin typeface="Times New Roman" panose="02020603050405020304" pitchFamily="18" charset="0"/>
                <a:cs typeface="Times New Roman" panose="02020603050405020304" pitchFamily="18" charset="0"/>
              </a:rPr>
              <a:t>agree with同意; begin with以</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开始; play with玩; connect with与</a:t>
            </a:r>
            <a:r>
              <a:rPr sz="2800" b="1">
                <a:latin typeface="宋体" panose="02010600030101010101" pitchFamily="2" charset="-122"/>
                <a:ea typeface="宋体" panose="02010600030101010101" pitchFamily="2" charset="-122"/>
                <a:cs typeface="Times New Roman" panose="02020603050405020304" pitchFamily="18" charset="0"/>
              </a:rPr>
              <a:t>……</a:t>
            </a:r>
            <a:r>
              <a:rPr sz="2800" b="1">
                <a:latin typeface="Times New Roman" panose="02020603050405020304" pitchFamily="18" charset="0"/>
                <a:cs typeface="Times New Roman" panose="02020603050405020304" pitchFamily="18" charset="0"/>
              </a:rPr>
              <a:t>相连; deal/do with处理; come up with想起; catch up with追上</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9" name="文本框 8"/>
          <p:cNvSpPr txBox="1"/>
          <p:nvPr/>
        </p:nvSpPr>
        <p:spPr>
          <a:xfrm>
            <a:off x="485140" y="1637665"/>
            <a:ext cx="11205845" cy="2030095"/>
          </a:xfrm>
          <a:prstGeom prst="rect">
            <a:avLst/>
          </a:prstGeom>
          <a:noFill/>
        </p:spPr>
        <p:txBody>
          <a:bodyPr wrap="square" rtlCol="0">
            <a:spAutoFit/>
          </a:bodyPr>
          <a:lstStyle/>
          <a:p>
            <a:pPr fontAlgn="auto">
              <a:lnSpc>
                <a:spcPct val="150000"/>
              </a:lnSpc>
            </a:pPr>
            <a:r>
              <a:rPr sz="2800" b="1">
                <a:latin typeface="Times New Roman" panose="02020603050405020304" pitchFamily="18" charset="0"/>
                <a:cs typeface="Times New Roman" panose="02020603050405020304" pitchFamily="18" charset="0"/>
              </a:rPr>
              <a:t>⑩out短语</a:t>
            </a:r>
          </a:p>
          <a:p>
            <a:pPr fontAlgn="auto">
              <a:lnSpc>
                <a:spcPct val="150000"/>
              </a:lnSpc>
            </a:pPr>
            <a:r>
              <a:rPr sz="2800" b="1">
                <a:latin typeface="Times New Roman" panose="02020603050405020304" pitchFamily="18" charset="0"/>
                <a:cs typeface="Times New Roman" panose="02020603050405020304" pitchFamily="18" charset="0"/>
              </a:rPr>
              <a:t>find out找出,查明; look out小心; hand out分发; take out切除; come out 出现,出版; go out出去</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【考点考法强化】</a:t>
            </a:r>
          </a:p>
          <a:p>
            <a:pPr fontAlgn="auto">
              <a:lnSpc>
                <a:spcPct val="150000"/>
              </a:lnSpc>
            </a:pPr>
            <a:r>
              <a:rPr lang="zh-CN" altLang="en-US" sz="2800" b="1">
                <a:latin typeface="Times New Roman" panose="02020603050405020304" pitchFamily="18" charset="0"/>
                <a:cs typeface="Times New Roman" panose="02020603050405020304" pitchFamily="18" charset="0"/>
              </a:rPr>
              <a:t>1. (2021·乐山改编)—Are you kidding? I can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believe it!</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m serious. 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m not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 story. It really happened!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making up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looking up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taking up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giving up</a:t>
            </a:r>
          </a:p>
        </p:txBody>
      </p:sp>
      <p:sp>
        <p:nvSpPr>
          <p:cNvPr id="9" name="文本框 8"/>
          <p:cNvSpPr txBox="1"/>
          <p:nvPr/>
        </p:nvSpPr>
        <p:spPr>
          <a:xfrm>
            <a:off x="5167630" y="2872105"/>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1"/>
          <p:cNvSpPr txBox="1"/>
          <p:nvPr/>
        </p:nvSpPr>
        <p:spPr>
          <a:xfrm>
            <a:off x="10819765" y="1431925"/>
            <a:ext cx="960755" cy="368300"/>
          </a:xfrm>
          <a:prstGeom prst="rect">
            <a:avLst/>
          </a:prstGeom>
          <a:noFill/>
        </p:spPr>
        <p:txBody>
          <a:bodyPr wrap="square" rtlCol="0">
            <a:spAutoFit/>
          </a:bodyPr>
          <a:lstStyle/>
          <a:p>
            <a:r>
              <a:rPr lang="zh-CN" altLang="en-US"/>
              <a:t>续表</a:t>
            </a:r>
          </a:p>
        </p:txBody>
      </p:sp>
      <p:graphicFrame>
        <p:nvGraphicFramePr>
          <p:cNvPr id="2" name="表格 1"/>
          <p:cNvGraphicFramePr/>
          <p:nvPr>
            <p:custDataLst>
              <p:tags r:id="rId1"/>
            </p:custDataLst>
          </p:nvPr>
        </p:nvGraphicFramePr>
        <p:xfrm>
          <a:off x="690880" y="1838325"/>
          <a:ext cx="10854270" cy="4637405"/>
        </p:xfrm>
        <a:graphic>
          <a:graphicData uri="http://schemas.openxmlformats.org/drawingml/2006/table">
            <a:tbl>
              <a:tblPr firstRow="1" bandRow="1">
                <a:tableStyleId>{5940675A-B579-460E-94D1-54222C63F5DA}</a:tableStyleId>
              </a:tblPr>
              <a:tblGrid>
                <a:gridCol w="1200150"/>
                <a:gridCol w="871220"/>
                <a:gridCol w="2187788"/>
                <a:gridCol w="836930"/>
                <a:gridCol w="2222078"/>
                <a:gridCol w="756920"/>
                <a:gridCol w="2779184"/>
              </a:tblGrid>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rowSpan="5">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2015</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5">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read, watch, guess, listen</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look for, pay for, ask for, wait for</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rest, shake, look, work</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give up, put down, pick up, think about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save, help, care, relax</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3300">
                <a:tc rowSpan="2">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2014</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smells,</a:t>
                      </a: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feels, tastes,  sounds</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48</a:t>
                      </a:r>
                    </a:p>
                    <a:p>
                      <a:pPr indent="0" algn="ctr">
                        <a:buNone/>
                      </a:pPr>
                      <a:endParaRPr lang="en-US" altLang="zh-CN" sz="20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asked, told, replied, spoke</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get up, get off, get to, get in</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bring, buy, take, sell</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take out, cut off, put down, pick up</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714375" y="1849755"/>
            <a:ext cx="1158240" cy="114681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83640" y="1951990"/>
            <a:ext cx="794385"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a:p>
        </p:txBody>
      </p:sp>
      <p:sp>
        <p:nvSpPr>
          <p:cNvPr id="13" name="文本框 12"/>
          <p:cNvSpPr txBox="1"/>
          <p:nvPr/>
        </p:nvSpPr>
        <p:spPr>
          <a:xfrm>
            <a:off x="839470" y="2519680"/>
            <a:ext cx="1033780"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年份</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40144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2. (2021·菏泽改编)—Do you think it necessary for teenagers to learn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cooking at home?</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—Sure. Cooking is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an important part of education in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China.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prepared for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regarded as</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compared with　　 	D. connected with</a:t>
            </a:r>
          </a:p>
          <a:p>
            <a:pPr fontAlgn="auto">
              <a:lnSpc>
                <a:spcPct val="150000"/>
              </a:lnSpc>
            </a:pPr>
            <a:endParaRPr lang="zh-CN" altLang="en-US" sz="2800" b="1">
              <a:latin typeface="Times New Roman" panose="02020603050405020304" pitchFamily="18" charset="0"/>
              <a:cs typeface="Times New Roman" panose="02020603050405020304" pitchFamily="18" charset="0"/>
            </a:endParaRPr>
          </a:p>
        </p:txBody>
      </p:sp>
      <p:sp>
        <p:nvSpPr>
          <p:cNvPr id="9" name="文本框 8"/>
          <p:cNvSpPr txBox="1"/>
          <p:nvPr/>
        </p:nvSpPr>
        <p:spPr>
          <a:xfrm>
            <a:off x="4395470" y="2877820"/>
            <a:ext cx="48831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(2021·岳阳改编)It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impolite to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anyone with your</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chopsticks.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look at　　	B. point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arrive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laugh at</a:t>
            </a:r>
          </a:p>
          <a:p>
            <a:pPr fontAlgn="auto">
              <a:lnSpc>
                <a:spcPct val="150000"/>
              </a:lnSpc>
            </a:pPr>
            <a:r>
              <a:rPr lang="zh-CN" altLang="en-US" sz="2800" b="1">
                <a:latin typeface="Times New Roman" panose="02020603050405020304" pitchFamily="18" charset="0"/>
                <a:cs typeface="Times New Roman" panose="02020603050405020304" pitchFamily="18" charset="0"/>
              </a:rPr>
              <a:t>4. (2021·山西改编)In daily life, everyone should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the lies. After</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all, being honest comes first.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pay attention to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get used to</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stay away from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take care of</a:t>
            </a:r>
          </a:p>
        </p:txBody>
      </p:sp>
      <p:sp>
        <p:nvSpPr>
          <p:cNvPr id="9" name="文本框 8"/>
          <p:cNvSpPr txBox="1"/>
          <p:nvPr/>
        </p:nvSpPr>
        <p:spPr>
          <a:xfrm>
            <a:off x="6280150" y="1585595"/>
            <a:ext cx="46545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8460105" y="3507740"/>
            <a:ext cx="35179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5. (2021·武汉)—Larry has changed a lot since he had a baby.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—Yeah. Being a parent has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all his love and sense of duty.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taken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brought out</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made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given out</a:t>
            </a:r>
          </a:p>
          <a:p>
            <a:pPr fontAlgn="auto">
              <a:lnSpc>
                <a:spcPct val="150000"/>
              </a:lnSpc>
            </a:pPr>
            <a:r>
              <a:rPr lang="zh-CN" altLang="en-US" sz="2800" b="1">
                <a:latin typeface="Times New Roman" panose="02020603050405020304" pitchFamily="18" charset="0"/>
                <a:cs typeface="Times New Roman" panose="02020603050405020304" pitchFamily="18" charset="0"/>
              </a:rPr>
              <a:t>6. (2021·盐城)—Hello! 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d like to speak to the Customer Service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Department.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—Please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and 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ll put you through.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hold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carry on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come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go on</a:t>
            </a:r>
          </a:p>
        </p:txBody>
      </p:sp>
      <p:sp>
        <p:nvSpPr>
          <p:cNvPr id="9" name="文本框 8"/>
          <p:cNvSpPr txBox="1"/>
          <p:nvPr/>
        </p:nvSpPr>
        <p:spPr>
          <a:xfrm>
            <a:off x="5676900" y="2233295"/>
            <a:ext cx="53340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5142865" y="4788535"/>
            <a:ext cx="45466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7. (2021·扬州)He said that he would pass the exam and this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to</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be true.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turned out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put out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broke out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tried out</a:t>
            </a:r>
          </a:p>
          <a:p>
            <a:pPr fontAlgn="auto">
              <a:lnSpc>
                <a:spcPct val="150000"/>
              </a:lnSpc>
            </a:pPr>
            <a:r>
              <a:rPr lang="zh-CN" altLang="en-US" sz="2800" b="1">
                <a:latin typeface="Times New Roman" panose="02020603050405020304" pitchFamily="18" charset="0"/>
                <a:cs typeface="Times New Roman" panose="02020603050405020304" pitchFamily="18" charset="0"/>
              </a:rPr>
              <a:t>8. (2021·达州)—I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m afraid that we can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the math problem</a:t>
            </a:r>
          </a:p>
          <a:p>
            <a:pPr fontAlgn="auto">
              <a:lnSpc>
                <a:spcPct val="150000"/>
              </a:lnSpc>
            </a:pPr>
            <a:r>
              <a:rPr lang="zh-CN" altLang="en-US" sz="2800" b="1">
                <a:latin typeface="Times New Roman" panose="02020603050405020304" pitchFamily="18" charset="0"/>
                <a:cs typeface="Times New Roman" panose="02020603050405020304" pitchFamily="18" charset="0"/>
              </a:rPr>
              <a:t> 　the teacher helps us.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—That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true. It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too difficult.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work on; if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work on; unless</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work out; if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work out; unless</a:t>
            </a:r>
          </a:p>
        </p:txBody>
      </p:sp>
      <p:sp>
        <p:nvSpPr>
          <p:cNvPr id="9" name="文本框 8"/>
          <p:cNvSpPr txBox="1"/>
          <p:nvPr/>
        </p:nvSpPr>
        <p:spPr>
          <a:xfrm>
            <a:off x="10147935" y="1594485"/>
            <a:ext cx="45402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7279640" y="415480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9. (2021·云南)—Did you have a welcome party for Laura last night?</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—No, we didn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It was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because Laura was in hospital.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put off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taken off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cut off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turned off</a:t>
            </a:r>
          </a:p>
          <a:p>
            <a:pPr fontAlgn="auto">
              <a:lnSpc>
                <a:spcPct val="150000"/>
              </a:lnSpc>
            </a:pPr>
            <a:r>
              <a:rPr lang="zh-CN" altLang="en-US" sz="2800" b="1">
                <a:latin typeface="Times New Roman" panose="02020603050405020304" pitchFamily="18" charset="0"/>
                <a:cs typeface="Times New Roman" panose="02020603050405020304" pitchFamily="18" charset="0"/>
              </a:rPr>
              <a:t>10. (2021·安徽)Every student is supposed to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a sporting activity</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for a healthy life.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come across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put away</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turn down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take up</a:t>
            </a:r>
          </a:p>
        </p:txBody>
      </p:sp>
      <p:sp>
        <p:nvSpPr>
          <p:cNvPr id="9" name="文本框 8"/>
          <p:cNvSpPr txBox="1"/>
          <p:nvPr/>
        </p:nvSpPr>
        <p:spPr>
          <a:xfrm>
            <a:off x="5144770" y="223329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11" name="文本框 10"/>
          <p:cNvSpPr txBox="1"/>
          <p:nvPr/>
        </p:nvSpPr>
        <p:spPr>
          <a:xfrm>
            <a:off x="7892415" y="415290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11. (2021·自贡改编)—What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up? She looks so upset.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—She failed the exam. Let</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s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dress her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cheer her up</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make her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clean her up</a:t>
            </a:r>
          </a:p>
          <a:p>
            <a:pPr fontAlgn="auto">
              <a:lnSpc>
                <a:spcPct val="150000"/>
              </a:lnSpc>
            </a:pPr>
            <a:r>
              <a:rPr lang="zh-CN" altLang="en-US" sz="2800" b="1">
                <a:latin typeface="Times New Roman" panose="02020603050405020304" pitchFamily="18" charset="0"/>
                <a:cs typeface="Times New Roman" panose="02020603050405020304" pitchFamily="18" charset="0"/>
              </a:rPr>
              <a:t>12. (2021·泸州)—Are you going to do a part-time job in your free time?</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—Yes. I don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think I should always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my parents.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turn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put on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depend on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come on</a:t>
            </a:r>
          </a:p>
        </p:txBody>
      </p:sp>
      <p:sp>
        <p:nvSpPr>
          <p:cNvPr id="9" name="文本框 8"/>
          <p:cNvSpPr txBox="1"/>
          <p:nvPr/>
        </p:nvSpPr>
        <p:spPr>
          <a:xfrm>
            <a:off x="6019165" y="2247265"/>
            <a:ext cx="41973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
        <p:nvSpPr>
          <p:cNvPr id="11" name="文本框 10"/>
          <p:cNvSpPr txBox="1"/>
          <p:nvPr/>
        </p:nvSpPr>
        <p:spPr>
          <a:xfrm>
            <a:off x="7233920" y="4756785"/>
            <a:ext cx="44259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397635"/>
            <a:ext cx="11300460" cy="526224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13. (2021·大庆模拟)Frank and his friend gave each other their phone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numbers and promised to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each other.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get on well with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end up with</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keep in touch with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come up with</a:t>
            </a:r>
          </a:p>
          <a:p>
            <a:pPr fontAlgn="auto">
              <a:lnSpc>
                <a:spcPct val="150000"/>
              </a:lnSpc>
            </a:pPr>
            <a:r>
              <a:rPr lang="zh-CN" altLang="en-US" sz="2800" b="1">
                <a:latin typeface="Times New Roman" panose="02020603050405020304" pitchFamily="18" charset="0"/>
                <a:cs typeface="Times New Roman" panose="02020603050405020304" pitchFamily="18" charset="0"/>
              </a:rPr>
              <a:t>14. (2021·厦门二模改编)To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the waste, Starbucks encourages</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customers to borrow reusable cups from the store.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put down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write down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cut down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turn down</a:t>
            </a:r>
          </a:p>
        </p:txBody>
      </p:sp>
      <p:sp>
        <p:nvSpPr>
          <p:cNvPr id="9" name="文本框 8"/>
          <p:cNvSpPr txBox="1"/>
          <p:nvPr/>
        </p:nvSpPr>
        <p:spPr>
          <a:xfrm>
            <a:off x="5701030" y="2233930"/>
            <a:ext cx="363220"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11" name="文本框 10"/>
          <p:cNvSpPr txBox="1"/>
          <p:nvPr/>
        </p:nvSpPr>
        <p:spPr>
          <a:xfrm>
            <a:off x="5337810" y="4142105"/>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5117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5084445"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动</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考点聚焦</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58377" y="101137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8071485" y="1000760"/>
            <a:ext cx="1746885" cy="432793"/>
            <a:chOff x="8480182" y="1575737"/>
            <a:chExt cx="1678579" cy="562416"/>
          </a:xfrm>
        </p:grpSpPr>
        <p:sp>
          <p:nvSpPr>
            <p:cNvPr id="2" name="圆角矩形 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
            </p:cNvPr>
            <p:cNvSpPr txBox="1"/>
            <p:nvPr/>
          </p:nvSpPr>
          <p:spPr>
            <a:xfrm>
              <a:off x="8575416" y="1579502"/>
              <a:ext cx="1527522" cy="558651"/>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hlinkClick r:id="rId3" action="ppaction://hlinksldjump"/>
                </a:rPr>
                <a:t>返回子目录</a:t>
              </a:r>
              <a:endParaRPr lang="zh-CN" altLang="en-US" sz="2200" dirty="0">
                <a:latin typeface="黑体" panose="02010609060101010101" pitchFamily="49" charset="-122"/>
                <a:ea typeface="黑体" panose="02010609060101010101" pitchFamily="49" charset="-122"/>
              </a:endParaRPr>
            </a:p>
          </p:txBody>
        </p:sp>
      </p:grpSp>
      <p:sp>
        <p:nvSpPr>
          <p:cNvPr id="7" name="文本框 6"/>
          <p:cNvSpPr txBox="1"/>
          <p:nvPr/>
        </p:nvSpPr>
        <p:spPr>
          <a:xfrm>
            <a:off x="1293495" y="1844040"/>
            <a:ext cx="2225675" cy="368300"/>
          </a:xfrm>
          <a:prstGeom prst="rect">
            <a:avLst/>
          </a:prstGeom>
          <a:noFill/>
        </p:spPr>
        <p:txBody>
          <a:bodyPr wrap="square" rtlCol="0">
            <a:spAutoFit/>
          </a:bodyPr>
          <a:lstStyle/>
          <a:p>
            <a:endParaRPr lang="zh-CN" altLang="en-US"/>
          </a:p>
        </p:txBody>
      </p:sp>
      <p:sp>
        <p:nvSpPr>
          <p:cNvPr id="8" name="文本框 7"/>
          <p:cNvSpPr txBox="1"/>
          <p:nvPr/>
        </p:nvSpPr>
        <p:spPr>
          <a:xfrm>
            <a:off x="534035" y="1602740"/>
            <a:ext cx="11300460" cy="396938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15. (2021·龙岩模拟)Notices were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in the community to ask us to</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wear face masks(口罩)in public.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put away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put off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put up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put out</a:t>
            </a:r>
          </a:p>
        </p:txBody>
      </p:sp>
      <p:sp>
        <p:nvSpPr>
          <p:cNvPr id="9" name="文本框 8"/>
          <p:cNvSpPr txBox="1"/>
          <p:nvPr/>
        </p:nvSpPr>
        <p:spPr>
          <a:xfrm>
            <a:off x="6151245" y="1797050"/>
            <a:ext cx="465455"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07975" y="591185"/>
            <a:ext cx="11566525" cy="610933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98450"/>
            <a:ext cx="4879340" cy="583565"/>
          </a:xfrm>
          <a:prstGeom prst="rect">
            <a:avLst/>
          </a:prstGeom>
          <a:noFill/>
        </p:spPr>
        <p:txBody>
          <a:bodyPr wrap="none" rtlCol="0">
            <a:spAutoFit/>
          </a:bodyPr>
          <a:lstStyle/>
          <a:p>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考情分析</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1"/>
          <p:cNvSpPr txBox="1"/>
          <p:nvPr/>
        </p:nvSpPr>
        <p:spPr>
          <a:xfrm>
            <a:off x="10819765" y="1431925"/>
            <a:ext cx="960755" cy="368300"/>
          </a:xfrm>
          <a:prstGeom prst="rect">
            <a:avLst/>
          </a:prstGeom>
          <a:noFill/>
        </p:spPr>
        <p:txBody>
          <a:bodyPr wrap="square" rtlCol="0">
            <a:spAutoFit/>
          </a:bodyPr>
          <a:lstStyle/>
          <a:p>
            <a:r>
              <a:rPr lang="zh-CN" altLang="en-US"/>
              <a:t>续表</a:t>
            </a:r>
          </a:p>
        </p:txBody>
      </p:sp>
      <p:graphicFrame>
        <p:nvGraphicFramePr>
          <p:cNvPr id="2" name="表格 1"/>
          <p:cNvGraphicFramePr/>
          <p:nvPr>
            <p:custDataLst>
              <p:tags r:id="rId1"/>
            </p:custDataLst>
          </p:nvPr>
        </p:nvGraphicFramePr>
        <p:xfrm>
          <a:off x="690880" y="1838325"/>
          <a:ext cx="10854270" cy="4951095"/>
        </p:xfrm>
        <a:graphic>
          <a:graphicData uri="http://schemas.openxmlformats.org/drawingml/2006/table">
            <a:tbl>
              <a:tblPr firstRow="1" bandRow="1">
                <a:tableStyleId>{5940675A-B579-460E-94D1-54222C63F5DA}</a:tableStyleId>
              </a:tblPr>
              <a:tblGrid>
                <a:gridCol w="1200150"/>
                <a:gridCol w="871220"/>
                <a:gridCol w="2187788"/>
                <a:gridCol w="836930"/>
                <a:gridCol w="2222078"/>
                <a:gridCol w="756920"/>
                <a:gridCol w="2779184"/>
              </a:tblGrid>
              <a:tr h="609600">
                <a:tc rowSpan="2">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系动词词义辨析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实义动词词义辨析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动词短语辨析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7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题目设置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rowSpan="3">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2013</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3">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moves</a:t>
                      </a: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comes</a:t>
                      </a:r>
                      <a:r>
                        <a:rPr lang="zh-CN" altLang="en-US"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returns, leaves</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take down, turn up, take away, turn off</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moves, happens, appears, develops</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3759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53</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looking for, worrying about, waiting for, thinking about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6275">
                <a:tc rowSpan="4">
                  <a:txBody>
                    <a:bodyPr/>
                    <a:lstStyle/>
                    <a:p>
                      <a:pPr indent="0" algn="ctr">
                        <a:buNone/>
                      </a:pPr>
                      <a:r>
                        <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2012</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moves</a:t>
                      </a:r>
                      <a:r>
                        <a:rPr lang="zh-CN" altLang="en-US"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comes</a:t>
                      </a:r>
                      <a:r>
                        <a:rPr lang="zh-CN" altLang="en-US"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returns, leaves</a:t>
                      </a:r>
                      <a:endPar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39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cut down,ok down, turn down, put down</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won, began, failed, ended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21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48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84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方正黑体_GBK" charset="0"/>
                        </a:rPr>
                        <a:t>50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altLang="zh-CN" sz="20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tired, forgot, stopped, remembered</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3" name="直接连接符 2"/>
          <p:cNvCxnSpPr/>
          <p:nvPr/>
        </p:nvCxnSpPr>
        <p:spPr>
          <a:xfrm>
            <a:off x="714375" y="1849755"/>
            <a:ext cx="1158240" cy="114681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83640" y="1951990"/>
            <a:ext cx="794385"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a:p>
        </p:txBody>
      </p:sp>
      <p:sp>
        <p:nvSpPr>
          <p:cNvPr id="13" name="文本框 12"/>
          <p:cNvSpPr txBox="1"/>
          <p:nvPr/>
        </p:nvSpPr>
        <p:spPr>
          <a:xfrm>
            <a:off x="839470" y="2519680"/>
            <a:ext cx="1033780" cy="398780"/>
          </a:xfrm>
          <a:prstGeom prst="rect">
            <a:avLst/>
          </a:prstGeom>
          <a:noFill/>
        </p:spPr>
        <p:txBody>
          <a:bodyPr wrap="square" rtlCol="0">
            <a:spAutoFit/>
          </a:bodyPr>
          <a:lstStyle/>
          <a:p>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年份</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2062480"/>
            <a:ext cx="11181080"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单项选择</a:t>
            </a:r>
          </a:p>
          <a:p>
            <a:pPr fontAlgn="auto">
              <a:lnSpc>
                <a:spcPct val="150000"/>
              </a:lnSpc>
            </a:pPr>
            <a:r>
              <a:rPr lang="zh-CN" altLang="en-US" sz="2800" b="1">
                <a:latin typeface="Times New Roman" panose="02020603050405020304" pitchFamily="18" charset="0"/>
                <a:cs typeface="Times New Roman" panose="02020603050405020304" pitchFamily="18" charset="0"/>
              </a:rPr>
              <a:t>1. (2021·河北)The trip </a:t>
            </a:r>
            <a:r>
              <a:rPr lang="en-US" altLang="zh-CN" sz="2800" b="1">
                <a:latin typeface="Times New Roman" panose="02020603050405020304" pitchFamily="18" charset="0"/>
                <a:cs typeface="Times New Roman" panose="02020603050405020304" pitchFamily="18" charset="0"/>
                <a:sym typeface="+mn-ea"/>
              </a:rPr>
              <a:t>________ </a:t>
            </a:r>
            <a:r>
              <a:rPr lang="zh-CN" altLang="en-US" sz="2800" b="1">
                <a:latin typeface="Times New Roman" panose="02020603050405020304" pitchFamily="18" charset="0"/>
                <a:cs typeface="Times New Roman" panose="02020603050405020304" pitchFamily="18" charset="0"/>
              </a:rPr>
              <a:t>really exciting to me. How I wish to go!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sounds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smells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tastes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feels</a:t>
            </a:r>
          </a:p>
          <a:p>
            <a:pPr fontAlgn="auto">
              <a:lnSpc>
                <a:spcPct val="150000"/>
              </a:lnSpc>
            </a:pPr>
            <a:r>
              <a:rPr lang="zh-CN" altLang="en-US" sz="2800" b="1">
                <a:latin typeface="Times New Roman" panose="02020603050405020304" pitchFamily="18" charset="0"/>
                <a:cs typeface="Times New Roman" panose="02020603050405020304" pitchFamily="18" charset="0"/>
              </a:rPr>
              <a:t>2. (2021·唐山路南区二模) You don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have to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every new word in</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the dictionary while reading.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look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look after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look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look for</a:t>
            </a:r>
          </a:p>
        </p:txBody>
      </p:sp>
      <p:sp>
        <p:nvSpPr>
          <p:cNvPr id="7" name="圆角矩形 6"/>
          <p:cNvSpPr/>
          <p:nvPr/>
        </p:nvSpPr>
        <p:spPr>
          <a:xfrm>
            <a:off x="3199130" y="1285875"/>
            <a:ext cx="3643630" cy="503555"/>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8" name="矩形 7"/>
          <p:cNvSpPr/>
          <p:nvPr/>
        </p:nvSpPr>
        <p:spPr>
          <a:xfrm>
            <a:off x="3874135" y="1285875"/>
            <a:ext cx="4838700" cy="503555"/>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a:latin typeface="黑体" panose="02010609060101010101" pitchFamily="49" charset="-122"/>
                <a:ea typeface="黑体" panose="02010609060101010101" pitchFamily="49" charset="-122"/>
                <a:cs typeface="黑体" panose="02010609060101010101" pitchFamily="49" charset="-122"/>
              </a:rPr>
              <a:t>数据链接</a:t>
            </a:r>
            <a:r>
              <a:rPr kumimoji="1" lang="en-US" altLang="zh-CN" sz="3600" b="1">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a:latin typeface="黑体" panose="02010609060101010101" pitchFamily="49" charset="-122"/>
                <a:ea typeface="黑体" panose="02010609060101010101" pitchFamily="49" charset="-122"/>
                <a:cs typeface="黑体" panose="02010609060101010101" pitchFamily="49" charset="-122"/>
              </a:rPr>
              <a:t>真题试做</a:t>
            </a:r>
          </a:p>
        </p:txBody>
      </p:sp>
      <p:sp>
        <p:nvSpPr>
          <p:cNvPr id="9" name="椭圆 8"/>
          <p:cNvSpPr/>
          <p:nvPr/>
        </p:nvSpPr>
        <p:spPr>
          <a:xfrm>
            <a:off x="3499157" y="117308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a:latin typeface="黑体" panose="02010609060101010101" pitchFamily="49" charset="-122"/>
                <a:ea typeface="黑体" panose="02010609060101010101" pitchFamily="49" charset="-122"/>
              </a:rPr>
              <a:t>2</a:t>
            </a:r>
          </a:p>
        </p:txBody>
      </p:sp>
      <p:sp>
        <p:nvSpPr>
          <p:cNvPr id="11" name="文本框 10"/>
          <p:cNvSpPr txBox="1"/>
          <p:nvPr/>
        </p:nvSpPr>
        <p:spPr>
          <a:xfrm>
            <a:off x="4685665" y="2901315"/>
            <a:ext cx="408940" cy="521970"/>
          </a:xfrm>
          <a:prstGeom prst="rect">
            <a:avLst/>
          </a:prstGeom>
          <a:noFill/>
        </p:spPr>
        <p:txBody>
          <a:bodyPr wrap="square" rtlCol="0">
            <a:spAutoFit/>
          </a:bodyPr>
          <a:lstStyle/>
          <a:p>
            <a:r>
              <a:rPr lang="en-US" altLang="zh-CN" sz="2800" b="1">
                <a:solidFill>
                  <a:srgbClr val="FF0000"/>
                </a:solidFill>
                <a:latin typeface="Times New Roman" panose="02020603050405020304" pitchFamily="18" charset="0"/>
                <a:cs typeface="Times New Roman" panose="02020603050405020304" pitchFamily="18" charset="0"/>
              </a:rPr>
              <a:t>A</a:t>
            </a:r>
          </a:p>
        </p:txBody>
      </p:sp>
      <p:sp>
        <p:nvSpPr>
          <p:cNvPr id="12" name="文本框 11"/>
          <p:cNvSpPr txBox="1"/>
          <p:nvPr/>
        </p:nvSpPr>
        <p:spPr>
          <a:xfrm>
            <a:off x="7842250" y="4157980"/>
            <a:ext cx="40894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a:off x="329858" y="67362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45085" y="298450"/>
            <a:ext cx="4879340" cy="583565"/>
          </a:xfrm>
          <a:prstGeom prst="rect">
            <a:avLst/>
          </a:prstGeom>
          <a:noFill/>
        </p:spPr>
        <p:txBody>
          <a:bodyPr wrap="none" rtlCol="0">
            <a:spAutoFit/>
          </a:bodyPr>
          <a:lstStyle/>
          <a:p>
            <a:pPr algn="l"/>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专题七</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动词</a:t>
            </a: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真题试做</a:t>
            </a:r>
          </a:p>
        </p:txBody>
      </p:sp>
      <p:sp>
        <p:nvSpPr>
          <p:cNvPr id="10" name="圆角矩形 9">
            <a:hlinkClick r:id=""/>
          </p:cNvPr>
          <p:cNvSpPr/>
          <p:nvPr/>
        </p:nvSpPr>
        <p:spPr>
          <a:xfrm>
            <a:off x="10169172" y="100057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2"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3" name="文本框 2"/>
          <p:cNvSpPr txBox="1"/>
          <p:nvPr/>
        </p:nvSpPr>
        <p:spPr>
          <a:xfrm>
            <a:off x="528320" y="1619885"/>
            <a:ext cx="11146155" cy="4615815"/>
          </a:xfrm>
          <a:prstGeom prst="rect">
            <a:avLst/>
          </a:prstGeom>
          <a:noFill/>
        </p:spPr>
        <p:txBody>
          <a:bodyPr wrap="square" rtlCol="0">
            <a:spAutoFit/>
          </a:bodyPr>
          <a:lstStyle/>
          <a:p>
            <a:pPr fontAlgn="auto">
              <a:lnSpc>
                <a:spcPct val="150000"/>
              </a:lnSpc>
            </a:pPr>
            <a:r>
              <a:rPr lang="zh-CN" altLang="en-US" sz="2800" b="1">
                <a:latin typeface="Times New Roman" panose="02020603050405020304" pitchFamily="18" charset="0"/>
                <a:cs typeface="Times New Roman" panose="02020603050405020304" pitchFamily="18" charset="0"/>
              </a:rPr>
              <a:t>3. (2021·保定定兴县二模)Judy waited a long time for her mom, but she </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didn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show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get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wake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stay up</a:t>
            </a:r>
          </a:p>
          <a:p>
            <a:pPr fontAlgn="auto">
              <a:lnSpc>
                <a:spcPct val="150000"/>
              </a:lnSpc>
            </a:pPr>
            <a:r>
              <a:rPr lang="zh-CN" altLang="en-US" sz="2800" b="1">
                <a:latin typeface="Times New Roman" panose="02020603050405020304" pitchFamily="18" charset="0"/>
                <a:cs typeface="Times New Roman" panose="02020603050405020304" pitchFamily="18" charset="0"/>
              </a:rPr>
              <a:t>4. (2021·沧州献县)— Hi, John. Please come and help me</a:t>
            </a:r>
            <a:r>
              <a:rPr lang="en-US" altLang="zh-CN" sz="2800" b="1">
                <a:latin typeface="Times New Roman" panose="02020603050405020304" pitchFamily="18" charset="0"/>
                <a:cs typeface="Times New Roman" panose="02020603050405020304" pitchFamily="18" charset="0"/>
                <a:sym typeface="+mn-ea"/>
              </a:rPr>
              <a:t>________</a:t>
            </a:r>
            <a:r>
              <a:rPr lang="zh-CN" altLang="en-US" sz="2800" b="1">
                <a:latin typeface="Times New Roman" panose="02020603050405020304" pitchFamily="18" charset="0"/>
                <a:cs typeface="Times New Roman" panose="02020603050405020304" pitchFamily="18" charset="0"/>
              </a:rPr>
              <a:t> the</a:t>
            </a:r>
          </a:p>
          <a:p>
            <a:pPr fontAlgn="auto">
              <a:lnSpc>
                <a:spcPct val="150000"/>
              </a:lnSpc>
            </a:pPr>
            <a:r>
              <a:rPr lang="zh-CN" altLang="en-US" sz="2800" b="1">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tent.  </a:t>
            </a:r>
            <a:r>
              <a:rPr lang="en-US" altLang="zh-CN" sz="2800" b="1">
                <a:latin typeface="Times New Roman" panose="02020603050405020304" pitchFamily="18" charset="0"/>
                <a:cs typeface="Times New Roman" panose="02020603050405020304" pitchFamily="18" charset="0"/>
              </a:rPr>
              <a:t>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 OK,I</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m coming. </a:t>
            </a:r>
          </a:p>
          <a:p>
            <a:pPr fontAlgn="auto">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A. cut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B. put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C. make up	</a:t>
            </a: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 get up</a:t>
            </a:r>
          </a:p>
        </p:txBody>
      </p:sp>
      <p:sp>
        <p:nvSpPr>
          <p:cNvPr id="2" name="文本框 1"/>
          <p:cNvSpPr txBox="1"/>
          <p:nvPr/>
        </p:nvSpPr>
        <p:spPr>
          <a:xfrm>
            <a:off x="2573655" y="2471420"/>
            <a:ext cx="37465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A</a:t>
            </a:r>
          </a:p>
        </p:txBody>
      </p:sp>
      <p:sp>
        <p:nvSpPr>
          <p:cNvPr id="6" name="文本框 5"/>
          <p:cNvSpPr txBox="1"/>
          <p:nvPr/>
        </p:nvSpPr>
        <p:spPr>
          <a:xfrm>
            <a:off x="9647555" y="3723640"/>
            <a:ext cx="397510" cy="368300"/>
          </a:xfrm>
          <a:prstGeom prst="rect">
            <a:avLst/>
          </a:prstGeom>
          <a:noFill/>
        </p:spPr>
        <p:txBody>
          <a:bodyPr wrap="square" rtlCol="0">
            <a:spAutoFit/>
          </a:bodyPr>
          <a:lstStyle/>
          <a:p>
            <a:pPr lvl="0" algn="l">
              <a:buClrTx/>
              <a:buSzTx/>
              <a:buFontTx/>
            </a:pPr>
            <a:r>
              <a:rPr lang="en-US" altLang="zh-CN" sz="2800" b="1">
                <a:solidFill>
                  <a:srgbClr val="FF0000"/>
                </a:solidFill>
                <a:latin typeface="Times New Roman" panose="02020603050405020304" pitchFamily="18" charset="0"/>
                <a:cs typeface="Times New Roman" panose="02020603050405020304" pitchFamily="18" charset="0"/>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8bb948f-0354-4999-8e6e-1e65b3f831e6}"/>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88bb948f-0354-4999-8e6e-1e65b3f831e6}"/>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88bb948f-0354-4999-8e6e-1e65b3f831e6}"/>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47a0eed6-eea4-4a18-90b1-ff46f041a6f2}"/>
  <p:tag name="TABLE_ENDDRAG_ORIGIN_RECT" val="805*220"/>
  <p:tag name="TABLE_ENDDRAG_RECT" val="61*279*805*220"/>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2c703fdb-9632-4c13-8e66-52fd6bb369f3}"/>
  <p:tag name="TABLE_ENDDRAG_ORIGIN_RECT" val="814*350"/>
  <p:tag name="TABLE_ENDDRAG_RECT" val="67*137*814*350"/>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cc991e10-a2c0-454a-b3a3-6b082a07a54b}"/>
  <p:tag name="TABLE_ENDDRAG_ORIGIN_RECT" val="838*387"/>
  <p:tag name="TABLE_ENDDRAG_RECT" val="66*125*838*387"/>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bb323c74-0d79-4d29-be7b-826514535563}"/>
  <p:tag name="TABLE_ENDDRAG_ORIGIN_RECT" val="810*336"/>
  <p:tag name="TABLE_ENDDRAG_RECT" val="74*163*810*336"/>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6e8b1e89-2243-418a-8af6-d57a296840a5}"/>
  <p:tag name="TABLE_ENDDRAG_ORIGIN_RECT" val="829*451"/>
  <p:tag name="TABLE_ENDDRAG_RECT" val="70*110*829*45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6e8b1e89-2243-418a-8af6-d57a296840a5}"/>
  <p:tag name="TABLE_ENDDRAG_ORIGIN_RECT" val="829*451"/>
  <p:tag name="TABLE_ENDDRAG_RECT" val="70*110*829*45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84884b83-e921-4765-bb13-3eb60215307c}"/>
  <p:tag name="TABLE_ENDDRAG_ORIGIN_RECT" val="785*282"/>
  <p:tag name="TABLE_ENDDRAG_RECT" val="67*258*785*282"/>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4e290921-eca2-4aa0-a2a2-915203bb5a87}"/>
  <p:tag name="TABLE_ENDDRAG_ORIGIN_RECT" val="824*376"/>
  <p:tag name="TABLE_ENDDRAG_RECT" val="63*126*824*376"/>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9281d82c-8641-44bb-a42e-c4ba1dc43b62}"/>
  <p:tag name="TABLE_ENDDRAG_ORIGIN_RECT" val="779*402"/>
  <p:tag name="TABLE_ENDDRAG_RECT" val="91*131*779*402"/>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e23da3ac-d181-454c-9ae8-969a911aa733}"/>
  <p:tag name="TABLE_ENDDRAG_ORIGIN_RECT" val="780*397"/>
  <p:tag name="TABLE_ENDDRAG_RECT" val="94*136*780*397"/>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9196dba8-129a-4cc5-b272-4c29b2224d2b}"/>
  <p:tag name="TABLE_ENDDRAG_ORIGIN_RECT" val="775*412"/>
  <p:tag name="TABLE_ENDDRAG_RECT" val="92*116*775*412"/>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14471340-5d40-44b8-96de-a7565d9d427b}"/>
  <p:tag name="TABLE_ENDDRAG_ORIGIN_RECT" val="784*282"/>
  <p:tag name="TABLE_ENDDRAG_RECT" val="92*135*784*282"/>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f1242364-cd8d-43ea-a270-7051fce4773d}"/>
  <p:tag name="TABLE_ENDDRAG_ORIGIN_RECT" val="765*454"/>
  <p:tag name="TABLE_ENDDRAG_RECT" val="101*132*765*454"/>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aa7bbd9-ef8c-4320-9844-5de0d712ffe8}"/>
  <p:tag name="TABLE_ENDDRAG_ORIGIN_RECT" val="852*281"/>
  <p:tag name="TABLE_ENDDRAG_RECT" val="54*174*852*28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8bb948f-0354-4999-8e6e-1e65b3f831e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88bb948f-0354-4999-8e6e-1e65b3f831e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3498</Words>
  <Application>WPS 演示</Application>
  <PresentationFormat>自定义</PresentationFormat>
  <Paragraphs>975</Paragraphs>
  <Slides>67</Slides>
  <Notes>0</Notes>
  <HiddenSlides>0</HiddenSlides>
  <MMClips>0</MMClips>
  <ScaleCrop>false</ScaleCrop>
  <HeadingPairs>
    <vt:vector size="4" baseType="variant">
      <vt:variant>
        <vt:lpstr>主题</vt:lpstr>
      </vt:variant>
      <vt:variant>
        <vt:i4>3</vt:i4>
      </vt:variant>
      <vt:variant>
        <vt:lpstr>幻灯片标题</vt:lpstr>
      </vt:variant>
      <vt:variant>
        <vt:i4>67</vt:i4>
      </vt:variant>
    </vt:vector>
  </HeadingPairs>
  <TitlesOfParts>
    <vt:vector size="70" baseType="lpstr">
      <vt:lpstr>Office 主题​​</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170</cp:revision>
  <dcterms:created xsi:type="dcterms:W3CDTF">2020-07-19T08:35:00Z</dcterms:created>
  <dcterms:modified xsi:type="dcterms:W3CDTF">2022-02-26T03:08:59Z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62B0166924B84D7CBA7790EC8427695F</vt:lpwstr>
  </property>
  <property fmtid="{D5CDD505-2E9C-101B-9397-08002B2CF9AE}" pid="3" name="KSOProductBuildVer">
    <vt:lpwstr>2052-11.1.0.10938</vt:lpwstr>
  </property>
</Properties>
</file>