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8"/>
  </p:notesMasterIdLst>
  <p:handoutMasterIdLst>
    <p:handoutMasterId r:id="rId69"/>
  </p:handoutMasterIdLst>
  <p:sldIdLst>
    <p:sldId id="277" r:id="rId4"/>
    <p:sldId id="293" r:id="rId5"/>
    <p:sldId id="417" r:id="rId6"/>
    <p:sldId id="418" r:id="rId7"/>
    <p:sldId id="419" r:id="rId8"/>
    <p:sldId id="420" r:id="rId9"/>
    <p:sldId id="421" r:id="rId10"/>
    <p:sldId id="422" r:id="rId11"/>
    <p:sldId id="304" r:id="rId12"/>
    <p:sldId id="478" r:id="rId13"/>
    <p:sldId id="479" r:id="rId14"/>
    <p:sldId id="480" r:id="rId15"/>
    <p:sldId id="481" r:id="rId16"/>
    <p:sldId id="482" r:id="rId17"/>
    <p:sldId id="483" r:id="rId18"/>
    <p:sldId id="334" r:id="rId19"/>
    <p:sldId id="306" r:id="rId20"/>
    <p:sldId id="484" r:id="rId21"/>
    <p:sldId id="333" r:id="rId22"/>
    <p:sldId id="485" r:id="rId23"/>
    <p:sldId id="486" r:id="rId24"/>
    <p:sldId id="487" r:id="rId25"/>
    <p:sldId id="488" r:id="rId26"/>
    <p:sldId id="489" r:id="rId27"/>
    <p:sldId id="490" r:id="rId28"/>
    <p:sldId id="491" r:id="rId29"/>
    <p:sldId id="492" r:id="rId30"/>
    <p:sldId id="493" r:id="rId31"/>
    <p:sldId id="494" r:id="rId32"/>
    <p:sldId id="495" r:id="rId33"/>
    <p:sldId id="496" r:id="rId34"/>
    <p:sldId id="497" r:id="rId35"/>
    <p:sldId id="498" r:id="rId36"/>
    <p:sldId id="499" r:id="rId37"/>
    <p:sldId id="500" r:id="rId38"/>
    <p:sldId id="501" r:id="rId39"/>
    <p:sldId id="337" r:id="rId40"/>
    <p:sldId id="502" r:id="rId41"/>
    <p:sldId id="503" r:id="rId42"/>
    <p:sldId id="504" r:id="rId43"/>
    <p:sldId id="338" r:id="rId44"/>
    <p:sldId id="339" r:id="rId45"/>
    <p:sldId id="505" r:id="rId46"/>
    <p:sldId id="506" r:id="rId47"/>
    <p:sldId id="507" r:id="rId48"/>
    <p:sldId id="508" r:id="rId49"/>
    <p:sldId id="509" r:id="rId50"/>
    <p:sldId id="510" r:id="rId51"/>
    <p:sldId id="511" r:id="rId52"/>
    <p:sldId id="512" r:id="rId53"/>
    <p:sldId id="513" r:id="rId54"/>
    <p:sldId id="514" r:id="rId55"/>
    <p:sldId id="515" r:id="rId56"/>
    <p:sldId id="389" r:id="rId57"/>
    <p:sldId id="517" r:id="rId58"/>
    <p:sldId id="518" r:id="rId59"/>
    <p:sldId id="519" r:id="rId60"/>
    <p:sldId id="341" r:id="rId61"/>
    <p:sldId id="520" r:id="rId62"/>
    <p:sldId id="521" r:id="rId63"/>
    <p:sldId id="522" r:id="rId64"/>
    <p:sldId id="523" r:id="rId65"/>
    <p:sldId id="524" r:id="rId66"/>
    <p:sldId id="525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gs" Target="tags/tag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9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slide" Target="slide37.xml"/><Relationship Id="rId5" Type="http://schemas.openxmlformats.org/officeDocument/2006/relationships/slide" Target="slide17.xml"/><Relationship Id="rId4" Type="http://schemas.openxmlformats.org/officeDocument/2006/relationships/slide" Target="slide5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" Target="slide1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" Target="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1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slide" Target="slide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专题一  名词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06095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750060"/>
            <a:ext cx="110039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(2014·河北)I want a sweet milk. Put some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my cup,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please.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ice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soup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salt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sugar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(2013·河北) Jason likes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 cake. It is a heart.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color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size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smell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shape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58760" y="1939290"/>
            <a:ext cx="579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87695" y="447294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631315"/>
            <a:ext cx="110039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(2021·石家庄42中一模)Many foreigners come to visit the Great Wall.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China.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effort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praise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courage	D. pride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(2021·唐山路北区一模)You can see the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our faces when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talking about the great achievements in fighting against COVID-19.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praise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pride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effort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ability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26385" y="2440305"/>
            <a:ext cx="352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59345" y="3743960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534160"/>
            <a:ext cx="110039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(2021·邢台一模)I have a poor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direction, so I am afraid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go out alone.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scene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silence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service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sense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(2021·唐山丰润区一模)Wearing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over your mouth can help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prevent the disease.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gloves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masks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glasses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earphones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73775" y="172339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36995" y="427990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510" y="1534160"/>
            <a:ext cx="11298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(2021·邢台二模)Everyone can be a useful person and make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to our country.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instruction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information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contribution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introduction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(2021·石家庄42中三模)President Xi has told us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through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hard work. That is the simplest truth.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grade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happiness　　 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present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courage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17530" y="170116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12225" y="4278630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510" y="1534160"/>
            <a:ext cx="11298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(2018·河北)Mr. Du said I could be a good example to my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(classmate).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(2017·河北)We have different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(class) every day.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(2015·河北) Mom and Dad send their best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(wish).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(2013·河北) These shoes are too big for my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(foot).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(2021·唐山路南区一模)Most of her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(schoolmate) said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hello to her.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0910" y="2350770"/>
            <a:ext cx="2002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classmates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48680" y="3609975"/>
            <a:ext cx="1419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classes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80020" y="4261485"/>
            <a:ext cx="1372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wishes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67650" y="493839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feet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59855" y="5563870"/>
            <a:ext cx="2145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schoolmates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510" y="1296670"/>
            <a:ext cx="1129855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(2021·石家庄新华区一模)She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have time to answer all of the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(question).  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(2021·唐山滦州一模)Nowadays, there are many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(child)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who are just like strawberries.  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(2021·承德模拟)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(mother) Day is coming.  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(2012·石家庄28中一模)Computer studies will be one of the most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important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(subject) in schools then.  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(2021·邢台二模)I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 to share some of my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(story) with you.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23645" y="1980565"/>
            <a:ext cx="2316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questions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25840" y="2633980"/>
            <a:ext cx="1597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children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91585" y="3825875"/>
            <a:ext cx="1737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Mother’s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79090" y="4976495"/>
            <a:ext cx="1623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subjects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92745" y="5622290"/>
            <a:ext cx="1214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stories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53060" y="65976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01690" y="1834515"/>
            <a:ext cx="559945" cy="1846090"/>
            <a:chOff x="9294" y="2889"/>
            <a:chExt cx="862" cy="2997"/>
          </a:xfrm>
        </p:grpSpPr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416" y="512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820057" y="1859280"/>
            <a:ext cx="7110957" cy="3092544"/>
            <a:chOff x="3505382" y="1987070"/>
            <a:chExt cx="6466138" cy="1275749"/>
          </a:xfrm>
        </p:grpSpPr>
        <p:sp>
          <p:nvSpPr>
            <p:cNvPr id="21" name="文本框 2">
              <a:hlinkClick r:id="rId4" action="ppaction://hlinksldjump"/>
            </p:cNvPr>
            <p:cNvSpPr txBox="1"/>
            <p:nvPr/>
          </p:nvSpPr>
          <p:spPr>
            <a:xfrm>
              <a:off x="3505382" y="3072903"/>
              <a:ext cx="509758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名词所有格</a:t>
              </a:r>
            </a:p>
          </p:txBody>
        </p:sp>
        <p:sp>
          <p:nvSpPr>
            <p:cNvPr id="17" name="文本框 2">
              <a:hlinkClick r:id="rId5" action="ppaction://hlinksldjump"/>
            </p:cNvPr>
            <p:cNvSpPr txBox="1"/>
            <p:nvPr/>
          </p:nvSpPr>
          <p:spPr>
            <a:xfrm>
              <a:off x="3508702" y="1987070"/>
              <a:ext cx="597281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名词词义辨析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2">
              <a:hlinkClick r:id="rId6" action="ppaction://hlinksldjump"/>
            </p:cNvPr>
            <p:cNvSpPr txBox="1"/>
            <p:nvPr/>
          </p:nvSpPr>
          <p:spPr>
            <a:xfrm>
              <a:off x="3565640" y="2563682"/>
              <a:ext cx="6405880" cy="189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名词的数与词形变化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5981065" y="4488088"/>
            <a:ext cx="480695" cy="466912"/>
          </a:xfrm>
          <a:prstGeom prst="ellipse">
            <a:avLst/>
          </a:prstGeom>
          <a:solidFill>
            <a:srgbClr val="FAB5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0865" y="2767330"/>
            <a:ext cx="110058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近义名词辨析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近义名词辨析在中考中时有涉及,以下列举了几组考题中常见的近义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名词: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voice、noise与 sound 辨析           2. family、house与 home 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news、message与information 辨析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5" y="2156460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名词词义辨析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92455" y="1569085"/>
            <a:ext cx="110966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problem、 question、trouble 与 matter辨析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work与job辨析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trip、journey、travel与 tour 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place、space与room辨析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custom、culture与habit辨析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speech、talk与lecture辨析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lesson、course与subject辨析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75" y="1400175"/>
            <a:ext cx="113360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(原创)— Listen! Who is singing?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Betty. She has a sweet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sound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voice　　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noise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speech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(2021·山东东营区校级模拟)Where there is a will, there is a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street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road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trip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way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71540" y="2894330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479405" y="4777740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90880" y="2216150"/>
          <a:ext cx="10823575" cy="4171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0150"/>
                <a:gridCol w="603250"/>
                <a:gridCol w="3307080"/>
                <a:gridCol w="302260"/>
                <a:gridCol w="778510"/>
                <a:gridCol w="600075"/>
                <a:gridCol w="3006725"/>
                <a:gridCol w="1025525"/>
              </a:tblGrid>
              <a:tr h="1524000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考点综述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河北省近年中考对名词的考查主要集中在名词词义辨析上,重点考查考生在具体且有意义的语境中运用目标词汇的能力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满分攻略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考生在备考过程中要熟记《河北省中考考试说明》中的名词;在日常学习中注意积累词义或拼写相近的名词;注意一词多义现象;训练审题能力,培养根据题干设置情境提取信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息的能力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2022预测(★★☆)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预测2022年河北中考的单选题中有一道名词词义辨析题,与语境紧密结合。完形填空中也会有1-2题名词辨析题。词语运用中考查名词变复数的可能性较大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44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名词词义辨析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名词的数&amp;词形变化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名词所有格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41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选项设置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所属话题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题号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考查词汇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2" name="直接连接符 11"/>
          <p:cNvCxnSpPr/>
          <p:nvPr/>
        </p:nvCxnSpPr>
        <p:spPr>
          <a:xfrm>
            <a:off x="742315" y="4787900"/>
            <a:ext cx="1148715" cy="16395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48715" y="4927600"/>
            <a:ext cx="742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考点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2165" y="5796915"/>
            <a:ext cx="644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年份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75" y="1464945"/>
            <a:ext cx="110750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(原创)Can you give me some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please?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message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suggestion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advice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news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(原创)The bus is so crowded that we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find any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more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people.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place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rooms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area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room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89930" y="1655445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05265" y="3540760"/>
            <a:ext cx="522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75" y="1464945"/>
            <a:ext cx="110750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735" y="147383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同类名词辨析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774700" y="2440305"/>
          <a:ext cx="10398760" cy="3989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3575"/>
                <a:gridCol w="8465185"/>
              </a:tblGrid>
              <a:tr h="12541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食品类名词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bread面包; rice米饭; noodles面条; banana香蕉;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orange橙子,橙汁; juice果汁等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职业类名词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doctor医生; teacher老师; policeman警察; scientist科学家; actor演员; farmer农民等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5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抽象类名词</a:t>
                      </a: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NEU-BZ-S92" charset="0"/>
                        </a:rPr>
                        <a:t>　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courage勇气; description描述; excuse借口; dream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想;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friendship友谊; progress进步; thought想法等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75" y="1464945"/>
            <a:ext cx="110750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774700" y="2321560"/>
          <a:ext cx="10398760" cy="3989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3575"/>
                <a:gridCol w="8465185"/>
              </a:tblGrid>
              <a:tr h="12541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疾病类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名词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cold感冒; cough咳嗽; headache头痛; fever发烧; flu流感;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stomachache胃痛; toothache牙痛等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学习类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名词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letter字母; note笔记; rule规则; word单词; story故事; conversation对话; discussion讨论; lesson课程; mark分数;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part部分; passage文章; practice练习; phrase短语; review复习; sentence句子; subject科目; title标题等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5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地点处所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类名词</a:t>
                      </a: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NEU-BZ-S92" charset="0"/>
                        </a:rPr>
                        <a:t>　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place地方; country农村; market市场; field田野; bank银行;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city城市; factory工厂; garden花园; hospital医院; hotel旅馆; office办公室; school学校等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75" y="1464945"/>
            <a:ext cx="110750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(2021·温州模拟)Tom is looking for a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centre of the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town because he wants to live close to his company.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museum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theatre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school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flat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(2021·江西)Your leg looks really bad! I think you should send for a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that.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pilot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doctor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singer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postman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95490" y="2279650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07490" y="484441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6740" y="1454150"/>
            <a:ext cx="11018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(2021·济南二模)I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 going to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weekend. I want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 the latest movie Sister.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museum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library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cinema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theater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(2021·黄冈二模)—I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 thirsty, Mom.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 like something to drink.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—We have only some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fridge.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oranges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ice-cream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juice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hamburgers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27800" y="1634490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29200" y="485902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(2021·济南平阴县一模)—What does your father do?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a(n)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He works in a hospital.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actor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player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teacher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dentist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5505" y="233680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III.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不同类名词辨析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综合分析近年来的中考真题,名词词义的辨析也会打破类别的限制混合出现在一道题目之中。现总结一些高频词汇,具体如下: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activity(活动), ability(能力), address(地址), advertisement(广告), advantage(优势), advice(建议), answer(回答), attention(注意)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2.balance(平衡), background(背景), beach(沙滩), bottom(底部), building(建筑物), business(商业;生意)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camera(照相机), challenge(挑战), chance(机会), change(变化), collection(收集物), choice(选择), competition(比赛;竞争), cause(原因), custom(风俗)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4.danger(危险), decision(决定), design(设计), difference(不同), discussion(讨论), duty(责任), director(导演;主任), direction(方向)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5.education(教育), energy(能量;精力), experiment(实验), expression(表达), environment(环境), experience(经验;经历), explanation(解释说明), European(欧洲人)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6.feeling(感觉), festival(节日), fun(乐趣), future(未来)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7.habit(习惯), health(健康), hobby(业余爱好), hometown(家乡), honor(荣誉)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illness(疾病), information(信息), interest(兴趣), instruction(说明), importance(重要性), invention(发明), invitation(邀请)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9.machine(机器), match(比赛;火柴), meaning(意思,意义), medicine(药;医学), method(方法), musician(音乐家)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10.nature(自然), newspaper(报纸), noise(噪音)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11.offer(提议), opinion(意见;看法), opportunity(机会), organization(机构;组织)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patient(病人), protection(保护), praise(表扬), promise(承诺), problem(问题), pronunciation(发音), purpose(目的;意图)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13. reason(理由;原因), relation(关系), result(结果), research(研究;调查), report(报告)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46125" y="1487805"/>
          <a:ext cx="10687685" cy="50755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545"/>
                <a:gridCol w="594995"/>
                <a:gridCol w="3267075"/>
                <a:gridCol w="1067435"/>
                <a:gridCol w="594995"/>
                <a:gridCol w="2968625"/>
                <a:gridCol w="1009015"/>
              </a:tblGrid>
              <a:tr h="7810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rules,excuses,facts,examples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match— matches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doctors,parents,teachers,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身份职业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41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2020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book,menu,newspaper,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magazine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step— steps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way,reason,habit,result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4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joke,sport,task,lesson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学习生活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w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orry,pity,surprise,pain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情绪情感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 service(服务), shape(形状;外形), stranger(陌生人), sight(视力;景象), style(样式;款式), subject(学科), support(支持), success(成功), suggestion(建议), sense(感觉)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 technology(技术), tourist(游客), tradition(传统), traffic(车辆;交通), trouble(困难)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16.value(价值), voice(嗓音), volunteer(志愿者), visitor(游客)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17. waste(浪费), wealth(财富), weight(重量)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(2021·东营区校级模拟)High-speed trains are seen as one of the new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Four Great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China.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Achievements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Agreements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Environments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Instruments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(2021·扬州江都区校级三模)—Wow, you play the violin so well!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—Thank you, but that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the only musical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can play.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instruction	B. instrument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introduction	D. invention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82645" y="296291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99705" y="551751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0750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(2021·南通崇川区校级二模)—Excuse me, could you tell me the way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Nantong Theatre?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—Sorry, 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 new here, but you can use a map app on your phone to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show you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guide you to the place you want to go.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conversation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location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introduction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invention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89350" y="3587115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1988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(2021·沈阳一模)Mobile phones enable people to keep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each other.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picture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touch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trouble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mind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(2021·咸宁嘉鱼县二模)—What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the most popular way to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communicate in China now?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—WeChat, of course. One of its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that it can send words,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pictures as well as voices.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suggestions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purposes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ideas	D. advantages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991090" y="169100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12535" y="4893310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1988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(2021·赣州寻乌县模拟)—Why not go to the Great Wall this Sunday?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think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 good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Many of us have been there.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place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day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plan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idea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(2021·上饶铅山县二模)The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her face showed her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satisfaction of the results in the monthly exam.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exhibition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expression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experience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experiment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51805" y="233807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12790" y="426847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518920"/>
            <a:ext cx="111988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(2021·南昌二模)As you grow older, one important thing is to learn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to make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wisely.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faces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mistakes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results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choices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(2020·乐山夹江县一模改编)Don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stand too close to North Americans.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 better give them more personal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time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system 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space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language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4255" y="231584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45680" y="489331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1810385"/>
            <a:ext cx="111988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(2021·广西模拟)—What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you watching?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Detective Chinatown 3.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really amazing.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movie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diary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flower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tower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49900" y="198374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00275" y="1152525"/>
            <a:ext cx="463931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名词的数与词形变化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591820" y="3429635"/>
          <a:ext cx="10382250" cy="2658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320"/>
                <a:gridCol w="1445260"/>
                <a:gridCol w="7265670"/>
              </a:tblGrid>
              <a:tr h="409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情况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构成方法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示例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一般情况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加-s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cap→caps　dog→dogsbike→bikes　driver→drivers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97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以字母s、sh、ch、x等结尾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加-es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bus→buses　wish→wisheswatch→watches　box→boxes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92150" y="1918335"/>
            <a:ext cx="48482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I.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可数名词的复数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1820" y="1756410"/>
          <a:ext cx="10903585" cy="4600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5140"/>
                <a:gridCol w="1517650"/>
                <a:gridCol w="7630795"/>
              </a:tblGrid>
              <a:tr h="409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情况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构成方法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示例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以“辅音字母+y”结尾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变y为i,再加-es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lady→ladies   century→centuries    family→families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story→stories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97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以f或fe结尾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一般变f或fe为v,再加-es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leaf→leaves　life→lives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half→halves　knife→knives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97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以o结尾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o前为辅音音素时加-es, o前为元音音素时加-s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tomato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→tomatoes hero→heroes  potato→potatoes 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radio→radioes   zoo→zoos</a:t>
                      </a:r>
                    </a:p>
                    <a:p>
                      <a:pPr indent="0">
                        <a:buNone/>
                      </a:pP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例外：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photo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→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photos   piano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→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pianos</a:t>
                      </a:r>
                      <a:r>
                        <a:rPr lang="en-US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926445" y="1447800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1820" y="1756410"/>
          <a:ext cx="10903585" cy="4600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5140"/>
                <a:gridCol w="1517650"/>
                <a:gridCol w="7630795"/>
              </a:tblGrid>
              <a:tr h="409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情况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构成方法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示例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复合名词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方正书宋_GBK" charset="0"/>
                        </a:rPr>
                        <a:t>将主体名词变为复数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tooth-brush→tooth-brushes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film-goer→film-goers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97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方正书宋_GBK" charset="0"/>
                        </a:rPr>
                        <a:t>两部分都变复数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 doctor→men doctors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woman teacher→women teachers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926445" y="1447800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77545" y="1488440"/>
          <a:ext cx="10801350" cy="4110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245"/>
                <a:gridCol w="601345"/>
                <a:gridCol w="3517900"/>
                <a:gridCol w="1146810"/>
                <a:gridCol w="1111885"/>
                <a:gridCol w="2205355"/>
                <a:gridCol w="1019810"/>
              </a:tblGrid>
              <a:tr h="112077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singers,dancers,painters,writers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身份职业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78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note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notes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1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parent,teacher,inventor,engineer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身份职业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20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lights,projects,suggestions,inventions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学习生活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7473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habit,story,interest,plan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926445" y="1447800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续表</a:t>
            </a:r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779780" y="1981835"/>
          <a:ext cx="10496550" cy="4140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0955"/>
                <a:gridCol w="1863725"/>
                <a:gridCol w="6071870"/>
              </a:tblGrid>
              <a:tr h="4610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情况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构成方法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示例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77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特殊名词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方正书宋_GBK" charset="0"/>
                        </a:rPr>
                        <a:t>改变内部元音字母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foot→feet　tooth→teethman→men　mouse→mice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3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词尾加-ren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child→children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6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方正书宋_GBK" charset="0"/>
                        </a:rPr>
                        <a:t>单复数同形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sheep→sheep　deer→deerChinese→Chinese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30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“各国人”名词变复数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中日是一致,英法a改e,其他一律加-s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Chinese→Chinese    Japanese→Japanese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Englishman→Englishmen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Frenchman→Frenchmen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German→Germans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648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6737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785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819785" y="1477010"/>
          <a:ext cx="10274935" cy="499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310"/>
                <a:gridCol w="3514090"/>
                <a:gridCol w="5550535"/>
              </a:tblGrid>
              <a:tr h="390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1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home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表示“家”,主要指一个人出生或居住的地方;也有“家乡,故乡”的意思,带有强烈的感情色彩,强调家的感觉或氛围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teacher visits his students in their homes.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老师对他的学生进行家访。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Zhengzhou is my second home.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郑州是我的第二个故乡。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house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表示“住宅,房子,房屋”,多指一家人居住的房屋。主要指客观存在的建筑物、住宅等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house faces south.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这座房子朝南。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address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意为“地址”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require details of your name and address.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我们需要你的姓名和地址的详细信息。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29715"/>
            <a:ext cx="108305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(2020·武汉蔡甸区模拟)These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want to have some for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lunch. So they decide to catch many.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Germans; fish　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Germans; fishes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German; fish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Germany; fish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(2021·哈尔滨二模改编)When you are tired with studying, close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your eyes and do eye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relax.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exercise　　 	B. exercises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exercising　　	D. exercised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30925" y="2348230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04105" y="5565775"/>
            <a:ext cx="363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(2021·大庆模拟)—What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in the fridge, Tom?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—Many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but little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watermelon; juice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pancakes; yogurt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milk; bananas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oranges; vegetables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(2021·东营区校级模拟)—Two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died on the same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afternoon!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—Too bad! We are all so proud of them!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man scientist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woman scientists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men scientists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man scientists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41930" y="2362200"/>
            <a:ext cx="47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64580" y="426847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(原创)—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said that your class has 4 newcomers.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Yes. Two are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and the other two are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Japanese; Germany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Japanese; Germen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Japanese; Germans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Japanese; Frenchman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(原创)Look! Some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are on the farm.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horse and cows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monkey and cow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sheep and cows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sheep and cow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16680" y="232664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24985" y="427101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238250"/>
            <a:ext cx="1136523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(原创)Tom is a running star. He likes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for breakfast.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eggs, tomato and milks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eggs, tomatoes and milk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egg, tomato and milk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eggs, tomatos and milk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—Mary, who are these in the family photo?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—This is my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these are my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sisters; parents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sister; parent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sisters; parent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sister; parents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They need many electric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(brush) to wash the wine bottles.  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Leaving the windows open is just inviting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(thief) to enter.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86295" y="1398270"/>
            <a:ext cx="45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84880" y="380301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30445" y="5588000"/>
            <a:ext cx="1589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brushes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76845" y="6189345"/>
            <a:ext cx="1635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thieves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不可数名词一般不可以用数词来修饰,没有词形变化。当不可数名词要计量时,要用“数词或冠词+表示量的名词+of+不可数名词”的结构来表示,表示量的名词可以有单复数的变化。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piece of bread 一片面包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pieces of bread 几片面包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kilo of meat一千克肉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three kilos of meat三千克肉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7235" y="1128395"/>
            <a:ext cx="4654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II.不可数名词的量化表达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若为概数表达则可用some、much、a lot of/lots of、plenty of等来修饰。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常考的不可数名词: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advice(建议),furniture(家具),clothing(衣服),fun(乐趣),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homework(家庭作业),information(信息),paper(纸),sugar(糖),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work(工作),news(新闻),traffic(交通),weather(天气),wealth(财富)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I need some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 how to learn English well.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suggestions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advice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suggestion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advise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—Tony, do you want some milk for breakfast?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—Yes, Mom. Can I have some pieces of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too?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bread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chickens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hamburgers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vegetables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28365" y="2348230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93000" y="491744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560" y="1529715"/>
            <a:ext cx="11365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(原创)—May I help you, sir?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—Yes, 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 two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salt.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bags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bag of　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bags of　 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kilos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(原创)Look! Some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are on the table.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breads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pieces of breads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piece of bread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pieces of bread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84370" y="2338070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93565" y="430276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66750" y="1487170"/>
          <a:ext cx="10801350" cy="4495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245"/>
                <a:gridCol w="601345"/>
                <a:gridCol w="3642995"/>
                <a:gridCol w="1180465"/>
                <a:gridCol w="737235"/>
                <a:gridCol w="2421255"/>
                <a:gridCol w="1019810"/>
              </a:tblGrid>
              <a:tr h="81724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advice,news,praise,choice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classmate— classmates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36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salt,air,gold,sugar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物质名词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356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38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forms,secrets,uses,skills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686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money,medicine,earth,food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2017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38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park,garden,forest,field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地点场所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smile,sign,fear,mark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76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class(classes)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676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arm,leg,hand,foot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身体部位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3860" y="120904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【学法方法点拨】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728980" y="1669415"/>
          <a:ext cx="10930890" cy="4934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805"/>
                <a:gridCol w="1750060"/>
                <a:gridCol w="8455025"/>
              </a:tblGrid>
              <a:tr h="793750">
                <a:tc row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动词转名词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-ment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improve→improvement    develop→development achieve→achievement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protect→protection  invent→invention    connect→connection  suggest→suggestion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去e,加-ion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educate→education        relate→relation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congratulate→congratulation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4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-ation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invite→invitation       examine→examination imagine→imagination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-ing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warn→warning　mean→meaning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2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-er/or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teach→teacher　invent→inventor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652780" y="1844675"/>
          <a:ext cx="10714990" cy="4380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4610"/>
                <a:gridCol w="1865630"/>
                <a:gridCol w="7524750"/>
              </a:tblGrid>
              <a:tr h="157734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形容词转名词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词尾的t改为ce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silent→silence   different→difference    absent→absence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0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-y/ty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honest→honesty     safe→safety　active→activity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20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-ness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happy→happiness   ill→illness　kind→kindness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-th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true→truth　warm→warmth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1050290" y="1667510"/>
          <a:ext cx="10352405" cy="4623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7270"/>
                <a:gridCol w="1283335"/>
                <a:gridCol w="8051800"/>
              </a:tblGrid>
              <a:tr h="932815">
                <a:tc row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名词转形容词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sun→sunny　health→healthy      luck→lucky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2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-ful/less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care→careful,careless     hope→hopeful,hopeless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use→useful,useless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31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-al或去e加al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centre→central　nature→naturalperson→personal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-ly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friend→friendly     week→weekly　day→daily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-ed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balance→balanced  talent→talented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9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-ous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fame→famous　humor→humorous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982345" y="1844040"/>
          <a:ext cx="10374630" cy="3889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9960"/>
                <a:gridCol w="1423035"/>
                <a:gridCol w="8001635"/>
              </a:tblGrid>
              <a:tr h="1916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名词转动词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-ize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memory→memorizereal→realize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29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名词转名词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-ist/ian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science→scientist　art→artistmusic→musician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7525" y="1454150"/>
            <a:ext cx="1113663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People around are happy to make friends with Mike because of his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(honest).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Some fish in the ocean can grow to a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(long) of four feet.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His effort made the two companies reach 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(agree) in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end.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Animals can bring us happiness, comfort and even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(safe).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Next week,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have our final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(examine). 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3615" y="2865755"/>
            <a:ext cx="1668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09410" y="3535045"/>
            <a:ext cx="1146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length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93025" y="4083685"/>
            <a:ext cx="1974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agreement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21420" y="5420995"/>
            <a:ext cx="1135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safty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89930" y="6059805"/>
            <a:ext cx="2281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examination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7525" y="1454150"/>
            <a:ext cx="111366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understand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(mean) of this sentence.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(原创)Thank you for sharing your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(happy) with me.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(原创)Physics is a headache for me. Can you give me some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(suggest)?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(原创)The teacher was rather angry with Tom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(absent).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(原创)Eating too much meat is bad for your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(healthy).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(原创)It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quite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(nature) for you to succeed.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(原创)Eating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(health) food is good for you.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98035" y="1583690"/>
            <a:ext cx="1782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meaning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13805" y="2216785"/>
            <a:ext cx="1851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happiness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723755" y="2888615"/>
            <a:ext cx="2049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suggestion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29930" y="4193540"/>
            <a:ext cx="1534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absence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92745" y="4850765"/>
            <a:ext cx="1260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health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87115" y="5483225"/>
            <a:ext cx="1316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natural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28975" y="6068060"/>
            <a:ext cx="1487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healthy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9910" y="1572895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(原创)With the rapid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(develop) of modern science,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becoming better and better.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(原创) Langlang is a famous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(piano). I love his music.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(原创)Having a good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(educate) is necessary for us all.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(原创)After class,children went out of their classroom to enjoy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(warm) of the sun.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86605" y="1687195"/>
            <a:ext cx="2236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development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42610" y="2971800"/>
            <a:ext cx="1328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pianist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38980" y="3672840"/>
            <a:ext cx="1906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education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14425" y="4950460"/>
            <a:ext cx="1612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warmth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9910" y="1572895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(原创)John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attend the meeting because of his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(ill).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(原创)For your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(safe), you should drive more slowly.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(原创)Thanks for your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(invite) to your eighteenth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party.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(原创)In our school, students have a lot of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(active) after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school.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207500" y="1781810"/>
            <a:ext cx="119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46500" y="2351405"/>
            <a:ext cx="1033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safty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01870" y="3033395"/>
            <a:ext cx="187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inviation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85735" y="4304665"/>
            <a:ext cx="172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activities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821180"/>
            <a:ext cx="112058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名词所有格的构成: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无生命的名词所有格一般由of构成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windows of the room房间的窗户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有生命的名词在词尾加-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s构成所有格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Jane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English book简的英语书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名词所有格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10970"/>
            <a:ext cx="112058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注意:①若是以-s结尾的复数名词只在词尾加“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”。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International Workers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Day 国际劳动节the teachers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office 教师办公室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②表示两者共同拥有的人或物时,只需在并列名词中的后一个名词后加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s构成所有格;表示两者各自拥有的人或物时,需要在并列的每个名词的后面加-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s构成所有格。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Lucy and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room is very clean and tidy. 露西和莉莉的房间非常干净整洁。(房间是两人共有的)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000" dirty="0" smtClean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  <a:hlinkClick r:id="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582930" y="1895475"/>
          <a:ext cx="10773410" cy="2799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1255"/>
                <a:gridCol w="587375"/>
                <a:gridCol w="3230880"/>
                <a:gridCol w="1056005"/>
                <a:gridCol w="588010"/>
                <a:gridCol w="2936875"/>
                <a:gridCol w="1223010"/>
              </a:tblGrid>
              <a:tr h="105664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2016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secret,advice,promise,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purpose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58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experience,success,friendship,teamwork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72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sleep,excuse,result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日常活动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1342370" y="3042285"/>
            <a:ext cx="11430" cy="726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562100"/>
            <a:ext cx="1120584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and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books are on the desk. 露西和莉莉的书在桌子上。(书是两人各自拥有的)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③有些表示时间、距离、国家、团体等无生命的名词也可用-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构成所有格。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ten minutes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walk 步行十分钟的路程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world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population世界的人口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767205"/>
            <a:ext cx="112058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双重所有格的构成: … of +名词所有格/名词性物主代词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 friend of Li Ming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s. 他是李明的一个朋友。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Lucy is a friend of mine. 露西是我的一个朋友。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00175"/>
            <a:ext cx="113493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(2020·滨州滨城区一模)—How far is the airport from here?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about forty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drive.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minutes􀆳	B. minute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minutes	D. minute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The bedroom is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There are two beds and two wardrobes in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and 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Lily and Lucy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and Lucy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Lily and 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57040" y="288353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32225" y="4166235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86535"/>
            <a:ext cx="113493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coming. What can I get for my mother?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What about some flowers?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Mother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Day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Mothers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The Mothers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Day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Mother Day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(原创)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rooms are very clean and tidy.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and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Lucy and Lily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Lucy and Lily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Lucy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and Lily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30195" y="165671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22195" y="423545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140" y="1486535"/>
            <a:ext cx="11349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(原创)Ms. Green is a friend of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my mother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my mothers􀆳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my mother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her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(原创)I live near the station.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only about five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walk.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minute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minute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minutes􀆳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minutes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91225" y="165671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87790" y="3564255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000" dirty="0" smtClean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  <a:hlinkClick r:id="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20725" y="1485900"/>
          <a:ext cx="10817225" cy="509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0785"/>
                <a:gridCol w="601345"/>
                <a:gridCol w="3555365"/>
                <a:gridCol w="1057910"/>
                <a:gridCol w="612775"/>
                <a:gridCol w="2766060"/>
                <a:gridCol w="1022985"/>
              </a:tblGrid>
              <a:tr h="63309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2015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printer,radio,player,camera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日常用品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79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6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glass,weight,water,height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minute,night,day,week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时间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wish— wishes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0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mother,teacher,doctor,friend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身份职业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activity— activities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2014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ice,soup,salt,sugar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日常饮食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81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win— winner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0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46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boys,girls,men,women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群体身份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town,market,garden,school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公共场所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89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flower— flowers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8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pay,time,advice,love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抽象名词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000" dirty="0" smtClean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  <a:hlinkClick r:id="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811530" y="1487170"/>
          <a:ext cx="10556240" cy="4930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1575"/>
                <a:gridCol w="586740"/>
                <a:gridCol w="3227070"/>
                <a:gridCol w="1428750"/>
                <a:gridCol w="779780"/>
                <a:gridCol w="2364740"/>
                <a:gridCol w="997585"/>
              </a:tblGrid>
              <a:tr h="643890"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2013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color,size,smell,shape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物体属性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foot— feet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fear,trouble,surprise,danger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情绪情感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861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sun— sunny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13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titles,orders,stories,questions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日常活动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08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discussion,practice,meeting,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review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日常活动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846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2012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potato,banana,candy,pie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饮食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pride— proud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festival— festivals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12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results,films,prizes,drawings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日常活动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65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chance,practice,difference,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experience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日常活动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073910"/>
            <a:ext cx="11181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(2019·河北)I like this song. It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by one of my favorite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singers 　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dancers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painters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writers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(2015·河北) Could you please take my picture? Here is my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printer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radio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player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camera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37065" y="2880360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434320" y="4780915"/>
            <a:ext cx="368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aa7bbd9-ef8c-4320-9844-5de0d712ffe8}"/>
  <p:tag name="TABLE_ENDDRAG_ORIGIN_RECT" val="852*323"/>
  <p:tag name="TABLE_ENDDRAG_RECT" val="54*171*852*3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991d25-9862-4118-b3f0-0541324222c2}"/>
  <p:tag name="TABLE_ENDDRAG_ORIGIN_RECT" val="841*491"/>
  <p:tag name="TABLE_ENDDRAG_RECT" val="58*117*841*49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b15c2d8-6584-4487-8ac4-2e73749de977}"/>
  <p:tag name="TABLE_ENDDRAG_ORIGIN_RECT" val="850*558"/>
  <p:tag name="TABLE_ENDDRAG_RECT" val="53*117*850*5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15c4ab4-d06c-4d2e-9295-6eab5962d881}"/>
  <p:tag name="TABLE_ENDDRAG_ORIGIN_RECT" val="850*450"/>
  <p:tag name="TABLE_ENDDRAG_RECT" val="52*117*850*45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792e146-7cfe-448d-ab32-719e20d3419b}"/>
  <p:tag name="TABLE_ENDDRAG_ORIGIN_RECT" val="850*493"/>
  <p:tag name="TABLE_ENDDRAG_RECT" val="44*149*850*4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67828a2-6cc4-409d-b3d9-b126f9178076}"/>
  <p:tag name="TABLE_ENDDRAG_ORIGIN_RECT" val="851*484"/>
  <p:tag name="TABLE_ENDDRAG_RECT" val="56*117*851*48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54bc64-9409-4990-954d-109991f98102}"/>
  <p:tag name="TABLE_ENDDRAG_ORIGIN_RECT" val="673*521"/>
  <p:tag name="TABLE_ENDDRAG_RECT" val="63*132*673*5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21bdfb9-cae8-4204-8f78-e05438a1a41c}"/>
  <p:tag name="TABLE_ENDDRAG_ORIGIN_RECT" val="818*357"/>
  <p:tag name="TABLE_ENDDRAG_RECT" val="61*175*818*35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21bdfb9-cae8-4204-8f78-e05438a1a41c}"/>
  <p:tag name="TABLE_ENDDRAG_ORIGIN_RECT" val="818*357"/>
  <p:tag name="TABLE_ENDDRAG_RECT" val="61*175*818*35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55b6501-f61c-43d3-9591-1a3e25ae8a92}"/>
  <p:tag name="TABLE_ENDDRAG_ORIGIN_RECT" val="817*209"/>
  <p:tag name="TABLE_ENDDRAG_RECT" val="46*253*817*2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55b6501-f61c-43d3-9591-1a3e25ae8a92}"/>
  <p:tag name="TABLE_ENDDRAG_ORIGIN_RECT" val="858*209"/>
  <p:tag name="TABLE_ENDDRAG_RECT" val="46*138*858*20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55b6501-f61c-43d3-9591-1a3e25ae8a92}"/>
  <p:tag name="TABLE_ENDDRAG_ORIGIN_RECT" val="858*209"/>
  <p:tag name="TABLE_ENDDRAG_RECT" val="46*138*858*2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c4c5b6-1016-40f3-8a69-8bc92c51ccf9}"/>
  <p:tag name="TABLE_ENDDRAG_ORIGIN_RECT" val="826*290"/>
  <p:tag name="TABLE_ENDDRAG_RECT" val="61*156*826*29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0d352d-711e-4a48-b35d-6e9f9878b41b}"/>
  <p:tag name="TABLE_ENDDRAG_ORIGIN_RECT" val="809*368"/>
  <p:tag name="TABLE_ENDDRAG_RECT" val="64*107*809*36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a51b5d-dc30-4da6-88a1-39ca6115f4a5}"/>
  <p:tag name="TABLE_ENDDRAG_ORIGIN_RECT" val="860*501"/>
  <p:tag name="TABLE_ENDDRAG_RECT" val="55*236*860*50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3ac1a11-2313-40ae-b63f-6f4ad1220f90}"/>
  <p:tag name="TABLE_ENDDRAG_ORIGIN_RECT" val="843*441"/>
  <p:tag name="TABLE_ENDDRAG_RECT" val="51*145*843*44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4dc64b-c46d-470b-af69-ee8cfa6556dd}"/>
  <p:tag name="TABLE_ENDDRAG_ORIGIN_RECT" val="815*640"/>
  <p:tag name="TABLE_ENDDRAG_RECT" val="82*131*815*64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c25170-d216-4ccc-869e-577514638ad5}"/>
  <p:tag name="TABLE_ENDDRAG_ORIGIN_RECT" val="816*306"/>
  <p:tag name="TABLE_ENDDRAG_RECT" val="77*145*816*30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3326</Words>
  <Application>WPS 演示</Application>
  <PresentationFormat>自定义</PresentationFormat>
  <Paragraphs>950</Paragraphs>
  <Slides>64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64</vt:i4>
      </vt:variant>
    </vt:vector>
  </HeadingPairs>
  <TitlesOfParts>
    <vt:vector size="67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158</cp:revision>
  <dcterms:created xsi:type="dcterms:W3CDTF">2020-07-19T08:35:00Z</dcterms:created>
  <dcterms:modified xsi:type="dcterms:W3CDTF">2022-02-26T03:05:42Z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2052-11.1.0.10938</vt:lpwstr>
  </property>
</Properties>
</file>