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tags/tag14.xml" ContentType="application/vnd.openxmlformats-officedocument.presentationml.tags+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9"/>
  </p:notesMasterIdLst>
  <p:handoutMasterIdLst>
    <p:handoutMasterId r:id="rId60"/>
  </p:handoutMasterIdLst>
  <p:sldIdLst>
    <p:sldId id="257" r:id="rId2"/>
    <p:sldId id="258" r:id="rId3"/>
    <p:sldId id="259" r:id="rId4"/>
    <p:sldId id="261" r:id="rId5"/>
    <p:sldId id="273" r:id="rId6"/>
    <p:sldId id="624" r:id="rId7"/>
    <p:sldId id="260" r:id="rId8"/>
    <p:sldId id="265" r:id="rId9"/>
    <p:sldId id="415" r:id="rId10"/>
    <p:sldId id="573" r:id="rId11"/>
    <p:sldId id="572" r:id="rId12"/>
    <p:sldId id="571" r:id="rId13"/>
    <p:sldId id="577" r:id="rId14"/>
    <p:sldId id="576" r:id="rId15"/>
    <p:sldId id="575" r:id="rId16"/>
    <p:sldId id="580" r:id="rId17"/>
    <p:sldId id="579" r:id="rId18"/>
    <p:sldId id="583" r:id="rId19"/>
    <p:sldId id="582" r:id="rId20"/>
    <p:sldId id="581" r:id="rId21"/>
    <p:sldId id="578" r:id="rId22"/>
    <p:sldId id="585" r:id="rId23"/>
    <p:sldId id="584" r:id="rId24"/>
    <p:sldId id="574" r:id="rId25"/>
    <p:sldId id="586" r:id="rId26"/>
    <p:sldId id="590" r:id="rId27"/>
    <p:sldId id="589" r:id="rId28"/>
    <p:sldId id="588" r:id="rId29"/>
    <p:sldId id="587" r:id="rId30"/>
    <p:sldId id="593" r:id="rId31"/>
    <p:sldId id="592" r:id="rId32"/>
    <p:sldId id="596" r:id="rId33"/>
    <p:sldId id="595" r:id="rId34"/>
    <p:sldId id="594" r:id="rId35"/>
    <p:sldId id="599" r:id="rId36"/>
    <p:sldId id="598" r:id="rId37"/>
    <p:sldId id="597" r:id="rId38"/>
    <p:sldId id="591" r:id="rId39"/>
    <p:sldId id="603" r:id="rId40"/>
    <p:sldId id="602" r:id="rId41"/>
    <p:sldId id="601" r:id="rId42"/>
    <p:sldId id="600" r:id="rId43"/>
    <p:sldId id="608" r:id="rId44"/>
    <p:sldId id="607" r:id="rId45"/>
    <p:sldId id="606" r:id="rId46"/>
    <p:sldId id="610" r:id="rId47"/>
    <p:sldId id="609" r:id="rId48"/>
    <p:sldId id="605" r:id="rId49"/>
    <p:sldId id="604" r:id="rId50"/>
    <p:sldId id="550" r:id="rId51"/>
    <p:sldId id="613" r:id="rId52"/>
    <p:sldId id="400" r:id="rId53"/>
    <p:sldId id="612" r:id="rId54"/>
    <p:sldId id="616" r:id="rId55"/>
    <p:sldId id="615" r:id="rId56"/>
    <p:sldId id="614" r:id="rId57"/>
    <p:sldId id="611" r:id="rId5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默认节" id="{9f2c4468-e007-4eb4-aa58-fb7746fa64f5}">
          <p14:sldIdLst>
            <p14:sldId id="257"/>
            <p14:sldId id="258"/>
            <p14:sldId id="259"/>
            <p14:sldId id="261"/>
            <p14:sldId id="273"/>
            <p14:sldId id="624"/>
            <p14:sldId id="260"/>
            <p14:sldId id="415"/>
            <p14:sldId id="573"/>
            <p14:sldId id="572"/>
            <p14:sldId id="571"/>
            <p14:sldId id="577"/>
            <p14:sldId id="576"/>
            <p14:sldId id="575"/>
            <p14:sldId id="580"/>
            <p14:sldId id="579"/>
            <p14:sldId id="583"/>
            <p14:sldId id="582"/>
            <p14:sldId id="581"/>
            <p14:sldId id="578"/>
            <p14:sldId id="585"/>
            <p14:sldId id="584"/>
            <p14:sldId id="574"/>
            <p14:sldId id="586"/>
            <p14:sldId id="590"/>
            <p14:sldId id="589"/>
            <p14:sldId id="588"/>
            <p14:sldId id="587"/>
            <p14:sldId id="593"/>
            <p14:sldId id="592"/>
            <p14:sldId id="596"/>
            <p14:sldId id="595"/>
            <p14:sldId id="594"/>
            <p14:sldId id="599"/>
            <p14:sldId id="598"/>
            <p14:sldId id="597"/>
            <p14:sldId id="591"/>
            <p14:sldId id="603"/>
            <p14:sldId id="602"/>
            <p14:sldId id="601"/>
            <p14:sldId id="600"/>
            <p14:sldId id="608"/>
            <p14:sldId id="607"/>
            <p14:sldId id="606"/>
            <p14:sldId id="610"/>
            <p14:sldId id="609"/>
            <p14:sldId id="605"/>
            <p14:sldId id="604"/>
            <p14:sldId id="550"/>
            <p14:sldId id="613"/>
            <p14:sldId id="400"/>
            <p14:sldId id="612"/>
            <p14:sldId id="616"/>
            <p14:sldId id="615"/>
            <p14:sldId id="614"/>
            <p14:sldId id="611"/>
            <p14:sldId id="264"/>
            <p14:sldId id="26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322"/>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
        <p:nvSpPr>
          <p:cNvPr id="9" name="矩形: 圆角 8"/>
          <p:cNvSpPr/>
          <p:nvPr userDrawn="1"/>
        </p:nvSpPr>
        <p:spPr>
          <a:xfrm>
            <a:off x="7137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249555" y="2182495"/>
            <a:ext cx="11943715" cy="830580"/>
          </a:xfrm>
          <a:prstGeom prst="rect">
            <a:avLst/>
          </a:prstGeom>
        </p:spPr>
        <p:txBody>
          <a:bodyPr wrap="square"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461581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563880" y="514985"/>
          <a:ext cx="11125835" cy="5828665"/>
        </p:xfrm>
        <a:graphic>
          <a:graphicData uri="http://schemas.openxmlformats.org/drawingml/2006/table">
            <a:tbl>
              <a:tblPr firstRow="1" bandRow="1">
                <a:tableStyleId>{5940675A-B579-460E-94D1-54222C63F5DA}</a:tableStyleId>
              </a:tblPr>
              <a:tblGrid>
                <a:gridCol w="1507490"/>
                <a:gridCol w="3975735"/>
                <a:gridCol w="5642610"/>
              </a:tblGrid>
              <a:tr h="485775">
                <a:tc>
                  <a:txBody>
                    <a:bodyPr/>
                    <a:lstStyle/>
                    <a:p>
                      <a:pPr indent="0" algn="ctr" fontAlgn="auto">
                        <a:lnSpc>
                          <a:spcPts val="3680"/>
                        </a:lnSpc>
                        <a:buNone/>
                      </a:pPr>
                      <a:r>
                        <a:rPr lang="en-US" sz="2400" b="0">
                          <a:solidFill>
                            <a:srgbClr val="000000"/>
                          </a:solidFill>
                          <a:latin typeface="微软雅黑" panose="020B0503020204020204" charset="-122"/>
                          <a:ea typeface="微软雅黑" panose="020B0503020204020204" charset="-122"/>
                          <a:cs typeface="NEU-BZ-S92" charset="0"/>
                        </a:rPr>
                        <a:t>情态动词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68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6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1550">
                <a:tc rowSpan="3">
                  <a:txBody>
                    <a:bodyPr/>
                    <a:lstStyle/>
                    <a:p>
                      <a:pPr indent="0" algn="ctr" fontAlgn="auto">
                        <a:lnSpc>
                          <a:spcPts val="3680"/>
                        </a:lnSpc>
                        <a:buNone/>
                      </a:pPr>
                      <a:endParaRPr lang="en-US" sz="2400" b="0">
                        <a:solidFill>
                          <a:srgbClr val="000000"/>
                        </a:solidFill>
                        <a:latin typeface="微软雅黑" panose="020B0503020204020204" charset="-122"/>
                        <a:ea typeface="微软雅黑" panose="020B0503020204020204" charset="-122"/>
                        <a:cs typeface="NEU-HZ-S92" charset="0"/>
                      </a:endParaRPr>
                    </a:p>
                    <a:p>
                      <a:pPr indent="0" algn="ctr" fontAlgn="auto">
                        <a:lnSpc>
                          <a:spcPts val="3680"/>
                        </a:lnSpc>
                        <a:buNone/>
                      </a:pPr>
                      <a:r>
                        <a:rPr lang="en-US" sz="2400" b="0">
                          <a:solidFill>
                            <a:srgbClr val="000000"/>
                          </a:solidFill>
                          <a:latin typeface="微软雅黑" panose="020B0503020204020204" charset="-122"/>
                          <a:ea typeface="微软雅黑" panose="020B0503020204020204" charset="-122"/>
                          <a:cs typeface="NEU-HZ-S92" charset="0"/>
                        </a:rPr>
                        <a:t>shall</a:t>
                      </a:r>
                    </a:p>
                    <a:p>
                      <a:pPr indent="0" fontAlgn="auto">
                        <a:lnSpc>
                          <a:spcPts val="3680"/>
                        </a:lnSpc>
                        <a:buNone/>
                      </a:pPr>
                      <a:r>
                        <a:rPr lang="en-US" altLang="zh-CN" sz="2400">
                          <a:solidFill>
                            <a:srgbClr val="000000"/>
                          </a:solidFill>
                          <a:latin typeface="微软雅黑" panose="020B0503020204020204" charset="-122"/>
                          <a:ea typeface="微软雅黑" panose="020B0503020204020204" charset="-122"/>
                        </a:rPr>
                        <a:t> </a:t>
                      </a:r>
                    </a:p>
                    <a:p>
                      <a:pPr indent="0" fontAlgn="auto">
                        <a:lnSpc>
                          <a:spcPts val="3680"/>
                        </a:lnSpc>
                        <a:buNone/>
                      </a:pPr>
                      <a:r>
                        <a:rPr lang="en-US" altLang="zh-CN" sz="240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NEU-BZ-S92" charset="0"/>
                        </a:rPr>
                        <a:t>征求对方意见。用于主语是第一人称的疑问句中</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Shall we meet in the evening?咱们晚上见面好吗?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1401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NEU-BZ-S92" charset="0"/>
                        </a:rPr>
                        <a:t>表示命令、警告、许诺或威胁等。用于主语是第二人称或第三人称的陈述句中</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You shall be punished for what you</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ve done. 你会为你所做的事情受到惩罚。</a:t>
                      </a:r>
                    </a:p>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Tell Jerry he shall get a gift if he behaves well. 告诉杰里,如果他守规矩的话,他会得到一份礼物。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5732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在条约、规定、法令等文件中表示规定或义务等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Those belonging to our club shall wear uniforms. 我们俱乐部的成员应该穿制服。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259080"/>
            <a:ext cx="11187430" cy="73723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续表</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770572" y="997585"/>
          <a:ext cx="10652760" cy="3657600"/>
        </p:xfrm>
        <a:graphic>
          <a:graphicData uri="http://schemas.openxmlformats.org/drawingml/2006/table">
            <a:tbl>
              <a:tblPr firstRow="1" bandRow="1">
                <a:tableStyleId>{5940675A-B579-460E-94D1-54222C63F5DA}</a:tableStyleId>
              </a:tblPr>
              <a:tblGrid>
                <a:gridCol w="1547495"/>
                <a:gridCol w="3519805"/>
                <a:gridCol w="5585460"/>
              </a:tblGrid>
              <a:tr h="1219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情态动词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rowSpan="3">
                  <a:txBody>
                    <a:bodyPr/>
                    <a:lstStyle/>
                    <a:p>
                      <a:pPr indent="0" algn="ctr" fontAlgn="auto">
                        <a:lnSpc>
                          <a:spcPct val="150000"/>
                        </a:lnSpc>
                        <a:buNone/>
                      </a:pPr>
                      <a:endParaRPr lang="en-US" sz="2400" b="0">
                        <a:solidFill>
                          <a:srgbClr val="000000"/>
                        </a:solidFill>
                        <a:latin typeface="微软雅黑" panose="020B0503020204020204" charset="-122"/>
                        <a:ea typeface="微软雅黑" panose="020B0503020204020204" charset="-122"/>
                        <a:cs typeface="NEU-HZ-S92" charset="0"/>
                      </a:endParaRP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should</a:t>
                      </a:r>
                    </a:p>
                    <a:p>
                      <a:pPr indent="0" fontAlgn="auto">
                        <a:lnSpc>
                          <a:spcPct val="150000"/>
                        </a:lnSpc>
                        <a:buNone/>
                      </a:pPr>
                      <a:r>
                        <a:rPr lang="en-US" altLang="zh-CN" sz="2400">
                          <a:solidFill>
                            <a:srgbClr val="000000"/>
                          </a:solidFill>
                          <a:latin typeface="微软雅黑" panose="020B0503020204020204" charset="-122"/>
                          <a:ea typeface="微软雅黑" panose="020B0503020204020204" charset="-122"/>
                        </a:rPr>
                        <a:t> </a:t>
                      </a:r>
                    </a:p>
                    <a:p>
                      <a:pPr indent="0" fontAlgn="auto">
                        <a:lnSpc>
                          <a:spcPct val="150000"/>
                        </a:lnSpc>
                        <a:buNone/>
                      </a:pPr>
                      <a:r>
                        <a:rPr lang="en-US" altLang="zh-CN" sz="240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表示责任、义务、劝告、建议等,意为"应该"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You should learn to respect the elder. 你应该学会尊敬长辈。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表示意外、惊讶、忧虑、惋惜等情绪,意为"竟然"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m sorry that she should be so selfish. 我很难过,她竟如此自私。</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Why should anyone want to marry Tony?怎么竟然还有人想和托尼结婚?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表示推测,意为"应该",根据常规或经验作出的合理推断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Today is Sunday, and our teacher should be at home.今天是周日,我们的老师应该在家。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267652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1</a:t>
            </a:r>
            <a:r>
              <a:rPr lang="en-US" altLang="zh-CN" sz="2800">
                <a:latin typeface="微软雅黑" panose="020B0503020204020204" charset="-122"/>
                <a:ea typeface="微软雅黑" panose="020B0503020204020204" charset="-122"/>
                <a:cs typeface="微软雅黑" panose="020B0503020204020204" charset="-122"/>
                <a:sym typeface="+mn-ea"/>
              </a:rPr>
              <a:t>  It wasn't right for me that such near neighbors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not know one another.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句意:如此近的邻居竟然互相不认识,这对我来说不正常。should"居然,竟然",符合句意。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72009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2676525"/>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2.will与would的用法</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794702" y="1375410"/>
          <a:ext cx="10968355" cy="4937760"/>
        </p:xfrm>
        <a:graphic>
          <a:graphicData uri="http://schemas.openxmlformats.org/drawingml/2006/table">
            <a:tbl>
              <a:tblPr firstRow="1" bandRow="1">
                <a:tableStyleId>{5940675A-B579-460E-94D1-54222C63F5DA}</a:tableStyleId>
              </a:tblPr>
              <a:tblGrid>
                <a:gridCol w="3624580"/>
                <a:gridCol w="7343775"/>
              </a:tblGrid>
              <a:tr h="3657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表示请求,would比will语气委婉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Would you please let me have a look?你让我看一下好吗?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192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表示主观愿望或意志,意为"愿意"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 will do my best to help you.我愿意尽全力帮你。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表示习惯或倾向。will表示一般的习惯,would用于描述过去的习惯或例行的活动,表示"总是,总会"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She</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ll listen to music, alone in her room, for hours.她总是独自一人在房间里听音乐,一听就是几个小时。</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In the past, he would come to help us when he was free. 过去,他有空时总是来帮我们。</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267652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2</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My former colleague Nick was helpful, and he</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a:t>
            </a:r>
            <a:r>
              <a:rPr lang="zh-CN" altLang="en-US" sz="2800">
                <a:latin typeface="微软雅黑" panose="020B0503020204020204" charset="-122"/>
                <a:ea typeface="微软雅黑" panose="020B0503020204020204" charset="-122"/>
                <a:cs typeface="微软雅黑" panose="020B0503020204020204" charset="-122"/>
                <a:sym typeface="+mn-ea"/>
              </a:rPr>
              <a:t> 　　　　give us a hand at work.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句意:我前同事Nick很乐于助人,在工作中经常帮助我们。由语境及空后的动词原形give可知,此处表示过去经常发生的动作,故填would。</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74485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3.can与could的用法</a:t>
            </a:r>
            <a:r>
              <a:rPr lang="zh-CN" alt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915035" y="1240155"/>
          <a:ext cx="10775315" cy="4852035"/>
        </p:xfrm>
        <a:graphic>
          <a:graphicData uri="http://schemas.openxmlformats.org/drawingml/2006/table">
            <a:tbl>
              <a:tblPr firstRow="1" bandRow="1">
                <a:tableStyleId>{5940675A-B579-460E-94D1-54222C63F5DA}</a:tableStyleId>
              </a:tblPr>
              <a:tblGrid>
                <a:gridCol w="4688840"/>
                <a:gridCol w="6086475"/>
              </a:tblGrid>
              <a:tr h="372745">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6760">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表示能力,意为"能,会"(could为can 的过去式,表示过去的能力)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Can you lift this heavy box? 你能举起这个重箱子吗?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9505">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表示请求或许可,意为"可以",通常用于疑问句中(could语气上比can委婉,肯定回答时一般用can)</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—Could I borrow the book?我可以借那本书吗?</a:t>
                      </a:r>
                    </a:p>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—Of course, you can.当然可以。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9505">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can表示人或物的特征、倾向、经常态势,意为"有时会,时而可能",多用于肯定句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Children can be noisy.孩子们有时会很吵闹。</a:t>
                      </a:r>
                    </a:p>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It can be very hot here.这里有时会很热。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93520">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can表示推测,通常用于否定句(还可用于疑问句),can</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t(不可能)表示有把握的否定推测。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That can</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t be Mary, because she is in hospital. 那不可能是玛丽,因为她在住院。Can she be with Nancy now? 她现在可能同南希在一起吗?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can/could构成的特殊结构:</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1.cannot/can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t...too/enough"无论怎样……都不过分,越……越好",有时cannot/can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t可用can never替代。</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You </a:t>
            </a:r>
            <a:r>
              <a:rPr lang="zh-CN" altLang="en-US" sz="2800" u="sng">
                <a:latin typeface="微软雅黑" panose="020B0503020204020204" charset="-122"/>
                <a:ea typeface="微软雅黑" panose="020B0503020204020204" charset="-122"/>
                <a:cs typeface="微软雅黑" panose="020B0503020204020204" charset="-122"/>
                <a:sym typeface="+mn-ea"/>
              </a:rPr>
              <a:t>cannot be too careful</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(=cannot be careful enough) when crossing the road.你过马路时怎么小心都不过分。 </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You can never do the work too excellently.这项工作你做得越出色越好。</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a:t>
            </a: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1005840" y="5120005"/>
            <a:ext cx="5286375" cy="10604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55447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The movie is so funny that I 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 help laughing.这部电影如此好笑,我禁不住大笑起来。</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I can't help (to) wash dishes because I am busy preparing for the exam.我不能帮忙洗碗,因为我在忙着准备考试。</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3. </a:t>
            </a: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I cannot help but obey the order.我不得不听从命令。</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We 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 choose but accept the fact.我们不得不接受事实。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1155065" y="3134360"/>
            <a:ext cx="6981190" cy="22885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3969385"/>
          </a:xfrm>
          <a:prstGeom prst="rect">
            <a:avLst/>
          </a:prstGeom>
          <a:noFill/>
          <a:ln w="9525">
            <a:noFill/>
          </a:ln>
        </p:spPr>
        <p:txBody>
          <a:bodyPr wrap="square">
            <a:spAutoFit/>
          </a:bodyPr>
          <a:lstStyle/>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4.cannot, could not与比较级连用,表示最高级含义。</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It couldn't be better.没有比这更好的了。</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3</a:t>
            </a:r>
            <a:r>
              <a:rPr lang="en-US" altLang="zh-CN" sz="2800">
                <a:latin typeface="微软雅黑" panose="020B0503020204020204" charset="-122"/>
                <a:ea typeface="微软雅黑" panose="020B0503020204020204" charset="-122"/>
                <a:cs typeface="微软雅黑" panose="020B0503020204020204" charset="-122"/>
                <a:sym typeface="+mn-ea"/>
              </a:rPr>
              <a:t>   [2020江苏苏州开学考,24]Traveling by subway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a:t>
            </a:r>
            <a:r>
              <a:rPr lang="en-US" altLang="zh-CN" sz="2800">
                <a:latin typeface="微软雅黑" panose="020B0503020204020204" charset="-122"/>
                <a:ea typeface="微软雅黑" panose="020B0503020204020204" charset="-122"/>
                <a:cs typeface="微软雅黑" panose="020B0503020204020204" charset="-122"/>
                <a:sym typeface="+mn-ea"/>
              </a:rPr>
              <a:t> 　　　　sometimes be quite a choice, especially during the rush hours.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句意:乘地铁旅行有时是一种很好的选择,尤其是在交通高峰期。此处表示经常的态势,故填can。 </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201930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4615815"/>
          </a:xfrm>
          <a:prstGeom prst="rect">
            <a:avLst/>
          </a:prstGeom>
          <a:noFill/>
          <a:ln w="9525">
            <a:noFill/>
          </a:ln>
        </p:spPr>
        <p:txBody>
          <a:bodyPr wrap="square">
            <a:spAutoFit/>
          </a:bodyPr>
          <a:lstStyle/>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4.may与might的用法</a:t>
            </a:r>
            <a:r>
              <a:rPr lang="en-US" altLang="zh-CN"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915987" y="1271905"/>
          <a:ext cx="10446385" cy="4673600"/>
        </p:xfrm>
        <a:graphic>
          <a:graphicData uri="http://schemas.openxmlformats.org/drawingml/2006/table">
            <a:tbl>
              <a:tblPr firstRow="1" bandRow="1">
                <a:tableStyleId>{5940675A-B579-460E-94D1-54222C63F5DA}</a:tableStyleId>
              </a:tblPr>
              <a:tblGrid>
                <a:gridCol w="4196080"/>
                <a:gridCol w="6250305"/>
              </a:tblGrid>
              <a:tr h="0">
                <a:tc>
                  <a:txBody>
                    <a:bodyPr/>
                    <a:lstStyle/>
                    <a:p>
                      <a:pPr indent="0" algn="ctr" fontAlgn="auto">
                        <a:lnSpc>
                          <a:spcPts val="388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8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在肯定句中可表示允许,在疑问句中表示请求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—Might I go fishing with you tomorrow? 我明天可以和你一起去钓鱼吗?</a:t>
                      </a:r>
                    </a:p>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—Yes, you may/can.是的,你可以去。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对might的"请求"作肯定回答时用may/can</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0">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may表示祝愿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May you be happy forever! 祝你永远快乐!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表示推测,用于肯定句和否定句中均可,意为"可能"。与may相比,might表示的可能性要小一些。may/might not"可能不"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Life is unpredictable; even the poorest may/might become the richest.人生难以预料,即使最穷的人也有可能成为最富有的人。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2943542" y="3923665"/>
            <a:ext cx="5080000" cy="22987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32205" y="3108325"/>
            <a:ext cx="9265285" cy="829310"/>
          </a:xfrm>
          <a:ln>
            <a:noFill/>
          </a:ln>
        </p:spPr>
        <p:txBody>
          <a:bodyPr wrap="square"/>
          <a:lstStyle/>
          <a:p>
            <a:r>
              <a:rPr lang="zh-CN" altLang="en-US" sz="5330" b="1" dirty="0" smtClean="0">
                <a:sym typeface="+mn-ea"/>
              </a:rPr>
              <a:t>专题十  情态动词和虚拟语气</a:t>
            </a:r>
          </a:p>
        </p:txBody>
      </p:sp>
      <p:sp>
        <p:nvSpPr>
          <p:cNvPr id="3" name="副标题 2"/>
          <p:cNvSpPr>
            <a:spLocks noGrp="1"/>
          </p:cNvSpPr>
          <p:nvPr>
            <p:ph type="subTitle" idx="1"/>
          </p:nvPr>
        </p:nvSpPr>
        <p:spPr>
          <a:xfrm>
            <a:off x="629900" y="1465157"/>
            <a:ext cx="11380321" cy="640175"/>
          </a:xfrm>
          <a:ln>
            <a:solidFill>
              <a:schemeClr val="bg1"/>
            </a:solidFill>
          </a:ln>
        </p:spPr>
        <p:txBody>
          <a:bodyPr>
            <a:normAutofit/>
          </a:bodyPr>
          <a:lstStyle/>
          <a:p>
            <a:r>
              <a:rPr lang="zh-CN" altLang="en-US" sz="2800" dirty="0">
                <a:solidFill>
                  <a:srgbClr val="FF0000"/>
                </a:solidFill>
              </a:rPr>
              <a:t>【</a:t>
            </a:r>
            <a:r>
              <a:rPr lang="zh-CN" altLang="en-US" sz="2800" dirty="0">
                <a:solidFill>
                  <a:srgbClr val="FF0000"/>
                </a:solidFill>
                <a:sym typeface="+mn-ea"/>
              </a:rPr>
              <a:t>第二部分  语法知识贯通</a:t>
            </a:r>
            <a:r>
              <a:rPr lang="zh-CN" altLang="en-US" sz="2800" dirty="0">
                <a:solidFill>
                  <a:srgbClr val="FF0000"/>
                </a:solidFill>
              </a:rPr>
              <a:t>】</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271145"/>
            <a:ext cx="11248390" cy="6554470"/>
          </a:xfrm>
          <a:prstGeom prst="rect">
            <a:avLst/>
          </a:prstGeom>
          <a:noFill/>
          <a:ln w="9525">
            <a:noFill/>
          </a:ln>
        </p:spPr>
        <p:txBody>
          <a:bodyPr wrap="square">
            <a:spAutoFit/>
          </a:bodyPr>
          <a:lstStyle/>
          <a:p>
            <a:pPr indent="0" fontAlgn="auto">
              <a:lnSpc>
                <a:spcPct val="15000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lang="en-US" altLang="zh-CN" sz="2800">
                <a:latin typeface="微软雅黑" panose="020B0503020204020204" charset="-122"/>
                <a:ea typeface="微软雅黑" panose="020B0503020204020204" charset="-122"/>
                <a:cs typeface="微软雅黑" panose="020B0503020204020204" charset="-122"/>
                <a:sym typeface="+mn-ea"/>
              </a:rPr>
              <a:t>　may/might构成的特殊结构:</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may well表示"很可能", may/might as well表示"还是……好,不妨",两者后都跟动词原形。</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You may well get confused.你很可能被搞糊涂了。</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We may/might as well stay where we are.我们还是留在原地为好。</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4</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Since we can do nothing about it, we</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lang="zh-CN" altLang="en-US" sz="2800">
                <a:latin typeface="微软雅黑" panose="020B0503020204020204" charset="-122"/>
                <a:ea typeface="微软雅黑" panose="020B0503020204020204" charset="-122"/>
                <a:cs typeface="微软雅黑" panose="020B0503020204020204" charset="-122"/>
                <a:sym typeface="+mn-ea"/>
              </a:rPr>
              <a:t>as well consult Mr. Smith about the matter.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句意:既然我们无能为力,关于此事我们不妨咨询史密斯先生。固定短语may/might as well"不妨,还是……好"符合句意。故填may/</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might。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367411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68935"/>
            <a:ext cx="11187430" cy="5908040"/>
          </a:xfrm>
          <a:prstGeom prst="rect">
            <a:avLst/>
          </a:prstGeom>
          <a:noFill/>
          <a:ln w="9525">
            <a:noFill/>
          </a:ln>
        </p:spPr>
        <p:txBody>
          <a:bodyPr wrap="square">
            <a:spAutoFit/>
          </a:bodyPr>
          <a:lstStyle/>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5.must的用法</a:t>
            </a: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940117" y="1155065"/>
          <a:ext cx="10483215" cy="5349240"/>
        </p:xfrm>
        <a:graphic>
          <a:graphicData uri="http://schemas.openxmlformats.org/drawingml/2006/table">
            <a:tbl>
              <a:tblPr firstRow="1" bandRow="1">
                <a:tableStyleId>{5940675A-B579-460E-94D1-54222C63F5DA}</a:tableStyleId>
              </a:tblPr>
              <a:tblGrid>
                <a:gridCol w="4410075"/>
                <a:gridCol w="6073140"/>
              </a:tblGrid>
              <a:tr h="121920">
                <a:tc>
                  <a:txBody>
                    <a:bodyPr/>
                    <a:lstStyle/>
                    <a:p>
                      <a:pPr indent="0" algn="ctr" fontAlgn="auto">
                        <a:lnSpc>
                          <a:spcPts val="3240"/>
                        </a:lnSpc>
                        <a:buNone/>
                      </a:pPr>
                      <a:r>
                        <a:rPr lang="en-US" sz="2200" b="0">
                          <a:solidFill>
                            <a:srgbClr val="000000"/>
                          </a:solidFill>
                          <a:latin typeface="微软雅黑" panose="020B0503020204020204" charset="-122"/>
                          <a:ea typeface="微软雅黑" panose="020B0503020204020204" charset="-122"/>
                          <a:cs typeface="NEU-BZ-S92" charset="0"/>
                        </a:rPr>
                        <a:t>用法</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40"/>
                        </a:lnSpc>
                        <a:buNone/>
                      </a:pPr>
                      <a:r>
                        <a:rPr lang="en-US" sz="2200" b="0">
                          <a:solidFill>
                            <a:srgbClr val="000000"/>
                          </a:solidFill>
                          <a:latin typeface="微软雅黑" panose="020B0503020204020204" charset="-122"/>
                          <a:ea typeface="微软雅黑" panose="020B0503020204020204" charset="-122"/>
                          <a:cs typeface="NEU-BZ-S92" charset="0"/>
                        </a:rPr>
                        <a:t>例句</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表示"必须,一定",强调必要性及说话人的主观态度。在回答由must引起的一般疑问句时,若为否定回答,通常用needn</a:t>
                      </a:r>
                      <a:r>
                        <a:rPr lang="en-US" altLang="zh-CN" sz="2200">
                          <a:latin typeface="微软雅黑" panose="020B0503020204020204" charset="-122"/>
                          <a:ea typeface="微软雅黑" panose="020B0503020204020204" charset="-122"/>
                          <a:cs typeface="微软雅黑" panose="020B0503020204020204" charset="-122"/>
                          <a:sym typeface="+mn-ea"/>
                        </a:rPr>
                        <a:t>'</a:t>
                      </a:r>
                      <a:r>
                        <a:rPr lang="en-US" sz="2200" b="0">
                          <a:solidFill>
                            <a:srgbClr val="000000"/>
                          </a:solidFill>
                          <a:latin typeface="微软雅黑" panose="020B0503020204020204" charset="-122"/>
                          <a:ea typeface="微软雅黑" panose="020B0503020204020204" charset="-122"/>
                          <a:cs typeface="微软雅黑" panose="020B0503020204020204" charset="-122"/>
                        </a:rPr>
                        <a:t>t或don</a:t>
                      </a:r>
                      <a:r>
                        <a:rPr lang="en-US" altLang="zh-CN" sz="2200">
                          <a:latin typeface="微软雅黑" panose="020B0503020204020204" charset="-122"/>
                          <a:ea typeface="微软雅黑" panose="020B0503020204020204" charset="-122"/>
                          <a:cs typeface="微软雅黑" panose="020B0503020204020204" charset="-122"/>
                          <a:sym typeface="+mn-ea"/>
                        </a:rPr>
                        <a:t>'</a:t>
                      </a:r>
                      <a:r>
                        <a:rPr lang="en-US" sz="2200" b="0">
                          <a:solidFill>
                            <a:srgbClr val="000000"/>
                          </a:solidFill>
                          <a:latin typeface="微软雅黑" panose="020B0503020204020204" charset="-122"/>
                          <a:ea typeface="微软雅黑" panose="020B0503020204020204" charset="-122"/>
                          <a:cs typeface="微软雅黑" panose="020B0503020204020204" charset="-122"/>
                        </a:rPr>
                        <a:t>t have to</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You must finish your homework this afternoon. 今天下午你必须完成家庭作业。</a:t>
                      </a:r>
                    </a:p>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—Must I hand in my paper now?我现在必须交卷吗?</a:t>
                      </a:r>
                    </a:p>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—Yes, you must./No, you </a:t>
                      </a:r>
                      <a:r>
                        <a:rPr lang="en-US" sz="2200" b="0" u="sng">
                          <a:solidFill>
                            <a:srgbClr val="000000"/>
                          </a:solidFill>
                          <a:uFill>
                            <a:solidFill>
                              <a:srgbClr val="333333"/>
                            </a:solidFill>
                          </a:uFill>
                          <a:latin typeface="微软雅黑" panose="020B0503020204020204" charset="-122"/>
                          <a:ea typeface="微软雅黑" panose="020B0503020204020204" charset="-122"/>
                          <a:cs typeface="微软雅黑" panose="020B0503020204020204" charset="-122"/>
                        </a:rPr>
                        <a:t>needn</a:t>
                      </a:r>
                      <a:r>
                        <a:rPr lang="en-US" altLang="zh-CN" sz="2200" u="sng">
                          <a:latin typeface="微软雅黑" panose="020B0503020204020204" charset="-122"/>
                          <a:ea typeface="微软雅黑" panose="020B0503020204020204" charset="-122"/>
                          <a:cs typeface="微软雅黑" panose="020B0503020204020204" charset="-122"/>
                          <a:sym typeface="+mn-ea"/>
                        </a:rPr>
                        <a:t>'</a:t>
                      </a:r>
                      <a:r>
                        <a:rPr lang="en-US" sz="2200" b="0" u="sng">
                          <a:solidFill>
                            <a:srgbClr val="000000"/>
                          </a:solidFill>
                          <a:uFill>
                            <a:solidFill>
                              <a:srgbClr val="333333"/>
                            </a:solidFill>
                          </a:uFill>
                          <a:latin typeface="微软雅黑" panose="020B0503020204020204" charset="-122"/>
                          <a:ea typeface="微软雅黑" panose="020B0503020204020204" charset="-122"/>
                          <a:cs typeface="微软雅黑" panose="020B0503020204020204" charset="-122"/>
                        </a:rPr>
                        <a:t>t</a:t>
                      </a:r>
                      <a:r>
                        <a:rPr lang="en-US" sz="2200" b="0">
                          <a:solidFill>
                            <a:srgbClr val="000000"/>
                          </a:solidFill>
                          <a:latin typeface="微软雅黑" panose="020B0503020204020204" charset="-122"/>
                          <a:ea typeface="微软雅黑" panose="020B0503020204020204" charset="-122"/>
                          <a:cs typeface="微软雅黑" panose="020B0503020204020204" charset="-122"/>
                        </a:rPr>
                        <a:t>(=don</a:t>
                      </a:r>
                      <a:r>
                        <a:rPr lang="en-US" altLang="zh-CN" sz="2200">
                          <a:latin typeface="微软雅黑" panose="020B0503020204020204" charset="-122"/>
                          <a:ea typeface="微软雅黑" panose="020B0503020204020204" charset="-122"/>
                          <a:cs typeface="微软雅黑" panose="020B0503020204020204" charset="-122"/>
                          <a:sym typeface="+mn-ea"/>
                        </a:rPr>
                        <a:t>'</a:t>
                      </a:r>
                      <a:r>
                        <a:rPr lang="en-US" sz="2200" b="0">
                          <a:solidFill>
                            <a:srgbClr val="000000"/>
                          </a:solidFill>
                          <a:latin typeface="微软雅黑" panose="020B0503020204020204" charset="-122"/>
                          <a:ea typeface="微软雅黑" panose="020B0503020204020204" charset="-122"/>
                          <a:cs typeface="微软雅黑" panose="020B0503020204020204" charset="-122"/>
                        </a:rPr>
                        <a:t>t have to).是的,你必须。/不,你不必。</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mustn</a:t>
                      </a:r>
                      <a:r>
                        <a:rPr lang="en-US" altLang="zh-CN" sz="2200">
                          <a:latin typeface="微软雅黑" panose="020B0503020204020204" charset="-122"/>
                          <a:ea typeface="微软雅黑" panose="020B0503020204020204" charset="-122"/>
                          <a:cs typeface="微软雅黑" panose="020B0503020204020204" charset="-122"/>
                          <a:sym typeface="+mn-ea"/>
                        </a:rPr>
                        <a:t>'</a:t>
                      </a:r>
                      <a:r>
                        <a:rPr lang="en-US" sz="2200" b="0">
                          <a:solidFill>
                            <a:srgbClr val="000000"/>
                          </a:solidFill>
                          <a:latin typeface="微软雅黑" panose="020B0503020204020204" charset="-122"/>
                          <a:ea typeface="微软雅黑" panose="020B0503020204020204" charset="-122"/>
                          <a:cs typeface="微软雅黑" panose="020B0503020204020204" charset="-122"/>
                        </a:rPr>
                        <a:t>t表示"不许,禁止",是强制的命令</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You mustn</a:t>
                      </a:r>
                      <a:r>
                        <a:rPr lang="en-US" altLang="zh-CN" sz="2200">
                          <a:latin typeface="微软雅黑" panose="020B0503020204020204" charset="-122"/>
                          <a:ea typeface="微软雅黑" panose="020B0503020204020204" charset="-122"/>
                          <a:cs typeface="微软雅黑" panose="020B0503020204020204" charset="-122"/>
                          <a:sym typeface="+mn-ea"/>
                        </a:rPr>
                        <a:t>'</a:t>
                      </a:r>
                      <a:r>
                        <a:rPr lang="en-US" sz="2200" b="0">
                          <a:solidFill>
                            <a:srgbClr val="000000"/>
                          </a:solidFill>
                          <a:latin typeface="微软雅黑" panose="020B0503020204020204" charset="-122"/>
                          <a:ea typeface="微软雅黑" panose="020B0503020204020204" charset="-122"/>
                          <a:cs typeface="微软雅黑" panose="020B0503020204020204" charset="-122"/>
                        </a:rPr>
                        <a:t>t smoke here. 你不能在这儿吸烟。</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表示很有把握的肯定推测,通常用于肯定句中,意为"准是,肯定是"</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You must be hungry after a long walk.长途步行之后你一定饿了。</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表示"偏偏,非要",表示说话者对主语发出的动作是不满的,甚至是生气的</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Must you make her cry?你偏要把她弄哭吗?</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332295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5</a:t>
            </a:r>
            <a:r>
              <a:rPr lang="en-US" altLang="zh-CN" sz="2800">
                <a:latin typeface="微软雅黑" panose="020B0503020204020204" charset="-122"/>
                <a:ea typeface="微软雅黑" panose="020B0503020204020204" charset="-122"/>
                <a:cs typeface="微软雅黑" panose="020B0503020204020204" charset="-122"/>
                <a:sym typeface="+mn-ea"/>
              </a:rPr>
              <a:t>  Passengers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lang="en-US" altLang="zh-CN" sz="2800">
                <a:latin typeface="微软雅黑" panose="020B0503020204020204" charset="-122"/>
                <a:ea typeface="微软雅黑" panose="020B0503020204020204" charset="-122"/>
                <a:cs typeface="微软雅黑" panose="020B0503020204020204" charset="-122"/>
                <a:sym typeface="+mn-ea"/>
              </a:rPr>
              <a:t>talk to the driver while the bus is moving, because it will take his focus off the road.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句意:在公共汽车行进过程中,乘客不能与司机交谈,因为这会把司机的注意力从路上转移开。根据句意可知,此处表示"不许,禁止",故填mustn</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72009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75310" y="332105"/>
            <a:ext cx="11187430" cy="5605780"/>
          </a:xfrm>
          <a:prstGeom prst="rect">
            <a:avLst/>
          </a:prstGeom>
          <a:noFill/>
          <a:ln w="9525">
            <a:noFill/>
          </a:ln>
        </p:spPr>
        <p:txBody>
          <a:bodyPr wrap="square">
            <a:spAutoFit/>
          </a:bodyPr>
          <a:lstStyle/>
          <a:p>
            <a:pPr indent="0" fontAlgn="auto">
              <a:lnSpc>
                <a:spcPts val="386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知识3　特殊情态动词的用法</a:t>
            </a: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3860"/>
              </a:lnSpc>
            </a:pPr>
            <a:r>
              <a:rPr lang="zh-CN" altLang="en-US" sz="2800">
                <a:latin typeface="微软雅黑" panose="020B0503020204020204" charset="-122"/>
                <a:ea typeface="微软雅黑" panose="020B0503020204020204" charset="-122"/>
                <a:cs typeface="微软雅黑" panose="020B0503020204020204" charset="-122"/>
                <a:sym typeface="+mn-ea"/>
              </a:rPr>
              <a:t>1.need与dare的用法</a:t>
            </a: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949007" y="1528445"/>
          <a:ext cx="10683875" cy="4389120"/>
        </p:xfrm>
        <a:graphic>
          <a:graphicData uri="http://schemas.openxmlformats.org/drawingml/2006/table">
            <a:tbl>
              <a:tblPr firstRow="1" bandRow="1">
                <a:tableStyleId>{5940675A-B579-460E-94D1-54222C63F5DA}</a:tableStyleId>
              </a:tblPr>
              <a:tblGrid>
                <a:gridCol w="1338580"/>
                <a:gridCol w="3462020"/>
                <a:gridCol w="5883275"/>
              </a:tblGrid>
              <a:tr h="416560">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情态动词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HZ-S92" charset="0"/>
                        </a:rPr>
                        <a:t>need</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表示必要性,常用于疑问句和否定句中,needn</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t 表示"不必";对need引出的一般疑问句作肯定回答时用must,作否定回答时用needn</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t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This is a free service; you needn</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t pay for it.这是免费服务,你不必为此付款。</a:t>
                      </a:r>
                    </a:p>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—Need I hand in the application now? 我需要现在交申请吗?</a:t>
                      </a:r>
                    </a:p>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—Yes, you must./ No, you needn</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t. 是的,你必须。/ 不,你不必。</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HZ-S92" charset="0"/>
                        </a:rPr>
                        <a:t>dare</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意为"敢,胆敢",作情态动词时后跟动词原形,主要用于疑问句、否定句和条件句中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How dare she do things like that? 她怎么敢做那种事? </a:t>
                      </a:r>
                    </a:p>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—Dare you catch the mouse? 你敢抓老鼠吗?</a:t>
                      </a:r>
                    </a:p>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—No, I daren</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t. 不,我不敢。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2928302" y="4167505"/>
            <a:ext cx="5080000" cy="22987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267652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6</a:t>
            </a:r>
            <a:r>
              <a:rPr lang="en-US" altLang="zh-CN" sz="2800">
                <a:latin typeface="微软雅黑" panose="020B0503020204020204" charset="-122"/>
                <a:ea typeface="微软雅黑" panose="020B0503020204020204" charset="-122"/>
                <a:cs typeface="微软雅黑" panose="020B0503020204020204" charset="-122"/>
                <a:sym typeface="+mn-ea"/>
              </a:rPr>
              <a:t>   I've prepared all kinds of food for the picnic. You</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a:t>
            </a:r>
            <a:r>
              <a:rPr lang="en-US" altLang="zh-CN" sz="2800">
                <a:latin typeface="微软雅黑" panose="020B0503020204020204" charset="-122"/>
                <a:ea typeface="微软雅黑" panose="020B0503020204020204" charset="-122"/>
                <a:cs typeface="微软雅黑" panose="020B0503020204020204" charset="-122"/>
                <a:sym typeface="+mn-ea"/>
              </a:rPr>
              <a:t> 　　　　bring anything when you come.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句意:我已经为野餐准备了各种食物。你们来的时候不必带任何东西。needn</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t"不必,不需要",符合句意。故填needn</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72009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615442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2.ought to与have to的用法</a:t>
            </a: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2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3.used to的用法</a:t>
            </a:r>
          </a:p>
          <a:p>
            <a:pPr indent="0" fontAlgn="auto">
              <a:lnSpc>
                <a:spcPts val="42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表示"过去常常……",言外之意是"现在已不再……"。</a:t>
            </a:r>
          </a:p>
          <a:p>
            <a:pPr indent="0" fontAlgn="auto">
              <a:lnSpc>
                <a:spcPts val="42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►While I was in college, I used to get up at 5 am to practice oral English.上大学时,我常常早上五点起床练英语口语。</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787717" y="1393825"/>
          <a:ext cx="10393680" cy="2560320"/>
        </p:xfrm>
        <a:graphic>
          <a:graphicData uri="http://schemas.openxmlformats.org/drawingml/2006/table">
            <a:tbl>
              <a:tblPr firstRow="1" bandRow="1">
                <a:tableStyleId>{5940675A-B579-460E-94D1-54222C63F5DA}</a:tableStyleId>
              </a:tblPr>
              <a:tblGrid>
                <a:gridCol w="1522095"/>
                <a:gridCol w="3082925"/>
                <a:gridCol w="5788660"/>
              </a:tblGrid>
              <a:tr h="121920">
                <a:tc>
                  <a:txBody>
                    <a:bodyPr/>
                    <a:lstStyle/>
                    <a:p>
                      <a:pPr indent="0" algn="ctr" fontAlgn="auto">
                        <a:lnSpc>
                          <a:spcPts val="3180"/>
                        </a:lnSpc>
                        <a:buNone/>
                      </a:pPr>
                      <a:r>
                        <a:rPr lang="en-US" sz="2400" b="0">
                          <a:solidFill>
                            <a:srgbClr val="000000"/>
                          </a:solidFill>
                          <a:latin typeface="微软雅黑" panose="020B0503020204020204" charset="-122"/>
                          <a:ea typeface="微软雅黑" panose="020B0503020204020204" charset="-122"/>
                          <a:cs typeface="NEU-BZ-S92" charset="0"/>
                        </a:rPr>
                        <a:t>情态动词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18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1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rowSpan="2">
                  <a:txBody>
                    <a:bodyPr/>
                    <a:lstStyle/>
                    <a:p>
                      <a:pPr indent="0" algn="ctr" fontAlgn="auto">
                        <a:lnSpc>
                          <a:spcPts val="3180"/>
                        </a:lnSpc>
                        <a:buNone/>
                      </a:pPr>
                      <a:r>
                        <a:rPr lang="en-US" sz="2400" b="0">
                          <a:solidFill>
                            <a:srgbClr val="000000"/>
                          </a:solidFill>
                          <a:latin typeface="微软雅黑" panose="020B0503020204020204" charset="-122"/>
                          <a:ea typeface="微软雅黑" panose="020B0503020204020204" charset="-122"/>
                          <a:cs typeface="NEU-HZ-S92" charset="0"/>
                        </a:rPr>
                        <a:t>ought</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to</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1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表示理所当然,意为"理应,应该"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1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Humans ought to stop polluting nature.人类应该停止污染大自然。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ts val="31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表推测时同should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0">
                <a:tc>
                  <a:txBody>
                    <a:bodyPr/>
                    <a:lstStyle/>
                    <a:p>
                      <a:pPr indent="0" algn="ctr" fontAlgn="auto">
                        <a:lnSpc>
                          <a:spcPts val="3180"/>
                        </a:lnSpc>
                        <a:buNone/>
                      </a:pPr>
                      <a:r>
                        <a:rPr lang="en-US" sz="2400" b="0">
                          <a:solidFill>
                            <a:srgbClr val="000000"/>
                          </a:solidFill>
                          <a:latin typeface="微软雅黑" panose="020B0503020204020204" charset="-122"/>
                          <a:ea typeface="微软雅黑" panose="020B0503020204020204" charset="-122"/>
                          <a:cs typeface="NEU-HZ-S92" charset="0"/>
                        </a:rPr>
                        <a:t>have</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to</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1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表示客观需要,意为"必须,不得不",强调客观上的必要性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1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You have to be back before 10 o</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clock because the train leaves at 10:05.你必须在10点前回来,因为火车10:05开。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408305"/>
            <a:ext cx="11187430" cy="3969385"/>
          </a:xfrm>
          <a:prstGeom prst="rect">
            <a:avLst/>
          </a:prstGeom>
          <a:noFill/>
          <a:ln w="9525">
            <a:noFill/>
          </a:ln>
        </p:spPr>
        <p:txBody>
          <a:bodyPr wrap="square">
            <a:spAutoFit/>
          </a:bodyPr>
          <a:lstStyle/>
          <a:p>
            <a:pPr indent="0" fontAlgn="auto">
              <a:lnSpc>
                <a:spcPct val="15000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知识4　情态动词表示推测</a:t>
            </a:r>
            <a:r>
              <a:rPr lang="en-US" altLang="zh-CN"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lang="en-US" altLang="zh-CN" sz="2800" b="1">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b="1">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b="1">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b="1">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686752" y="1219200"/>
          <a:ext cx="10820400" cy="3962400"/>
        </p:xfrm>
        <a:graphic>
          <a:graphicData uri="http://schemas.openxmlformats.org/drawingml/2006/table">
            <a:tbl>
              <a:tblPr firstRow="1" bandRow="1">
                <a:tableStyleId>{5940675A-B579-460E-94D1-54222C63F5DA}</a:tableStyleId>
              </a:tblPr>
              <a:tblGrid>
                <a:gridCol w="626745"/>
                <a:gridCol w="695960"/>
                <a:gridCol w="2360930"/>
                <a:gridCol w="2482850"/>
                <a:gridCol w="4653915"/>
              </a:tblGrid>
              <a:tr h="0">
                <a:tc gridSpan="2">
                  <a:txBody>
                    <a:bodyPr/>
                    <a:lstStyle/>
                    <a:p>
                      <a:pPr indent="0" algn="ctr" fontAlgn="auto">
                        <a:lnSpc>
                          <a:spcPts val="3000"/>
                        </a:lnSpc>
                        <a:buNone/>
                      </a:pPr>
                      <a:r>
                        <a:rPr lang="en-US" sz="2000" b="0">
                          <a:solidFill>
                            <a:srgbClr val="000000"/>
                          </a:solidFill>
                          <a:latin typeface="微软雅黑" panose="020B0503020204020204" charset="-122"/>
                          <a:ea typeface="微软雅黑" panose="020B0503020204020204" charset="-122"/>
                          <a:cs typeface="NEU-BZ-S92" charset="0"/>
                        </a:rPr>
                        <a:t>态度</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ts val="3000"/>
                        </a:lnSpc>
                        <a:buNone/>
                      </a:pPr>
                      <a:r>
                        <a:rPr lang="en-US" sz="2000" b="0">
                          <a:solidFill>
                            <a:srgbClr val="000000"/>
                          </a:solidFill>
                          <a:latin typeface="微软雅黑" panose="020B0503020204020204" charset="-122"/>
                          <a:ea typeface="微软雅黑" panose="020B0503020204020204" charset="-122"/>
                          <a:cs typeface="NEU-BZ-S92" charset="0"/>
                        </a:rPr>
                        <a:t>情态动词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000"/>
                        </a:lnSpc>
                        <a:buNone/>
                      </a:pPr>
                      <a:r>
                        <a:rPr lang="en-US" sz="2000" b="0">
                          <a:solidFill>
                            <a:srgbClr val="000000"/>
                          </a:solidFill>
                          <a:latin typeface="微软雅黑" panose="020B0503020204020204" charset="-122"/>
                          <a:ea typeface="微软雅黑" panose="020B0503020204020204" charset="-122"/>
                          <a:cs typeface="NEU-BZ-S92" charset="0"/>
                        </a:rPr>
                        <a:t>形式</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000"/>
                        </a:lnSpc>
                        <a:buNone/>
                      </a:pPr>
                      <a:r>
                        <a:rPr lang="en-US" sz="2000" b="0">
                          <a:solidFill>
                            <a:srgbClr val="000000"/>
                          </a:solidFill>
                          <a:latin typeface="微软雅黑" panose="020B0503020204020204" charset="-122"/>
                          <a:ea typeface="微软雅黑" panose="020B0503020204020204" charset="-122"/>
                          <a:cs typeface="NEU-BZ-S92" charset="0"/>
                        </a:rPr>
                        <a:t>例句</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rowSpan="2">
                  <a:txBody>
                    <a:bodyPr/>
                    <a:lstStyle/>
                    <a:p>
                      <a:pPr indent="0" algn="ctr" fontAlgn="auto">
                        <a:lnSpc>
                          <a:spcPts val="3000"/>
                        </a:lnSpc>
                        <a:buNone/>
                      </a:pPr>
                      <a:r>
                        <a:rPr lang="en-US" sz="2000" b="0">
                          <a:solidFill>
                            <a:srgbClr val="000000"/>
                          </a:solidFill>
                          <a:latin typeface="微软雅黑" panose="020B0503020204020204" charset="-122"/>
                          <a:ea typeface="微软雅黑" panose="020B0503020204020204" charset="-122"/>
                          <a:cs typeface="NEU-BZ-S92" charset="0"/>
                        </a:rPr>
                        <a:t>主观推测</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000"/>
                        </a:lnSpc>
                        <a:buNone/>
                      </a:pPr>
                      <a:r>
                        <a:rPr lang="en-US" sz="2000" b="0">
                          <a:solidFill>
                            <a:srgbClr val="000000"/>
                          </a:solidFill>
                          <a:latin typeface="微软雅黑" panose="020B0503020204020204" charset="-122"/>
                          <a:ea typeface="微软雅黑" panose="020B0503020204020204" charset="-122"/>
                          <a:cs typeface="NEU-BZ-S92" charset="0"/>
                        </a:rPr>
                        <a:t>绝对肯定</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must(一定)</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00"/>
                        </a:lnSpc>
                        <a:buNone/>
                      </a:pPr>
                      <a:r>
                        <a:rPr lang="en-US" sz="2000" b="0">
                          <a:solidFill>
                            <a:srgbClr val="000000"/>
                          </a:solidFill>
                          <a:latin typeface="微软雅黑" panose="020B0503020204020204" charset="-122"/>
                          <a:ea typeface="微软雅黑" panose="020B0503020204020204" charset="-122"/>
                          <a:cs typeface="NEU-BZ-S92" charset="0"/>
                        </a:rPr>
                        <a:t>do/be doing/have done</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He must be in the library now. 他现在一定在图书馆。</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000"/>
                        </a:lnSpc>
                        <a:buNone/>
                      </a:pPr>
                      <a:r>
                        <a:rPr lang="en-US" sz="2000" b="0">
                          <a:solidFill>
                            <a:srgbClr val="000000"/>
                          </a:solidFill>
                          <a:latin typeface="微软雅黑" panose="020B0503020204020204" charset="-122"/>
                          <a:ea typeface="微软雅黑" panose="020B0503020204020204" charset="-122"/>
                          <a:cs typeface="NEU-BZ-S92" charset="0"/>
                        </a:rPr>
                        <a:t>绝对否定</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can</a:t>
                      </a:r>
                      <a:r>
                        <a:rPr lang="en-US" altLang="zh-CN" sz="2000">
                          <a:latin typeface="微软雅黑" panose="020B0503020204020204" charset="-122"/>
                          <a:ea typeface="微软雅黑" panose="020B0503020204020204" charset="-122"/>
                          <a:cs typeface="微软雅黑" panose="020B0503020204020204" charset="-122"/>
                          <a:sym typeface="+mn-ea"/>
                        </a:rPr>
                        <a:t>'</a:t>
                      </a:r>
                      <a:r>
                        <a:rPr lang="en-US" sz="2000" b="0">
                          <a:solidFill>
                            <a:srgbClr val="000000"/>
                          </a:solidFill>
                          <a:latin typeface="微软雅黑" panose="020B0503020204020204" charset="-122"/>
                          <a:ea typeface="微软雅黑" panose="020B0503020204020204" charset="-122"/>
                          <a:cs typeface="微软雅黑" panose="020B0503020204020204" charset="-122"/>
                        </a:rPr>
                        <a:t>t(不可能)</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00"/>
                        </a:lnSpc>
                        <a:buNone/>
                      </a:pPr>
                      <a:r>
                        <a:rPr lang="en-US" sz="2000" b="0">
                          <a:solidFill>
                            <a:srgbClr val="000000"/>
                          </a:solidFill>
                          <a:latin typeface="微软雅黑" panose="020B0503020204020204" charset="-122"/>
                          <a:ea typeface="微软雅黑" panose="020B0503020204020204" charset="-122"/>
                          <a:cs typeface="NEU-BZ-S92" charset="0"/>
                        </a:rPr>
                        <a:t>do/be doing/</a:t>
                      </a:r>
                    </a:p>
                    <a:p>
                      <a:pPr indent="0" fontAlgn="auto">
                        <a:lnSpc>
                          <a:spcPts val="3000"/>
                        </a:lnSpc>
                        <a:buNone/>
                      </a:pPr>
                      <a:r>
                        <a:rPr lang="en-US" sz="2000" b="0">
                          <a:solidFill>
                            <a:srgbClr val="000000"/>
                          </a:solidFill>
                          <a:latin typeface="微软雅黑" panose="020B0503020204020204" charset="-122"/>
                          <a:ea typeface="微软雅黑" panose="020B0503020204020204" charset="-122"/>
                          <a:cs typeface="NEU-BZ-S92" charset="0"/>
                        </a:rPr>
                        <a:t>have done</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He can</a:t>
                      </a:r>
                      <a:r>
                        <a:rPr lang="en-US" altLang="zh-CN" sz="2000">
                          <a:latin typeface="微软雅黑" panose="020B0503020204020204" charset="-122"/>
                          <a:ea typeface="微软雅黑" panose="020B0503020204020204" charset="-122"/>
                          <a:cs typeface="微软雅黑" panose="020B0503020204020204" charset="-122"/>
                          <a:sym typeface="+mn-ea"/>
                        </a:rPr>
                        <a:t>'</a:t>
                      </a:r>
                      <a:r>
                        <a:rPr lang="en-US" sz="2000" b="0">
                          <a:solidFill>
                            <a:srgbClr val="000000"/>
                          </a:solidFill>
                          <a:latin typeface="微软雅黑" panose="020B0503020204020204" charset="-122"/>
                          <a:ea typeface="微软雅黑" panose="020B0503020204020204" charset="-122"/>
                          <a:cs typeface="微软雅黑" panose="020B0503020204020204" charset="-122"/>
                        </a:rPr>
                        <a:t>t(=couldn</a:t>
                      </a:r>
                      <a:r>
                        <a:rPr lang="en-US" altLang="zh-CN" sz="2000">
                          <a:latin typeface="微软雅黑" panose="020B0503020204020204" charset="-122"/>
                          <a:ea typeface="微软雅黑" panose="020B0503020204020204" charset="-122"/>
                          <a:cs typeface="微软雅黑" panose="020B0503020204020204" charset="-122"/>
                          <a:sym typeface="+mn-ea"/>
                        </a:rPr>
                        <a:t>'</a:t>
                      </a:r>
                      <a:r>
                        <a:rPr lang="en-US" sz="2000" b="0">
                          <a:solidFill>
                            <a:srgbClr val="000000"/>
                          </a:solidFill>
                          <a:latin typeface="微软雅黑" panose="020B0503020204020204" charset="-122"/>
                          <a:ea typeface="微软雅黑" panose="020B0503020204020204" charset="-122"/>
                          <a:cs typeface="微软雅黑" panose="020B0503020204020204" charset="-122"/>
                        </a:rPr>
                        <a:t>t) have gone abroad. 他不可能出国了。</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rowSpan="2">
                  <a:txBody>
                    <a:bodyPr/>
                    <a:lstStyle/>
                    <a:p>
                      <a:pPr indent="0" algn="ctr" fontAlgn="auto">
                        <a:lnSpc>
                          <a:spcPts val="3000"/>
                        </a:lnSpc>
                        <a:buNone/>
                      </a:pPr>
                      <a:r>
                        <a:rPr lang="en-US" sz="2000" b="0">
                          <a:solidFill>
                            <a:srgbClr val="000000"/>
                          </a:solidFill>
                          <a:latin typeface="微软雅黑" panose="020B0503020204020204" charset="-122"/>
                          <a:ea typeface="微软雅黑" panose="020B0503020204020204" charset="-122"/>
                          <a:cs typeface="NEU-BZ-S92" charset="0"/>
                        </a:rPr>
                        <a:t>客观推测</a:t>
                      </a:r>
                    </a:p>
                    <a:p>
                      <a:pPr indent="0" fontAlgn="auto">
                        <a:lnSpc>
                          <a:spcPts val="3000"/>
                        </a:lnSpc>
                        <a:buNone/>
                      </a:pPr>
                      <a:r>
                        <a:rPr lang="en-US" altLang="zh-CN" sz="2000">
                          <a:solidFill>
                            <a:srgbClr val="000000"/>
                          </a:solidFill>
                          <a:latin typeface="微软雅黑" panose="020B0503020204020204" charset="-122"/>
                          <a:ea typeface="微软雅黑" panose="020B0503020204020204" charset="-122"/>
                        </a:rPr>
                        <a:t> </a:t>
                      </a:r>
                      <a:endParaRPr 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相对肯定/否定</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may/might (not)</a:t>
                      </a:r>
                    </a:p>
                    <a:p>
                      <a:pPr indent="0" fontAlgn="auto">
                        <a:lnSpc>
                          <a:spcPts val="3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(可能/可能不)</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00"/>
                        </a:lnSpc>
                        <a:buNone/>
                      </a:pPr>
                      <a:r>
                        <a:rPr lang="en-US" sz="2000" b="0">
                          <a:solidFill>
                            <a:srgbClr val="000000"/>
                          </a:solidFill>
                          <a:latin typeface="微软雅黑" panose="020B0503020204020204" charset="-122"/>
                          <a:ea typeface="微软雅黑" panose="020B0503020204020204" charset="-122"/>
                          <a:cs typeface="NEU-BZ-S92" charset="0"/>
                        </a:rPr>
                        <a:t>do/be doing/have done</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Your mother may be waiting for you at home. 你妈妈可能正在家等你呢。</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000"/>
                        </a:lnSpc>
                        <a:buNone/>
                      </a:pPr>
                      <a:r>
                        <a:rPr lang="en-US" sz="2000" b="0">
                          <a:solidFill>
                            <a:srgbClr val="000000"/>
                          </a:solidFill>
                          <a:latin typeface="微软雅黑" panose="020B0503020204020204" charset="-122"/>
                          <a:ea typeface="微软雅黑" panose="020B0503020204020204" charset="-122"/>
                          <a:cs typeface="NEU-BZ-S92" charset="0"/>
                        </a:rPr>
                        <a:t>理应</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ought to/</a:t>
                      </a:r>
                    </a:p>
                    <a:p>
                      <a:pPr indent="0" fontAlgn="auto">
                        <a:lnSpc>
                          <a:spcPts val="3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should(应该)</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00"/>
                        </a:lnSpc>
                        <a:buNone/>
                      </a:pPr>
                      <a:r>
                        <a:rPr lang="en-US" sz="2000" b="0">
                          <a:solidFill>
                            <a:srgbClr val="000000"/>
                          </a:solidFill>
                          <a:latin typeface="微软雅黑" panose="020B0503020204020204" charset="-122"/>
                          <a:ea typeface="微软雅黑" panose="020B0503020204020204" charset="-122"/>
                          <a:cs typeface="NEU-BZ-S92" charset="0"/>
                        </a:rPr>
                        <a:t>do/be doing</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It</a:t>
                      </a:r>
                      <a:r>
                        <a:rPr lang="en-US" altLang="zh-CN" sz="2000">
                          <a:latin typeface="微软雅黑" panose="020B0503020204020204" charset="-122"/>
                          <a:ea typeface="微软雅黑" panose="020B0503020204020204" charset="-122"/>
                          <a:cs typeface="微软雅黑" panose="020B0503020204020204" charset="-122"/>
                          <a:sym typeface="+mn-ea"/>
                        </a:rPr>
                        <a:t>'</a:t>
                      </a:r>
                      <a:r>
                        <a:rPr lang="en-US" sz="2000" b="0">
                          <a:solidFill>
                            <a:srgbClr val="000000"/>
                          </a:solidFill>
                          <a:latin typeface="微软雅黑" panose="020B0503020204020204" charset="-122"/>
                          <a:ea typeface="微软雅黑" panose="020B0503020204020204" charset="-122"/>
                          <a:cs typeface="微软雅黑" panose="020B0503020204020204" charset="-122"/>
                        </a:rPr>
                        <a:t>s already 7 o</a:t>
                      </a:r>
                      <a:r>
                        <a:rPr lang="en-US" altLang="zh-CN" sz="2000">
                          <a:latin typeface="微软雅黑" panose="020B0503020204020204" charset="-122"/>
                          <a:ea typeface="微软雅黑" panose="020B0503020204020204" charset="-122"/>
                          <a:cs typeface="微软雅黑" panose="020B0503020204020204" charset="-122"/>
                          <a:sym typeface="+mn-ea"/>
                        </a:rPr>
                        <a:t>'</a:t>
                      </a:r>
                      <a:r>
                        <a:rPr lang="en-US" sz="2000" b="0">
                          <a:solidFill>
                            <a:srgbClr val="000000"/>
                          </a:solidFill>
                          <a:latin typeface="微软雅黑" panose="020B0503020204020204" charset="-122"/>
                          <a:ea typeface="微软雅黑" panose="020B0503020204020204" charset="-122"/>
                          <a:cs typeface="微软雅黑" panose="020B0503020204020204" charset="-122"/>
                        </a:rPr>
                        <a:t>clock. Jim should be doing his homework. 已经七点了,吉姆应该正在做作业。</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gridSpan="5">
                  <a:txBody>
                    <a:bodyPr/>
                    <a:lstStyle/>
                    <a:p>
                      <a:pPr indent="0" fontAlgn="auto">
                        <a:lnSpc>
                          <a:spcPts val="3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情态动词+do: 表示对目前的动作或状态的推测;情态动词+be doing: 表示对正在发生的事情的推测;情态动词+have done: 表示对已经发生的事情的推测。</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72745"/>
            <a:ext cx="11187430" cy="6339205"/>
          </a:xfrm>
          <a:prstGeom prst="rect">
            <a:avLst/>
          </a:prstGeom>
          <a:noFill/>
          <a:ln w="9525">
            <a:noFill/>
          </a:ln>
        </p:spPr>
        <p:txBody>
          <a:bodyPr wrap="square">
            <a:spAutoFit/>
          </a:bodyPr>
          <a:lstStyle/>
          <a:p>
            <a:pPr indent="0" fontAlgn="auto">
              <a:lnSpc>
                <a:spcPts val="40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7</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Harry is feeling uncomfortable. He</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_______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have drunk too much at the party last night. </a:t>
            </a:r>
          </a:p>
          <a:p>
            <a:pPr indent="0" fontAlgn="auto">
              <a:lnSpc>
                <a:spcPts val="406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句意:Harry觉得不舒服,他昨晚在聚会上肯定喝太多了。由last night及语境可知,此处表示对过去情况把握很大的肯定推测。must have done"一定做了(某事)",符合句意。故填must。</a:t>
            </a:r>
          </a:p>
          <a:p>
            <a:pPr indent="0" fontAlgn="auto">
              <a:lnSpc>
                <a:spcPts val="406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8</a:t>
            </a:r>
            <a:r>
              <a:rPr lang="en-US" altLang="zh-CN" sz="2800">
                <a:latin typeface="微软雅黑" panose="020B0503020204020204" charset="-122"/>
                <a:ea typeface="微软雅黑" panose="020B0503020204020204" charset="-122"/>
                <a:cs typeface="微软雅黑" panose="020B0503020204020204" charset="-122"/>
                <a:sym typeface="+mn-ea"/>
              </a:rPr>
              <a:t>   —I left my handbag on the train, but luckily someone gave it to a railway official.</a:t>
            </a:r>
          </a:p>
          <a:p>
            <a:pPr indent="0" fontAlgn="auto">
              <a:lnSpc>
                <a:spcPts val="4060"/>
              </a:lnSpc>
            </a:pPr>
            <a:r>
              <a:rPr lang="en-US" altLang="zh-CN" sz="2800">
                <a:latin typeface="微软雅黑" panose="020B0503020204020204" charset="-122"/>
                <a:ea typeface="微软雅黑" panose="020B0503020204020204" charset="-122"/>
                <a:cs typeface="微软雅黑" panose="020B0503020204020204" charset="-122"/>
                <a:sym typeface="+mn-ea"/>
              </a:rPr>
              <a:t>—How unbelievable it is to get it back! I mean, someone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a:t>
            </a:r>
            <a:r>
              <a:rPr lang="en-US" altLang="zh-CN" sz="2800">
                <a:latin typeface="微软雅黑" panose="020B0503020204020204" charset="-122"/>
                <a:ea typeface="微软雅黑" panose="020B0503020204020204" charset="-122"/>
                <a:cs typeface="微软雅黑" panose="020B0503020204020204" charset="-122"/>
                <a:sym typeface="+mn-ea"/>
              </a:rPr>
              <a:t>　　　　have stolen it.  </a:t>
            </a:r>
          </a:p>
          <a:p>
            <a:pPr indent="0" fontAlgn="auto">
              <a:lnSpc>
                <a:spcPts val="406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从对话情景可知,此处是对过去情况的推测:手提包落在火车上后有可能被偷走。may/might have done意为"可能已经做了某事",符合语境。故填may/might。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508635"/>
            <a:ext cx="864870" cy="394970"/>
          </a:xfrm>
          <a:prstGeom prst="rect">
            <a:avLst/>
          </a:prstGeom>
        </p:spPr>
      </p:pic>
      <p:pic>
        <p:nvPicPr>
          <p:cNvPr id="3" name="新典例.jpg" descr="id:2147501944;FounderCES"/>
          <p:cNvPicPr>
            <a:picLocks noChangeAspect="1"/>
          </p:cNvPicPr>
          <p:nvPr/>
        </p:nvPicPr>
        <p:blipFill>
          <a:blip r:embed="rId2"/>
          <a:stretch>
            <a:fillRect/>
          </a:stretch>
        </p:blipFill>
        <p:spPr>
          <a:xfrm>
            <a:off x="502285" y="309308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737235"/>
          </a:xfrm>
          <a:prstGeom prst="rect">
            <a:avLst/>
          </a:prstGeom>
          <a:noFill/>
          <a:ln w="9525">
            <a:noFill/>
          </a:ln>
        </p:spPr>
        <p:txBody>
          <a:bodyPr wrap="square">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知识5　"情态动词+have done"表示虚拟</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5" name="表格 4"/>
          <p:cNvGraphicFramePr/>
          <p:nvPr>
            <p:custDataLst>
              <p:tags r:id="rId1"/>
            </p:custDataLst>
          </p:nvPr>
        </p:nvGraphicFramePr>
        <p:xfrm>
          <a:off x="689292" y="1378585"/>
          <a:ext cx="10891520" cy="4922520"/>
        </p:xfrm>
        <a:graphic>
          <a:graphicData uri="http://schemas.openxmlformats.org/drawingml/2006/table">
            <a:tbl>
              <a:tblPr firstRow="1" bandRow="1">
                <a:tableStyleId>{5940675A-B579-460E-94D1-54222C63F5DA}</a:tableStyleId>
              </a:tblPr>
              <a:tblGrid>
                <a:gridCol w="2116455"/>
                <a:gridCol w="2858135"/>
                <a:gridCol w="5916930"/>
              </a:tblGrid>
              <a:tr h="3784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结构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36015">
                <a:tc>
                  <a:txBody>
                    <a:bodyPr/>
                    <a:lstStyle/>
                    <a:p>
                      <a:pPr indent="0">
                        <a:buNone/>
                      </a:pPr>
                      <a:r>
                        <a:rPr lang="en-US" sz="2400" b="0">
                          <a:solidFill>
                            <a:srgbClr val="000000"/>
                          </a:solidFill>
                          <a:latin typeface="微软雅黑" panose="020B0503020204020204" charset="-122"/>
                          <a:ea typeface="微软雅黑" panose="020B0503020204020204" charset="-122"/>
                          <a:cs typeface="NEU-HZ-S92" charset="0"/>
                        </a:rPr>
                        <a:t>should</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have done</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本该做某事(而实际上未做)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Yesterday was the deadline, and he should have completed his work.昨天是最后期限,他本该完成工作的。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7555">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shouldn</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t have done</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本不该做某事(而实际上做了)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Tom shouldn</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t have told me your secret.汤姆本不该把你的秘密告诉我的。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6920">
                <a:tc>
                  <a:txBody>
                    <a:bodyPr/>
                    <a:lstStyle/>
                    <a:p>
                      <a:pPr indent="0">
                        <a:buNone/>
                      </a:pPr>
                      <a:r>
                        <a:rPr lang="en-US" sz="2400" b="0">
                          <a:solidFill>
                            <a:srgbClr val="000000"/>
                          </a:solidFill>
                          <a:latin typeface="微软雅黑" panose="020B0503020204020204" charset="-122"/>
                          <a:ea typeface="微软雅黑" panose="020B0503020204020204" charset="-122"/>
                          <a:cs typeface="NEU-HZ-S92" charset="0"/>
                        </a:rPr>
                        <a:t>could</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have done</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本能够做某事(而实际上未做)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He could have walked out of the desert.他本能够走出沙漠的。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7555">
                <a:tc>
                  <a:txBody>
                    <a:bodyPr/>
                    <a:lstStyle/>
                    <a:p>
                      <a:pPr indent="0">
                        <a:buNone/>
                      </a:pPr>
                      <a:r>
                        <a:rPr lang="en-US" sz="2400" b="0">
                          <a:solidFill>
                            <a:srgbClr val="000000"/>
                          </a:solidFill>
                          <a:latin typeface="微软雅黑" panose="020B0503020204020204" charset="-122"/>
                          <a:ea typeface="微软雅黑" panose="020B0503020204020204" charset="-122"/>
                          <a:cs typeface="NEU-HZ-S92" charset="0"/>
                        </a:rPr>
                        <a:t>might</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have done</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本可以做某事(而实际上未做)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He might have helped you.他本可以帮助你的。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36015">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needn</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t have done</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本不必做某事(而实际上做了)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Thanks. You needn</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t have done it. I could manage it. 谢谢,你本不必做的,我能够应付。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23379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续表       </a:t>
            </a:r>
          </a:p>
          <a:p>
            <a:pPr indent="0" fontAlgn="auto">
              <a:lnSpc>
                <a:spcPct val="150000"/>
              </a:lnSpc>
            </a:pPr>
            <a:endPar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0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fontAlgn="auto">
              <a:lnSpc>
                <a:spcPts val="46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9</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—What</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wrong with you?</a:t>
            </a:r>
          </a:p>
          <a:p>
            <a:pPr indent="0" fontAlgn="auto">
              <a:lnSpc>
                <a:spcPts val="4660"/>
              </a:lnSpc>
            </a:pPr>
            <a:r>
              <a:rPr lang="en-US" altLang="zh-CN" sz="2800">
                <a:latin typeface="微软雅黑" panose="020B0503020204020204" charset="-122"/>
                <a:ea typeface="微软雅黑" panose="020B0503020204020204" charset="-122"/>
                <a:cs typeface="微软雅黑" panose="020B0503020204020204" charset="-122"/>
                <a:sym typeface="+mn-ea"/>
              </a:rPr>
              <a:t>—Oh, I am sick. I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lang="en-US" altLang="zh-CN" sz="2800">
                <a:latin typeface="微软雅黑" panose="020B0503020204020204" charset="-122"/>
                <a:ea typeface="微软雅黑" panose="020B0503020204020204" charset="-122"/>
                <a:cs typeface="微软雅黑" panose="020B0503020204020204" charset="-122"/>
                <a:sym typeface="+mn-ea"/>
              </a:rPr>
              <a:t>(eat) so much ice cream just now. </a:t>
            </a:r>
          </a:p>
          <a:p>
            <a:pPr indent="0" fontAlgn="auto">
              <a:lnSpc>
                <a:spcPts val="466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根据语境可知,此处表示"我刚才本不应该吃那么多冰激凌的",故用shouldn't have eaten。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3"/>
          <a:stretch>
            <a:fillRect/>
          </a:stretch>
        </p:blipFill>
        <p:spPr>
          <a:xfrm>
            <a:off x="502920" y="4201160"/>
            <a:ext cx="864870" cy="394970"/>
          </a:xfrm>
          <a:prstGeom prst="rect">
            <a:avLst/>
          </a:prstGeom>
        </p:spPr>
      </p:pic>
      <p:graphicFrame>
        <p:nvGraphicFramePr>
          <p:cNvPr id="3" name="表格 2"/>
          <p:cNvGraphicFramePr/>
          <p:nvPr>
            <p:custDataLst>
              <p:tags r:id="rId1"/>
            </p:custDataLst>
          </p:nvPr>
        </p:nvGraphicFramePr>
        <p:xfrm>
          <a:off x="573722" y="956945"/>
          <a:ext cx="11071860" cy="2194560"/>
        </p:xfrm>
        <a:graphic>
          <a:graphicData uri="http://schemas.openxmlformats.org/drawingml/2006/table">
            <a:tbl>
              <a:tblPr firstRow="1" bandRow="1">
                <a:tableStyleId>{5940675A-B579-460E-94D1-54222C63F5DA}</a:tableStyleId>
              </a:tblPr>
              <a:tblGrid>
                <a:gridCol w="2014855"/>
                <a:gridCol w="2569845"/>
                <a:gridCol w="6487160"/>
              </a:tblGrid>
              <a:tr h="121920">
                <a:tc>
                  <a:txBody>
                    <a:bodyPr/>
                    <a:lstStyle/>
                    <a:p>
                      <a:pPr indent="0" algn="ctr" fontAlgn="auto">
                        <a:lnSpc>
                          <a:spcPts val="3880"/>
                        </a:lnSpc>
                        <a:buNone/>
                      </a:pPr>
                      <a:r>
                        <a:rPr lang="en-US" sz="2400" b="0">
                          <a:solidFill>
                            <a:srgbClr val="000000"/>
                          </a:solidFill>
                          <a:latin typeface="微软雅黑" panose="020B0503020204020204" charset="-122"/>
                          <a:ea typeface="微软雅黑" panose="020B0503020204020204" charset="-122"/>
                          <a:cs typeface="NEU-BZ-S92" charset="0"/>
                        </a:rPr>
                        <a:t>结构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88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8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NEU-HZ-S92" charset="0"/>
                        </a:rPr>
                        <a:t>would</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rather have</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done</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宁愿当时做了某事(后悔未做)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 would rather have refused his invitation. 我宁愿当时拒绝了他的邀请。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NEU-HZ-S92" charset="0"/>
                        </a:rPr>
                        <a:t>would</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like/love</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to</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have done</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过去本想做某事(而实际上未做)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 would like to have gone to the cinema last night,but I had to do my homework. 我本想着昨晚去看电影的,但是我得做作业。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610" y="1997075"/>
            <a:ext cx="10066020" cy="151447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rPr>
              <a:t>考点1   情态动词</a:t>
            </a:r>
          </a:p>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rPr>
              <a:t>考点2   虚拟语气</a:t>
            </a:r>
          </a:p>
          <a:p>
            <a:pPr fontAlgn="auto">
              <a:lnSpc>
                <a:spcPct val="150000"/>
              </a:lnSpc>
            </a:pPr>
            <a:r>
              <a:rPr lang="zh-CN" altLang="en-US" sz="2800" b="1" dirty="0">
                <a:solidFill>
                  <a:srgbClr val="DA251C"/>
                </a:solidFill>
                <a:latin typeface="微软雅黑" panose="020B0503020204020204" charset="-122"/>
                <a:ea typeface="微软雅黑" panose="020B0503020204020204" charset="-122"/>
                <a:sym typeface="+mn-ea"/>
              </a:rPr>
              <a:t>考法帮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文本框 1"/>
          <p:cNvSpPr txBox="1"/>
          <p:nvPr/>
        </p:nvSpPr>
        <p:spPr>
          <a:xfrm>
            <a:off x="689610" y="3778250"/>
            <a:ext cx="3552190" cy="1814830"/>
          </a:xfrm>
          <a:prstGeom prst="rect">
            <a:avLst/>
          </a:prstGeom>
          <a:noFill/>
        </p:spPr>
        <p:txBody>
          <a:bodyPr wrap="none" rtlCol="0" anchor="t">
            <a:spAutoFit/>
          </a:bodyPr>
          <a:lstStyle/>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考查情态动词</a:t>
            </a:r>
          </a:p>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考查虚拟语气</a:t>
            </a:r>
          </a:p>
          <a:p>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803275"/>
            <a:ext cx="11187430" cy="461581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知识1　非真实条件句表达虚拟语气</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1.虚拟条件句的基本形式(注:此处3d=would/could/should)　　　　 </a:t>
            </a:r>
          </a:p>
          <a:p>
            <a:pPr indent="0" fontAlgn="auto">
              <a:lnSpc>
                <a:spcPct val="150000"/>
              </a:lnSpc>
            </a:pPr>
            <a:endParaRPr lang="en-US" altLang="zh-CN" sz="2800" b="1">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b="1">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b="1">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b="1">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标题 3"/>
          <p:cNvSpPr>
            <a:spLocks noGrp="1"/>
          </p:cNvSpPr>
          <p:nvPr/>
        </p:nvSpPr>
        <p:spPr>
          <a:xfrm>
            <a:off x="0" y="126365"/>
            <a:ext cx="3806190" cy="67695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sz="3200">
                <a:solidFill>
                  <a:schemeClr val="bg1"/>
                </a:solidFill>
                <a:latin typeface="微软雅黑" panose="020B0503020204020204" charset="-122"/>
                <a:ea typeface="微软雅黑" panose="020B0503020204020204" charset="-122"/>
                <a:cs typeface="微软雅黑" panose="020B0503020204020204" charset="-122"/>
                <a:sym typeface="+mn-ea"/>
              </a:rPr>
              <a:t>虚拟语气</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4" name="表格 3"/>
          <p:cNvGraphicFramePr/>
          <p:nvPr>
            <p:custDataLst>
              <p:tags r:id="rId1"/>
            </p:custDataLst>
          </p:nvPr>
        </p:nvGraphicFramePr>
        <p:xfrm>
          <a:off x="921702" y="2254885"/>
          <a:ext cx="10332720" cy="3855720"/>
        </p:xfrm>
        <a:graphic>
          <a:graphicData uri="http://schemas.openxmlformats.org/drawingml/2006/table">
            <a:tbl>
              <a:tblPr firstRow="1" bandRow="1">
                <a:tableStyleId>{5940675A-B579-460E-94D1-54222C63F5DA}</a:tableStyleId>
              </a:tblPr>
              <a:tblGrid>
                <a:gridCol w="2169795"/>
                <a:gridCol w="4231640"/>
                <a:gridCol w="3931285"/>
              </a:tblGrid>
              <a:tr h="55054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对事实的假设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if从句的谓语动词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主句的谓语动词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172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与现在事实相反的假设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过去式(be用were)</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3d/might+动词原形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172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与过去事实相反的假设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had+过去分词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3d/might+have+过去分词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172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与将来事实相反的假设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过去式(be用were)were to+动词原形should+动词原形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3d/might+动词原形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►If I were 10 years younger, I would start all over again.如果我年轻10岁,我会再从头开始。(虚拟现在)</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If you had warned him of the danger, he would not have been seriously injured.如果你警告过他有危险,他就不会伤得这么严重。(虚拟过去)</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If you succeeded/should succeed/were to succeed, everything would be all right.如果你成功的话,一切都会好起来的。(虚拟将来)</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10</a:t>
            </a:r>
            <a:r>
              <a:rPr lang="en-US" altLang="zh-CN" sz="2800">
                <a:latin typeface="微软雅黑" panose="020B0503020204020204" charset="-122"/>
                <a:ea typeface="微软雅黑" panose="020B0503020204020204" charset="-122"/>
                <a:cs typeface="微软雅黑" panose="020B0503020204020204" charset="-122"/>
                <a:sym typeface="+mn-ea"/>
              </a:rPr>
              <a:t>  —Did George pass the interview?</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—I'm afraid not. If so, he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a:t>
            </a:r>
            <a:r>
              <a:rPr lang="en-US" altLang="zh-CN" sz="2800">
                <a:latin typeface="微软雅黑" panose="020B0503020204020204" charset="-122"/>
                <a:ea typeface="微软雅黑" panose="020B0503020204020204" charset="-122"/>
                <a:cs typeface="微软雅黑" panose="020B0503020204020204" charset="-122"/>
                <a:sym typeface="+mn-ea"/>
              </a:rPr>
              <a:t> (inform) me.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522351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句意:——乔治通过面试了吗?——恐怕没有。如果通过了的话,他就通知我了。题干中的If so是If he had passed the interview的省略形式。结合语境可知,答语第二句说的是非真实情况,而且是与过去事实相反的假设,因此主句谓语的形式应为would/should/could/might have done。故填would/should/could/might have informed。</a:t>
            </a:r>
            <a:r>
              <a:rPr lang="en-US" altLang="zh-CN"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2.错综时间条件句</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在错综时间条件句中,条件从句和结果主句的谓语动作发生的时间背景不同,因此,条件从句和结果主句的谓语要根据各自谓语动作发生的时间背景选用不同的形式(参见上面表格中的谓语动词形式)。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6100445"/>
          </a:xfrm>
          <a:prstGeom prst="rect">
            <a:avLst/>
          </a:prstGeom>
          <a:noFill/>
          <a:ln w="9525">
            <a:noFill/>
          </a:ln>
        </p:spPr>
        <p:txBody>
          <a:bodyPr wrap="square">
            <a:spAutoFit/>
          </a:bodyPr>
          <a:lstStyle/>
          <a:p>
            <a:pPr indent="0" fontAlgn="auto">
              <a:lnSpc>
                <a:spcPts val="42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►If he had followed the doctor</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advice, he would recover now. 如果他听了医生的劝告,他现在就康复了。(过去→现在) </a:t>
            </a:r>
          </a:p>
          <a:p>
            <a:pPr indent="0" fontAlgn="auto">
              <a:lnSpc>
                <a:spcPts val="42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If you hesitated at this moment, you might suffer in the future. 如果你此刻犹豫不决,你以后会吃苦头的。(现在→将来)</a:t>
            </a:r>
          </a:p>
          <a:p>
            <a:pPr indent="0" fontAlgn="auto">
              <a:lnSpc>
                <a:spcPts val="426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11</a:t>
            </a:r>
            <a:r>
              <a:rPr lang="en-US" altLang="zh-CN" sz="2800">
                <a:latin typeface="微软雅黑" panose="020B0503020204020204" charset="-122"/>
                <a:ea typeface="微软雅黑" panose="020B0503020204020204" charset="-122"/>
                <a:cs typeface="微软雅黑" panose="020B0503020204020204" charset="-122"/>
                <a:sym typeface="+mn-ea"/>
              </a:rPr>
              <a:t>   If he had spent more time practising speaking English before, he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lang="en-US" altLang="zh-CN" sz="2800">
                <a:latin typeface="微软雅黑" panose="020B0503020204020204" charset="-122"/>
                <a:ea typeface="微软雅黑" panose="020B0503020204020204" charset="-122"/>
                <a:cs typeface="微软雅黑" panose="020B0503020204020204" charset="-122"/>
                <a:sym typeface="+mn-ea"/>
              </a:rPr>
              <a:t>(be) able to speak it much better now. </a:t>
            </a:r>
          </a:p>
          <a:p>
            <a:pPr indent="0" fontAlgn="auto">
              <a:lnSpc>
                <a:spcPts val="426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句意:如果他以前多花点儿时间练习说英语的话,现在他就能说得好得多。题干为错综时间条件句,从句是与过去事实相反的假设;而根据主句中的now可知,主句是与现在情况相反的假设,故主句谓语的形式应为"would/should/could/might+动词原形"。故填would/should/</a:t>
            </a:r>
          </a:p>
          <a:p>
            <a:pPr indent="0" fontAlgn="auto">
              <a:lnSpc>
                <a:spcPts val="4260"/>
              </a:lnSpc>
            </a:pPr>
            <a:r>
              <a:rPr lang="en-US" altLang="zh-CN" sz="2800">
                <a:latin typeface="微软雅黑" panose="020B0503020204020204" charset="-122"/>
                <a:ea typeface="微软雅黑" panose="020B0503020204020204" charset="-122"/>
                <a:cs typeface="微软雅黑" panose="020B0503020204020204" charset="-122"/>
                <a:sym typeface="+mn-ea"/>
              </a:rPr>
              <a:t>could/might be。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283146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3.含蓄条件句</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在含蓄条件句中,其虚拟条件通常由without,but for,otherwise等引出或表示,有些情况下,虚拟条件需要我们从上下文中来推断。without…,but for…,otherwise等可转换为if引导的条件从句。不同虚拟条件下,含蓄条件句谓语的形式:　　　　 </a:t>
            </a:r>
          </a:p>
          <a:p>
            <a:pPr indent="0"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lang="en-US" altLang="zh-CN" sz="2800" b="1">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502285" y="4045585"/>
            <a:ext cx="9003665" cy="182435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1765"/>
            <a:ext cx="11187430" cy="655447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►But for your help, we couldn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t have succeeded. 要是没有你的帮助,我们不会成功。(虚拟过去)</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Without your help, I wouldn't finish it.如果没有你的帮助,我将无法完成此事。(推测将来)</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12</a:t>
            </a:r>
            <a:r>
              <a:rPr lang="en-US" altLang="zh-CN" sz="2800">
                <a:latin typeface="微软雅黑" panose="020B0503020204020204" charset="-122"/>
                <a:ea typeface="微软雅黑" panose="020B0503020204020204" charset="-122"/>
                <a:cs typeface="微软雅黑" panose="020B0503020204020204" charset="-122"/>
                <a:sym typeface="+mn-ea"/>
              </a:rPr>
              <a:t>  I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lang="en-US" altLang="zh-CN" sz="2800">
                <a:latin typeface="微软雅黑" panose="020B0503020204020204" charset="-122"/>
                <a:ea typeface="微软雅黑" panose="020B0503020204020204" charset="-122"/>
                <a:cs typeface="微软雅黑" panose="020B0503020204020204" charset="-122"/>
                <a:sym typeface="+mn-ea"/>
              </a:rPr>
              <a:t>(go) to my cousin's birthday party last night, but I was not available.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句意:要不是抽不出时间,我昨晚就去参加我堂弟的生日聚会了。结合句意和句中的"but I was not available"可知,题干前半句表示含蓄条件;由last night可知,该含蓄条件句表示与过去事实相反的假设,故填would/should/could/might have gone。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295846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612394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4.虚拟条件句的倒装</a:t>
            </a: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5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Were I you, I would find a chance to make up with him.如果我是你,我会找机会与他和好。</a:t>
            </a:r>
          </a:p>
          <a:p>
            <a:pPr indent="0" fontAlgn="auto">
              <a:lnSpc>
                <a:spcPts val="45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Had you had a heart-to-heart talk with your mother, she would have supported you.如果你与你的妈妈推心置腹地谈过,她就会支持你。</a:t>
            </a:r>
          </a:p>
          <a:p>
            <a:pPr indent="0" fontAlgn="auto">
              <a:lnSpc>
                <a:spcPts val="45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Should I have time, I would go and watch the football game.要是我有时间,我就会去看足球赛。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690245" y="1352550"/>
            <a:ext cx="8136890" cy="109982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如果条件状语从句的谓语为否定式,其中的否定词not应置于主语之后,而不能随were, should, had置于句首。</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如果不是我提醒你,你可能已经错过这个节目了。</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【正】 If I hadn't reminded you, you could have missed the program.</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【正】 Had I not reminded you, you could have missed the program.</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【误】 Hadn't I reminded you, you could have missed the program.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13</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(be) there no modern telecommunications, we would have to wait for weeks to get news from around the world.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句意:如果没有现代化的电讯,要想收到来自世界各地的消息,我们就不得不等几个星期。本题考查虚拟条件句的倒装。本题中,从句中使用了there be句型,表示与现在事实相反的假设,be动词应用were;当if省略的时候,要使用部分倒装,即Were there no modern telecommunications。故填Were。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72009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知识2　表示"命令、建议、要求、愿望等"的动词或名词后名词性从句中的虚拟语气</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在command,demand,insist(坚决要求),suggest(建议)等表示命令、要求、建议等的动词后的宾语从句和主语从句,以及advice,suggestion,proposal,request,requirement,order,demand,</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desire等表示建议、要求、命令、愿望等的名词后的主语从句、表语从句和同位语从句中,常用虚拟语气,即从句的谓语形式为"(should+)动词原形"。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3025" y="144145"/>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sp>
        <p:nvSpPr>
          <p:cNvPr id="3" name="文本框 2"/>
          <p:cNvSpPr txBox="1"/>
          <p:nvPr/>
        </p:nvSpPr>
        <p:spPr>
          <a:xfrm>
            <a:off x="520065" y="821055"/>
            <a:ext cx="10653395" cy="3322955"/>
          </a:xfrm>
          <a:prstGeom prst="rect">
            <a:avLst/>
          </a:prstGeom>
          <a:noFill/>
          <a:ln w="9525">
            <a:noFill/>
          </a:ln>
        </p:spPr>
        <p:txBody>
          <a:bodyPr wrap="square">
            <a:spAutoFit/>
          </a:bodyPr>
          <a:lstStyle/>
          <a:p>
            <a:pPr indent="0" fontAlgn="auto">
              <a:lnSpc>
                <a:spcPct val="150000"/>
              </a:lnSpc>
            </a:pP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课标要求</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a:t>
            </a:r>
            <a:r>
              <a:rPr lang="zh-CN" sz="2800" b="0">
                <a:solidFill>
                  <a:srgbClr val="000000"/>
                </a:solidFill>
                <a:latin typeface="微软雅黑" panose="020B0503020204020204" charset="-122"/>
                <a:ea typeface="微软雅黑" panose="020B0503020204020204" charset="-122"/>
                <a:cs typeface="微软雅黑" panose="020B0503020204020204" charset="-122"/>
              </a:rPr>
              <a:t>考生应掌握</a:t>
            </a:r>
            <a:r>
              <a:rPr lang="en-US" sz="2800" b="0">
                <a:solidFill>
                  <a:srgbClr val="000000"/>
                </a:solidFill>
                <a:latin typeface="微软雅黑" panose="020B0503020204020204" charset="-122"/>
                <a:ea typeface="微软雅黑" panose="020B0503020204020204" charset="-122"/>
                <a:cs typeface="微软雅黑" panose="020B0503020204020204" charset="-122"/>
              </a:rPr>
              <a:t>can,could,may,might,must,will,would,shall,</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should,</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need</a:t>
            </a:r>
            <a:r>
              <a:rPr lang="zh-CN" sz="2800" b="0">
                <a:solidFill>
                  <a:srgbClr val="000000"/>
                </a:solidFill>
                <a:latin typeface="微软雅黑" panose="020B0503020204020204" charset="-122"/>
                <a:ea typeface="微软雅黑" panose="020B0503020204020204" charset="-122"/>
                <a:cs typeface="微软雅黑" panose="020B0503020204020204" charset="-122"/>
              </a:rPr>
              <a:t>等情态动词的基本用法。</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2.</a:t>
            </a:r>
            <a:r>
              <a:rPr lang="zh-CN" sz="2800" b="0">
                <a:solidFill>
                  <a:srgbClr val="000000"/>
                </a:solidFill>
                <a:latin typeface="微软雅黑" panose="020B0503020204020204" charset="-122"/>
                <a:ea typeface="微软雅黑" panose="020B0503020204020204" charset="-122"/>
                <a:cs typeface="微软雅黑" panose="020B0503020204020204" charset="-122"/>
              </a:rPr>
              <a:t>考生应掌握虚拟语气在非真实条件句、名词性从句及其他句型中的应用。</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55447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1.宾语从句</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下列动词后接宾语从句时,从句常用虚拟语气。</a:t>
            </a: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She insisted that we (should) book some seats in advance.</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她执意要我们提前订些座位。</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Mother suggested that I (should) go and apologize to my teacher.妈妈建议我去向老师道歉。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641350" y="1891665"/>
          <a:ext cx="10474325" cy="1463040"/>
        </p:xfrm>
        <a:graphic>
          <a:graphicData uri="http://schemas.openxmlformats.org/drawingml/2006/table">
            <a:tbl>
              <a:tblPr firstRow="1" bandRow="1">
                <a:tableStyleId>{5940675A-B579-460E-94D1-54222C63F5DA}</a:tableStyleId>
              </a:tblPr>
              <a:tblGrid>
                <a:gridCol w="1850390"/>
                <a:gridCol w="8623935"/>
              </a:tblGrid>
              <a:tr h="1219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一个坚持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insist</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两个命令</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order</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command</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四个建议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suggest</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advise</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propose</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recommend</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六个要求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require</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request</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demand</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desire</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urge</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 ask</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1.insist作"坚决要求"讲时,用来表示一种要求、请求,其后的宾语从句用虚拟语气;而insist作"坚持认为,坚持说"讲时,用于陈述一种看法、实情,其后的从句用陈述语气。</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He insisted that he was innocent.他坚持认为他是无辜的。</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2.suggest作"建议"讲时,用来表示一种意见,其后的宾语从句用虚拟语气;而suggest作"表明,暗示"讲时,用于陈述一种实际情况,从句用陈述语气。</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What he said suggested that he was a fraud. 他说的话表明他是个骗子。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6300470"/>
          </a:xfrm>
          <a:prstGeom prst="rect">
            <a:avLst/>
          </a:prstGeom>
          <a:noFill/>
          <a:ln w="9525">
            <a:noFill/>
          </a:ln>
        </p:spPr>
        <p:txBody>
          <a:bodyPr wrap="square">
            <a:spAutoFit/>
          </a:bodyPr>
          <a:lstStyle/>
          <a:p>
            <a:pPr indent="0" fontAlgn="auto">
              <a:lnSpc>
                <a:spcPts val="42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14</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[2020黑龙江铁人中学开学考,16]The government required that every effort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_______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(make) to bring down house prices. </a:t>
            </a:r>
          </a:p>
          <a:p>
            <a:pPr indent="0" fontAlgn="auto">
              <a:lnSpc>
                <a:spcPts val="426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句意:政府要求要尽一切努力降低房价。require"要求"后跟宾语从句时,从句用虚拟语气,即从句的谓语形式为"(should+)动词原形";</a:t>
            </a:r>
          </a:p>
          <a:p>
            <a:pPr indent="0" fontAlgn="auto">
              <a:lnSpc>
                <a:spcPts val="4260"/>
              </a:lnSpc>
            </a:pPr>
            <a:r>
              <a:rPr lang="en-US" altLang="zh-CN" sz="2800">
                <a:latin typeface="微软雅黑" panose="020B0503020204020204" charset="-122"/>
                <a:ea typeface="微软雅黑" panose="020B0503020204020204" charset="-122"/>
                <a:cs typeface="微软雅黑" panose="020B0503020204020204" charset="-122"/>
                <a:sym typeface="+mn-ea"/>
              </a:rPr>
              <a:t>effort与make之间为动宾关系,应用被动语态,故填(should) be made。　　　　 </a:t>
            </a:r>
          </a:p>
          <a:p>
            <a:pPr indent="0" fontAlgn="auto">
              <a:lnSpc>
                <a:spcPts val="4260"/>
              </a:lnSpc>
            </a:pPr>
            <a:r>
              <a:rPr lang="en-US" altLang="zh-CN" sz="2800">
                <a:latin typeface="微软雅黑" panose="020B0503020204020204" charset="-122"/>
                <a:ea typeface="微软雅黑" panose="020B0503020204020204" charset="-122"/>
                <a:cs typeface="微软雅黑" panose="020B0503020204020204" charset="-122"/>
                <a:sym typeface="+mn-ea"/>
              </a:rPr>
              <a:t>2.主语从句</a:t>
            </a:r>
          </a:p>
          <a:p>
            <a:pPr indent="0" fontAlgn="auto">
              <a:lnSpc>
                <a:spcPct val="150000"/>
              </a:lnSpc>
            </a:pPr>
            <a:endParaRPr lang="en-US" altLang="zh-CN" sz="2800" b="1">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zh-CN" sz="2800" b="1">
              <a:latin typeface="微软雅黑" panose="020B0503020204020204" charset="-122"/>
              <a:ea typeface="微软雅黑" panose="020B0503020204020204" charset="-122"/>
              <a:cs typeface="微软雅黑" panose="020B0503020204020204" charset="-122"/>
              <a:sym typeface="+mn-ea"/>
            </a:endParaRPr>
          </a:p>
          <a:p>
            <a:pPr indent="0" fontAlgn="auto">
              <a:lnSpc>
                <a:spcPts val="42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It is required that middle school students (should) take exercise for at least one hour every day.中学生被要求每天至少进行一个小时的锻炼。</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648970"/>
            <a:ext cx="864870" cy="394970"/>
          </a:xfrm>
          <a:prstGeom prst="rect">
            <a:avLst/>
          </a:prstGeom>
        </p:spPr>
      </p:pic>
      <p:pic>
        <p:nvPicPr>
          <p:cNvPr id="3" name="图片 2"/>
          <p:cNvPicPr>
            <a:picLocks noChangeAspect="1"/>
          </p:cNvPicPr>
          <p:nvPr/>
        </p:nvPicPr>
        <p:blipFill>
          <a:blip r:embed="rId3"/>
          <a:stretch>
            <a:fillRect/>
          </a:stretch>
        </p:blipFill>
        <p:spPr>
          <a:xfrm>
            <a:off x="502285" y="3785235"/>
            <a:ext cx="7981950" cy="139192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25755"/>
            <a:ext cx="11187430" cy="6383020"/>
          </a:xfrm>
          <a:prstGeom prst="rect">
            <a:avLst/>
          </a:prstGeom>
          <a:noFill/>
          <a:ln w="9525">
            <a:noFill/>
          </a:ln>
        </p:spPr>
        <p:txBody>
          <a:bodyPr wrap="square">
            <a:spAutoFit/>
          </a:bodyPr>
          <a:lstStyle/>
          <a:p>
            <a:pPr indent="0" fontAlgn="auto">
              <a:lnSpc>
                <a:spcPts val="44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3.表语从句</a:t>
            </a:r>
          </a:p>
          <a:p>
            <a:pPr indent="0" fontAlgn="auto">
              <a:lnSpc>
                <a:spcPts val="44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His suggestion is that we (should) persuade her to stay here first.他的建议是我们首先说服她待在这儿。</a:t>
            </a:r>
          </a:p>
          <a:p>
            <a:pPr indent="0" fontAlgn="auto">
              <a:lnSpc>
                <a:spcPts val="44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My desire is that we (should) not quarrel over such things again.我的愿望是我们不要再为这样的事情争吵了。</a:t>
            </a:r>
          </a:p>
          <a:p>
            <a:pPr indent="0" fontAlgn="auto">
              <a:lnSpc>
                <a:spcPts val="446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15</a:t>
            </a:r>
            <a:r>
              <a:rPr lang="en-US" altLang="zh-CN" sz="2800">
                <a:latin typeface="微软雅黑" panose="020B0503020204020204" charset="-122"/>
                <a:ea typeface="微软雅黑" panose="020B0503020204020204" charset="-122"/>
                <a:cs typeface="微软雅黑" panose="020B0503020204020204" charset="-122"/>
                <a:sym typeface="+mn-ea"/>
              </a:rPr>
              <a:t>   My suggestion was that necessary measures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a:t>
            </a:r>
            <a:r>
              <a:rPr lang="en-US" altLang="zh-CN" sz="2800">
                <a:latin typeface="微软雅黑" panose="020B0503020204020204" charset="-122"/>
                <a:ea typeface="微软雅黑" panose="020B0503020204020204" charset="-122"/>
                <a:cs typeface="微软雅黑" panose="020B0503020204020204" charset="-122"/>
                <a:sym typeface="+mn-ea"/>
              </a:rPr>
              <a:t>　　　　(take) to keep the children away from dangerous classrooms.  </a:t>
            </a:r>
          </a:p>
          <a:p>
            <a:pPr indent="0" fontAlgn="auto">
              <a:lnSpc>
                <a:spcPts val="446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句意:我的建议是采取必要措施来保护孩子们远离危险的教室。that在此引导表语从句,suggestion(建议)后的表语从句通常用虚拟语气,从句的谓语形式为"(should+)动词原形",又measures与take之间为动宾关系,故应填(should) be taken。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920" y="334200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4.同位语从句</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We agreed to his suggestion that we (should) go to Beijing for sightseeing.我们同意他提出的去北京观光的建议。</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He issued the order that the troops(should) withdraw at once.他命令部队马上撤退。</a:t>
            </a:r>
          </a:p>
          <a:p>
            <a:pPr indent="0" fontAlgn="auto">
              <a:lnSpc>
                <a:spcPct val="15000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知识3　as if/as though和wish后从句的虚拟语气 </a:t>
            </a: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as if/as though引导的方式状语从句/表语从句和wish后的宾语从句用虚拟语气时,从句的谓语在不同虚拟条件下的形式: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6213475"/>
          </a:xfrm>
          <a:prstGeom prst="rect">
            <a:avLst/>
          </a:prstGeom>
          <a:noFill/>
          <a:ln w="9525">
            <a:noFill/>
          </a:ln>
        </p:spPr>
        <p:txBody>
          <a:bodyPr wrap="square">
            <a:spAutoFit/>
          </a:bodyPr>
          <a:lstStyle/>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lang="en-US" altLang="zh-CN" sz="2800" b="1">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r>
              <a:rPr lang="en-US" altLang="zh-CN" sz="2800">
                <a:latin typeface="微软雅黑" panose="020B0503020204020204" charset="-122"/>
                <a:ea typeface="微软雅黑" panose="020B0503020204020204" charset="-122"/>
                <a:cs typeface="微软雅黑" panose="020B0503020204020204" charset="-122"/>
                <a:sym typeface="+mn-ea"/>
              </a:rPr>
              <a:t>1.as if/as though引导的方式状语从句/表语从句表示与现在或过去的事实相反的情况或推测将来时,从句用虚拟语气。</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He speaks as if/as though he knew all about it.他说起话来就好像他完全知道这件事似的。(与现在事实相反)</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He talked about pyramids as if/as though he had seen them himself.他谈论起金字塔来就好像他亲眼见过似的。(与过去事实相反)</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502285" y="586105"/>
            <a:ext cx="8492490" cy="25330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16</a:t>
            </a:r>
            <a:r>
              <a:rPr lang="en-US" altLang="zh-CN" sz="2800">
                <a:latin typeface="微软雅黑" panose="020B0503020204020204" charset="-122"/>
                <a:ea typeface="微软雅黑" panose="020B0503020204020204" charset="-122"/>
                <a:cs typeface="微软雅黑" panose="020B0503020204020204" charset="-122"/>
                <a:sym typeface="+mn-ea"/>
              </a:rPr>
              <a:t>  Don't handle the vase as if it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a:t>
            </a:r>
            <a:r>
              <a:rPr lang="en-US" altLang="zh-CN" sz="2800">
                <a:latin typeface="微软雅黑" panose="020B0503020204020204" charset="-122"/>
                <a:ea typeface="微软雅黑" panose="020B0503020204020204" charset="-122"/>
                <a:cs typeface="微软雅黑" panose="020B0503020204020204" charset="-122"/>
                <a:sym typeface="+mn-ea"/>
              </a:rPr>
              <a:t>(be) made of steel.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句意:别这么拿这只花瓶,好像它是钢做的一样。as if表示"似乎,好像",在此引导方式状语从句。主句为祈使句,此处as if引导的方式状语从句表示对现在情况的虚拟,故从句的be动词应该用were。故填were。</a:t>
            </a:r>
          </a:p>
          <a:p>
            <a:pPr indent="0" fontAlgn="auto">
              <a:lnSpc>
                <a:spcPct val="15000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lang="en-US" altLang="zh-CN" sz="2800">
                <a:latin typeface="微软雅黑" panose="020B0503020204020204" charset="-122"/>
                <a:ea typeface="微软雅黑" panose="020B0503020204020204" charset="-122"/>
                <a:cs typeface="微软雅黑" panose="020B0503020204020204" charset="-122"/>
                <a:sym typeface="+mn-ea"/>
              </a:rPr>
              <a:t>　as if/as though引导表语从句时,常位于look, seem, feel, taste,smell,sound等系动词之后;引导方式状语从句时,常位于behave, act,talk等行为动词之后。若从句叙述的情况是真实的或出现的可能性很大,从句用陈述语气;若从句叙述的情况是非真实的或出现的可能性很小,则从句用虚拟语气。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72009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84810" y="410210"/>
            <a:ext cx="11257915" cy="590804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2.wish后的宾语从句</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wish后的宾语从句一般用虚拟语气,表示一种没有把握或不太可能实现的愿望。</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I wish I hadn't made such a promise to him.我希望(当初)我没有向他许下那样的承诺。</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I wish it were a sunny day today.我希望今天是个晴天。</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17</a:t>
            </a:r>
            <a:r>
              <a:rPr lang="en-US" altLang="zh-CN" sz="2800">
                <a:latin typeface="微软雅黑" panose="020B0503020204020204" charset="-122"/>
                <a:ea typeface="微软雅黑" panose="020B0503020204020204" charset="-122"/>
                <a:cs typeface="微软雅黑" panose="020B0503020204020204" charset="-122"/>
                <a:sym typeface="+mn-ea"/>
              </a:rPr>
              <a:t>   I wish I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a:t>
            </a:r>
            <a:r>
              <a:rPr lang="en-US" altLang="zh-CN" sz="2800">
                <a:latin typeface="微软雅黑" panose="020B0503020204020204" charset="-122"/>
                <a:ea typeface="微软雅黑" panose="020B0503020204020204" charset="-122"/>
                <a:cs typeface="微软雅黑" panose="020B0503020204020204" charset="-122"/>
                <a:sym typeface="+mn-ea"/>
              </a:rPr>
              <a:t>(be)at my sister's wedding last Tuesday, but I was on a business trip in New York then.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句意:我希望上周二参加了我姐姐的婚礼,但那时我在纽约出差。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384810" y="450469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wish后的宾语从句应用虚拟语气;再由从句中的时间状语"last Tuesday"可知,此处表示与过去事实相反的假设,故从句的谓语形式应为"had+过去分词"。故填had been。</a:t>
            </a:r>
          </a:p>
          <a:p>
            <a:pPr indent="0" fontAlgn="auto">
              <a:lnSpc>
                <a:spcPct val="15000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知识4　特殊句式中的虚拟语气</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1.would rather后的宾语从句</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would rather(宁愿)后的宾语从句用虚拟语气,不同虚拟条件下,从句谓语的形式:</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502285" y="5218430"/>
            <a:ext cx="7769225" cy="11442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73380" y="491490"/>
            <a:ext cx="11244580" cy="6242050"/>
          </a:xfrm>
          <a:prstGeom prst="rect">
            <a:avLst/>
          </a:prstGeom>
          <a:noFill/>
          <a:ln w="9525">
            <a:noFill/>
          </a:ln>
        </p:spPr>
        <p:txBody>
          <a:bodyPr wrap="square">
            <a:spAutoFit/>
          </a:bodyPr>
          <a:lstStyle/>
          <a:p>
            <a:pPr indent="0" fontAlgn="auto">
              <a:lnSpc>
                <a:spcPts val="43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I would rather you came to see me tomorrow.我宁愿你明天来看我。</a:t>
            </a:r>
          </a:p>
          <a:p>
            <a:pPr indent="0" fontAlgn="auto">
              <a:lnSpc>
                <a:spcPts val="43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I would rather you hadn't told me the truth.我宁愿你没有告诉我实情。</a:t>
            </a:r>
          </a:p>
          <a:p>
            <a:pPr indent="0" fontAlgn="auto">
              <a:lnSpc>
                <a:spcPts val="4360"/>
              </a:lnSpc>
            </a:pPr>
            <a:r>
              <a:rPr lang="en-US" altLang="zh-CN" sz="2800">
                <a:latin typeface="微软雅黑" panose="020B0503020204020204" charset="-122"/>
                <a:ea typeface="微软雅黑" panose="020B0503020204020204" charset="-122"/>
                <a:cs typeface="微软雅黑" panose="020B0503020204020204" charset="-122"/>
                <a:sym typeface="+mn-ea"/>
              </a:rPr>
              <a:t>2.It's (high/about)time (that)…</a:t>
            </a:r>
          </a:p>
          <a:p>
            <a:pPr indent="0" fontAlgn="auto">
              <a:lnSpc>
                <a:spcPts val="4360"/>
              </a:lnSpc>
            </a:pPr>
            <a:r>
              <a:rPr lang="en-US" altLang="zh-CN" sz="2800">
                <a:latin typeface="微软雅黑" panose="020B0503020204020204" charset="-122"/>
                <a:ea typeface="微软雅黑" panose="020B0503020204020204" charset="-122"/>
                <a:cs typeface="微软雅黑" panose="020B0503020204020204" charset="-122"/>
                <a:sym typeface="+mn-ea"/>
              </a:rPr>
              <a:t> It's (high/about)time (that)…[(现在/差不多)是……的时候了]句型中,that从句通常用虚拟语气,此时从句中谓语动词用过去式或"should+动词原形",必须注意的是should不能省略。</a:t>
            </a:r>
          </a:p>
          <a:p>
            <a:pPr indent="0" fontAlgn="auto">
              <a:lnSpc>
                <a:spcPts val="43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It is about time that we were off.我们该离开了。</a:t>
            </a:r>
          </a:p>
          <a:p>
            <a:pPr indent="0" fontAlgn="auto">
              <a:lnSpc>
                <a:spcPts val="43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It is high time that you should teach him a lesson.你该教训一下他了。　　　 </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67360" y="420370"/>
            <a:ext cx="2572385" cy="521970"/>
          </a:xfrm>
          <a:prstGeom prst="rect">
            <a:avLst/>
          </a:prstGeom>
          <a:noFill/>
        </p:spPr>
        <p:txBody>
          <a:bodyPr wrap="square" rtlCol="0">
            <a:spAutoFit/>
          </a:bodyPr>
          <a:lstStyle/>
          <a:p>
            <a:pPr algn="ctr"/>
            <a:r>
              <a:rPr lang="zh-CN" altLang="zh-CN" sz="2800">
                <a:solidFill>
                  <a:srgbClr val="FF0000"/>
                </a:solidFill>
                <a:latin typeface="微软雅黑" panose="020B0503020204020204" charset="-122"/>
                <a:ea typeface="微软雅黑" panose="020B0503020204020204" charset="-122"/>
              </a:rPr>
              <a:t>五年考情回顾</a:t>
            </a:r>
          </a:p>
        </p:txBody>
      </p:sp>
      <p:graphicFrame>
        <p:nvGraphicFramePr>
          <p:cNvPr id="2" name="表格 1"/>
          <p:cNvGraphicFramePr/>
          <p:nvPr>
            <p:custDataLst>
              <p:tags r:id="rId1"/>
            </p:custDataLst>
          </p:nvPr>
        </p:nvGraphicFramePr>
        <p:xfrm>
          <a:off x="586105" y="942340"/>
          <a:ext cx="10960735" cy="5017770"/>
        </p:xfrm>
        <a:graphic>
          <a:graphicData uri="http://schemas.openxmlformats.org/drawingml/2006/table">
            <a:tbl>
              <a:tblPr firstRow="1" bandRow="1">
                <a:tableStyleId>{5940675A-B579-460E-94D1-54222C63F5DA}</a:tableStyleId>
              </a:tblPr>
              <a:tblGrid>
                <a:gridCol w="873125"/>
                <a:gridCol w="3596640"/>
                <a:gridCol w="2743200"/>
                <a:gridCol w="3747770"/>
              </a:tblGrid>
              <a:tr h="909320">
                <a:tc gridSpan="2">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卷别</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情态动词</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虚拟语气</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r>
              <a:tr h="78676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2020新高考Ⅰ(山东)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822960">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全</a:t>
                      </a: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国</a:t>
                      </a: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卷</a:t>
                      </a:r>
                      <a:endParaRPr lang="en-US" altLang="en-US" sz="2400" b="0">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2020—2016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837565">
                <a:tc vMerge="1">
                  <a:txBody>
                    <a:bodyPr/>
                    <a:lstStyle/>
                    <a:p>
                      <a:endParaRPr lang="zh-CN"/>
                    </a:p>
                  </a:txBody>
                  <a:tcPr>
                    <a:lnL w="12700">
                      <a:solidFill>
                        <a:schemeClr val="tx1"/>
                      </a:solidFill>
                      <a:prstDash val="solid"/>
                    </a:lnL>
                    <a:lnR w="12700">
                      <a:solidFill>
                        <a:schemeClr val="tx1"/>
                      </a:solidFill>
                      <a:prstDash val="solid"/>
                    </a:lnR>
                    <a:lnB w="12700">
                      <a:solidFill>
                        <a:schemeClr val="tx1"/>
                      </a:solidFill>
                      <a:prstDash val="soli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5年考频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5年0考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5年0考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84772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浙</a:t>
                      </a: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江</a:t>
                      </a: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卷</a:t>
                      </a:r>
                      <a:endParaRPr lang="en-US" altLang="en-US" sz="2400" b="0">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2021.1—2017.6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813435">
                <a:tc vMerge="1">
                  <a:txBody>
                    <a:bodyPr/>
                    <a:lstStyle/>
                    <a:p>
                      <a:endParaRPr lang="zh-CN"/>
                    </a:p>
                  </a:txBody>
                  <a:tcPr>
                    <a:lnL w="12700">
                      <a:solidFill>
                        <a:schemeClr val="tx1"/>
                      </a:solidFill>
                      <a:prstDash val="solid"/>
                    </a:lnL>
                    <a:lnR w="12700">
                      <a:solidFill>
                        <a:schemeClr val="tx1"/>
                      </a:solidFill>
                      <a:prstDash val="solid"/>
                    </a:lnR>
                    <a:lnB w="12700">
                      <a:solidFill>
                        <a:schemeClr val="tx1"/>
                      </a:solidFill>
                      <a:prstDash val="soli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5年考频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5年0考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5年0考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1">
                <a:latin typeface="微软雅黑" panose="020B0503020204020204" charset="-122"/>
                <a:ea typeface="微软雅黑" panose="020B0503020204020204" charset="-122"/>
                <a:cs typeface="微软雅黑" panose="020B0503020204020204" charset="-122"/>
                <a:sym typeface="+mn-ea"/>
              </a:rPr>
              <a:t>18</a:t>
            </a:r>
            <a:r>
              <a:rPr lang="en-US" altLang="zh-CN" sz="2800">
                <a:latin typeface="微软雅黑" panose="020B0503020204020204" charset="-122"/>
                <a:ea typeface="微软雅黑" panose="020B0503020204020204" charset="-122"/>
                <a:cs typeface="微软雅黑" panose="020B0503020204020204" charset="-122"/>
                <a:sym typeface="+mn-ea"/>
              </a:rPr>
              <a:t>  Jack is a great talker. It's high time that he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a:t>
            </a:r>
            <a:r>
              <a:rPr lang="en-US" altLang="zh-CN" sz="2800">
                <a:latin typeface="微软雅黑" panose="020B0503020204020204" charset="-122"/>
                <a:ea typeface="微软雅黑" panose="020B0503020204020204" charset="-122"/>
                <a:cs typeface="微软雅黑" panose="020B0503020204020204" charset="-122"/>
                <a:sym typeface="+mn-ea"/>
              </a:rPr>
              <a:t> 　　　　(do) something instead of just talking.</a:t>
            </a:r>
            <a:r>
              <a:rPr lang="en-US" altLang="zh-CN" sz="2800" b="1">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句意:杰克总是夸夸其谈,他该做点事了,而不是仅仅空谈。空处所在句是"It's high time that…"句型,其中从句的谓语动词用过去式或"should+动词原形",且should不能省略。故填did或should do。</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3.if only后的句子</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if only(要是……就好了)后的句子常用虚拟语气,句子谓语用一般过去时表示当前没有实现的愿望,用过去完成时表示过去没有实现的愿望。 </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57" name="新典例.jpg" descr="id:2147501944;FounderCES"/>
          <p:cNvPicPr>
            <a:picLocks noChangeAspect="1"/>
          </p:cNvPicPr>
          <p:nvPr/>
        </p:nvPicPr>
        <p:blipFill>
          <a:blip r:embed="rId2"/>
          <a:stretch>
            <a:fillRect/>
          </a:stretch>
        </p:blipFill>
        <p:spPr>
          <a:xfrm>
            <a:off x="502285" y="72390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55447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If only she had known where to find you.她(当时)要是知道去哪儿找你就好了。</a:t>
            </a:r>
            <a:endParaRPr lang="en-US" altLang="zh-CN" sz="2800" b="1">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If only I could speak several foreign languages.我要是能说几门外语就好了。</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4.It is +形容词+that…</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在"It is +形容词(important, necessary, essential, natural, strange, urgent等)+that..."句型中,that引导的主语从句用虚拟语气,即从句的谓语形式为"(should+)动词原形"。</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a:latin typeface="微软雅黑" panose="020B0503020204020204" charset="-122"/>
                <a:ea typeface="微软雅黑" panose="020B0503020204020204" charset="-122"/>
                <a:cs typeface="微软雅黑" panose="020B0503020204020204" charset="-122"/>
                <a:sym typeface="+mn-ea"/>
              </a:rPr>
              <a:t>It is necessary that we (should) clean the room every day.我们每天打扫房间是有必要的。 </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
          </p:cNvPr>
          <p:cNvSpPr/>
          <p:nvPr/>
        </p:nvSpPr>
        <p:spPr>
          <a:xfrm>
            <a:off x="5436870" y="617855"/>
            <a:ext cx="648779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考查情态动词</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考查虚拟语气</a:t>
            </a:r>
          </a:p>
          <a:p>
            <a:pPr fontAlgn="auto">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41960" y="936625"/>
            <a:ext cx="11309350" cy="461581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高考通常在具体语境中考查情态动词的基本含义:</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1.表示推测(must,may,might,can,could,should等)。</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2.表示必要性、义务、责任等(need,must,shall,should等)。</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3.表示请求、建议、命令、允许、禁止等(can/could,may/might,must,shall等)。</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根据语境去准确体会说话者的态度和语气,然后结合各情态动词的具体用法,筛选出最适合语境的情态动词。</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p>
        </p:txBody>
      </p:sp>
      <p:sp>
        <p:nvSpPr>
          <p:cNvPr id="3" name="标题 3"/>
          <p:cNvSpPr>
            <a:spLocks noGrp="1"/>
          </p:cNvSpPr>
          <p:nvPr/>
        </p:nvSpPr>
        <p:spPr>
          <a:xfrm>
            <a:off x="0" y="102235"/>
            <a:ext cx="4595495" cy="67695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考查</a:t>
            </a:r>
            <a:r>
              <a:rPr lang="zh-CN" sz="3200">
                <a:solidFill>
                  <a:schemeClr val="bg1"/>
                </a:solidFill>
                <a:latin typeface="微软雅黑" panose="020B0503020204020204" charset="-122"/>
                <a:ea typeface="微软雅黑" panose="020B0503020204020204" charset="-122"/>
                <a:cs typeface="微软雅黑" panose="020B0503020204020204" charset="-122"/>
                <a:sym typeface="+mn-ea"/>
              </a:rPr>
              <a:t>情态动词</a:t>
            </a:r>
            <a:endParaRPr lang="zh-CN"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5262245"/>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19</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[2015重庆,12]You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lang="en-US" sz="2800" b="0">
                <a:solidFill>
                  <a:srgbClr val="000000"/>
                </a:solidFill>
                <a:latin typeface="微软雅黑" panose="020B0503020204020204" charset="-122"/>
                <a:ea typeface="微软雅黑" panose="020B0503020204020204" charset="-122"/>
                <a:cs typeface="微软雅黑" panose="020B0503020204020204" charset="-122"/>
              </a:rPr>
              <a:t>be Carol. You haven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t changed a bit after all these years.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根据语境可知,此处应该用情态动词表示推测,由"这么多年你一点都没变"可推知,此处为非常有把握的肯定推测(你"一定"是Carol),故填must。</a:t>
            </a:r>
          </a:p>
          <a:p>
            <a:pPr indent="0" fontAlgn="auto">
              <a:lnSpc>
                <a:spcPct val="150000"/>
              </a:lnSpc>
            </a:pPr>
            <a:r>
              <a:rPr lang="en-US" sz="2800" b="0">
                <a:solidFill>
                  <a:srgbClr val="FF0000"/>
                </a:solidFill>
                <a:latin typeface="微软雅黑" panose="020B0503020204020204" charset="-122"/>
                <a:ea typeface="微软雅黑" panose="020B0503020204020204" charset="-122"/>
                <a:cs typeface="微软雅黑" panose="020B0503020204020204" charset="-122"/>
              </a:rPr>
              <a:t>考法总结</a:t>
            </a:r>
            <a:r>
              <a:rPr lang="en-US" sz="2800" b="0">
                <a:solidFill>
                  <a:srgbClr val="000000"/>
                </a:solidFill>
                <a:latin typeface="微软雅黑" panose="020B0503020204020204" charset="-122"/>
                <a:ea typeface="微软雅黑" panose="020B0503020204020204" charset="-122"/>
                <a:cs typeface="微软雅黑" panose="020B0503020204020204" charset="-122"/>
              </a:rPr>
              <a:t>　  空后为动词原形,故此处只能填助动词或情态动词;根据第二句可知此处是说话人的推测,因为有"据"可循,所以非常肯定,故填语气最为强烈的情态动词must。</a:t>
            </a:r>
          </a:p>
        </p:txBody>
      </p:sp>
      <p:pic>
        <p:nvPicPr>
          <p:cNvPr id="57" name="新典例.jpg" descr="id:2147501944;FounderCES"/>
          <p:cNvPicPr>
            <a:picLocks noChangeAspect="1"/>
          </p:cNvPicPr>
          <p:nvPr/>
        </p:nvPicPr>
        <p:blipFill>
          <a:blip r:embed="rId2"/>
          <a:stretch>
            <a:fillRect/>
          </a:stretch>
        </p:blipFill>
        <p:spPr>
          <a:xfrm>
            <a:off x="502920" y="54102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779145"/>
            <a:ext cx="11187430" cy="5908040"/>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高考语法填空中可能会考查:</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1.if非真实条件句表示虚拟时,从句或主句谓语的形式。</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2.虚拟语气用于名词性从句(主语从句、宾语从句、表语从句和同位语从句)中时,从句谓语的形式。</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3.without,but for,or等引出虚拟条件时,句子谓语的形式。</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虚拟语气的应用非常灵活,有时省略连词if,把从句中的were, had或should提前;有时无条件从句,而用without,otherwise等词引出虚拟条件;有些用在特殊动词或名词后的名词性从句中或其他特殊句式中。解答虚拟语气类的题目</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时,要先判断其应用形式,</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再根据句中给出的</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p>
        </p:txBody>
      </p:sp>
      <p:sp>
        <p:nvSpPr>
          <p:cNvPr id="3" name="标题 3"/>
          <p:cNvSpPr>
            <a:spLocks noGrp="1"/>
          </p:cNvSpPr>
          <p:nvPr/>
        </p:nvSpPr>
        <p:spPr>
          <a:xfrm>
            <a:off x="0" y="102235"/>
            <a:ext cx="4595495" cy="67695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考查</a:t>
            </a:r>
            <a:r>
              <a:rPr lang="en-US" altLang="zh-CN" sz="3200">
                <a:solidFill>
                  <a:schemeClr val="bg1"/>
                </a:solidFill>
                <a:latin typeface="微软雅黑" panose="020B0503020204020204" charset="-122"/>
                <a:ea typeface="微软雅黑" panose="020B0503020204020204" charset="-122"/>
                <a:cs typeface="微软雅黑" panose="020B0503020204020204" charset="-122"/>
                <a:sym typeface="+mn-ea"/>
              </a:rPr>
              <a:t>虚拟语气</a:t>
            </a:r>
            <a:endParaRPr lang="en-US" altLang="zh-CN"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时间</a:t>
            </a:r>
            <a:r>
              <a:rPr lang="en-US" sz="2800" b="0">
                <a:solidFill>
                  <a:srgbClr val="000000"/>
                </a:solidFill>
                <a:latin typeface="微软雅黑" panose="020B0503020204020204" charset="-122"/>
                <a:ea typeface="微软雅黑" panose="020B0503020204020204" charset="-122"/>
                <a:cs typeface="微软雅黑" panose="020B0503020204020204" charset="-122"/>
              </a:rPr>
              <a:t> (或通过语境暗示出的时间)或谓语动词形式,确定所需要填的谓语动词形式。</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20</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[2017北京,34]If the new safety system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a:t>
            </a:r>
            <a:r>
              <a:rPr lang="en-US" sz="2800" b="0">
                <a:solidFill>
                  <a:srgbClr val="000000"/>
                </a:solidFill>
                <a:latin typeface="微软雅黑" panose="020B0503020204020204" charset="-122"/>
                <a:ea typeface="微软雅黑" panose="020B0503020204020204" charset="-122"/>
                <a:cs typeface="微软雅黑" panose="020B0503020204020204" charset="-122"/>
              </a:rPr>
              <a:t>(put) to use, the accident would never have happened.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句意:如果这套新的安全系统(当初)投入使用了,这次事故绝对不会发生。由would never have happened 可知本句用了虚拟语气,表示对过去情况的虚拟,主句谓语形式用"would/should/could/might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 have+过去分词",从句谓语应用"had+过去分词",且此处system和put之间是动宾关系,故用过去完成时的被动语态。故填had been put。</a:t>
            </a:r>
          </a:p>
        </p:txBody>
      </p:sp>
      <p:pic>
        <p:nvPicPr>
          <p:cNvPr id="57" name="新典例.jpg" descr="id:2147501944;FounderCES"/>
          <p:cNvPicPr>
            <a:picLocks noChangeAspect="1"/>
          </p:cNvPicPr>
          <p:nvPr/>
        </p:nvPicPr>
        <p:blipFill>
          <a:blip r:embed="rId2"/>
          <a:stretch>
            <a:fillRect/>
          </a:stretch>
        </p:blipFill>
        <p:spPr>
          <a:xfrm>
            <a:off x="502285" y="199898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2676525"/>
          </a:xfrm>
          <a:prstGeom prst="rect">
            <a:avLst/>
          </a:prstGeom>
          <a:noFill/>
          <a:ln w="9525">
            <a:noFill/>
          </a:ln>
        </p:spPr>
        <p:txBody>
          <a:bodyPr wrap="square">
            <a:spAutoFit/>
          </a:bodyPr>
          <a:lstStyle/>
          <a:p>
            <a:pPr indent="0" fontAlgn="auto">
              <a:lnSpc>
                <a:spcPct val="150000"/>
              </a:lnSpc>
            </a:pPr>
            <a:r>
              <a:rPr lang="en-US" sz="2800" b="0">
                <a:solidFill>
                  <a:srgbClr val="FF0000"/>
                </a:solidFill>
                <a:latin typeface="微软雅黑" panose="020B0503020204020204" charset="-122"/>
                <a:ea typeface="微软雅黑" panose="020B0503020204020204" charset="-122"/>
                <a:cs typeface="微软雅黑" panose="020B0503020204020204" charset="-122"/>
              </a:rPr>
              <a:t>考法总结</a:t>
            </a:r>
            <a:r>
              <a:rPr lang="en-US" sz="2800" b="0">
                <a:solidFill>
                  <a:srgbClr val="000000"/>
                </a:solidFill>
                <a:latin typeface="微软雅黑" panose="020B0503020204020204" charset="-122"/>
                <a:ea typeface="微软雅黑" panose="020B0503020204020204" charset="-122"/>
                <a:cs typeface="微软雅黑" panose="020B0503020204020204" charset="-122"/>
              </a:rPr>
              <a:t>　 根据主句中的would never have happened 可快速确定此题考查的是对过去事实的虚拟;if引导的条件状语从句中,用过去完成时表示和过去事实相反的假设;同时要考虑到从句主语和动词put之间是动宾关系。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2930" y="783590"/>
            <a:ext cx="2572385" cy="521970"/>
          </a:xfrm>
          <a:prstGeom prst="rect">
            <a:avLst/>
          </a:prstGeom>
          <a:noFill/>
        </p:spPr>
        <p:txBody>
          <a:bodyPr wrap="square" rtlCol="0">
            <a:spAutoFit/>
          </a:bodyPr>
          <a:lstStyle/>
          <a:p>
            <a:pPr algn="ctr"/>
            <a:r>
              <a:rPr lang="zh-CN" altLang="zh-CN" sz="2800">
                <a:solidFill>
                  <a:srgbClr val="FF0000"/>
                </a:solidFill>
                <a:latin typeface="微软雅黑" panose="020B0503020204020204" charset="-122"/>
                <a:ea typeface="微软雅黑" panose="020B0503020204020204" charset="-122"/>
              </a:rPr>
              <a:t>命题分析预测</a:t>
            </a:r>
          </a:p>
        </p:txBody>
      </p:sp>
      <p:sp>
        <p:nvSpPr>
          <p:cNvPr id="4" name="文本框 3"/>
          <p:cNvSpPr txBox="1"/>
          <p:nvPr/>
        </p:nvSpPr>
        <p:spPr>
          <a:xfrm>
            <a:off x="582930" y="1443355"/>
            <a:ext cx="11160125" cy="267652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1.高考语法填空对情态动词和虚拟语气考查很少,考查点集中在情态动词后要跟动词原形上。</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2.情态动词和虚拟语气在语篇阅读中很常见,因此正确掌握情态动词和虚拟语气,以及它们的联系,对于理解语篇非常重要。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59730" y="704850"/>
            <a:ext cx="648779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sym typeface="+mn-ea"/>
              </a:rPr>
              <a:t>考点1   情态动词</a:t>
            </a:r>
            <a:endParaRPr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sym typeface="+mn-ea"/>
              </a:rPr>
              <a:t>考点2   虚拟语气</a:t>
            </a:r>
            <a:endParaRPr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89826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zh-CN" sz="3200">
                <a:solidFill>
                  <a:schemeClr val="bg1"/>
                </a:solidFill>
                <a:latin typeface="微软雅黑" panose="020B0503020204020204" charset="-122"/>
                <a:ea typeface="微软雅黑" panose="020B0503020204020204" charset="-122"/>
                <a:cs typeface="微软雅黑" panose="020B0503020204020204" charset="-122"/>
                <a:sym typeface="+mn-ea"/>
              </a:rPr>
              <a:t>情态动词</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408305" y="808990"/>
            <a:ext cx="11200130" cy="5908040"/>
          </a:xfrm>
          <a:prstGeom prst="rect">
            <a:avLst/>
          </a:prstGeom>
          <a:noFill/>
          <a:ln w="9525">
            <a:noFill/>
          </a:ln>
        </p:spPr>
        <p:txBody>
          <a:bodyPr wrap="square">
            <a:spAutoFit/>
          </a:bodyPr>
          <a:lstStyle/>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知识1　情态动词概述</a:t>
            </a:r>
            <a:r>
              <a:rPr lang="zh-CN" sz="2800" b="0">
                <a:solidFill>
                  <a:schemeClr val="tx1"/>
                </a:solidFill>
                <a:latin typeface="微软雅黑" panose="020B0503020204020204" charset="-122"/>
                <a:ea typeface="微软雅黑" panose="020B0503020204020204" charset="-122"/>
                <a:cs typeface="微软雅黑" panose="020B0503020204020204" charset="-122"/>
              </a:rPr>
              <a:t> </a:t>
            </a:r>
          </a:p>
          <a:p>
            <a:pPr indent="0"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1.情态动词的类型</a:t>
            </a:r>
          </a:p>
          <a:p>
            <a:pPr indent="0"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(1)只作情态动词的有:must, can/could, may/might, ought to</a:t>
            </a:r>
          </a:p>
          <a:p>
            <a:pPr indent="0"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(2)既可作情态动词也可作实义动词的有:need, dare</a:t>
            </a:r>
          </a:p>
          <a:p>
            <a:pPr indent="0"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(3)既可作情态动词也可作助动词的有:shall/should, will/would</a:t>
            </a:r>
          </a:p>
          <a:p>
            <a:pPr indent="0"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(4)具有情态动词的某些特征的有:have to, used to</a:t>
            </a:r>
          </a:p>
          <a:p>
            <a:pPr indent="0"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2.情态动词的特征</a:t>
            </a:r>
          </a:p>
          <a:p>
            <a:pPr indent="0"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(1)有一定的词义,但不能单独作谓语,要和动词原形一起构成谓语。在形式上,没有人称和数的变化(have to除外)。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4615815"/>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►We/He/You must study hard. 我们/他/你一定要努力学习。</a:t>
            </a:r>
          </a:p>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rPr>
              <a:t>He has to walk home. 他得步行回家。</a:t>
            </a:r>
          </a:p>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rPr>
              <a:t>(2)具有助动词的作用,可用来构成否定句、疑问句和简略答语。</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rPr>
              <a:t>—I 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rPr>
              <a:t>t swim. Can you swim? 我不会游泳,你会游泳吗?</a:t>
            </a:r>
          </a:p>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rPr>
              <a:t>—No, I 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rPr>
              <a:t>t, either. 不,我也不会。</a:t>
            </a:r>
          </a:p>
          <a:p>
            <a:pPr indent="0" fontAlgn="auto">
              <a:lnSpc>
                <a:spcPct val="150000"/>
              </a:lnSpc>
            </a:pPr>
            <a:r>
              <a:rPr lang="en-US" altLang="zh-CN" sz="2800" b="0">
                <a:solidFill>
                  <a:srgbClr val="FF0000"/>
                </a:solidFill>
                <a:latin typeface="微软雅黑" panose="020B0503020204020204" charset="-122"/>
                <a:ea typeface="微软雅黑" panose="020B0503020204020204" charset="-122"/>
                <a:cs typeface="微软雅黑" panose="020B0503020204020204" charset="-122"/>
                <a:sym typeface="+mn-ea"/>
              </a:rPr>
              <a:t>知识2　常见情态动词的用法</a:t>
            </a:r>
          </a:p>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rPr>
              <a:t>1.shall与should的用法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91edf1fe-f14c-4381-8813-5516e57ce0f3}"/>
  <p:tag name="TABLE_ENDDRAG_ORIGIN_RECT" val="863*395"/>
  <p:tag name="TABLE_ENDDRAG_RECT" val="46*74*863*395"/>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42ddf07e-ccf8-4677-b5d6-54409d361856}"/>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8f34535e-75b3-43bf-8e54-b93a38cd27fd}"/>
  <p:tag name="TABLE_ENDDRAG_ORIGIN_RECT" val="857*387"/>
  <p:tag name="TABLE_ENDDRAG_RECT" val="54*108*857*387"/>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c47804e8-984d-47f5-abc5-26d0aabb4f18}"/>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abbae2c5-2252-470c-9e10-bc890fc63cbe}"/>
  <p:tag name="TABLE_ENDDRAG_ORIGIN_RECT" val="813*303"/>
  <p:tag name="TABLE_ENDDRAG_RECT" val="72*177*813*303"/>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ed2939bc-1990-4ae8-b0e7-b8837f02095b}"/>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0013774c-2bab-4fec-875d-3a1e9f7831ed}"/>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b89abca5-ca6a-4589-96d5-90214b8370d1}"/>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4312e19d-139b-4f3a-99a0-d392804dd893}"/>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fd21ffaf-1c33-48c2-a67e-9a5ddb3449c6}"/>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d5d1aff7-c1ba-4dd5-bfb8-9e485cfc5480}"/>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5fd5415d-3c80-41ac-94a1-7506879dc0bd}"/>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13bf3014-c1cd-4076-a989-cc0a73a1f8b8}"/>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7549056b-15da-4e57-bc97-ec85fd531f1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2784</Words>
  <Application>WPS 演示</Application>
  <PresentationFormat>自定义</PresentationFormat>
  <Paragraphs>473</Paragraphs>
  <Slides>57</Slides>
  <Notes>1</Notes>
  <HiddenSlides>0</HiddenSlides>
  <MMClips>0</MMClips>
  <ScaleCrop>false</ScaleCrop>
  <HeadingPairs>
    <vt:vector size="4" baseType="variant">
      <vt:variant>
        <vt:lpstr>主题</vt:lpstr>
      </vt:variant>
      <vt:variant>
        <vt:i4>1</vt:i4>
      </vt:variant>
      <vt:variant>
        <vt:lpstr>幻灯片标题</vt:lpstr>
      </vt:variant>
      <vt:variant>
        <vt:i4>57</vt:i4>
      </vt:variant>
    </vt:vector>
  </HeadingPairs>
  <TitlesOfParts>
    <vt:vector size="58" baseType="lpstr">
      <vt:lpstr>Office 主题​​</vt:lpstr>
      <vt:lpstr>幻灯片 1</vt:lpstr>
      <vt:lpstr>专题十  情态动词和虚拟语气</vt:lpstr>
      <vt:lpstr>幻灯片 3</vt:lpstr>
      <vt:lpstr>  考情解读</vt:lpstr>
      <vt:lpstr>幻灯片 5</vt:lpstr>
      <vt:lpstr>幻灯片 6</vt:lpstr>
      <vt:lpstr>幻灯片 7</vt:lpstr>
      <vt:lpstr>  考点1   情态动词</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429</cp:revision>
  <dcterms:created xsi:type="dcterms:W3CDTF">2021-01-08T01:23:00Z</dcterms:created>
  <dcterms:modified xsi:type="dcterms:W3CDTF">2021-09-22T16:01:30Z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F2BA9ECBD6B14C7D857132FB797A6EAB</vt:lpwstr>
  </property>
</Properties>
</file>