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1" r:id="rId6"/>
    <p:sldId id="263" r:id="rId7"/>
    <p:sldId id="265" r:id="rId8"/>
    <p:sldId id="266" r:id="rId9"/>
    <p:sldId id="335" r:id="rId10"/>
    <p:sldId id="267" r:id="rId11"/>
    <p:sldId id="336" r:id="rId12"/>
    <p:sldId id="339" r:id="rId13"/>
    <p:sldId id="314" r:id="rId14"/>
    <p:sldId id="270" r:id="rId15"/>
    <p:sldId id="273" r:id="rId16"/>
    <p:sldId id="343" r:id="rId17"/>
    <p:sldId id="277" r:id="rId18"/>
    <p:sldId id="346" r:id="rId19"/>
    <p:sldId id="319" r:id="rId20"/>
    <p:sldId id="281" r:id="rId21"/>
    <p:sldId id="347" r:id="rId22"/>
    <p:sldId id="348" r:id="rId23"/>
    <p:sldId id="351" r:id="rId24"/>
    <p:sldId id="352" r:id="rId25"/>
    <p:sldId id="272" r:id="rId26"/>
    <p:sldId id="308" r:id="rId27"/>
    <p:sldId id="309" r:id="rId28"/>
    <p:sldId id="354" r:id="rId29"/>
    <p:sldId id="310" r:id="rId30"/>
    <p:sldId id="311" r:id="rId31"/>
    <p:sldId id="355" r:id="rId32"/>
    <p:sldId id="323" r:id="rId33"/>
    <p:sldId id="268" r:id="rId34"/>
    <p:sldId id="271" r:id="rId35"/>
    <p:sldId id="338" r:id="rId36"/>
    <p:sldId id="340" r:id="rId37"/>
    <p:sldId id="341" r:id="rId38"/>
    <p:sldId id="315" r:id="rId39"/>
    <p:sldId id="316" r:id="rId40"/>
    <p:sldId id="278" r:id="rId41"/>
    <p:sldId id="280" r:id="rId42"/>
    <p:sldId id="337" r:id="rId43"/>
    <p:sldId id="317" r:id="rId44"/>
    <p:sldId id="274" r:id="rId45"/>
    <p:sldId id="276" r:id="rId46"/>
    <p:sldId id="349" r:id="rId47"/>
    <p:sldId id="350" r:id="rId48"/>
    <p:sldId id="353" r:id="rId49"/>
    <p:sldId id="344" r:id="rId50"/>
    <p:sldId id="345" r:id="rId51"/>
    <p:sldId id="342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3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7435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526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1.xml"/><Relationship Id="rId5" Type="http://schemas.openxmlformats.org/officeDocument/2006/relationships/slide" Target="slide39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49.xml"/><Relationship Id="rId4" Type="http://schemas.openxmlformats.org/officeDocument/2006/relationships/slide" Target="slide4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25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4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第一部分  教材知识梳理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八年级上册  </a:t>
            </a:r>
            <a:r>
              <a:rPr lang="en-US" altLang="zh-CN" sz="4800" dirty="0" smtClean="0">
                <a:solidFill>
                  <a:srgbClr val="2A85C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3~4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2254" y="1506420"/>
            <a:ext cx="9217503" cy="462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arrive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reach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246088"/>
              </p:ext>
            </p:extLst>
          </p:nvPr>
        </p:nvGraphicFramePr>
        <p:xfrm>
          <a:off x="974379" y="2177339"/>
          <a:ext cx="10284858" cy="34192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3791"/>
                <a:gridCol w="5452781"/>
                <a:gridCol w="3428286"/>
              </a:tblGrid>
              <a:tr h="4155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易混词</a:t>
                      </a:r>
                      <a:endParaRPr lang="zh-CN" altLang="en-US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用法</a:t>
                      </a:r>
                      <a:endParaRPr lang="zh-CN" altLang="en-US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例句</a:t>
                      </a:r>
                      <a:endParaRPr lang="zh-CN" altLang="en-US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529825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arrive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不及物动词，后面常跟介词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或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，即“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 +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大地方”，“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at +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小地方”。如果后接表示地点的副词，则不用介词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He arrived in Nanning yesterday.</a:t>
                      </a:r>
                    </a:p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He arrived at the hotel today.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473815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不及物动词，后面常跟介词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，再接地点名词，即“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get to +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地点”。如果后接表示地点的副词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如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here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home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等，则省略介词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We got to the top of the tower at noon.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17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684852"/>
              </p:ext>
            </p:extLst>
          </p:nvPr>
        </p:nvGraphicFramePr>
        <p:xfrm>
          <a:off x="1062515" y="2177340"/>
          <a:ext cx="10053504" cy="14232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2213"/>
                <a:gridCol w="5330123"/>
                <a:gridCol w="3351168"/>
              </a:tblGrid>
              <a:tr h="41743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易混词</a:t>
                      </a:r>
                      <a:endParaRPr lang="zh-CN" altLang="en-US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含义及用法</a:t>
                      </a:r>
                      <a:endParaRPr lang="zh-CN" altLang="en-US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例句</a:t>
                      </a:r>
                      <a:endParaRPr lang="zh-CN" altLang="en-US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98706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reach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及物动词，后面直接跟宾语，即“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reach +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地点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When did you reach New York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？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244906" y="1729380"/>
            <a:ext cx="694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续表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748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2254" y="1439045"/>
            <a:ext cx="9217503" cy="462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attend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in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779381"/>
              </p:ext>
            </p:extLst>
          </p:nvPr>
        </p:nvGraphicFramePr>
        <p:xfrm>
          <a:off x="959457" y="2042148"/>
          <a:ext cx="10284858" cy="38604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0320"/>
                <a:gridCol w="5126252"/>
                <a:gridCol w="3428286"/>
              </a:tblGrid>
              <a:tr h="429154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/>
                        <a:t>易混词（组）</a:t>
                      </a:r>
                      <a:endParaRPr lang="zh-CN" altLang="en-US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/>
                        <a:t>含义及用法</a:t>
                      </a:r>
                      <a:endParaRPr lang="zh-CN" altLang="en-US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zh-CN" altLang="en-US" sz="2000" b="1" dirty="0" smtClean="0"/>
                        <a:t>示例</a:t>
                      </a:r>
                      <a:endParaRPr lang="zh-CN" altLang="en-US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838882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join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指加入某个党派、团体组织等，成为其成员之一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join the club/ army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220392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attend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指参加会议、婚礼、葬礼、典礼，或去上课、上学、听报告等。句子的主语只是出席或参与，不一定起积极作用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attend the meeting/ lecture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300175">
                <a:tc>
                  <a:txBody>
                    <a:bodyPr/>
                    <a:lstStyle/>
                    <a:p>
                      <a:pPr algn="ctr">
                        <a:lnSpc>
                          <a:spcPts val="30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take part in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指参加会议或群众性活动等，着重说明句子的主语参加该项活动并在活动中发挥了积极作用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000"/>
                        </a:lnSpc>
                      </a:pPr>
                      <a:r>
                        <a:rPr lang="en-US" altLang="zh-CN" sz="2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They are here to take part in the Olympic closing ceremony.</a:t>
                      </a:r>
                      <a:endParaRPr lang="zh-CN" altLang="en-US" sz="2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28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605335"/>
            <a:ext cx="10870033" cy="235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can’t wait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can’t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wait 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“迫不及待地要做某事”。例如：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After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 at the fish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 couldn’t wait to eat it up.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can’t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wait for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“等不及某物”。例如：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can’t wait for the mobile phone.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00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956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5456" y="1685950"/>
            <a:ext cx="6311951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get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表示上下车的用法（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649496"/>
              </p:ext>
            </p:extLst>
          </p:nvPr>
        </p:nvGraphicFramePr>
        <p:xfrm>
          <a:off x="1040482" y="2496714"/>
          <a:ext cx="9899268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9602"/>
                <a:gridCol w="2338939"/>
                <a:gridCol w="5520727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易混词组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含义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get on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上车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用于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bus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train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ship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plane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等大型交通工具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get into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用于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car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taxi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等小型交通工具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get off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下车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对应的反义短语为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get on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get out of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对应的反义短语为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get into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9036206" y="6050585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6" action="ppaction://hlinksldjump"/>
              </a:rPr>
              <a:t>知识拓展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33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0842" y="1626453"/>
            <a:ext cx="10803643" cy="4042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反身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0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oneself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oneself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oneself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by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oneself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为“独立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地；独自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His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grandfather lives by himself in the village.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for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oneself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意为“为自己”。例如：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One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not live only for himself.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oneself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意为“自然地；自发地；自动地”。例如：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 opened of itself.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215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4365" y="1477828"/>
            <a:ext cx="10862633" cy="4656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谈论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外出旅游（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话题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点拨。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谈论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外出旅游是中考常考的话题。这类话题主要与旅游计划或旅游经历有关，细节包括旅游地点、出发时间、旅游采用的交通方式、旅游中的注意事项、所见所闻、旅游的费用等方面。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技巧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指导。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写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这类话题时，考生可以从以下几个方面展开描述：（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）直奔主题，点明旅游地点；（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）介绍旅游活动的安排、时间、地点、交通方式、费用等；（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）最后发出邀请或表达此次经历的感受。写此类话题时，注意人称多使用第一人称；旅游计划一般使用一般将来时，旅游经历多使用一般过去时。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62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4365" y="1593328"/>
            <a:ext cx="10862633" cy="4194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佳句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集合。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 great trip we had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have!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are going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plan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to…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can enjoy watching the beautiful…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are looking forward to…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enjoyed/will enjoy ourselves in…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can learn about…from this trip.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many things we can do during this trip.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hope we will have a happy trip.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36206" y="6050585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070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9626" y="1574996"/>
            <a:ext cx="10672959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情态动词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提出意见或建议。例如：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You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look both ways before crossing the road.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义务、责任。例如：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work hard.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命令、责备或要求，语气比较强烈。例如：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You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shouldn’t be so careless when you take an exam.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推测和可能性。例如：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Walking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along the street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should be there in five minutes.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4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01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9626" y="1834881"/>
            <a:ext cx="106729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主语为第一人称的疑问句中，表示征求意见。例如：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Should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invite the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neighbours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our party?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情态动词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should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用法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的记忆口诀：表示劝告与建议，也表责任与义务；第一人称问句中，征求意见要记清。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45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重点指导航标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必备知识精析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4742" y="1748963"/>
            <a:ext cx="60219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460931"/>
              </p:ext>
            </p:extLst>
          </p:nvPr>
        </p:nvGraphicFramePr>
        <p:xfrm>
          <a:off x="1136851" y="2605178"/>
          <a:ext cx="9807074" cy="24099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6621"/>
                <a:gridCol w="7160453"/>
              </a:tblGrid>
              <a:tr h="618541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易混词（组）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含义及用法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722637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instead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副词，意为“反而，却”，修饰整个句子，位于句首或句末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068775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instead of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介词短语，意为“代替，而不是”，后面跟名词、代词或动词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ing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形式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405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4741" y="1392834"/>
            <a:ext cx="10959697" cy="4965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   not only… but (also)…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but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(also)…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“不但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而且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是并列连词，用来连接具有并列关系的句子成分，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强调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 also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的内容，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also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可以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省略。例如：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only plays well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writes music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20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not only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 but (also)…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主语时，句子的谓语动词要遵循“就近原则”，即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but (also)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的名词或代词保持数的一致。例如：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Not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only she but also her brothers were invited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not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only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位于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句首连接两个分句时，前一个分句需倒装，即谓语或部分谓语提到主语前面，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but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(also)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的分句仍用陈述句语序。例如：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Not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only is the book long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but it is also boring.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328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4741" y="1585338"/>
            <a:ext cx="10574685" cy="4566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 better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建议（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should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为“应该，应当”，无人称和数的变化，不能单独作谓语，后面接动词原形，其否定式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shouldn’t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，疑问句中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把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should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had better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固定词组，意为“最好”，常缩写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’d better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，用于表示对别人的劝告、建议或表示一种愿望。使用时需注意以下几点：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better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人称和时态的变化，且其后面必须跟动词原形。例如：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You’d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 have that tooth pulled out.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better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否定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形式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not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You’d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 not go by air.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）在反意疑问句中，疑问部分的结构一般用“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(not) +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主语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”。例如：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You’d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 not go out today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 you?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466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4741" y="1585338"/>
            <a:ext cx="105746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祈使句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祈使句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是表达说话人的意思、请求、叮嘱、命令、建议的句子。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祈使句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的构成。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）肯定形式。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01565"/>
              </p:ext>
            </p:extLst>
          </p:nvPr>
        </p:nvGraphicFramePr>
        <p:xfrm>
          <a:off x="1213852" y="3588417"/>
          <a:ext cx="947019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67849"/>
                <a:gridCol w="4302493"/>
                <a:gridCol w="3599848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句型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构成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型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Be+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表语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其他成分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 a good teacher. 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型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动词原形（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宾语）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其他成分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Have a look.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Let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型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Let +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宾语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动词原形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其他成分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Let’s clean the bedroom.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801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4741" y="1479463"/>
            <a:ext cx="11007823" cy="4845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）否定形式。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Do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型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型：在句首前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don’t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Don’t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late for school.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Let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型：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let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前加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，或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结构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Don’t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 the boys play on the road.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Let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 not to talk so loudly in the classroom.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Never/ No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型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Never +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原形”表示劝告，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意为“不要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；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No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动名词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”，多用于公共场合的警示语。例如：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Never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 the children alone in the house.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Never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parking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here!                   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No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smoking!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动作按钮: 后退或前一项 10">
            <a:hlinkClick r:id="rId5" action="ppaction://hlinksldjump" highlightClick="1"/>
          </p:cNvPr>
          <p:cNvSpPr/>
          <p:nvPr/>
        </p:nvSpPr>
        <p:spPr>
          <a:xfrm>
            <a:off x="11408652" y="5558942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91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50561"/>
            <a:ext cx="1096341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Balanced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diets are just 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regular exercise in our daily life.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上海）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important                            B. more important         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C. most important           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important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a beautiful day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today! Can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go outside?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should stay at home and study for the coming examination.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自贡）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Why not?                             B. You’d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not.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That’s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good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idea!             D. Never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68306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4054516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752753"/>
            <a:ext cx="1086089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Maybe I can’t pass the English test this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time, Mum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worry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Believe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襄樊）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it          B. us          C. yourself          D. yours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Helen here?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yet,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half an hour.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武汉）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arrives          B. will arrive          C. arrived          D.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arrived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Excuse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me,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World Park?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the No.6 bus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the fifth bus stop.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get on          B. get off          C. get up          D. 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83012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19129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5329" y="456665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1426" y="1696536"/>
            <a:ext cx="10291257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—______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on! Just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 it a try.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I’m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afraid I can’t pass the driving test.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I’m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sorry for breaking the door.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I’m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glad to win first place.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I’m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sure it’s bad for your eyes.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I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going to the cinema this evening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the film.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Either; or                         B. Both; and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Not only; but also           D. Neither; nor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458" y="1761291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1458" y="4339666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2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1426" y="1696536"/>
            <a:ext cx="10291257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wants your advice instead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money.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give                              B.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given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gave                             D. being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given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smoke, Dad.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not allowed here.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Don’t be                       B. Don’t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                     D.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keep children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safe, we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put the things like knives away in our house.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may                             B. can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C. might                          D. should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458" y="1742041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1458" y="3049886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1458" y="4339856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23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need to buy a ticket because the museum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免费的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for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总统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US lives in the White House.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took three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课程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term.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 often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建议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 to learn English well.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拼写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word for me?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94333" y="2602904"/>
            <a:ext cx="91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99936" y="3496665"/>
            <a:ext cx="17149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president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76349" y="3982046"/>
            <a:ext cx="12143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24463" y="4441808"/>
            <a:ext cx="11454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advises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00437" y="4862264"/>
            <a:ext cx="91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811" y="2476487"/>
            <a:ext cx="10956960" cy="280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7167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watched TV all day long and enjoyed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__________(my).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David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spent hours playing computer games instead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__________(do)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yesterday.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You’d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__________(not close)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door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rather hot in the room.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____________(not make)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 noise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baby is sleeping.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淮安）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shouldn’t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__________(talk)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loudly in the reading room.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13659" y="2583654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myself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83103" y="3037938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49091" y="3968087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close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32047" y="4427849"/>
            <a:ext cx="16170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make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72850" y="4878330"/>
            <a:ext cx="1434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1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947807"/>
            <a:ext cx="1071677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one-hour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__________(bore)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speech made us feel sleepy.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roads in the town are 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__________(wide)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the ones in the city.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see a sofa and 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__________(shelf)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living room.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What’s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__________(mean)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word?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pass the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exam if you answer all the questions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__________(exact).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72077" y="1990867"/>
            <a:ext cx="13379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18523" y="2472005"/>
            <a:ext cx="13379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05163" y="2941392"/>
            <a:ext cx="13379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shelves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364608" y="3356879"/>
            <a:ext cx="13379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76649" y="3825158"/>
            <a:ext cx="13379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exactly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63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476878"/>
            <a:ext cx="1081471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四、选词填空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根据短文内容，从方框中选择恰当的单词填空，每词限用一次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Hi, I’m John, a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 big restaurant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eggs fried rice together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________, cut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onions and carrots into pieces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Next, cook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rice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Then,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egg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Add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little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 hot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pan,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pour in the egg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Then, add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rice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Add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another spoon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oil to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pan, then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rice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Then, mix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__________. Add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onions, carrots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them up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Then, add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white pepper and take the pan off the fire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Finally,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egg fried rice into a bowl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done.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43789" y="2620211"/>
            <a:ext cx="8841285" cy="52881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mix      pour      salt      make      First      of      vegetables      oil      fry      cook</a:t>
            </a:r>
            <a:endParaRPr lang="zh-CN" alt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动作按钮: 后退或前一项 26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397719" y="3366576"/>
            <a:ext cx="14726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10877" y="3368138"/>
            <a:ext cx="14726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97719" y="3376201"/>
            <a:ext cx="14726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53444" y="3823584"/>
            <a:ext cx="14726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12797" y="4270967"/>
            <a:ext cx="14726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500731" y="4282939"/>
            <a:ext cx="14726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867752" y="4740354"/>
            <a:ext cx="14726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758133" y="4723451"/>
            <a:ext cx="14726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91766" y="5208927"/>
            <a:ext cx="14726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mix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160620" y="5208926"/>
            <a:ext cx="14726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246250" y="5629793"/>
            <a:ext cx="14726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pour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1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3" grpId="0"/>
      <p:bldP spid="3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527300"/>
            <a:ext cx="107744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come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11855" y="2172645"/>
            <a:ext cx="9943021" cy="406290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7196" y="2316412"/>
            <a:ext cx="8893743" cy="3836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would buy a car if I had enough money.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sit there dreaming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even afford the rent now.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guess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B. Up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you.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                        D. Oh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come on!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It’ll take me half an hour to sweep the floor!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could do it in ten minutes.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time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B. Take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easy.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Oh, come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                 D.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worry.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动作按钮: 后退或前一项 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397412" y="2777469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97412" y="4377904"/>
            <a:ext cx="506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9206" y="1450180"/>
            <a:ext cx="9636145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arrive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reach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086333"/>
            <a:ext cx="10190603" cy="414921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2" y="2292044"/>
            <a:ext cx="93282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wonder when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Beihai.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will send an email to you as soon as 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arrive; will get                B. will arrive; get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will arrive; will get         D. arrive; get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 as the police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______, they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traffic moving again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short time.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arrives; gets                    B. arrive;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C. will arrive; will get         D. will arrive; get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91156" y="2744898"/>
            <a:ext cx="5508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91156" y="4353888"/>
            <a:ext cx="5508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1" y="1821926"/>
            <a:ext cx="10190603" cy="359837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2" y="2292044"/>
            <a:ext cx="932825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did she 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underground station 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8:00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A. arrive; reached                     B. arrive at; reached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C. reach; arrived at                  D. get; arrived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91156" y="2833034"/>
            <a:ext cx="5508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31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9206" y="1450180"/>
            <a:ext cx="9636145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attend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 part in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086333"/>
            <a:ext cx="10190603" cy="414921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2" y="2292044"/>
            <a:ext cx="9328255" cy="3734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Mum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have a meeting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afternoon.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part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                   B.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 in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to attend                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place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you please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meeting instead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me, Cindy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I’ll be glad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have an after-school activity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join; attend                        B. take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in; join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attend;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               D. attend;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part in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91156" y="2773773"/>
            <a:ext cx="5508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91156" y="4142138"/>
            <a:ext cx="5508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52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1" y="1821926"/>
            <a:ext cx="10190603" cy="359837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2" y="2292044"/>
            <a:ext cx="932825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parents want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English club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it can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English.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                   B.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part in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to join                             D. join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91156" y="2823409"/>
            <a:ext cx="5508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86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8019" y="1615436"/>
            <a:ext cx="11754052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知识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can’t wait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68637" y="2289896"/>
            <a:ext cx="10102467" cy="373633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6408" y="2428481"/>
            <a:ext cx="94053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you ready for your trip to Guilin?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wait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fly            B. flying             C. to fly              D. flew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Bob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wait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book.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for            B. to              C. with               D. buy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226819" y="2890905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226819" y="4257119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6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7759" y="1475230"/>
            <a:ext cx="10467407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知识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get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表示上下车的用法（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57621" y="2091590"/>
            <a:ext cx="10078294" cy="41439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77596" y="2293318"/>
            <a:ext cx="9074867" cy="3749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—Look!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 is coming.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it’s full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passengers,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can’t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          B. 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          C. 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         D. 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to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get out          B. get off          C. 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         D. 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taxi, he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bag in the taxi.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 forget                  B. get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forgot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get off;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left                            D. got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left 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336989" y="2660940"/>
            <a:ext cx="446714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6989" y="3895539"/>
            <a:ext cx="446714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36989" y="4678506"/>
            <a:ext cx="446714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77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4340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0710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重点指导航标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075" y="2223440"/>
            <a:ext cx="54986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一、重点词汇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final—__________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反身代词）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lucky—___________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—___________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climb—__________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99751" y="2654952"/>
            <a:ext cx="587194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help—___________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—__________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（反义词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use—__________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—___________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mean—___________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cheer—___________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—___________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28800" y="3184318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04266" y="3671597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itself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22058" y="4091458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luckily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88186" y="4555396"/>
            <a:ext cx="12622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unlucky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39817" y="5030351"/>
            <a:ext cx="14450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climber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27476" y="2698346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92120" y="3161610"/>
            <a:ext cx="12622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helpless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70086" y="3637560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283406" y="4101361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useless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289377" y="4521993"/>
            <a:ext cx="12622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307647" y="5007291"/>
            <a:ext cx="14450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cheerful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403900" y="5454293"/>
            <a:ext cx="14450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0950" y="1580495"/>
            <a:ext cx="107333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oneself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oneself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oneself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31409" y="2278775"/>
            <a:ext cx="10274832" cy="312099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1790" y="2594490"/>
            <a:ext cx="925034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+mn-ea"/>
              </a:rPr>
              <a:t>小试</a:t>
            </a:r>
            <a:r>
              <a:rPr lang="zh-CN" altLang="en-US" sz="2200" b="1" dirty="0" smtClean="0">
                <a:latin typeface="+mn-ea"/>
              </a:rPr>
              <a:t>牛刀</a:t>
            </a:r>
            <a:endParaRPr lang="en-US" altLang="zh-CN" sz="2200" b="1" dirty="0" smtClean="0">
              <a:latin typeface="+mn-ea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sister Kate is crazy about doing many things by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himself          B. herself          C. him          D. her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like to eat out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often cook meals by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home.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ourselves          B. us          C. we          D. our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433851"/>
            <a:ext cx="12192000" cy="424149"/>
          </a:xfrm>
          <a:prstGeom prst="rect">
            <a:avLst/>
          </a:prstGeom>
        </p:spPr>
      </p:pic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69605" y="3123873"/>
            <a:ext cx="4427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69604" y="4034792"/>
            <a:ext cx="4427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57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2115" y="1600307"/>
            <a:ext cx="107041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谈论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外出旅游（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72861" y="2294180"/>
            <a:ext cx="10054176" cy="373123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06332" y="2455552"/>
            <a:ext cx="865045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小试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到假期，许多同学都外出旅游。旅游不仅让我们开阔眼界，还让我们放松心情。假如你校英语校刊正在开展“快乐旅游”的征文活动，请你用英语写一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篇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左右的短文，谈谈一次令你难忘的旅游经历。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要点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提示：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旅游地点；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旅游时间；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旅游期间做了什么；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你的感受。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2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68909" y="1575255"/>
            <a:ext cx="10054176" cy="46602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92448" y="1780391"/>
            <a:ext cx="9513649" cy="419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took a trip to Chengdu with my parents last summer vacation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When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got there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 was sunny and a bit hot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Chengdu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famous for pandas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so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went to the zoo to see the lovely animals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 so funny and we took lots of photos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also very glad to know that people were trying their best to protect the animals like pandas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After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we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 to taste a lot of local snacks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Most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them are so hot but delicious.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 my trip to Chengdu was very exciting and meaningful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because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not only enjoyed the beautiful scenery but also learnt a lot about different cultures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 enjoyed the time with my family.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动作按钮: 后退或前一项 1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60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4291" y="1651036"/>
            <a:ext cx="9854741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情态动词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112706" y="2325497"/>
            <a:ext cx="10047382" cy="299727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95231" y="2571895"/>
            <a:ext cx="893373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______ protect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environment.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might          B. may          C. would          D. should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go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hospital at once.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might          B. may          C. would          D. should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370040" y="3033899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动作按钮: 后退或前一项 8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370040" y="3937810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82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6480" y="1619861"/>
            <a:ext cx="1024568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 of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39687" y="2307183"/>
            <a:ext cx="10178961" cy="36271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36519" y="2641470"/>
            <a:ext cx="91013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made a decision to accept the task instead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giving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                       B. giving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up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give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                           D. give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it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Gina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didn’t study medicine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______,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decided to became an actress.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Instead          B. Again          C. Anyway          D. Also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0952" y="3098709"/>
            <a:ext cx="4618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50952" y="4470237"/>
            <a:ext cx="4618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29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9381" y="1431914"/>
            <a:ext cx="1104927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知识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   not only… but (also)…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54238" y="2096522"/>
            <a:ext cx="10141565" cy="413902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21081" y="2301280"/>
            <a:ext cx="958434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______ Helen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Joan speaks beautiful Chinese after they came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China.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Neither; nor                      B. Not only;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Both; and                          D. Both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and B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Tom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 enjoys doing DIY jobs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Lucy ______ Lily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love birdwatching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Not only; but also; both; and          B. Both; and; not only; but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Not just; but also; between; and     D. Both; and; either; or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8477" y="2670036"/>
            <a:ext cx="469230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98477" y="4302800"/>
            <a:ext cx="469230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97371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938738" y="2096522"/>
            <a:ext cx="10324946" cy="274498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53706" y="2541906"/>
            <a:ext cx="9584347" cy="169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you think of the book?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it very much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exciting.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neither; nor                   B. not; but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not only;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also          D. either;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1102" y="2496781"/>
            <a:ext cx="469230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87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9381" y="1431914"/>
            <a:ext cx="1104927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 better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提建议（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54238" y="2096522"/>
            <a:ext cx="10141565" cy="413902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21081" y="2301280"/>
            <a:ext cx="958434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As students,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had better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until the last minute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things ahead of time to avoid the emergence.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don’t wait                       B.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wait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not wait                  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wait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have a stomachache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I do?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drink hot water and see a doctor.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have better                     B. had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may                                D. will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8477" y="2670036"/>
            <a:ext cx="469230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98477" y="4302800"/>
            <a:ext cx="469230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98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9381" y="1585916"/>
            <a:ext cx="105652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祈使句的用法（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54238" y="2250524"/>
            <a:ext cx="10141565" cy="337062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21081" y="2609285"/>
            <a:ext cx="958434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Please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earlier!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want to miss the beginning of the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film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arrive          B. to arrive         C. arriving          D. arrived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Tony, ______ make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trouble at school.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couldn’t          B. can’t          C. doesn’t          D. don’t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8477" y="2978041"/>
            <a:ext cx="469230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98477" y="4206548"/>
            <a:ext cx="469230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01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82291" y="1773559"/>
            <a:ext cx="107081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例题：班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上刚来了几位新同学，</a:t>
            </a:r>
            <a:r>
              <a:rPr lang="en-US" altLang="zh-CN" sz="2200" b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Mr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Chen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想为他们计划一次旅行。请你根据以下要点，写一篇短文，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词数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左右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要点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星期六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早上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7:00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在校门口乘车前往青秀山，不要迟到；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旅途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花费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小时左右，约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8:00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到达；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青秀山吃午饭，自带食物和饮料；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下午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5:00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离开青秀山；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次活动免费；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想要参加，请尽快报名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64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0921" y="1962693"/>
            <a:ext cx="529500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instruct—__________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exact—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shelf—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advise—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finish—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93205" y="2500829"/>
            <a:ext cx="17186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27103" y="2920699"/>
            <a:ext cx="17186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exactly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26115" y="3402396"/>
            <a:ext cx="17186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shelves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67390" y="3855317"/>
            <a:ext cx="17186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16085" y="4317732"/>
            <a:ext cx="17186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3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2291" y="1773559"/>
            <a:ext cx="10708144" cy="2813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We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will visit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Qingxiu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Mountain this Saturday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will meet at the school gate and get on the bus at 7 am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Don’t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 late.</a:t>
            </a: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trip will take us about an hour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So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we will get there at about 8 o’clock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will have lunch in </a:t>
            </a:r>
            <a:r>
              <a:rPr lang="en-US" altLang="zh-CN" sz="2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Qingxiu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Mountain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so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please take some food and drinks with you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will leave at 5 pm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trip is free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If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 want to join us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 please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let us know as soon as possible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We’re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looking forward to seeing you.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09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8265" y="1701417"/>
            <a:ext cx="104337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知识拓展</a:t>
            </a:r>
            <a:endParaRPr lang="en-US" altLang="zh-CN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get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的常见短语小结：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get along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 on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(with) 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相处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进展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get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back 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取回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get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up 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起床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get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到达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62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699" y="1626676"/>
            <a:ext cx="633485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、重点短语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on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吧；赶快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oneself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玩得愉快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care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保重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in/ at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到达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can’t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迫不及待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5997" y="2100735"/>
            <a:ext cx="56259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get 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下车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of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景点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not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不相信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自己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眼睛，非常惊讶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by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独自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place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发生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1518" y="2616538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91517" y="3046048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6800" y="3528357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34598" y="3997528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arrive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71879" y="4449072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31642" y="2174634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13849" y="2604144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74422" y="2627555"/>
            <a:ext cx="1268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90273" y="3079098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995364" y="3058442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49853" y="4008544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oneself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801076" y="4460089"/>
            <a:ext cx="1079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5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6" grpId="0"/>
      <p:bldP spid="28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6356" y="1629337"/>
            <a:ext cx="564597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for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代表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of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不是，代替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________ about  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对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着迷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a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犯错误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________… with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用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填充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not only… ________ ________…  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不仅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而且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</a:p>
          <a:p>
            <a:pPr>
              <a:lnSpc>
                <a:spcPts val="3600"/>
              </a:lnSpc>
            </a:pP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78230" y="1796781"/>
            <a:ext cx="18059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重点指航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动作按钮: 后退或前一项 36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69485" y="2159530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8636" y="2606329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00495" y="3053128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crazy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47620" y="3521961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22327" y="3521961"/>
            <a:ext cx="13515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20640" y="3990794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52633" y="2103065"/>
            <a:ext cx="59964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________ for 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收拾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妥，整理好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而欢呼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建议某人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做某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事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保密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406106" y="4432698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526745" y="4432698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04164" y="2148513"/>
            <a:ext cx="13095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86942" y="2612831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46467" y="3085177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86941" y="3547289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advise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00004" y="3540614"/>
            <a:ext cx="5304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085155" y="3540614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160475" y="4421681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74245" y="4443715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secret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01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20" grpId="0"/>
      <p:bldP spid="21" grpId="0"/>
      <p:bldP spid="23" grpId="0"/>
      <p:bldP spid="24" grpId="0"/>
      <p:bldP spid="26" grpId="0"/>
      <p:bldP spid="28" grpId="0"/>
      <p:bldP spid="34" grpId="0"/>
      <p:bldP spid="35" grpId="0"/>
      <p:bldP spid="36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133462"/>
            <a:ext cx="112151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come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come on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祈使句的用法。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）用于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催促他人。例如：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Come on, or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we’ll be late.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）用于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激励别人。例如：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Come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You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do it well!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）用于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为他人助威。例如：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Come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on! Come on!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37746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58122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必备知识精析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1769908"/>
            <a:ext cx="11215171" cy="2809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的短语小结。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come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出来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；出版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come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提出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come from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来自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come down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下来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come by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旁边走过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650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4254</TotalTime>
  <Words>4803</Words>
  <Application>Microsoft Office PowerPoint</Application>
  <PresentationFormat>宽屏</PresentationFormat>
  <Paragraphs>605</Paragraphs>
  <Slides>51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0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295</cp:revision>
  <dcterms:created xsi:type="dcterms:W3CDTF">2021-01-09T07:33:53Z</dcterms:created>
  <dcterms:modified xsi:type="dcterms:W3CDTF">2021-01-30T07:21:33Z</dcterms:modified>
</cp:coreProperties>
</file>