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39"/>
  </p:notesMasterIdLst>
  <p:handoutMasterIdLst>
    <p:handoutMasterId r:id="rId40"/>
  </p:handoutMasterIdLst>
  <p:sldIdLst>
    <p:sldId id="277" r:id="rId4"/>
    <p:sldId id="293" r:id="rId5"/>
    <p:sldId id="301" r:id="rId6"/>
    <p:sldId id="304" r:id="rId7"/>
    <p:sldId id="302" r:id="rId8"/>
    <p:sldId id="417" r:id="rId9"/>
    <p:sldId id="418" r:id="rId10"/>
    <p:sldId id="419" r:id="rId11"/>
    <p:sldId id="541" r:id="rId12"/>
    <p:sldId id="420" r:id="rId13"/>
    <p:sldId id="421" r:id="rId14"/>
    <p:sldId id="422" r:id="rId15"/>
    <p:sldId id="542" r:id="rId16"/>
    <p:sldId id="334" r:id="rId17"/>
    <p:sldId id="306" r:id="rId18"/>
    <p:sldId id="295" r:id="rId19"/>
    <p:sldId id="543" r:id="rId20"/>
    <p:sldId id="332" r:id="rId21"/>
    <p:sldId id="481" r:id="rId22"/>
    <p:sldId id="544" r:id="rId23"/>
    <p:sldId id="337" r:id="rId24"/>
    <p:sldId id="339" r:id="rId25"/>
    <p:sldId id="484" r:id="rId26"/>
    <p:sldId id="341" r:id="rId27"/>
    <p:sldId id="486" r:id="rId28"/>
    <p:sldId id="347" r:id="rId29"/>
    <p:sldId id="487" r:id="rId30"/>
    <p:sldId id="345" r:id="rId31"/>
    <p:sldId id="536" r:id="rId32"/>
    <p:sldId id="545" r:id="rId33"/>
    <p:sldId id="343" r:id="rId34"/>
    <p:sldId id="546" r:id="rId35"/>
    <p:sldId id="350" r:id="rId36"/>
    <p:sldId id="352" r:id="rId37"/>
    <p:sldId id="492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3871" autoAdjust="0"/>
  </p:normalViewPr>
  <p:slideViewPr>
    <p:cSldViewPr snapToGrid="0">
      <p:cViewPr varScale="1">
        <p:scale>
          <a:sx n="62" d="100"/>
          <a:sy n="62" d="100"/>
        </p:scale>
        <p:origin x="-592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实数的相关概</a:t>
            </a:r>
            <a:r>
              <a:rPr lang="en-US" altLang="zh-CN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实数的相关概</a:t>
            </a:r>
            <a:r>
              <a:rPr lang="en-US" altLang="zh-CN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4.xml"/><Relationship Id="rId5" Type="http://schemas.openxmlformats.org/officeDocument/2006/relationships/tags" Target="../tags/tag5.xml"/><Relationship Id="rId10" Type="http://schemas.openxmlformats.org/officeDocument/2006/relationships/slide" Target="slide4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3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29"/>
            <a:ext cx="6941185" cy="656846"/>
            <a:chOff x="3027246" y="1988318"/>
            <a:chExt cx="5990707" cy="863106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6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422027" y="1988318"/>
              <a:ext cx="4559207" cy="8631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4"/>
            <a:ext cx="6941820" cy="714529"/>
            <a:chOff x="2941329" y="3106174"/>
            <a:chExt cx="6094086" cy="981901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4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087522" y="3106174"/>
              <a:ext cx="4529681" cy="902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08325" y="5083142"/>
            <a:ext cx="6941820" cy="608400"/>
            <a:chOff x="2953465" y="4456039"/>
            <a:chExt cx="6064488" cy="913410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76826" y="4477013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2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0272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专题十　情态动词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hlinkClick r:id="rId11" action="ppaction://hlinksldjump"/>
          </p:cNvPr>
          <p:cNvSpPr txBox="1"/>
          <p:nvPr/>
        </p:nvSpPr>
        <p:spPr>
          <a:xfrm>
            <a:off x="5795962" y="5078988"/>
            <a:ext cx="3225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数据共享 考点聚焦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4847" y="1481718"/>
            <a:ext cx="113995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河北省中考全真模拟一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I really feel stressed out because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the coming exam.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Cheer up! If winter comes, 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spring be far behind?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must	             B. may	         C. can	                   D. should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15. You ______ touch the exhibitions when you visit the museum. It’s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against the rules here.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must	            B. mustn’t		C. needn’t		D. need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3735" y="2931744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4048" y="4239998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4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张家口第十九中学三模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Whose basketball is it over there?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It ______ be Mike’s. He is the only one who likes playing it.  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can’t	              B. may	         C. needn’t	                 D. must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邯郸育华中学二模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time is it?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— It’s half past six. We ______ go now, or we’ll miss the school bus.  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A. can	              B. may	         C. must	                 D. could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2207" y="2366593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83058" y="4550754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521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河北省中考名师押题卷二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 pity that we ______ have a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soccer match because of the heavy rain.  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can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　　	B. mustn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		C. needn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　　	D. wouldn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沧州第十中学一模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cannot find my pen. ______ I borrow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yours? 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— Sure. </a:t>
            </a:r>
          </a:p>
          <a:p>
            <a:pPr fontAlgn="auto">
              <a:lnSpc>
                <a:spcPct val="17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Can	          B. Must	          C. Should	            D. Would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147793" y="1629874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71991" y="3819891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3752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河北省中考模拟经典四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Must we finish our homework today,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Miss White?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No, you ______. But you have to finish it by Thursday.  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mustn’t		     B. can’t	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C. needn’t		     D. shouldn’t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23235" y="3123565"/>
            <a:ext cx="775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42047" y="624276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6054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　情态动词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29300" y="2085867"/>
            <a:ext cx="482600" cy="461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801900" y="2838161"/>
            <a:ext cx="482600" cy="42223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829300" y="3511530"/>
            <a:ext cx="482600" cy="461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829300" y="4222369"/>
            <a:ext cx="482600" cy="461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812377" y="4895867"/>
            <a:ext cx="482600" cy="461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711571" y="2085868"/>
            <a:ext cx="7387479" cy="3235543"/>
            <a:chOff x="3224020" y="2528307"/>
            <a:chExt cx="6888446" cy="321442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35717" y="2528307"/>
              <a:ext cx="6876749" cy="2581128"/>
              <a:chOff x="3235717" y="2528307"/>
              <a:chExt cx="6876749" cy="2581128"/>
            </a:xfrm>
          </p:grpSpPr>
          <p:sp>
            <p:nvSpPr>
              <p:cNvPr id="21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382680" y="3934234"/>
                <a:ext cx="6549378" cy="4573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三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must</a:t>
                </a:r>
                <a:r>
                  <a:rPr lang="zh-CN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endParaRPr>
              </a:p>
            </p:txBody>
          </p:sp>
          <p:sp>
            <p:nvSpPr>
              <p:cNvPr id="22" name="文本框 2">
                <a:hlinkClick r:id="rId4" action="ppaction://hlinksldjump"/>
              </p:cNvPr>
              <p:cNvSpPr txBox="1"/>
              <p:nvPr/>
            </p:nvSpPr>
            <p:spPr>
              <a:xfrm>
                <a:off x="3235717" y="4652065"/>
                <a:ext cx="5177897" cy="4573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四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need</a:t>
                </a:r>
                <a:r>
                  <a:rPr lang="zh-CN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的用法</a:t>
                </a:r>
                <a:endPara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文本框 2">
                <a:hlinkClick r:id="rId5" action="ppaction://hlinksldjump"/>
              </p:cNvPr>
              <p:cNvSpPr txBox="1"/>
              <p:nvPr/>
            </p:nvSpPr>
            <p:spPr>
              <a:xfrm rot="10800000" flipV="1">
                <a:off x="3382680" y="2528307"/>
                <a:ext cx="6729786" cy="4573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can(could)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的用法</a:t>
                </a:r>
                <a:endParaRPr 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文本框 2">
                <a:hlinkClick r:id="rId6" action="ppaction://hlinksldjump"/>
              </p:cNvPr>
              <p:cNvSpPr txBox="1"/>
              <p:nvPr/>
            </p:nvSpPr>
            <p:spPr>
              <a:xfrm>
                <a:off x="3501239" y="3276944"/>
                <a:ext cx="6405880" cy="4586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  </a:t>
                </a:r>
                <a:endParaRPr 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5" name="文本框 2">
              <a:hlinkClick r:id="rId7" action="ppaction://hlinksldjump"/>
            </p:cNvPr>
            <p:cNvSpPr txBox="1"/>
            <p:nvPr/>
          </p:nvSpPr>
          <p:spPr>
            <a:xfrm>
              <a:off x="3224020" y="5285361"/>
              <a:ext cx="4838313" cy="457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五</a:t>
              </a:r>
              <a:r>
                <a:rPr 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should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的用法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496586" y="2808469"/>
            <a:ext cx="26250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may(might)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的用法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858770"/>
            <a:ext cx="11508740" cy="4139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can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常用来表示能力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意为“能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是过去式。</a:t>
            </a:r>
          </a:p>
          <a:p>
            <a:pPr indent="0" fontAlgn="auto">
              <a:lnSpc>
                <a:spcPct val="12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can’t swim. However, my brother could swim when he was seven.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我不会游泳。然而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我哥哥在他七岁时就会游泳了。</a:t>
            </a:r>
          </a:p>
          <a:p>
            <a:pPr indent="0" fontAlgn="auto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表示请求或允许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意为“可以”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在表请求的疑问句中可表示委婉的语气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在表示允许时不能用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could。</a:t>
            </a:r>
          </a:p>
          <a:p>
            <a:pPr indent="0" fontAlgn="auto">
              <a:lnSpc>
                <a:spcPct val="12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Could I use your pen?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我能用你的钢笔吗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?—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you can.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你可以。</a:t>
            </a:r>
          </a:p>
          <a:p>
            <a:pPr indent="0"/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 flipH="1">
            <a:off x="2257425" y="2156460"/>
            <a:ext cx="444690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can(could)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89686" y="1844040"/>
            <a:ext cx="10515600" cy="4548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can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用来表示推测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意为“可能”。常用于否定句或疑问句中。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that be true?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那可能是真的吗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book can’t be Jack’s. He never reads this kind of book.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这本书不可能是杰克的。他从不读这种书。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can’t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可表示“不可能”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还可表示“不能”“不可以”。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May I go out tonight, Mom?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我今晚可以出去吗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No, you can’t.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你不可以。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8453" y="1446001"/>
            <a:ext cx="10775093" cy="5194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able to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表示“能、会”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指脑力或体力方面的“能力”。只用于一般现在时和一般过去时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无人称和数的变化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be able to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强调通过努力而获得的能力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可用于多种时态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一般现在时、一般过去时、一般将来时等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有人称和数的变化。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can’t speak Chinese.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吉姆不会说中文。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I’ll be able to drive the car in two months.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我将在两个月内学会开车。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包头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Hi, Carl! I’m leaving for Chengdu this weekend.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Cool! But I ______ get away until the end of July.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 　　　　　 　　　　　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shouldn’t	      B. can’t	       C. needn’t	  D. mustn’t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Sam, ______ I join you in the community service?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Of course you can.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can	                B. must	       C. should	  D. need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56330" y="2869565"/>
            <a:ext cx="742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24842" y="4132185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贺州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Is the girl over there Amy?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It ______ be her. She has gone to Beijing to visit her grandma.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mustn’t	                    B. can’t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could	                              D. might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湘潭改编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)Richard ______ be at home because he phoned me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from the office just now.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needn’t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B. mustn’t	    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can’t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D. shouldn’t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67885" y="223393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29455" y="4160596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01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  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459152" y="1922780"/>
          <a:ext cx="11200670" cy="4570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3686"/>
                <a:gridCol w="823684"/>
                <a:gridCol w="1305562"/>
                <a:gridCol w="731520"/>
                <a:gridCol w="1097280"/>
                <a:gridCol w="429279"/>
                <a:gridCol w="263053"/>
                <a:gridCol w="1149531"/>
                <a:gridCol w="679269"/>
                <a:gridCol w="1110343"/>
                <a:gridCol w="822960"/>
                <a:gridCol w="1434503"/>
              </a:tblGrid>
              <a:tr h="850406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考点综述</a:t>
                      </a:r>
                    </a:p>
                    <a:p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河北中考对情态动词的考查基本上以单项选择的形式出现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情态动词的基本用法是考查内容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满分攻略</a:t>
                      </a:r>
                    </a:p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考生要熟练掌握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can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may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must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need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的用法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尤其是情态动词表示推测的用法是最核心内容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952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预测</a:t>
                      </a:r>
                    </a:p>
                    <a:p>
                      <a:pPr algn="ctr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★★☆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1">
                  <a:txBody>
                    <a:bodyPr/>
                    <a:lstStyle/>
                    <a:p>
                      <a:r>
                        <a:rPr lang="zh-CN" altLang="en-US" dirty="0"/>
                        <a:t>根据近年河北中考真题卷分析</a:t>
                      </a:r>
                      <a:r>
                        <a:rPr lang="en-US" altLang="zh-CN" dirty="0"/>
                        <a:t>,</a:t>
                      </a:r>
                      <a:r>
                        <a:rPr lang="zh-CN" altLang="en-US" dirty="0"/>
                        <a:t>预测</a:t>
                      </a:r>
                      <a:r>
                        <a:rPr lang="en-US" altLang="zh-CN" dirty="0"/>
                        <a:t>2022</a:t>
                      </a:r>
                      <a:r>
                        <a:rPr lang="zh-CN" altLang="en-US" dirty="0"/>
                        <a:t>年河北中考仍以情态动词的基本用法为内容</a:t>
                      </a:r>
                      <a:r>
                        <a:rPr lang="en-US" altLang="zh-CN" dirty="0"/>
                        <a:t>,</a:t>
                      </a:r>
                      <a:r>
                        <a:rPr lang="zh-CN" altLang="en-US" dirty="0"/>
                        <a:t>重点考查</a:t>
                      </a:r>
                      <a:r>
                        <a:rPr lang="en-US" altLang="zh-CN" dirty="0"/>
                        <a:t>can, may, must</a:t>
                      </a:r>
                      <a:r>
                        <a:rPr lang="zh-CN" altLang="en-US" dirty="0"/>
                        <a:t>的用法</a:t>
                      </a:r>
                      <a:r>
                        <a:rPr lang="en-US" altLang="zh-CN" dirty="0"/>
                        <a:t>,</a:t>
                      </a:r>
                      <a:r>
                        <a:rPr lang="zh-CN" altLang="en-US" dirty="0"/>
                        <a:t>在单项选择题中出现的可能性大</a:t>
                      </a:r>
                      <a:r>
                        <a:rPr lang="en-US" altLang="zh-CN" dirty="0"/>
                        <a:t>,</a:t>
                      </a:r>
                      <a:r>
                        <a:rPr lang="zh-CN" altLang="en-US" dirty="0"/>
                        <a:t>分值</a:t>
                      </a:r>
                      <a:r>
                        <a:rPr lang="en-US" altLang="zh-CN" dirty="0"/>
                        <a:t>1</a:t>
                      </a:r>
                      <a:r>
                        <a:rPr lang="zh-CN" altLang="en-US" dirty="0"/>
                        <a:t>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95284">
                <a:tc rowSpan="2"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考点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年份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can(could)</a:t>
                      </a:r>
                    </a:p>
                    <a:p>
                      <a:pPr algn="ctr"/>
                      <a:r>
                        <a:rPr lang="zh-CN" altLang="en-US" dirty="0"/>
                        <a:t>的用法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may(might)</a:t>
                      </a:r>
                    </a:p>
                    <a:p>
                      <a:pPr algn="ctr"/>
                      <a:r>
                        <a:rPr lang="zh-CN" altLang="en-US" dirty="0"/>
                        <a:t>的用法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must</a:t>
                      </a:r>
                      <a:r>
                        <a:rPr lang="zh-CN" altLang="en-US"/>
                        <a:t>的用法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need</a:t>
                      </a:r>
                      <a:r>
                        <a:rPr lang="zh-CN" altLang="en-US" dirty="0"/>
                        <a:t>的用法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should</a:t>
                      </a:r>
                      <a:r>
                        <a:rPr lang="zh-CN" altLang="en-US" dirty="0"/>
                        <a:t>的用法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08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题号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题目设置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题号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题目设置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题号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题目设置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题号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题目设置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题号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题目设置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0163">
                <a:tc>
                  <a:txBody>
                    <a:bodyPr/>
                    <a:lstStyle/>
                    <a:p>
                      <a:r>
                        <a:rPr lang="en-US" altLang="zh-CN" dirty="0"/>
                        <a:t>2021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0406">
                <a:tc>
                  <a:txBody>
                    <a:bodyPr/>
                    <a:lstStyle/>
                    <a:p>
                      <a:r>
                        <a:rPr lang="en-US" altLang="zh-CN" dirty="0"/>
                        <a:t>2020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34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can, may, </a:t>
                      </a:r>
                    </a:p>
                    <a:p>
                      <a:r>
                        <a:rPr lang="en-US" altLang="zh-CN" dirty="0"/>
                        <a:t>must, need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9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2018—2019</a:t>
                      </a:r>
                      <a:endParaRPr lang="en-US" altLang="en-US" sz="18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新疆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I saw Mr. Li in his office just now.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No, it ______ be him. He has ______ Guangzhou and will be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back in two days.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mustn’t; gone to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B. mustn’t; been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can’t; been to	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D. can’t; gone to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87853" y="2244725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1323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 flipH="1">
            <a:off x="2228850" y="1176655"/>
            <a:ext cx="424370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may(might)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370" y="2240280"/>
            <a:ext cx="1143508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may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表示请求、许可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意为“可以”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,might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的过去式。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may have a rest.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你可以休息一下了。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May I come in?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我可以进来吗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   — Yes, please.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请进。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may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表示推测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常用于肯定句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意为“可能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也许”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,might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表示可能性更小一些。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girl may be lost.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这个女孩也许是迷路了。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may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表祝愿。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May you succeed!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祝你成功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6742" y="1190307"/>
            <a:ext cx="11023600" cy="521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绥化改编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______ have a graduation ceremony next week, 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but I’m not sure.  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must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need	      C. might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should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曲靖罗平县二模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Where are you going for your summer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vacation, Wang Lin?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I ______ go to Shangri-La to enjoy the natural scenery with my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family, but I’m not sure.  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A. must	          B. should	      C. might	D. can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87772" y="185928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44035" y="4732021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660525"/>
            <a:ext cx="1102360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)—Where’s Mike? Lucy is looking for him everywhere.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—I’m not sure. He ______ in the library.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may be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should be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C. must be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could be</a:t>
            </a:r>
          </a:p>
          <a:p>
            <a:pPr fontAlgn="auto"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2947" y="244983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821180"/>
            <a:ext cx="10603865" cy="123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163320"/>
            <a:ext cx="390017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must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7528" y="2572322"/>
            <a:ext cx="106038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must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意为“必须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一定”。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 must take action to protect the environment.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我们必须采取行动来保护环境。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must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表示肯定的推测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用于肯定句。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schoolbag must be Danny’s. Look! His hat is in it.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这个书包肯定是丹尼的。看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他的帽子在里面。</a:t>
            </a:r>
          </a:p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1670" y="1412240"/>
            <a:ext cx="108546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must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开头的一般疑问句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肯定回答用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must,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否定回答用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needn’t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don’t have to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Must I finish my homework now?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我现在必须要完成家庭作业吗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No, you needn’t.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你不必。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mustn’t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表示“一定不要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千万别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禁止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不许”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但不表示“不可能”和“不必”。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mustn’t play football on the street.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你不许在大街上踢足球。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46621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安顺改编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Gina, whose book is this?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It ______ be Carla’s. Charles Dickens is her favorite writer.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must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B. can	     C. may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can’t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黔东南州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)—Hi, Ann. Do you now where your English teacher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Mr. Liu is?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He ______ be in the classroom. It’s the English class now.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can	            B. must	    C. may	         D. need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29931" y="2906884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26214" y="5504901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6936" y="592315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685" y="1470660"/>
            <a:ext cx="109664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福建改编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)According to the new regulation(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规定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school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students ______ take their cell phones to the classroom.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wouldn’t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needn’t		C. mustn’t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D. must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You ________ take photos here! Look at the sign. It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says “No photos”.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Sorry, I won’t.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must	                     B. need	          C. mustn’t	          D. needn’t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09443" y="230311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50701" y="3517124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(2021·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吉林改编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 Whose dictionary is this?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— It ______ be Jeff’s. Look! His name is on Page One.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A. must	          B. need	     C. can’t	         D. mustn’t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(2021·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 Excuse me, can I borrow this book?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— Sure, but you ______ return it by the end of this term.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A. can	           B. can’t	    C. must	         D. mustn’t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38886" y="2858796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03015" y="4770120"/>
            <a:ext cx="764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959190" cy="52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need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表示“需要”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主要用于否定句和疑问句中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其否定形式为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意为“没有必要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不必”。用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must/need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提问时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肯定回答用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否定回答用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Need I do it myself?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我还有必要自己做这件事吗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 you must.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你必须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No, you needn’t.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你不必。</a:t>
            </a:r>
          </a:p>
          <a:p>
            <a:pPr fontAlgn="auto">
              <a:lnSpc>
                <a:spcPct val="14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 flipH="1">
            <a:off x="2304415" y="1211580"/>
            <a:ext cx="321945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need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8991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42109" y="1475933"/>
          <a:ext cx="10985863" cy="513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"/>
                <a:gridCol w="692332"/>
                <a:gridCol w="1789611"/>
                <a:gridCol w="811299"/>
                <a:gridCol w="1618393"/>
                <a:gridCol w="665045"/>
                <a:gridCol w="1333572"/>
                <a:gridCol w="561703"/>
                <a:gridCol w="1084217"/>
                <a:gridCol w="559526"/>
                <a:gridCol w="1047205"/>
              </a:tblGrid>
              <a:tr h="57564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考点</a:t>
                      </a:r>
                      <a:endParaRPr lang="en-US" altLang="zh-CN" sz="20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0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年份</a:t>
                      </a:r>
                      <a:endParaRPr lang="en-US" altLang="en-US" sz="20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can(could)</a:t>
                      </a:r>
                    </a:p>
                    <a:p>
                      <a:pPr algn="ctr"/>
                      <a:r>
                        <a:rPr lang="zh-CN" altLang="en-US" sz="2000" dirty="0"/>
                        <a:t>的用法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may(might)</a:t>
                      </a:r>
                    </a:p>
                    <a:p>
                      <a:pPr algn="ctr"/>
                      <a:r>
                        <a:rPr lang="zh-CN" altLang="en-US" sz="2000" dirty="0"/>
                        <a:t>的用法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must</a:t>
                      </a:r>
                      <a:r>
                        <a:rPr lang="zh-CN" altLang="en-US" sz="2000" dirty="0"/>
                        <a:t>的用法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need</a:t>
                      </a:r>
                      <a:r>
                        <a:rPr lang="zh-CN" altLang="en-US" sz="2000" dirty="0"/>
                        <a:t>的用法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should</a:t>
                      </a:r>
                      <a:r>
                        <a:rPr lang="zh-CN" altLang="en-US" sz="2000" dirty="0"/>
                        <a:t>的用法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975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题号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题目设置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题号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题目设置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题号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题目设置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题号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题目设置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题号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题目设置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2017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30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can, may,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must,need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86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2016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0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2015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28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may,can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must,needn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t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9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zh-CN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2014</a:t>
                      </a:r>
                      <a:endParaRPr lang="en-US" altLang="en-US" sz="20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34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can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t,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mustn</a:t>
                      </a: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zh-CN" sz="20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needn</a:t>
                      </a: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t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shouldn</a:t>
                      </a: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6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en-US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may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must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should</a:t>
                      </a:r>
                      <a:r>
                        <a:rPr lang="zh-CN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need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984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altLang="en-US" sz="2000" b="0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can, may,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must,need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664028" y="1174552"/>
            <a:ext cx="748938" cy="11959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9847082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need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还可以作行为动词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此时有人称、数和时态的变化。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 to do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意为“需要做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 doing=need to be done,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意为“需要被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needs to learn to look after himself.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他需要学着照顾自己。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flower needs watering.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这花需要浇了。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00175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温州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Simon, I’m afraid we can’t complete the model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spaceship this afternoon.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Well, we ______ finish it today. It’s fine if we give it to Mr. Wang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tomorrow.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can’t	                          B. mustn’t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needn’t	                D. shouldn’t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02809" y="351611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(2021·文山州一模)— Must I finish my homework now?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 No, you ______.You can have a rest.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need	             B. needn’t	             C. must	    D. mustn’t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(2020·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哈尔滨平房区模拟改编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I be a teacher like you when I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grow up, Dad?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No, you ______. You can choose whatever job you want to do.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can’t　　 	                                 B. mustn’t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needn’t　　	                                 D. shouldn’t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38279" y="208312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92254" y="4645661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6905" y="1844040"/>
            <a:ext cx="10577195" cy="392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意思是“应该”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ought to,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可表示劝告、建议、义务、责任等。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try our best to save water.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我们应该尽最大努力节约用水。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意为“不应该”。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’t talk back to your parents.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你不应该和你的父母顶嘴。</a:t>
            </a:r>
          </a:p>
        </p:txBody>
      </p:sp>
      <p:sp>
        <p:nvSpPr>
          <p:cNvPr id="17" name="圆角矩形 6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31089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should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)—Only ten tickets? What do you mean? There ______ be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twelve.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Sorry, Linda. Jacky and Tim took two tickets away.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should	     B. will	      C. can	          D. may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武威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______ try our best to fight against pollution.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should	               B. may	      C. mustn’t	D. needn’t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19312" y="4853425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158377" y="2287905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 action="ppaction://noaction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武汉硚口区模拟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Yuan Longping once said, “A human being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is like a seed(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One ______ try to be a good seed.”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Yes. He also said his lifelong pursuit was to keep all the people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away from the hunger.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should	               B. must	               C. can	      D. will</a:t>
            </a:r>
          </a:p>
          <a:p>
            <a:pPr fontAlgn="auto"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05641" y="2266796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041525"/>
            <a:ext cx="110566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(2017·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have travelled a lot. I ______ speak four languages.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A. can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B. may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must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need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(2015·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There’s an important football match today. I ______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miss 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may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can’t	 C. must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D. needn’t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61415" y="288043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73026" y="4135870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(2014·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I ______ follow you. Would you please repeat it?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can’t	       B. mustn’t	   C. needn’t	D. shouldn’t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保定定兴县二模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)Exercise is helpful but it ______ be regular(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规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律的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exercise.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must	      B. may	             C. can	           D. need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石家庄长安区一模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)You ______  write the report again because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spelling mistakes are not allowed at all.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must	      B. can	             C. may	            D. could</a:t>
            </a: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81680" y="1540390"/>
            <a:ext cx="753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40788" y="2803765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19119" y="4712953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2176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张家口一模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)Mary is very clever and she 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speak 4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languages.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can                            B. may	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C. need			  D. must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承德模拟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)The boy 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Tom. He is now in London. 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can’t                         B. mustn’t	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C. needn’t		  D. may not</a:t>
            </a:r>
          </a:p>
          <a:p>
            <a:pPr fontAlgn="auto"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55436" y="1597488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19112" y="4176451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89817" y="592315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435" y="142176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河北九地市联考一模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______ you give me a hand? I can’t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move the box by myself.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 No problem.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Could	          B. Should	         C. Must	   D. Need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石家庄裕华区一模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Think twice before making a decision, or you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　______ get into trouble.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may	          B. should	         C. must	  D. need</a:t>
            </a:r>
          </a:p>
          <a:p>
            <a:pPr fontAlgn="auto"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2960" y="1594485"/>
            <a:ext cx="764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0090" y="4780417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45466" y="5445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531" y="1409771"/>
            <a:ext cx="11399520" cy="521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邢台信都区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)My classmate is jumping so far! I  _______ believe 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my eyes.  </a:t>
            </a:r>
          </a:p>
          <a:p>
            <a:pPr indent="0" fontAlgn="auto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shouldn’t                      B. needn’t	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C. mustn’t	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     D. can’t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河北中考模拟一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Must I finish my homework now?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— No, you ______.You can do it after dinner.  </a:t>
            </a:r>
          </a:p>
          <a:p>
            <a:pPr indent="0" fontAlgn="auto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can’t                              B. mustn’t	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C. shouldn’t	                  D. needn’t</a:t>
            </a:r>
          </a:p>
          <a:p>
            <a:pPr fontAlgn="auto"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58590" y="1516511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49778" y="4309728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45466" y="5445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专题十　情态动词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531" y="1409771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(2021·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石家庄四区联考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Give up, okay? I’m losing much hair these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days.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— Don’t lose heart. Make a cup of coffee. There ______ be a good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reason for our hard time.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can’t　　	B. can　　	    C. mustn’t　　 	D. must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13. (2021·石家庄40中二模)You ______ read that book if you don’t want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to.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needn’t	B. can’t	     C. mustn’t		D. haven’t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2584" y="2877906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13065" y="4807122"/>
            <a:ext cx="7537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2253</Words>
  <Application>WPS 演示</Application>
  <PresentationFormat>自定义</PresentationFormat>
  <Paragraphs>518</Paragraphs>
  <Slides>35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236</cp:revision>
  <dcterms:created xsi:type="dcterms:W3CDTF">2020-07-19T08:35:00Z</dcterms:created>
  <dcterms:modified xsi:type="dcterms:W3CDTF">2022-02-26T03:07:10Z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1788E7AB08034EDBABA8D2B099F0CA14</vt:lpwstr>
  </property>
  <property fmtid="{D5CDD505-2E9C-101B-9397-08002B2CF9AE}" pid="3" name="KSOProductBuildVer">
    <vt:lpwstr>2052-11.1.0.10938</vt:lpwstr>
  </property>
</Properties>
</file>