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tags/tag49.xml" ContentType="application/vnd.openxmlformats-officedocument.presentationml.tags+xml"/>
  <Override PartName="/ppt/tags/tag78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gs/tag85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81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2"/>
    <p:sldMasterId id="2147483677" r:id="rId3"/>
  </p:sldMasterIdLst>
  <p:notesMasterIdLst>
    <p:notesMasterId r:id="rId52"/>
  </p:notesMasterIdLst>
  <p:handoutMasterIdLst>
    <p:handoutMasterId r:id="rId53"/>
  </p:handoutMasterIdLst>
  <p:sldIdLst>
    <p:sldId id="277" r:id="rId4"/>
    <p:sldId id="293" r:id="rId5"/>
    <p:sldId id="295" r:id="rId6"/>
    <p:sldId id="296" r:id="rId7"/>
    <p:sldId id="400" r:id="rId8"/>
    <p:sldId id="485" r:id="rId9"/>
    <p:sldId id="486" r:id="rId10"/>
    <p:sldId id="401" r:id="rId11"/>
    <p:sldId id="297" r:id="rId12"/>
    <p:sldId id="488" r:id="rId13"/>
    <p:sldId id="489" r:id="rId14"/>
    <p:sldId id="490" r:id="rId15"/>
    <p:sldId id="301" r:id="rId16"/>
    <p:sldId id="549" r:id="rId17"/>
    <p:sldId id="315" r:id="rId18"/>
    <p:sldId id="603" r:id="rId19"/>
    <p:sldId id="318" r:id="rId20"/>
    <p:sldId id="604" r:id="rId21"/>
    <p:sldId id="319" r:id="rId22"/>
    <p:sldId id="647" r:id="rId23"/>
    <p:sldId id="648" r:id="rId24"/>
    <p:sldId id="325" r:id="rId25"/>
    <p:sldId id="358" r:id="rId26"/>
    <p:sldId id="417" r:id="rId27"/>
    <p:sldId id="327" r:id="rId28"/>
    <p:sldId id="335" r:id="rId29"/>
    <p:sldId id="650" r:id="rId30"/>
    <p:sldId id="328" r:id="rId31"/>
    <p:sldId id="653" r:id="rId32"/>
    <p:sldId id="654" r:id="rId33"/>
    <p:sldId id="346" r:id="rId34"/>
    <p:sldId id="421" r:id="rId35"/>
    <p:sldId id="656" r:id="rId36"/>
    <p:sldId id="330" r:id="rId37"/>
    <p:sldId id="460" r:id="rId38"/>
    <p:sldId id="461" r:id="rId39"/>
    <p:sldId id="658" r:id="rId40"/>
    <p:sldId id="362" r:id="rId41"/>
    <p:sldId id="331" r:id="rId42"/>
    <p:sldId id="333" r:id="rId43"/>
    <p:sldId id="366" r:id="rId44"/>
    <p:sldId id="678" r:id="rId45"/>
    <p:sldId id="363" r:id="rId46"/>
    <p:sldId id="464" r:id="rId47"/>
    <p:sldId id="332" r:id="rId48"/>
    <p:sldId id="389" r:id="rId49"/>
    <p:sldId id="390" r:id="rId50"/>
    <p:sldId id="391" r:id="rId51"/>
  </p:sldIdLst>
  <p:sldSz cx="12192000" cy="6858000"/>
  <p:notesSz cx="6858000" cy="9144000"/>
  <p:custDataLst>
    <p:tags r:id="rId5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99"/>
    <a:srgbClr val="01B0F0"/>
    <a:srgbClr val="FAB529"/>
    <a:srgbClr val="008BD6"/>
    <a:srgbClr val="FF6B00"/>
    <a:srgbClr val="E36B2A"/>
    <a:srgbClr val="D7A800"/>
    <a:srgbClr val="95411F"/>
    <a:srgbClr val="FF0066"/>
    <a:srgbClr val="FF5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179"/>
    <p:restoredTop sz="94617"/>
  </p:normalViewPr>
  <p:slideViewPr>
    <p:cSldViewPr snapToGrid="0">
      <p:cViewPr varScale="1">
        <p:scale>
          <a:sx n="62" d="100"/>
          <a:sy n="62" d="100"/>
        </p:scale>
        <p:origin x="-592" y="-80"/>
      </p:cViewPr>
      <p:guideLst>
        <p:guide orient="horz" pos="2456"/>
        <p:guide pos="393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handoutMaster" Target="handoutMasters/handoutMaster1.xml"/><Relationship Id="rId58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-157187" y="141911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391400" y="3521075"/>
            <a:ext cx="2743200" cy="365125"/>
          </a:xfrm>
        </p:spPr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15227" y="114145"/>
            <a:ext cx="82161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第一部分  教材知识梳理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知识清单</a:t>
            </a:r>
            <a:endParaRPr kumimoji="1" lang="zh-CN" altLang="en-US" sz="2800" b="1" spc="200" baseline="0" dirty="0" smtClean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考点梳理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题型突破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" Target="slide4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" Target="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" Target="slide9.xml"/><Relationship Id="rId5" Type="http://schemas.openxmlformats.org/officeDocument/2006/relationships/tags" Target="../tags/tag6.xml"/><Relationship Id="rId15" Type="http://schemas.openxmlformats.org/officeDocument/2006/relationships/slide" Target="slide23.xml"/><Relationship Id="rId10" Type="http://schemas.openxmlformats.org/officeDocument/2006/relationships/slideLayout" Target="../slideLayouts/slideLayout23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slide" Target="slide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4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4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4" Type="http://schemas.openxmlformats.org/officeDocument/2006/relationships/slide" Target="slide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4" Type="http://schemas.openxmlformats.org/officeDocument/2006/relationships/slide" Target="slide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4" Type="http://schemas.openxmlformats.org/officeDocument/2006/relationships/slide" Target="slide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4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4" Type="http://schemas.openxmlformats.org/officeDocument/2006/relationships/slide" Target="slide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" Target="slide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" Target="slide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38.xml"/><Relationship Id="rId3" Type="http://schemas.openxmlformats.org/officeDocument/2006/relationships/slide" Target="slide1.xml"/><Relationship Id="rId7" Type="http://schemas.openxmlformats.org/officeDocument/2006/relationships/slide" Target="slide3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3.xml"/><Relationship Id="rId6" Type="http://schemas.openxmlformats.org/officeDocument/2006/relationships/slide" Target="slide31.xml"/><Relationship Id="rId5" Type="http://schemas.openxmlformats.org/officeDocument/2006/relationships/slide" Target="slide24.xml"/><Relationship Id="rId10" Type="http://schemas.openxmlformats.org/officeDocument/2006/relationships/slide" Target="slide45.xml"/><Relationship Id="rId4" Type="http://schemas.openxmlformats.org/officeDocument/2006/relationships/slide" Target="slide28.xml"/><Relationship Id="rId9" Type="http://schemas.openxmlformats.org/officeDocument/2006/relationships/slide" Target="slide4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" Target="slide23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slide" Target="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5" Type="http://schemas.openxmlformats.org/officeDocument/2006/relationships/slide" Target="slide23.xml"/><Relationship Id="rId4" Type="http://schemas.openxmlformats.org/officeDocument/2006/relationships/slide" Target="slide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0.xml"/><Relationship Id="rId4" Type="http://schemas.openxmlformats.org/officeDocument/2006/relationships/slide" Target="slide2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1.xml"/><Relationship Id="rId4" Type="http://schemas.openxmlformats.org/officeDocument/2006/relationships/slide" Target="slide2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tags" Target="../tags/tag54.xml"/><Relationship Id="rId7" Type="http://schemas.openxmlformats.org/officeDocument/2006/relationships/slide" Target="slide23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slide" Target="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6.xml"/><Relationship Id="rId4" Type="http://schemas.openxmlformats.org/officeDocument/2006/relationships/slide" Target="slide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4" Type="http://schemas.openxmlformats.org/officeDocument/2006/relationships/slide" Target="slid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7.xml"/><Relationship Id="rId4" Type="http://schemas.openxmlformats.org/officeDocument/2006/relationships/slide" Target="slide23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tags" Target="../tags/tag60.xml"/><Relationship Id="rId7" Type="http://schemas.openxmlformats.org/officeDocument/2006/relationships/slide" Target="slide23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" Target="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2.xml"/><Relationship Id="rId4" Type="http://schemas.openxmlformats.org/officeDocument/2006/relationships/slide" Target="slide2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3.xml"/><Relationship Id="rId4" Type="http://schemas.openxmlformats.org/officeDocument/2006/relationships/slide" Target="slide2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7" Type="http://schemas.openxmlformats.org/officeDocument/2006/relationships/slide" Target="slide9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slide" Target="slide23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Relationship Id="rId4" Type="http://schemas.openxmlformats.org/officeDocument/2006/relationships/slide" Target="slide2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8.xml"/><Relationship Id="rId4" Type="http://schemas.openxmlformats.org/officeDocument/2006/relationships/slide" Target="slide2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9.xml"/><Relationship Id="rId4" Type="http://schemas.openxmlformats.org/officeDocument/2006/relationships/slide" Target="slide2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slide" Target="slide23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3.xml"/><Relationship Id="rId4" Type="http://schemas.openxmlformats.org/officeDocument/2006/relationships/slide" Target="slide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tags" Target="../tags/tag76.xml"/><Relationship Id="rId7" Type="http://schemas.openxmlformats.org/officeDocument/2006/relationships/slide" Target="slide9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slide" Target="slide23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7.xml"/><Relationship Id="rId4" Type="http://schemas.openxmlformats.org/officeDocument/2006/relationships/slide" Target="slide2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8.xml"/><Relationship Id="rId4" Type="http://schemas.openxmlformats.org/officeDocument/2006/relationships/slide" Target="slide2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9.xml"/><Relationship Id="rId4" Type="http://schemas.openxmlformats.org/officeDocument/2006/relationships/slide" Target="slide2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0.xml"/><Relationship Id="rId4" Type="http://schemas.openxmlformats.org/officeDocument/2006/relationships/slide" Target="slide2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tags" Target="../tags/tag83.xml"/><Relationship Id="rId7" Type="http://schemas.openxmlformats.org/officeDocument/2006/relationships/slide" Target="slide9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slide" Target="slide23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4.xml"/><Relationship Id="rId4" Type="http://schemas.openxmlformats.org/officeDocument/2006/relationships/slide" Target="slide2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5.xml"/><Relationship Id="rId4" Type="http://schemas.openxmlformats.org/officeDocument/2006/relationships/slide" Target="slide2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6.xml"/><Relationship Id="rId4" Type="http://schemas.openxmlformats.org/officeDocument/2006/relationships/slide" Target="slide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151505" y="2817495"/>
            <a:ext cx="6941185" cy="737235"/>
            <a:chOff x="3027246" y="1938253"/>
            <a:chExt cx="5990707" cy="968738"/>
          </a:xfrm>
        </p:grpSpPr>
        <p:sp>
          <p:nvSpPr>
            <p:cNvPr id="38" name="圆角矩形 6">
              <a:hlinkClick r:id="rId11" action="ppaction://hlinksldjump"/>
            </p:cNvPr>
            <p:cNvSpPr/>
            <p:nvPr>
              <p:custDataLst>
                <p:tags r:id="rId8"/>
              </p:custDataLst>
            </p:nvPr>
          </p:nvSpPr>
          <p:spPr>
            <a:xfrm flipV="1">
              <a:off x="4137042" y="2036712"/>
              <a:ext cx="4880911" cy="79268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/>
            <p:nvPr>
              <p:custDataLst>
                <p:tags r:id="rId9"/>
              </p:custDataLst>
            </p:nvPr>
          </p:nvSpPr>
          <p:spPr>
            <a:xfrm>
              <a:off x="3027246" y="2016110"/>
              <a:ext cx="885507" cy="799447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 fontAlgn="auto"/>
              <a:r>
                <a:rPr lang="en-US" altLang="zh-CN" sz="3200" b="1" strike="noStrike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1</a:t>
              </a:r>
              <a:endParaRPr lang="zh-CN" altLang="en-US" sz="3200" b="1" strike="noStrike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5" name="文本框 2">
              <a:hlinkClick r:id="rId12" action="ppaction://hlinksldjump"/>
            </p:cNvPr>
            <p:cNvSpPr txBox="1"/>
            <p:nvPr/>
          </p:nvSpPr>
          <p:spPr>
            <a:xfrm>
              <a:off x="4390787" y="1938253"/>
              <a:ext cx="4559207" cy="9687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数据纵览  考情分析</a:t>
              </a: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4200" y="2242422"/>
              <a:ext cx="36000" cy="39005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151505" y="3653790"/>
            <a:ext cx="6941820" cy="737235"/>
            <a:chOff x="2941329" y="3106174"/>
            <a:chExt cx="6094086" cy="1013103"/>
          </a:xfrm>
        </p:grpSpPr>
        <p:sp>
          <p:nvSpPr>
            <p:cNvPr id="42" name="圆角矩形 6">
              <a:hlinkClick r:id="" action="ppaction://noaction"/>
            </p:cNvPr>
            <p:cNvSpPr/>
            <p:nvPr>
              <p:custDataLst>
                <p:tags r:id="rId6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/>
            <p:nvPr>
              <p:custDataLst>
                <p:tags r:id="rId7"/>
              </p:custDataLst>
            </p:nvPr>
          </p:nvSpPr>
          <p:spPr>
            <a:xfrm>
              <a:off x="2941329" y="3252773"/>
              <a:ext cx="900705" cy="835302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2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6" name="文本框 16">
              <a:hlinkClick r:id="rId13" action="ppaction://hlinksldjump"/>
            </p:cNvPr>
            <p:cNvSpPr txBox="1"/>
            <p:nvPr/>
          </p:nvSpPr>
          <p:spPr>
            <a:xfrm>
              <a:off x="4087522" y="3106174"/>
              <a:ext cx="4529681" cy="10131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数据链接  真题试做</a:t>
              </a: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152140" y="4444365"/>
            <a:ext cx="6941820" cy="769690"/>
            <a:chOff x="2953465" y="4213889"/>
            <a:chExt cx="6064488" cy="1155560"/>
          </a:xfrm>
        </p:grpSpPr>
        <p:sp>
          <p:nvSpPr>
            <p:cNvPr id="34" name="圆角矩形 6"/>
            <p:cNvSpPr/>
            <p:nvPr>
              <p:custDataLst>
                <p:tags r:id="rId4"/>
              </p:custDataLst>
            </p:nvPr>
          </p:nvSpPr>
          <p:spPr>
            <a:xfrm flipV="1">
              <a:off x="4076826" y="4477012"/>
              <a:ext cx="4941127" cy="79223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5" name="椭圆 7"/>
            <p:cNvSpPr/>
            <p:nvPr>
              <p:custDataLst>
                <p:tags r:id="rId5"/>
              </p:custDataLst>
            </p:nvPr>
          </p:nvSpPr>
          <p:spPr>
            <a:xfrm>
              <a:off x="2953465" y="4456039"/>
              <a:ext cx="896330" cy="913410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3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7" name="文本框 16">
              <a:hlinkClick r:id="rId14" action="ppaction://hlinksldjump"/>
            </p:cNvPr>
            <p:cNvSpPr txBox="1"/>
            <p:nvPr/>
          </p:nvSpPr>
          <p:spPr>
            <a:xfrm>
              <a:off x="4720412" y="4213889"/>
              <a:ext cx="3891249" cy="11068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数据透视  知识清单</a:t>
              </a:r>
            </a:p>
          </p:txBody>
        </p:sp>
        <p:sp>
          <p:nvSpPr>
            <p:cNvPr id="64" name="圆角矩形 63"/>
            <p:cNvSpPr/>
            <p:nvPr/>
          </p:nvSpPr>
          <p:spPr bwMode="auto">
            <a:xfrm rot="16200000">
              <a:off x="3876853" y="4708206"/>
              <a:ext cx="36000" cy="386837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5"/>
          <p:cNvSpPr txBox="1"/>
          <p:nvPr/>
        </p:nvSpPr>
        <p:spPr>
          <a:xfrm>
            <a:off x="1575833" y="1293368"/>
            <a:ext cx="9712711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八年级(上)</a:t>
            </a:r>
            <a:r>
              <a:rPr lang="zh-CN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—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/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151504" y="5321300"/>
            <a:ext cx="6941186" cy="751288"/>
            <a:chOff x="3024550" y="3691330"/>
            <a:chExt cx="6048318" cy="1128229"/>
          </a:xfrm>
        </p:grpSpPr>
        <p:sp>
          <p:nvSpPr>
            <p:cNvPr id="7" name="圆角矩形 6"/>
            <p:cNvSpPr/>
            <p:nvPr>
              <p:custDataLst>
                <p:tags r:id="rId2"/>
              </p:custDataLst>
            </p:nvPr>
          </p:nvSpPr>
          <p:spPr>
            <a:xfrm flipV="1">
              <a:off x="4145573" y="3971687"/>
              <a:ext cx="4927295" cy="792438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3"/>
              </p:custDataLst>
            </p:nvPr>
          </p:nvSpPr>
          <p:spPr>
            <a:xfrm>
              <a:off x="3024550" y="3994573"/>
              <a:ext cx="894022" cy="824986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fontScale="90000"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4</a:t>
              </a:r>
            </a:p>
          </p:txBody>
        </p:sp>
        <p:sp>
          <p:nvSpPr>
            <p:cNvPr id="9" name="文本框 16">
              <a:hlinkClick r:id="rId15" action="ppaction://hlinksldjump"/>
            </p:cNvPr>
            <p:cNvSpPr txBox="1"/>
            <p:nvPr/>
          </p:nvSpPr>
          <p:spPr>
            <a:xfrm>
              <a:off x="4730410" y="3691330"/>
              <a:ext cx="3891249" cy="11071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数据共享  考点聚焦</a:t>
              </a:r>
            </a:p>
          </p:txBody>
        </p:sp>
        <p:sp>
          <p:nvSpPr>
            <p:cNvPr id="10" name="圆角矩形 9"/>
            <p:cNvSpPr/>
            <p:nvPr/>
          </p:nvSpPr>
          <p:spPr bwMode="auto">
            <a:xfrm rot="16200000" flipH="1">
              <a:off x="3980973" y="4214218"/>
              <a:ext cx="37843" cy="385841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39700" y="980440"/>
            <a:ext cx="11949430" cy="587819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8575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" y="362585"/>
            <a:ext cx="85674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第10课时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9832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2245" y="1525649"/>
            <a:ext cx="11198269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14. (2021•保定江城中学一模)I’m looking forward to __________ (hear)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from you.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15. (2021•承德双桥区二模)I want to improve my writing skills , could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you give me some ________ (advise)?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三、连词成句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16.(2021•石家庄十八县重点中学摸底联考)went, the, how, by, time, fast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______________________________________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!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662035" y="1643380"/>
            <a:ext cx="15392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hearing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59485" y="6118225"/>
            <a:ext cx="6129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fast the time went by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966845" y="3628390"/>
            <a:ext cx="12744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advice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" grpId="0"/>
      <p:bldP spid="3" grpId="1"/>
      <p:bldP spid="6" grpId="0"/>
      <p:bldP spid="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20650" y="1035050"/>
            <a:ext cx="11949430" cy="571182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6004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" y="436880"/>
            <a:ext cx="85674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第10课时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2245" y="1399919"/>
            <a:ext cx="11198269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17. (2021•石家庄裕华区一模)take, we, at once, should, action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______________________________________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18. (2021•张家口一模)be, tomorrow, will, a party, there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______________________________________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 　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75360" y="4704715"/>
            <a:ext cx="6129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There will be a party tomorrow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45210" y="2825115"/>
            <a:ext cx="6129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should take action at once</a:t>
            </a:r>
          </a:p>
        </p:txBody>
      </p:sp>
      <p:sp>
        <p:nvSpPr>
          <p:cNvPr id="9" name="圆角矩形 8">
            <a:hlinkClick r:id=""/>
          </p:cNvPr>
          <p:cNvSpPr/>
          <p:nvPr/>
        </p:nvSpPr>
        <p:spPr>
          <a:xfrm>
            <a:off x="10190762" y="108087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24460" y="1074420"/>
            <a:ext cx="11949430" cy="568896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6512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" y="441960"/>
            <a:ext cx="85674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第10课时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77699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2245" y="1599944"/>
            <a:ext cx="11198269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19. (2021•衡水一模)she, like tomatoes, does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______________________________________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20. (2021•邯郸一模)a cup of, pass, tea, me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______________________________________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89660" y="4853305"/>
            <a:ext cx="6129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22350" y="3034030"/>
            <a:ext cx="6129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Does she like tomatoes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61390" y="4947285"/>
            <a:ext cx="6129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 me a cup of tea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6" grpId="0"/>
      <p:bldP spid="6" grpId="1"/>
      <p:bldP spid="7" grpId="0"/>
      <p:bldP spid="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13665" y="972820"/>
            <a:ext cx="11901805" cy="58718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10795" y="29337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3030" y="384810"/>
            <a:ext cx="85674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第10课时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39327" y="10072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数据透视知识清单.eps" descr="id:2147518120;FounderCES"/>
          <p:cNvPicPr/>
          <p:nvPr/>
        </p:nvPicPr>
        <p:blipFill>
          <a:blip/>
          <a:stretch>
            <a:fillRect/>
          </a:stretch>
        </p:blipFill>
        <p:spPr>
          <a:xfrm>
            <a:off x="1380460" y="1465545"/>
            <a:ext cx="8379912" cy="601250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21970" y="1983105"/>
          <a:ext cx="11193145" cy="466788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598805"/>
                <a:gridCol w="9879965"/>
              </a:tblGrid>
              <a:tr h="466788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核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心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词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汇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英</a:t>
                      </a: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汉</a:t>
                      </a:r>
                      <a:endParaRPr lang="zh-CN" sz="2400" b="1" baseline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互</a:t>
                      </a:r>
                      <a:endParaRPr lang="zh-CN" sz="2400" b="1" baseline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译</a:t>
                      </a:r>
                      <a:endParaRPr lang="zh-CN" sz="2400" b="1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 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________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altLang="zh-CN" sz="2400" b="1" baseline="0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使做好准备;把……准备好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 exam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 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有空的;可获得的 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     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邀请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 accept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lang="en-US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                            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 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拒绝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7. forward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adv.</a:t>
                      </a:r>
                      <a:r>
                        <a:rPr lang="en-US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</a:t>
                      </a:r>
                      <a:r>
                        <a:rPr lang="en-US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___   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        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8.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 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&amp;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旅行;游历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prep.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不;没有 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                 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10. surprised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___________________    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音乐会 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                       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白天;日间 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                  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13.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组织;筹备 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                  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14. chocolate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                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15. upset </a:t>
                      </a:r>
                      <a:r>
                        <a:rPr altLang="zh-CN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adj.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</a:t>
                      </a:r>
                      <a:endParaRPr lang="en-US" sz="2400" b="1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2" name="圆角矩形 1"/>
          <p:cNvSpPr/>
          <p:nvPr/>
        </p:nvSpPr>
        <p:spPr>
          <a:xfrm>
            <a:off x="2372360" y="1248410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3" name="矩形 2"/>
          <p:cNvSpPr/>
          <p:nvPr/>
        </p:nvSpPr>
        <p:spPr>
          <a:xfrm>
            <a:off x="2943225" y="1249045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数据透视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</p:txBody>
      </p:sp>
      <p:sp>
        <p:nvSpPr>
          <p:cNvPr id="12" name="椭圆 11"/>
          <p:cNvSpPr/>
          <p:nvPr/>
        </p:nvSpPr>
        <p:spPr>
          <a:xfrm>
            <a:off x="2679065" y="1158240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3       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226310" y="2153285"/>
            <a:ext cx="1292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prepare 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783195" y="2754630"/>
            <a:ext cx="11861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invite  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2081530" y="2745740"/>
            <a:ext cx="14490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available  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2226310" y="4390390"/>
            <a:ext cx="12039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without   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7909560" y="4925695"/>
            <a:ext cx="1176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concert   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909560" y="5467350"/>
            <a:ext cx="17373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organize   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7771130" y="3298825"/>
            <a:ext cx="11855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refuse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3642995" y="3256915"/>
            <a:ext cx="8369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接受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881745" y="2197735"/>
            <a:ext cx="9442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考试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983990" y="3823335"/>
            <a:ext cx="16084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向前;前进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4275455" y="4895850"/>
            <a:ext cx="303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惊奇的;感觉意外的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60030" y="3840480"/>
            <a:ext cx="11061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travel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372360" y="5441950"/>
            <a:ext cx="12585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daytime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996055" y="6016625"/>
            <a:ext cx="12185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巧克力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9084945" y="6049010"/>
            <a:ext cx="17786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难过;失望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4" grpId="0"/>
      <p:bldP spid="34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7" grpId="0"/>
      <p:bldP spid="7" grpId="1"/>
      <p:bldP spid="13" grpId="0"/>
      <p:bldP spid="13" grpId="1"/>
      <p:bldP spid="16" grpId="0"/>
      <p:bldP spid="16" grpId="1"/>
      <p:bldP spid="63" grpId="0"/>
      <p:bldP spid="6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/>
          <p:nvPr/>
        </p:nvSpPr>
        <p:spPr>
          <a:xfrm>
            <a:off x="129540" y="1006475"/>
            <a:ext cx="11949430" cy="578866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13055"/>
            <a:ext cx="12146915" cy="65786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404495"/>
            <a:ext cx="8770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第10课时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3335" y="1026795"/>
            <a:ext cx="1675765" cy="40132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93725" y="1546860"/>
          <a:ext cx="10957560" cy="36042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96900"/>
                <a:gridCol w="598805"/>
                <a:gridCol w="9761855"/>
              </a:tblGrid>
              <a:tr h="360426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核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心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词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汇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英</a:t>
                      </a: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汉</a:t>
                      </a:r>
                      <a:endParaRPr lang="zh-CN" sz="2400" b="1" baseline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互</a:t>
                      </a:r>
                      <a:endParaRPr lang="zh-CN" sz="2400" b="1" baseline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译</a:t>
                      </a:r>
                      <a:endParaRPr lang="zh-CN" sz="2400" b="1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16.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 </a:t>
                      </a:r>
                      <a:r>
                        <a:rPr altLang="zh-CN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劝告;建议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            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17. teenager </a:t>
                      </a:r>
                      <a:r>
                        <a:rPr altLang="zh-CN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18.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conj.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除非;如果不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   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19. understanding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adj.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______________________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20.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错误;失误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            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21.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v.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&amp;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回答;答复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22.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v.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相信;信任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             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23. solve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v.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24.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经验;经历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     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25.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adv.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别的;其他的 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8772525" y="1835150"/>
            <a:ext cx="13004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青少年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428240" y="1834515"/>
            <a:ext cx="1022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advice  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306320" y="3463925"/>
            <a:ext cx="13493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mistake   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4867275" y="2912110"/>
            <a:ext cx="31838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善解人意的;体谅人的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7284720" y="3406775"/>
            <a:ext cx="9715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reply   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379345" y="4509770"/>
            <a:ext cx="181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experience  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7176135" y="4555490"/>
            <a:ext cx="960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else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2470150" y="2385695"/>
            <a:ext cx="1078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unless   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2499995" y="4027170"/>
            <a:ext cx="927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trust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8292465" y="3992880"/>
            <a:ext cx="16821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解决;解答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8" grpId="0"/>
      <p:bldP spid="8" grpId="1"/>
      <p:bldP spid="9" grpId="0"/>
      <p:bldP spid="9" grpId="1"/>
      <p:bldP spid="28" grpId="0"/>
      <p:bldP spid="28" grpId="1"/>
      <p:bldP spid="29" grpId="0"/>
      <p:bldP spid="29" grpId="1"/>
      <p:bldP spid="30" grpId="0"/>
      <p:bldP spid="30" grpId="1"/>
      <p:bldP spid="32" grpId="0"/>
      <p:bldP spid="32" grpId="1"/>
      <p:bldP spid="33" grpId="0"/>
      <p:bldP spid="33" grpId="1"/>
      <p:bldP spid="34" grpId="0"/>
      <p:bldP spid="34" grpId="1"/>
      <p:bldP spid="40" grpId="0"/>
      <p:bldP spid="40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5095" y="984250"/>
            <a:ext cx="11901170" cy="58591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22225" y="24701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4460" y="338455"/>
            <a:ext cx="85674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第10课时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8697" y="930379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51179" y="1424744"/>
          <a:ext cx="11134725" cy="49377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653415"/>
                <a:gridCol w="9766935"/>
              </a:tblGrid>
              <a:tr h="493776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核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心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词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汇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词</a:t>
                      </a:r>
                      <a:endParaRPr 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汇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拓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展</a:t>
                      </a:r>
                      <a:endParaRPr lang="zh-CN" sz="2400" b="1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 prepare(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____________ 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)准备;准备工作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 exam(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_____________ 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(全称)考试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 catch(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(过去式/过去分词)及时赶上;接住;抓住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 invite(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__________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)邀请;请柬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 accept(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___________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)可接受的→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(反义词)拒绝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6. print(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________ 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)印刷工人;印刷公司;印刷商;打印机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7. open(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(反义词)(使某物)关;闭→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_________ 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)开幕式;落成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典礼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8. meet(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(过去式/过去分词)→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_________ 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)会议;集会;会面 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019550" y="1896110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140835" y="1490980"/>
            <a:ext cx="17926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preparation  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3927475" y="2075815"/>
            <a:ext cx="1909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examination 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3841115" y="2575560"/>
            <a:ext cx="14897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caught  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3799840" y="3388360"/>
            <a:ext cx="13525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3889375" y="3672840"/>
            <a:ext cx="16256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acceptable  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8051165" y="3726815"/>
            <a:ext cx="1176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refuse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3841115" y="4237355"/>
            <a:ext cx="11449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printer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3714115" y="4827905"/>
            <a:ext cx="936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close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3834765" y="3176905"/>
            <a:ext cx="1474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invitation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7986395" y="4764405"/>
            <a:ext cx="1337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opening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749675" y="5912485"/>
            <a:ext cx="10712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 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411085" y="5883275"/>
            <a:ext cx="13462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meeting 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6" grpId="1"/>
      <p:bldP spid="34" grpId="0"/>
      <p:bldP spid="34" grpId="1"/>
      <p:bldP spid="35" grpId="0"/>
      <p:bldP spid="35" grpId="1"/>
      <p:bldP spid="37" grpId="1"/>
      <p:bldP spid="38" grpId="0"/>
      <p:bldP spid="38" grpId="1"/>
      <p:bldP spid="39" grpId="0"/>
      <p:bldP spid="39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2" grpId="0"/>
      <p:bldP spid="2" grpId="1"/>
      <p:bldP spid="7" grpId="0"/>
      <p:bldP spid="7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984250"/>
            <a:ext cx="11901170" cy="587375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480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384810"/>
            <a:ext cx="85674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第10课时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467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35635" y="1471930"/>
          <a:ext cx="10885805" cy="473646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653415"/>
                <a:gridCol w="9518015"/>
              </a:tblGrid>
              <a:tr h="473646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核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心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词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汇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词</a:t>
                      </a:r>
                      <a:endParaRPr 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汇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拓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展</a:t>
                      </a:r>
                      <a:endParaRPr lang="zh-CN" sz="2400" b="1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9. organize(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_____________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)组织工作;机构;团体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10. advise(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 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)建议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11. normal(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adv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.)正常地;通常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12. angry(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)怒气;怒火→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 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adv.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)发怒地;生气地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13. understand(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(过去式/过去分词)理解;领会→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)善解人意的;体谅人的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14. careful(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(反义词)粗心的;不小心的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15. solve(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)解决;解答;答案;解决办法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6" name="文本框 35"/>
          <p:cNvSpPr txBox="1"/>
          <p:nvPr/>
        </p:nvSpPr>
        <p:spPr>
          <a:xfrm>
            <a:off x="4361180" y="1718945"/>
            <a:ext cx="21069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organization  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4159885" y="2305685"/>
            <a:ext cx="1389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advice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4527550" y="2810510"/>
            <a:ext cx="14471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normally  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7525385" y="3347085"/>
            <a:ext cx="15011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angrily 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4812665" y="3942715"/>
            <a:ext cx="19939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understood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4490085" y="5039995"/>
            <a:ext cx="13519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careless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4357370" y="3356610"/>
            <a:ext cx="10953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anger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2540635" y="4435475"/>
            <a:ext cx="23444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understanding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966845" y="5579745"/>
            <a:ext cx="12465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solution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6" grpId="1"/>
      <p:bldP spid="34" grpId="0"/>
      <p:bldP spid="34" grpId="1"/>
      <p:bldP spid="35" grpId="0"/>
      <p:bldP spid="35" grpId="1"/>
      <p:bldP spid="38" grpId="0"/>
      <p:bldP spid="38" grpId="1"/>
      <p:bldP spid="39" grpId="0"/>
      <p:bldP spid="39" grpId="1"/>
      <p:bldP spid="41" grpId="0"/>
      <p:bldP spid="41" grpId="1"/>
      <p:bldP spid="43" grpId="0"/>
      <p:bldP spid="43" grpId="1"/>
      <p:bldP spid="44" grpId="0"/>
      <p:bldP spid="44" grpId="1"/>
      <p:bldP spid="2" grpId="0"/>
      <p:bldP spid="2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6685" y="979805"/>
            <a:ext cx="11913870" cy="579310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480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396240"/>
            <a:ext cx="85674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第10课时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467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51180" y="1507490"/>
          <a:ext cx="11329670" cy="43891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56285"/>
                <a:gridCol w="10573385"/>
              </a:tblGrid>
              <a:tr h="438912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高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频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短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语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为……做准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备___________　　　　  2. 患流感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 闲逛;常去某处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  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              4. 其他时间;别的时间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 前天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_______________________       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6. 后天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_____________________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7. 照料;照顾 ____________                       8. 拒绝;调小(音量)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9. 盼望;期待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________________ 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 10. 去旅行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11. 接到(某人的)电话、信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 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12. 玩得开心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________________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13.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太……而不能……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    14. 保守秘密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__________________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15. 害怕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                        16. 回避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 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5" name="文本框 34"/>
          <p:cNvSpPr txBox="1"/>
          <p:nvPr/>
        </p:nvSpPr>
        <p:spPr>
          <a:xfrm>
            <a:off x="3470275" y="1566545"/>
            <a:ext cx="2308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prepare for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886065" y="1606550"/>
            <a:ext cx="21520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have the/a flu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717925" y="2117725"/>
            <a:ext cx="13836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hang out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544685" y="2176145"/>
            <a:ext cx="1918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another time</a:t>
            </a: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404110" y="2668270"/>
            <a:ext cx="3375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day before yesterday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7622540" y="2665730"/>
            <a:ext cx="32886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day after tomorrow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092450" y="3251200"/>
            <a:ext cx="1628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look after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9192895" y="3248025"/>
            <a:ext cx="16249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turn down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194050" y="3829050"/>
            <a:ext cx="24047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 forward to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127365" y="3776980"/>
            <a:ext cx="16592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take a trip</a:t>
            </a: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820920" y="4361180"/>
            <a:ext cx="17868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 from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8435975" y="4317365"/>
            <a:ext cx="26225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a great time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4401185" y="4879975"/>
            <a:ext cx="17443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 … to …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528050" y="4857750"/>
            <a:ext cx="26650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keep … to oneself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434590" y="5437505"/>
            <a:ext cx="18345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be afraid to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886065" y="5398135"/>
            <a:ext cx="24136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run away from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  <p:bldP spid="46" grpId="0"/>
      <p:bldP spid="46" grpId="1"/>
      <p:bldP spid="47" grpId="0"/>
      <p:bldP spid="47" grpId="1"/>
      <p:bldP spid="48" grpId="0"/>
      <p:bldP spid="48" grpId="1"/>
      <p:bldP spid="2" grpId="0"/>
      <p:bldP spid="2" grpId="1"/>
      <p:bldP spid="8" grpId="0"/>
      <p:bldP spid="8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934085"/>
            <a:ext cx="11934190" cy="59232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3050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321945"/>
            <a:ext cx="85674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第10课时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41809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89915" y="1496060"/>
          <a:ext cx="11210925" cy="515239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515239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1. I have to ________ ________ an exam.  我必须为考试做准备。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2. I have ________ ________ homework this weekend.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这周末我有太多的家庭作业。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3. I remember we ________ ________  ________ together last fall when he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visited you.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我记得他去年秋天来拜访你的时候我们一起骑自行车兜风了。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4. — Can you ________ ________  ________ us on Monday night?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— Sure! ___________ you on Monday!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——你能在周一晚上和我们一起去逛逛吗?——当然! 周一见。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0" name="文本框 29"/>
          <p:cNvSpPr txBox="1"/>
          <p:nvPr/>
        </p:nvSpPr>
        <p:spPr>
          <a:xfrm>
            <a:off x="9720580" y="2103120"/>
            <a:ext cx="1499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2939415" y="1658620"/>
            <a:ext cx="1273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prepare  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2738120" y="2258060"/>
            <a:ext cx="6502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 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3973830" y="2257425"/>
            <a:ext cx="10769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much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6384290" y="3317240"/>
            <a:ext cx="10769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riding 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4797425" y="4968240"/>
            <a:ext cx="7829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out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352165" y="4945380"/>
            <a:ext cx="9747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hang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54525" y="1681480"/>
            <a:ext cx="7073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806825" y="3362960"/>
            <a:ext cx="9906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went 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086985" y="3361055"/>
            <a:ext cx="953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bike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043295" y="5008245"/>
            <a:ext cx="8547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with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797810" y="5531485"/>
            <a:ext cx="17672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Catch/See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" grpId="0"/>
      <p:bldP spid="3" grpId="1"/>
      <p:bldP spid="7" grpId="0"/>
      <p:bldP spid="7" grpId="1"/>
      <p:bldP spid="8" grpId="0"/>
      <p:bldP spid="8" grpId="1"/>
      <p:bldP spid="9" grpId="0"/>
      <p:bldP spid="9" grpId="1"/>
      <p:bldP spid="41" grpId="0"/>
      <p:bldP spid="41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89535" y="974090"/>
            <a:ext cx="11934190" cy="588391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-12700" y="28194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535" y="373380"/>
            <a:ext cx="85674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第10课时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3772" y="9818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08635" y="1469390"/>
          <a:ext cx="11245850" cy="527621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6915"/>
                <a:gridCol w="10528935"/>
              </a:tblGrid>
              <a:tr h="527621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5.  ________ a good ________!多好的办法啊!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6. I ________ have a great idea about ________ ________ ________that.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关于如何做这件事,我已经有了一个很棒的主意。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7. I ________ ________ ________ _________from you all. 我期盼着你们的答复。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8. Sam ________ leaving ________next Wednesday.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萨姆一直待到下星期三才走。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9. ________ Ms. Steen to the party ________ ________ her ___ ______ she can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be __________.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不要告诉斯蒂恩女士,直接把她带到聚会以便给她一个惊喜。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0" name="文本框 29"/>
          <p:cNvSpPr txBox="1"/>
          <p:nvPr/>
        </p:nvSpPr>
        <p:spPr>
          <a:xfrm>
            <a:off x="9720580" y="2103120"/>
            <a:ext cx="1499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4704715" y="3360420"/>
            <a:ext cx="5016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to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41470" y="1786255"/>
            <a:ext cx="816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idea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55310" y="2180590"/>
            <a:ext cx="1585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58010" y="2263775"/>
            <a:ext cx="1272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already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034145" y="2341245"/>
            <a:ext cx="6623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430010" y="2341245"/>
            <a:ext cx="9004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960360" y="2341245"/>
            <a:ext cx="443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059430" y="3394710"/>
            <a:ext cx="1377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forward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954530" y="3391535"/>
            <a:ext cx="826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808480" y="1761490"/>
            <a:ext cx="10490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735955" y="3325495"/>
            <a:ext cx="1534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hearing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458085" y="3954145"/>
            <a:ext cx="8655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isn’t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723130" y="3943985"/>
            <a:ext cx="10191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until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750060" y="4986020"/>
            <a:ext cx="966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Bring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173595" y="5008245"/>
            <a:ext cx="1085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telling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807710" y="5040630"/>
            <a:ext cx="13569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without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942705" y="5053965"/>
            <a:ext cx="4730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1965960" y="5549265"/>
            <a:ext cx="15735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surprised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9535160" y="5040630"/>
            <a:ext cx="7816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1"/>
      <p:bldP spid="40" grpId="0"/>
      <p:bldP spid="40" grpId="1"/>
      <p:bldP spid="3" grpId="0"/>
      <p:bldP spid="3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2" grpId="0"/>
      <p:bldP spid="2" grpId="1"/>
      <p:bldP spid="19" grpId="0"/>
      <p:bldP spid="19" grpId="1"/>
      <p:bldP spid="28" grpId="0"/>
      <p:bldP spid="28" grpId="1"/>
      <p:bldP spid="29" grpId="0"/>
      <p:bldP spid="29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62560" y="853440"/>
            <a:ext cx="11864340" cy="589026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25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4005"/>
            <a:ext cx="85674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第10课时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" name="数据分析考情预估.eps" descr="id:2147517944;FounderCES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2304319" y="1073907"/>
            <a:ext cx="7310755" cy="67437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53010" y="1908297"/>
            <a:ext cx="6963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2012—2021年河北中考命题对应单元话题分析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51205" y="2524760"/>
          <a:ext cx="10690225" cy="352933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81100"/>
                <a:gridCol w="1852930"/>
                <a:gridCol w="1601470"/>
                <a:gridCol w="1567180"/>
                <a:gridCol w="1494790"/>
                <a:gridCol w="2992755"/>
              </a:tblGrid>
              <a:tr h="729615"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　　 题型</a:t>
                      </a:r>
                    </a:p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zh-CN" sz="2000" b="1" dirty="0" smtClean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年份　　 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完形填空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阅读理解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任务型阅读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词语运用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书面表达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105664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2022</a:t>
                      </a:r>
                      <a:r>
                        <a:rPr 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预测</a:t>
                      </a: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sz="2000" b="0" baseline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根据近年河北中考真题卷分析,全面复习本课时知识,重点把握“邀请”这一话题,它多出现在听力对话中;而另一个话题“做出决定”多以议论文形式命题,可能出现在最后一篇阅读理解中</a:t>
                      </a:r>
                    </a:p>
                  </a:txBody>
                  <a:tcPr marL="66675" marR="66675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155829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sz="2000" b="1" kern="1200" dirty="0" smtClean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2021</a:t>
                      </a:r>
                      <a:endParaRPr lang="zh-CN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选择心仪的高中,并阐述理由(对应话题:作出决定)</a:t>
                      </a: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8" name="圆角矩形 7"/>
          <p:cNvSpPr/>
          <p:nvPr/>
        </p:nvSpPr>
        <p:spPr>
          <a:xfrm>
            <a:off x="2304415" y="1263650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9" name="矩形 8"/>
          <p:cNvSpPr/>
          <p:nvPr/>
        </p:nvSpPr>
        <p:spPr>
          <a:xfrm>
            <a:off x="2977515" y="1263650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数据总览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2" name="椭圆 11"/>
          <p:cNvSpPr/>
          <p:nvPr/>
        </p:nvSpPr>
        <p:spPr>
          <a:xfrm>
            <a:off x="2599055" y="1149985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1            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772795" y="2543175"/>
            <a:ext cx="1160780" cy="88582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963930"/>
            <a:ext cx="11934190" cy="589343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22860" y="28892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362585"/>
            <a:ext cx="85674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第10课时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1499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08635" y="1467485"/>
          <a:ext cx="11210925" cy="49377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176212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10. ____ you go to the party, you’ll ________ ____ ________ ________!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如果你去那个聚会,你将会玩得很开心!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11. If we ________ people ________ ________ food, they’ll just bring potato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chips and chocolate because they’ll be ____ _____ _____ ______.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假如我们叫人们带着食物来,他们只会带炸薯条和巧克力,因为他们太懒了  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以至于不去做饭。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12. I don’t know ________ ________ ________ ________ going to Mike’s   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birthday party tomorrow night.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关于明天晚上去参加迈克的生日派对我不知道该做什么。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0" name="文本框 29"/>
          <p:cNvSpPr txBox="1"/>
          <p:nvPr/>
        </p:nvSpPr>
        <p:spPr>
          <a:xfrm>
            <a:off x="9720580" y="2103120"/>
            <a:ext cx="1499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655310" y="2180590"/>
            <a:ext cx="1585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38695" y="1564005"/>
            <a:ext cx="4819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000365" y="1531620"/>
            <a:ext cx="11195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257030" y="1554480"/>
            <a:ext cx="9061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 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705100" y="2665095"/>
            <a:ext cx="696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ask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024755" y="2665095"/>
            <a:ext cx="459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165215" y="2619375"/>
            <a:ext cx="9721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bring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795135" y="3188335"/>
            <a:ext cx="6489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7454900" y="3176905"/>
            <a:ext cx="8509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lazy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9124315" y="3205480"/>
            <a:ext cx="8788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cook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8305165" y="3205480"/>
            <a:ext cx="6489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027420" y="1588770"/>
            <a:ext cx="8636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873885" y="1600200"/>
            <a:ext cx="459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3633470" y="4867910"/>
            <a:ext cx="8788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5150485" y="4867910"/>
            <a:ext cx="459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6395085" y="4867910"/>
            <a:ext cx="6330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7489190" y="4879340"/>
            <a:ext cx="114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1"/>
      <p:bldP spid="14" grpId="0"/>
      <p:bldP spid="16" grpId="0"/>
      <p:bldP spid="16" grpId="1"/>
      <p:bldP spid="2" grpId="0"/>
      <p:bldP spid="2" grpId="1"/>
      <p:bldP spid="13" grpId="0"/>
      <p:bldP spid="13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9" grpId="0"/>
      <p:bldP spid="29" grpId="1"/>
      <p:bldP spid="31" grpId="0"/>
      <p:bldP spid="31" grpId="1"/>
      <p:bldP spid="43" grpId="0"/>
      <p:bldP spid="43" grpId="1"/>
      <p:bldP spid="44" grpId="0"/>
      <p:bldP spid="44" grpId="1"/>
      <p:bldP spid="45" grpId="0"/>
      <p:bldP spid="45" grpId="1"/>
      <p:bldP spid="46" grpId="0"/>
      <p:bldP spid="46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965835"/>
            <a:ext cx="11934190" cy="584327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73685"/>
            <a:ext cx="12146915" cy="65849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365125"/>
            <a:ext cx="8770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第10课时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275" y="973455"/>
            <a:ext cx="1675765" cy="40132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08635" y="1442085"/>
          <a:ext cx="11210925" cy="43891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438912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13.  ________ and worries are ________ ________ ________.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 问题和担忧在生活中是正常的。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14. ________ we talk to someone, we’ll __________feel ________.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 除非我们和某人交谈, 否则我们肯定会感觉更糟。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15. She just ________ ________, “ If I tell my parents, they’ll _______ _______!”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她只是一直在想,“如果我告诉我的父母,他们会生气的!”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16. Robert Hunt________ students ________ ________ problems.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罗伯特•亨特就常见的问题向学生们提出建议。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0" name="文本框 29"/>
          <p:cNvSpPr txBox="1"/>
          <p:nvPr/>
        </p:nvSpPr>
        <p:spPr>
          <a:xfrm>
            <a:off x="9720580" y="2103120"/>
            <a:ext cx="1499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1845945" y="2665095"/>
            <a:ext cx="11855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Unless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68010" y="2180590"/>
            <a:ext cx="1585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97570" y="2625090"/>
            <a:ext cx="10693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worse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981190" y="1534795"/>
            <a:ext cx="5949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450330" y="2589530"/>
            <a:ext cx="14236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certainly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154035" y="1557655"/>
            <a:ext cx="9144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957320" y="3693160"/>
            <a:ext cx="17049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thinking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802765" y="1534795"/>
            <a:ext cx="15030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Problems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491345" y="3761740"/>
            <a:ext cx="739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342255" y="1545590"/>
            <a:ext cx="12490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normal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082925" y="3683635"/>
            <a:ext cx="9410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kept 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0455910" y="3706495"/>
            <a:ext cx="11023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angry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019165" y="4824730"/>
            <a:ext cx="1000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477260" y="4824730"/>
            <a:ext cx="12026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advises 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145655" y="4838700"/>
            <a:ext cx="13271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common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1"/>
      <p:bldP spid="40" grpId="0"/>
      <p:bldP spid="40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2" grpId="0"/>
      <p:bldP spid="2" grpId="1"/>
      <p:bldP spid="19" grpId="0"/>
      <p:bldP spid="19" grpId="1"/>
      <p:bldP spid="3" grpId="0"/>
      <p:bldP spid="3" grpId="1"/>
      <p:bldP spid="8" grpId="0"/>
      <p:bldP spid="8" grpId="1"/>
      <p:bldP spid="20" grpId="0"/>
      <p:bldP spid="20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1000760"/>
            <a:ext cx="11944350" cy="581660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21310"/>
            <a:ext cx="12146915" cy="65786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412750"/>
            <a:ext cx="8770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第10课时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275" y="1021080"/>
            <a:ext cx="1675765" cy="40132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51180" y="1656080"/>
          <a:ext cx="11210925" cy="229235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229235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语</a:t>
                      </a: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法</a:t>
                      </a: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 复合不定代词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 动词的过去式(规则动词和不规则动词)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 how often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 频度副词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551180" y="3948430"/>
          <a:ext cx="11210925" cy="162179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162179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话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题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Unit 1 Holidays and vacations(假日)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Unit 2 Free time activities(休闲时光)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27635" y="919480"/>
            <a:ext cx="11982450" cy="584200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z="2000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988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401320"/>
            <a:ext cx="83642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第10课时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en-US" altLang="zh-CN" sz="28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177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0720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424918" y="2957815"/>
            <a:ext cx="2849714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数据共享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考点聚焦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4307205" y="1739265"/>
            <a:ext cx="287020" cy="4857750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三角形 7"/>
          <p:cNvSpPr/>
          <p:nvPr/>
        </p:nvSpPr>
        <p:spPr>
          <a:xfrm>
            <a:off x="40898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文本框 2">
            <a:hlinkClick r:id="rId4" action="ppaction://hlinksldjump"/>
          </p:cNvPr>
          <p:cNvSpPr txBox="1"/>
          <p:nvPr/>
        </p:nvSpPr>
        <p:spPr>
          <a:xfrm>
            <a:off x="4913630" y="2146300"/>
            <a:ext cx="60744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 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辨析</a:t>
            </a:r>
            <a:r>
              <a:rPr lang="en-US" altLang="zh-CN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hear from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与</a:t>
            </a:r>
            <a:r>
              <a:rPr 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hear of</a:t>
            </a:r>
            <a:endParaRPr lang="en-US" sz="2800" b="1" dirty="0" smtClean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9" name="文本框 2">
            <a:hlinkClick r:id="rId5" action="ppaction://hlinksldjump"/>
          </p:cNvPr>
          <p:cNvSpPr txBox="1"/>
          <p:nvPr/>
        </p:nvSpPr>
        <p:spPr>
          <a:xfrm>
            <a:off x="4894580" y="1623060"/>
            <a:ext cx="94037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辨析</a:t>
            </a:r>
            <a:r>
              <a:rPr 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answer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与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reply</a:t>
            </a:r>
          </a:p>
        </p:txBody>
      </p:sp>
      <p:sp>
        <p:nvSpPr>
          <p:cNvPr id="21" name="文本框 2">
            <a:hlinkClick r:id="rId6" action="ppaction://hlinksldjump"/>
          </p:cNvPr>
          <p:cNvSpPr txBox="1"/>
          <p:nvPr/>
        </p:nvSpPr>
        <p:spPr>
          <a:xfrm>
            <a:off x="4925060" y="2759710"/>
            <a:ext cx="62826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辨析</a:t>
            </a:r>
            <a:r>
              <a:rPr 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accept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与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receive</a:t>
            </a:r>
          </a:p>
        </p:txBody>
      </p:sp>
      <p:sp>
        <p:nvSpPr>
          <p:cNvPr id="22" name="文本框 2">
            <a:hlinkClick r:id="rId7" action="ppaction://hlinksldjump"/>
          </p:cNvPr>
          <p:cNvSpPr txBox="1"/>
          <p:nvPr/>
        </p:nvSpPr>
        <p:spPr>
          <a:xfrm>
            <a:off x="4942840" y="3293745"/>
            <a:ext cx="66363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prepare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的用法</a:t>
            </a:r>
            <a:endParaRPr lang="zh-CN" altLang="en-US" sz="2800" b="1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25" name="文本框 2">
            <a:hlinkClick r:id="rId8" action="ppaction://hlinksldjump"/>
          </p:cNvPr>
          <p:cNvSpPr txBox="1"/>
          <p:nvPr/>
        </p:nvSpPr>
        <p:spPr>
          <a:xfrm>
            <a:off x="4931410" y="3872230"/>
            <a:ext cx="63868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invite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的用法</a:t>
            </a:r>
            <a:endParaRPr lang="zh-CN" altLang="en-US" sz="2800" b="1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27" name="文本框 2">
            <a:hlinkClick r:id="rId9" action="ppaction://hlinksldjump"/>
          </p:cNvPr>
          <p:cNvSpPr txBox="1"/>
          <p:nvPr/>
        </p:nvSpPr>
        <p:spPr>
          <a:xfrm>
            <a:off x="4951095" y="4472305"/>
            <a:ext cx="62566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 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advise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的用法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9" name="文本框 28">
            <a:hlinkClick r:id="rId10" action="ppaction://hlinksldjump"/>
          </p:cNvPr>
          <p:cNvSpPr txBox="1"/>
          <p:nvPr/>
        </p:nvSpPr>
        <p:spPr>
          <a:xfrm>
            <a:off x="4947920" y="5031740"/>
            <a:ext cx="57791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experience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的用法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5915660" y="5072380"/>
            <a:ext cx="455930" cy="45085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七</a:t>
            </a:r>
          </a:p>
        </p:txBody>
      </p:sp>
      <p:sp>
        <p:nvSpPr>
          <p:cNvPr id="45" name="椭圆 44"/>
          <p:cNvSpPr/>
          <p:nvPr/>
        </p:nvSpPr>
        <p:spPr>
          <a:xfrm>
            <a:off x="5915660" y="4474845"/>
            <a:ext cx="455930" cy="45085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六</a:t>
            </a:r>
          </a:p>
        </p:txBody>
      </p:sp>
      <p:sp>
        <p:nvSpPr>
          <p:cNvPr id="46" name="椭圆 45"/>
          <p:cNvSpPr/>
          <p:nvPr/>
        </p:nvSpPr>
        <p:spPr>
          <a:xfrm>
            <a:off x="5936615" y="3895725"/>
            <a:ext cx="455930" cy="45085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五</a:t>
            </a:r>
          </a:p>
        </p:txBody>
      </p:sp>
      <p:sp>
        <p:nvSpPr>
          <p:cNvPr id="33" name="椭圆 32"/>
          <p:cNvSpPr/>
          <p:nvPr/>
        </p:nvSpPr>
        <p:spPr>
          <a:xfrm>
            <a:off x="5943600" y="2217420"/>
            <a:ext cx="455930" cy="45085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</a:p>
        </p:txBody>
      </p:sp>
      <p:sp>
        <p:nvSpPr>
          <p:cNvPr id="36" name="椭圆 35"/>
          <p:cNvSpPr/>
          <p:nvPr/>
        </p:nvSpPr>
        <p:spPr>
          <a:xfrm>
            <a:off x="5943600" y="2754630"/>
            <a:ext cx="455930" cy="45085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</a:p>
        </p:txBody>
      </p:sp>
      <p:sp>
        <p:nvSpPr>
          <p:cNvPr id="37" name="椭圆 36"/>
          <p:cNvSpPr/>
          <p:nvPr/>
        </p:nvSpPr>
        <p:spPr>
          <a:xfrm>
            <a:off x="5938520" y="3340735"/>
            <a:ext cx="453390" cy="450215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四</a:t>
            </a:r>
          </a:p>
        </p:txBody>
      </p:sp>
      <p:sp>
        <p:nvSpPr>
          <p:cNvPr id="38" name="椭圆 37"/>
          <p:cNvSpPr/>
          <p:nvPr/>
        </p:nvSpPr>
        <p:spPr>
          <a:xfrm>
            <a:off x="5954395" y="1672590"/>
            <a:ext cx="448945" cy="45085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</a:p>
        </p:txBody>
      </p:sp>
    </p:spTree>
    <p:custDataLst>
      <p:tags r:id="rId1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9065" y="984885"/>
            <a:ext cx="11913870" cy="578739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1813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421005"/>
            <a:ext cx="85674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第10课时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42139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6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103372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>
                    <a:extLst>
                      <a:ext uri="{DAF060AB-1E55-43B9-8AAB-6FB025537F2F}">
                        <wpsdc:hlinkClr xmlns:wpsdc="http://www.wps.cn/officeDocument/2017/drawingmlCustomData" xmlns="" val="0563C1"/>
                        <wpsdc:folHlinkClr xmlns:wpsdc="http://www.wps.cn/officeDocument/2017/drawingmlCustomData" xmlns="" val="4472C4"/>
                        <wpsdc:hlinkUnderline xmlns:wpsdc="http://www.wps.cn/officeDocument/2017/drawingmlCustomData" xmlns="" val="1"/>
                      </a:ext>
                    </a:extLst>
                  </a:hlinkClick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38189" y="2215805"/>
            <a:ext cx="5414645" cy="627895"/>
            <a:chOff x="1034884" y="629878"/>
            <a:chExt cx="5414645" cy="627895"/>
          </a:xfrm>
        </p:grpSpPr>
        <p:sp>
          <p:nvSpPr>
            <p:cNvPr id="12" name="圆角矩形 6">
              <a:hlinkClick r:id=""/>
            </p:cNvPr>
            <p:cNvSpPr/>
            <p:nvPr>
              <p:custDataLst>
                <p:tags r:id="rId3"/>
              </p:custDataLst>
            </p:nvPr>
          </p:nvSpPr>
          <p:spPr>
            <a:xfrm flipH="1">
              <a:off x="2642704" y="664168"/>
              <a:ext cx="3806825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endPara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  <a:p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辨析</a:t>
              </a:r>
              <a:r>
                <a:rPr lang="en-US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answer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与</a:t>
              </a:r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reply</a:t>
              </a:r>
            </a:p>
            <a:p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考点一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17525" y="2658745"/>
            <a:ext cx="470662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学法方法点拨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383155" y="1611630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6" name="矩形 5"/>
          <p:cNvSpPr/>
          <p:nvPr/>
        </p:nvSpPr>
        <p:spPr>
          <a:xfrm>
            <a:off x="3079115" y="1598930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数据共享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</p:txBody>
      </p:sp>
      <p:sp>
        <p:nvSpPr>
          <p:cNvPr id="15" name="椭圆 14"/>
          <p:cNvSpPr/>
          <p:nvPr/>
        </p:nvSpPr>
        <p:spPr>
          <a:xfrm>
            <a:off x="2700655" y="1498600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4         </a:t>
            </a:r>
          </a:p>
        </p:txBody>
      </p: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51840" y="3389630"/>
          <a:ext cx="10898505" cy="32918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97635"/>
                <a:gridCol w="3513455"/>
                <a:gridCol w="5987415"/>
              </a:tblGrid>
              <a:tr h="54864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单词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220726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answer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属于常用词,多用于一般的应答,可作及物与不及物动词。也可用作名,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answer to …</a:t>
                      </a:r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意为“……的答案”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Who can answer the question? 谁可以回答这个问题?</a:t>
                      </a:r>
                    </a:p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Your answer to the question is wrong. 你这个问题的答案是错误的。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9065" y="1042035"/>
            <a:ext cx="11913870" cy="56946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67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459105"/>
            <a:ext cx="85674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第10课时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91669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107182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14045" y="1677670"/>
          <a:ext cx="11099800" cy="329755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50315"/>
                <a:gridCol w="3960495"/>
                <a:gridCol w="5888990"/>
              </a:tblGrid>
              <a:tr h="55435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单词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1663065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0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reply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表示比较正式的回复,是不及物动词,后接宾语时,常加介词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; 也可用作名词,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reply to …</a:t>
                      </a:r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意为“对……的答复”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He never replies to my letters. 他从不给我回信。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1047115"/>
            <a:ext cx="12028805" cy="570230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42900"/>
            <a:ext cx="12146915" cy="65405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434340"/>
            <a:ext cx="8770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第10课时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275" y="1055370"/>
            <a:ext cx="1675765" cy="3987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485" y="1069975"/>
            <a:ext cx="1746885" cy="445063"/>
            <a:chOff x="8480182" y="1575737"/>
            <a:chExt cx="1678579" cy="522097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504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03885" y="1556385"/>
            <a:ext cx="1102995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【考点考法强化】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1. (原创)Does he know the answer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question?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of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for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to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with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(原创)Sorry, sir. I can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this question.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advise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answer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ask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reply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388043" y="240707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5148523" y="434065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1055370"/>
            <a:ext cx="12028805" cy="597852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5115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442595"/>
            <a:ext cx="85674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第10课时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63729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107817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03885" y="1661160"/>
            <a:ext cx="1102995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(2021•河北省名校联考一模)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How soon will I get a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from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chief editor?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In one or two weeks.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reply　 	B. prize　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endParaRPr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award 	D. answer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531293" y="184764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6"/>
          <p:cNvSpPr/>
          <p:nvPr/>
        </p:nvSpPr>
        <p:spPr>
          <a:xfrm flipV="1">
            <a:off x="69850" y="915035"/>
            <a:ext cx="12028805" cy="580453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3558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343535"/>
            <a:ext cx="85674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第10课时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54897" y="964669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6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338257" y="96641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>
                    <a:extLst>
                      <a:ext uri="{DAF060AB-1E55-43B9-8AAB-6FB025537F2F}">
                        <wpsdc:hlinkClr xmlns:wpsdc="http://www.wps.cn/officeDocument/2017/drawingmlCustomData" xmlns="" val="0563C1"/>
                        <wpsdc:folHlinkClr xmlns:wpsdc="http://www.wps.cn/officeDocument/2017/drawingmlCustomData" xmlns="" val="0070C0"/>
                        <wpsdc:hlinkUnderline xmlns:wpsdc="http://www.wps.cn/officeDocument/2017/drawingmlCustomData" xmlns="" val="1"/>
                      </a:ext>
                    </a:extLst>
                  </a:hlinkClick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069630"/>
            <a:ext cx="6309360" cy="627895"/>
            <a:chOff x="1034884" y="587333"/>
            <a:chExt cx="6309360" cy="627895"/>
          </a:xfrm>
        </p:grpSpPr>
        <p:sp>
          <p:nvSpPr>
            <p:cNvPr id="12" name="圆角矩形 6">
              <a:hlinkClick r:id="rId8" action="ppaction://hlinksldjump"/>
            </p:cNvPr>
            <p:cNvSpPr/>
            <p:nvPr>
              <p:custDataLst>
                <p:tags r:id="rId3"/>
              </p:custDataLst>
            </p:nvPr>
          </p:nvSpPr>
          <p:spPr>
            <a:xfrm flipH="1">
              <a:off x="2642704" y="605113"/>
              <a:ext cx="4701540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en-US" altLang="zh-CN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辨析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hear from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与</a:t>
              </a:r>
              <a:r>
                <a:rPr lang="en-US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hear of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034884" y="587333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考点二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49206" y="1590739"/>
            <a:ext cx="1078491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</p:txBody>
      </p: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89915" y="2298065"/>
          <a:ext cx="11298555" cy="396303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94460"/>
                <a:gridCol w="4231640"/>
                <a:gridCol w="5672455"/>
              </a:tblGrid>
              <a:tr h="54864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短语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1219835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hear from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意为“收到某人的来信”,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相当于receive/get a letter from sb.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 haven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’</a:t>
                      </a: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 heard from Tom for a long time. 我已经很长时间没收到汤姆的来信了。</a:t>
                      </a:r>
                    </a:p>
                  </a:txBody>
                  <a:tcPr marL="66675" marR="66675" marT="0" marB="0" anchor="ctr"/>
                </a:tc>
              </a:tr>
              <a:tr h="219456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hear of 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意为“听说……”,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相当于hear about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’</a:t>
                      </a: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ve just heard of his promotion. 我刚刚听说了他被提升的事。</a:t>
                      </a:r>
                    </a:p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Have you ever heard of the Great Wall?你听说过长城吗?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86360" y="1025525"/>
            <a:ext cx="12028805" cy="576262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61595" y="3213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3830" y="412750"/>
            <a:ext cx="85674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第10课时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18067" y="1033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88067" y="1048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0560" y="1449705"/>
            <a:ext cx="1102995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【考点考法强化】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1. (原创)I miss my pen friend very much. I hope to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her soon.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hear of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hear from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hear about　 	D. hear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(原创) Have you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Great Wall?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heard from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heard of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heard for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heard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948998" y="224388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4112838" y="417999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06680" y="922020"/>
            <a:ext cx="11912600" cy="584835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12065" y="24701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4300" y="338455"/>
            <a:ext cx="85674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第10课时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8537" y="946889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56590" y="1506751"/>
          <a:ext cx="10689923" cy="418719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81100"/>
                <a:gridCol w="1704340"/>
                <a:gridCol w="1559548"/>
                <a:gridCol w="1570990"/>
                <a:gridCol w="1450578"/>
                <a:gridCol w="3223367"/>
              </a:tblGrid>
              <a:tr h="789305"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　　 题型</a:t>
                      </a:r>
                    </a:p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zh-CN" sz="2000" b="1" dirty="0" smtClean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年份　　 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完形填空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阅读理解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任务型阅读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词语运用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书面表达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69850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2016—2020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98996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2015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ea typeface="宋体" panose="02010600030101010101" pitchFamily="2" charset="-122"/>
                        </a:rPr>
                        <a:t>做出正确工作选择的重要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ea typeface="宋体" panose="02010600030101010101" pitchFamily="2" charset="-122"/>
                        </a:rPr>
                        <a:t>性(对应话题:做出决定)</a:t>
                      </a: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应话题:休闲时光)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en-US" altLang="zh-CN" sz="2000" dirty="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74549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2012</a:t>
                      </a:r>
                      <a:r>
                        <a:rPr lang="en-US" sz="2000" b="1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—2014</a:t>
                      </a:r>
                      <a:endParaRPr lang="zh-CN" altLang="en-US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altLang="en-US" sz="200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altLang="en-US" sz="200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zh-CN" altLang="en-US" sz="200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altLang="en-US" sz="200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altLang="en-US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altLang="en-US" sz="2000" dirty="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cxnSp>
        <p:nvCxnSpPr>
          <p:cNvPr id="2" name="直接连接符 1"/>
          <p:cNvCxnSpPr/>
          <p:nvPr/>
        </p:nvCxnSpPr>
        <p:spPr>
          <a:xfrm>
            <a:off x="685800" y="1520190"/>
            <a:ext cx="1148080" cy="88582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1052195"/>
            <a:ext cx="12028805" cy="573786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4798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439420"/>
            <a:ext cx="85674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第10课时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6055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107499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0560" y="1518285"/>
            <a:ext cx="1102995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(原创)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 How often did you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your son?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 Once a month.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get a letter of 	B. write a letter for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hear of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hear from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5827338" y="169270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1605" y="1072515"/>
            <a:ext cx="11931650" cy="571373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33655" y="31432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368935"/>
            <a:ext cx="85674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第10课时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37059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6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103880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302675"/>
            <a:ext cx="5451475" cy="627895"/>
            <a:chOff x="1034884" y="366988"/>
            <a:chExt cx="5451475" cy="627895"/>
          </a:xfrm>
        </p:grpSpPr>
        <p:sp>
          <p:nvSpPr>
            <p:cNvPr id="12" name="圆角矩形 6">
              <a:hlinkClick r:id="rId8" action="ppaction://hlinksldjump"/>
            </p:cNvPr>
            <p:cNvSpPr/>
            <p:nvPr>
              <p:custDataLst>
                <p:tags r:id="rId3"/>
              </p:custDataLst>
            </p:nvPr>
          </p:nvSpPr>
          <p:spPr>
            <a:xfrm flipH="1">
              <a:off x="2622384" y="401913"/>
              <a:ext cx="3863975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辨析</a:t>
              </a:r>
              <a:r>
                <a:rPr lang="en-US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accept</a:t>
              </a:r>
              <a:r>
                <a:rPr lang="zh-CN" altLang="en-US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与</a:t>
              </a:r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receive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034884" y="36698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考点三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666251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67055" y="2538730"/>
          <a:ext cx="11285220" cy="38404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976630"/>
                <a:gridCol w="4300855"/>
                <a:gridCol w="6007735"/>
              </a:tblGrid>
              <a:tr h="54864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单词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109728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accept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意为“接受”,指经过考虑,由主观意志来决定接受,是主动的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She didn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’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 accept the invitation. 她没有接受邀请。</a:t>
                      </a:r>
                    </a:p>
                  </a:txBody>
                  <a:tcPr marL="66675" marR="66675" marT="0" marB="0" anchor="ctr"/>
                </a:tc>
              </a:tr>
              <a:tr h="50228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receive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意为“收到”,指收到某物这一动作,本身有一定的被动性,不包含本身是否愿意接受的意思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She receives many presents on her birthday every year. 每年她过生日都要收到很多礼物。</a:t>
                      </a:r>
                    </a:p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 received a letter from Helen yesterday. 昨天,我收到了海伦的来信。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70796" y="1790129"/>
            <a:ext cx="1078491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47090"/>
            <a:ext cx="11931650" cy="592455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61620"/>
            <a:ext cx="12146915" cy="65595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308610"/>
            <a:ext cx="8770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第10课时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275" y="963930"/>
            <a:ext cx="1675765" cy="40005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13395" y="965835"/>
            <a:ext cx="1746885" cy="472246"/>
            <a:chOff x="8480182" y="1575737"/>
            <a:chExt cx="1678579" cy="552689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08296" y="1625302"/>
              <a:ext cx="1527522" cy="5031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58470" y="1442720"/>
            <a:ext cx="1121727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【考点考法强化】</a:t>
            </a:r>
          </a:p>
          <a:p>
            <a:pPr>
              <a:lnSpc>
                <a:spcPct val="150000"/>
              </a:lnSpc>
            </a:pP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1. (原创)Danny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me a lift, but I didn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it.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offered; accept	B. offered; receive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took; accept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gave; receive</a:t>
            </a:r>
          </a:p>
          <a:p>
            <a:pPr>
              <a:lnSpc>
                <a:spcPct val="150000"/>
              </a:lnSpc>
            </a:pP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(2021•保定乐凯中学二模)Everyone has bad days sometimes. But if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someone tries to cheer you up, just try to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their help.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accept　 B. refuse　 C. receive　 D. answer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3486728" y="225340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7651058" y="478451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53035" y="873760"/>
            <a:ext cx="11931650" cy="590740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9273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0195"/>
            <a:ext cx="85674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第10课时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95149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13467" y="996890"/>
            <a:ext cx="1746910" cy="474474"/>
            <a:chOff x="8480182" y="1575737"/>
            <a:chExt cx="1678579" cy="539539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08296" y="1625302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58775" y="1648685"/>
            <a:ext cx="10825258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(原创)Lily is looking forward to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emails from her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parents.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accept　B. accepting　C. receive　D. receiving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TextBox 1"/>
          <p:cNvSpPr txBox="1"/>
          <p:nvPr/>
        </p:nvSpPr>
        <p:spPr>
          <a:xfrm>
            <a:off x="6308668" y="183684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7795" y="697865"/>
            <a:ext cx="11916410" cy="600329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en-US" altLang="zh-CN" strike="noStrike" noProof="1" smtClean="0"/>
              <a:t>                  </a:t>
            </a:r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787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370205"/>
            <a:ext cx="85674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第10课时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830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930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43879" y="1172500"/>
            <a:ext cx="5530329" cy="627895"/>
            <a:chOff x="989164" y="401278"/>
            <a:chExt cx="5530329" cy="627895"/>
          </a:xfrm>
        </p:grpSpPr>
        <p:sp>
          <p:nvSpPr>
            <p:cNvPr id="12" name="圆角矩形 6">
              <a:hlinkClick r:id="rId7" action="ppaction://hlinksldjump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596963" y="435879"/>
              <a:ext cx="3922530" cy="580638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en-US" altLang="zh-CN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prepare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的用法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989164" y="4012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考点四     </a:t>
              </a:r>
              <a:endParaRPr lang="en-US" altLang="zh-CN" sz="2800" b="1" strike="noStrike" noProof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67704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75285" y="1840865"/>
            <a:ext cx="1075055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学法方法点拨】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prepare用作动词,意为“准备;预备”。具体用法如下: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1. prepare for sth. =get ready for sth. 为某事做准备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They are preparing for the final exam. =They are getting ready for the final exam. 他们正在为期末考试做准备。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2. prepare to do sth. =get ready to do sth. 准备做某事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I have prepared to set off. 我已经准备好出发了。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1920" y="1021715"/>
            <a:ext cx="11916410" cy="573722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en-US" altLang="zh-CN" strike="noStrike" noProof="1" smtClean="0"/>
              <a:t>                  </a:t>
            </a:r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-13970" y="3295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2555" y="421005"/>
            <a:ext cx="85674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第10课时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6792" y="1042139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46792" y="10438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98145" y="1694815"/>
            <a:ext cx="1121283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3. be prepared for/to do sth. =be ready for/to do sth. 准备好/愿意做某事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Everyone is prepared for the coming exam. =Everyone is ready for the coming exam. 大家都为即将来临的考试做好了准备。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7795" y="996315"/>
            <a:ext cx="11916410" cy="574929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en-US" altLang="zh-CN" strike="noStrike" noProof="1" smtClean="0"/>
              <a:t>                  </a:t>
            </a:r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35560" y="3213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7795" y="412750"/>
            <a:ext cx="85674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第10课时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92032" y="1033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62032" y="10356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64515" y="1579880"/>
            <a:ext cx="107505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【考点考法强化】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1. (原创)Look at those students! They are working hard to prepare 　　　　 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________ the English test.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A. at　　　B. of　　　C. for　　　D. from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2. (原创) — Jack, let’s go swimming.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— Sorry, I’m busy right now. I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for the exam tomorrow.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A. prepare 	B. am preparing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C. prepared 	D. was prepared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86111" y="498936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1573141" y="305261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3" grpId="0"/>
      <p:bldP spid="3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97790" y="1040765"/>
            <a:ext cx="11916410" cy="57575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en-US" altLang="zh-CN" strike="noStrike" noProof="1" smtClean="0"/>
              <a:t>                  </a:t>
            </a:r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6576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457200"/>
            <a:ext cx="85674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第10课时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7833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108007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31850" y="1610360"/>
            <a:ext cx="1075055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3. (2021•河北省中考全真模拟二)They won’t lose the match if they try their best to ________ it.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A. protect　	B. prepare 	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C. provide　	D. pollute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836281" y="244936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0335" y="953770"/>
            <a:ext cx="11955780" cy="590359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42832" y="1014199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12832" y="101594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73089" y="1065820"/>
            <a:ext cx="6332855" cy="627895"/>
            <a:chOff x="1018374" y="396833"/>
            <a:chExt cx="6332855" cy="627895"/>
          </a:xfrm>
        </p:grpSpPr>
        <p:sp>
          <p:nvSpPr>
            <p:cNvPr id="12" name="圆角矩形 6">
              <a:hlinkClick r:id="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03969" y="400643"/>
              <a:ext cx="4747260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invite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的用法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18374" y="396833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考点五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65545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08305" y="1588770"/>
            <a:ext cx="1090104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学法方法点拨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invite用作动词,意为“邀请”。名词形式是invitation。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Thanks for your invitation. 谢谢你的邀请。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1. invite sb. to do sth. 邀请某人做某事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I invited Mary to join us. 我邀请玛丽加入我们。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2. invite sb. to some place邀请某人到某地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Mrs. Miller invited me to her party, and I accepted her invitation. 米勒太太邀请我参加她的聚会,我接受了她的邀请。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45085" y="26670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7320" y="358140"/>
            <a:ext cx="85655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第10课时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9—1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47320" y="298450"/>
            <a:ext cx="87706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第10课时 八年级(上)Units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6110" y="1373505"/>
            <a:ext cx="1090104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ea typeface="宋体" panose="02010600030101010101" pitchFamily="2" charset="-122"/>
                <a:sym typeface="+mn-ea"/>
              </a:rPr>
              <a:t>【考点考法强化】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1. (原创)Thank you for your invitation ________ your birthday party 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next week.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A. of　　　	B. to　　　	C. at　　　	D. about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2. (原创)Sue will invite all her classmates _______ her house for coffee.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A. of		B. to		C. at		D. for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3. (原创)If you are free, I’ll invite you ________ a film tomorrow.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A. see		B. to see	C. seeing	D. saw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049381" y="222838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12"/>
          <p:cNvSpPr txBox="1"/>
          <p:nvPr/>
        </p:nvSpPr>
        <p:spPr>
          <a:xfrm>
            <a:off x="7353546" y="409655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6" name="TextBox 12"/>
          <p:cNvSpPr txBox="1"/>
          <p:nvPr/>
        </p:nvSpPr>
        <p:spPr>
          <a:xfrm>
            <a:off x="6957941" y="542116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1" name="矩形 6"/>
          <p:cNvSpPr/>
          <p:nvPr/>
        </p:nvSpPr>
        <p:spPr>
          <a:xfrm flipV="1">
            <a:off x="151765" y="923290"/>
            <a:ext cx="11933555" cy="57683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2" name="圆角矩形 11"/>
          <p:cNvSpPr/>
          <p:nvPr/>
        </p:nvSpPr>
        <p:spPr>
          <a:xfrm>
            <a:off x="45085" y="295275"/>
            <a:ext cx="12146915" cy="64897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7320" y="386715"/>
            <a:ext cx="8770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第10课时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5" name="圆角矩形 14">
            <a:hlinkClick r:id=""/>
          </p:cNvPr>
          <p:cNvSpPr/>
          <p:nvPr/>
        </p:nvSpPr>
        <p:spPr>
          <a:xfrm>
            <a:off x="10189845" y="971550"/>
            <a:ext cx="1675765" cy="39560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134350" y="981075"/>
            <a:ext cx="1746885" cy="444954"/>
            <a:chOff x="8480182" y="1575737"/>
            <a:chExt cx="1678579" cy="525730"/>
          </a:xfrm>
        </p:grpSpPr>
        <p:sp>
          <p:nvSpPr>
            <p:cNvPr id="17" name="圆角矩形 16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5079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645795" y="1526540"/>
            <a:ext cx="1090104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ea typeface="宋体" panose="02010600030101010101" pitchFamily="2" charset="-122"/>
                <a:sym typeface="+mn-ea"/>
              </a:rPr>
              <a:t>【考点考法强化】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1. (原创)Thank you for your invitation ________ your birthday party 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next week.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A. of　　　	B. to　　　	C. at　　　	D. about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2. (原创)Sue will invite all her classmates _______ her house for coffee.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A. of		B. to		C. at		D. for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3. (原创)If you are free, I’ll invite you ________ a film tomorrow.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A. see		B. to see	C. seeing	D. saw</a:t>
            </a:r>
          </a:p>
        </p:txBody>
      </p:sp>
      <p:sp>
        <p:nvSpPr>
          <p:cNvPr id="21" name="TextBox 12"/>
          <p:cNvSpPr txBox="1"/>
          <p:nvPr/>
        </p:nvSpPr>
        <p:spPr>
          <a:xfrm>
            <a:off x="7049381" y="237443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2"/>
          <p:cNvSpPr txBox="1"/>
          <p:nvPr/>
        </p:nvSpPr>
        <p:spPr>
          <a:xfrm>
            <a:off x="7353546" y="424260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23" name="TextBox 12"/>
          <p:cNvSpPr txBox="1"/>
          <p:nvPr/>
        </p:nvSpPr>
        <p:spPr>
          <a:xfrm>
            <a:off x="6957941" y="556721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3" grpId="0"/>
      <p:bldP spid="3" grpId="1"/>
      <p:bldP spid="6" grpId="0"/>
      <p:bldP spid="6" grpId="1"/>
      <p:bldP spid="21" grpId="0"/>
      <p:bldP spid="21" grpId="1"/>
      <p:bldP spid="22" grpId="0"/>
      <p:bldP spid="22" grpId="1"/>
      <p:bldP spid="23" grpId="0"/>
      <p:bldP spid="2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39065" y="915670"/>
            <a:ext cx="11904980" cy="586867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20320" y="22225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2555" y="313690"/>
            <a:ext cx="85674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第10课时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6792" y="92212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9430" y="1807845"/>
            <a:ext cx="1119822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一、单项选择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(2018•河北) I ________ an invitation to the concert. I can’t wait to go.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A. receive	B. will receive   C. was receiving	D. have received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 (2016•河北) I’m planning a trip to the beach tomorrow, but still can’t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decide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A. where I’m going		B. how I’m going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C. why I’m planning		D. when I’m planning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2279650" y="1089025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3" name="矩形 2"/>
          <p:cNvSpPr/>
          <p:nvPr/>
        </p:nvSpPr>
        <p:spPr>
          <a:xfrm>
            <a:off x="2952750" y="1089025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数据连接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6" name="椭圆 5"/>
          <p:cNvSpPr/>
          <p:nvPr/>
        </p:nvSpPr>
        <p:spPr>
          <a:xfrm>
            <a:off x="2574290" y="975360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2        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500120" y="262699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304415" y="457581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1445" y="1005840"/>
            <a:ext cx="11871960" cy="578739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28575" y="3263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0810" y="417830"/>
            <a:ext cx="85674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第10课时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85047" y="103896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55047" y="104070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112175"/>
            <a:ext cx="5530329" cy="627895"/>
            <a:chOff x="1034884" y="629878"/>
            <a:chExt cx="5530329" cy="627895"/>
          </a:xfrm>
        </p:grpSpPr>
        <p:sp>
          <p:nvSpPr>
            <p:cNvPr id="12" name="圆角矩形 6">
              <a:hlinkClick r:id="rId7" action="ppaction://hlinksldjump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683" y="664479"/>
              <a:ext cx="3922530" cy="580638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advise</a:t>
              </a:r>
              <a:r>
                <a:rPr lang="zh-CN" altLang="en-US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的</a:t>
              </a: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用法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考点六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18160" y="1905635"/>
            <a:ext cx="1098994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advise用作动词,意为“劝告;忠告;建议”,常见用法如下: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1. advise sb. (not) to do sth. 建议某人(不)做某事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I advised him to give up smoking, but he didn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 follow it. 我建议他戒烟,但他未采纳。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2. advise +动名词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I advised taking a train. 我建议乘火车。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45085" y="1001395"/>
            <a:ext cx="12011660" cy="57956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988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401320"/>
            <a:ext cx="85674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第10课时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9812" y="1024359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102419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79120" y="1496695"/>
            <a:ext cx="1090104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advise后接从句时,从句的谓语动词用虚拟语气,即should+动词原形,should可以省略。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We advised steps (should) be taken at once. 我们建议马上采取措施。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advise sb. against doing sth. 劝告某人不要做某事。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He advised her against going out at night. 他劝她晚上不要出去。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【拓展】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①advice是advise的名词形式,是不可数名词,意为“劝告;建议”, a piece of advice意为“一条建议”。 </a:t>
            </a: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45085" y="1050925"/>
            <a:ext cx="12011660" cy="573849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7592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467360"/>
            <a:ext cx="85655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第10课时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9—1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9812" y="1090399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109023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67690" y="1560195"/>
            <a:ext cx="1090104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②表示“</a:t>
            </a:r>
            <a:r>
              <a:rPr lang="zh-CN" altLang="en-US" sz="2800" b="1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有关……的建议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”时,用介词on或about,后接名词、代词或“疑问词+不定式”等。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Let</a:t>
            </a:r>
            <a:r>
              <a:rPr lang="en-US" altLang="zh-CN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ask for his advice on how to learn English. 让我们就如何学习英语征求一下他的建议。 </a:t>
            </a: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1009015"/>
            <a:ext cx="11871960" cy="57581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29565"/>
            <a:ext cx="12146915" cy="66611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421005"/>
            <a:ext cx="8770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第10课时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275" y="1042035"/>
            <a:ext cx="1675765" cy="40640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485" y="1056640"/>
            <a:ext cx="1746885" cy="45212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950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1660" y="1464310"/>
            <a:ext cx="1098994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1. (原创)He advised me ________ more exercise to keep healthy.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 A. do　　	B. did　　	C. doing　　	D. to do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2. (2021•河北省中考模拟经典二) I couldn’t sleep well because of the   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 exam. Could you give me some </a:t>
            </a: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?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A. plans　	B. advice　	C. suggestion　	 D. discussion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6349611" y="424387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12"/>
          <p:cNvSpPr txBox="1"/>
          <p:nvPr/>
        </p:nvSpPr>
        <p:spPr>
          <a:xfrm>
            <a:off x="4802751" y="230839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56210" y="1061720"/>
            <a:ext cx="11871960" cy="572770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53340" y="3594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5575" y="450850"/>
            <a:ext cx="85674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第10课时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9812" y="106055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9812" y="107499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20700" y="1633855"/>
            <a:ext cx="1098994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(原创)You are poor in spoken English, so I strongly ________ you 　　　　 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to the native speakers if possible.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advise; listening		B. suggest; listen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C. advise; to listen		D. suggest; to listen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(原创)Mr. Black gave us ________ on how to get on well with others.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A. some piece of advice	B. some pieces of advice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C. some piece of advices	D. some pieces of advices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9269341" y="182389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12"/>
          <p:cNvSpPr txBox="1"/>
          <p:nvPr/>
        </p:nvSpPr>
        <p:spPr>
          <a:xfrm>
            <a:off x="5192006" y="437849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5095" y="990600"/>
            <a:ext cx="11951335" cy="581533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8511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376555"/>
            <a:ext cx="85674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第10课时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97689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485" y="999490"/>
            <a:ext cx="1746885" cy="457835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8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112175"/>
            <a:ext cx="5530329" cy="627895"/>
            <a:chOff x="1034884" y="629878"/>
            <a:chExt cx="5530329" cy="627895"/>
          </a:xfrm>
        </p:grpSpPr>
        <p:sp>
          <p:nvSpPr>
            <p:cNvPr id="12" name="圆角矩形 6">
              <a:hlinkClick r:id="rId7" action="ppaction://hlinksldjump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683" y="664479"/>
              <a:ext cx="3922530" cy="580638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experience</a:t>
              </a:r>
              <a:r>
                <a:rPr lang="zh-CN" altLang="en-US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的</a:t>
              </a: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用法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七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9915" y="1774190"/>
            <a:ext cx="1067308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experience可用作动词和名词,具体用法如下: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1. 用作动词,意为“经历”。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The boy experienced the country life last summer vacation. 这个男孩去年暑假体验了一下乡村生活。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9860" y="1059180"/>
            <a:ext cx="11892280" cy="573405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84175"/>
            <a:ext cx="12146915" cy="69278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475615"/>
            <a:ext cx="8770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第10课时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275" y="1096645"/>
            <a:ext cx="1675765" cy="42227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485" y="1098550"/>
            <a:ext cx="1746885" cy="469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763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01980" y="1574165"/>
            <a:ext cx="1037590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用作名词,意为“经历,经验”。表示“经历”时,是可数名词;表示“经验”时,是不可数名词。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That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really a wonderful experience. 那真是一次难忘的经历。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Our English teacher has much experience. 我们英语老师很有经验。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1027430"/>
            <a:ext cx="11903710" cy="577913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5115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442595"/>
            <a:ext cx="85674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第10课时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76429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107817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9915" y="1493520"/>
            <a:ext cx="1128712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1. (原创)She once had a part-time job as a reporter. She got much 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　　　　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from the job.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A. experience　　	B. difference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C. expression　　	D. equipment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2. (原创)The teacher has a lot of experience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________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teaching.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A. on　　　	B. in　　　	C. at　　　	D. for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10947011" y="233316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2"/>
          <p:cNvSpPr txBox="1"/>
          <p:nvPr/>
        </p:nvSpPr>
        <p:spPr>
          <a:xfrm>
            <a:off x="7796141" y="489856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1" grpId="0"/>
      <p:bldP spid="11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12395" y="1019175"/>
            <a:ext cx="11987530" cy="577850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4290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434340"/>
            <a:ext cx="85674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第10课时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5547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58857" y="105531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08000" y="1543050"/>
            <a:ext cx="1102614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(原创)The boy lost his mother in that accident. It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a painful 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________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for him.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expectation	B. exception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experience	D. expression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(2021•承德市双桥区一模)Grace comes to China in order to 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________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Chinese culture and find out which university is the best 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for her to attend.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taste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feel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watch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experience</a:t>
            </a:r>
          </a:p>
        </p:txBody>
      </p:sp>
      <p:sp>
        <p:nvSpPr>
          <p:cNvPr id="6" name="TextBox 12"/>
          <p:cNvSpPr txBox="1"/>
          <p:nvPr/>
        </p:nvSpPr>
        <p:spPr>
          <a:xfrm>
            <a:off x="1559806" y="238142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2"/>
          <p:cNvSpPr txBox="1"/>
          <p:nvPr/>
        </p:nvSpPr>
        <p:spPr>
          <a:xfrm>
            <a:off x="1536946" y="493285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1" grpId="0"/>
      <p:bldP spid="1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51765" y="923290"/>
            <a:ext cx="11904980" cy="593915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9530" y="25463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1765" y="346075"/>
            <a:ext cx="8770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第10课时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5720" y="954405"/>
            <a:ext cx="1675765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4802" y="1327264"/>
            <a:ext cx="11198269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(2020•河北) ________ you smell something burning? Go and see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what’s happening.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Can		B. May		C. Must		D. Need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(2021•石家庄42中三模) We have made enough preparations ________　　　　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the entrance exam. Come on, everyone!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A. in		B. to			C . of			D. for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300095" y="150241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0608310" y="346011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14300" y="965200"/>
            <a:ext cx="11904980" cy="57943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12065" y="29654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4300" y="387985"/>
            <a:ext cx="85674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第10课时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8537" y="996419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4802" y="1338694"/>
            <a:ext cx="11198269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(2021•石家庄长安区一模)The scientists gave us much ________ on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how to protect ourselves from COVID-19.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idea		B. suggestion	  C. advice		  D. tip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6. (2021•河北中考模拟一)Tom has lots of ________ in dealing with these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problems. Go and ask him for help.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A. courage	B. trouble		   C. experience	  D. confidence</a:t>
            </a:r>
          </a:p>
          <a:p>
            <a:pPr>
              <a:lnSpc>
                <a:spcPct val="150000"/>
              </a:lnSpc>
            </a:pP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94880" y="3454400"/>
            <a:ext cx="615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9625330" y="154686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5" grpId="0"/>
      <p:bldP spid="1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16205" y="984885"/>
            <a:ext cx="11904980" cy="573786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-4445" y="309880"/>
            <a:ext cx="12146915" cy="64071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6205" y="401320"/>
            <a:ext cx="8770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第10课时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0160" y="1009650"/>
            <a:ext cx="1675765" cy="39052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4802" y="1521574"/>
            <a:ext cx="11198269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7. (2021•唐山路南区一模)He will go with you if he ________ time.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A. has			B. will have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C. is having		D. had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8. (2021•保定定兴县二模)Please don’t go ________ me. I don’t want to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be here alone.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with		B. for		C. to		D. without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332345" y="364553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743315" y="173101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5" grpId="0"/>
      <p:bldP spid="1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3510" y="865505"/>
            <a:ext cx="11904980" cy="585470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190500"/>
            <a:ext cx="12146915" cy="65913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81940"/>
            <a:ext cx="8770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第10课时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275" y="890270"/>
            <a:ext cx="1675765" cy="40195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96570" y="1614170"/>
            <a:ext cx="1138110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9. (2021•唐山滦州一模)Her father is ill. She has to ________ him in the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hospital after class.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A. look after	B. look up	 C. take care	D. take after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10. (2021•河北中考模拟一)We won’t have dinner until my father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________ back home.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A. has come	B. comes	C. came	D. will come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725535" y="180848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537970" y="4367530"/>
            <a:ext cx="556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3" grpId="0"/>
      <p:bldP spid="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37795" y="957580"/>
            <a:ext cx="11949430" cy="583120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8257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" y="359410"/>
            <a:ext cx="85674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第10课时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95149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3690" y="1502154"/>
            <a:ext cx="11198269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二、词语运用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11. (2021•河北)I often help my parents look ________ my little brothers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in my spare time.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12. (2021•张家口一模)Although I had all the information I needed, I was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still ________ (worry).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13. (2021•石家庄桥西区一模)Thanks for your __________ (invite). 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440295" y="2322195"/>
            <a:ext cx="1000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819910" y="4256405"/>
            <a:ext cx="14560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worried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747000" y="4892675"/>
            <a:ext cx="17799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invitation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3" grpId="0"/>
      <p:bldP spid="3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DOCER_TEMPLATE_OPEN_ONCE_MARK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5e27b8c-d011-449f-9b7d-92f8ee12ae0c}"/>
  <p:tag name="TABLE_ENDDRAG_ORIGIN_RECT" val="841*198"/>
  <p:tag name="TABLE_ENDDRAG_RECT" val="59*190*841*19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a5651eb-b6c8-4d57-b4a3-fb37a44ed65e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e55b77e-6569-4008-a4db-b72fe3ccb345}"/>
  <p:tag name="TABLE_ENDDRAG_ORIGIN_RECT" val="898*367"/>
  <p:tag name="TABLE_ENDDRAG_RECT" val="41*140*898*367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e55b77e-6569-4008-a4db-b72fe3ccb345}"/>
  <p:tag name="TABLE_ENDDRAG_ORIGIN_RECT" val="898*283"/>
  <p:tag name="TABLE_ENDDRAG_RECT" val="41*122*898*28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57*372"/>
  <p:tag name="TABLE_ENDDRAG_RECT" val="50*141*857*37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903*320"/>
  <p:tag name="TABLE_ENDDRAG_RECT" val="43*130*903*320"/>
  <p:tag name="KSO_WM_UNIT_TABLE_BEAUTIFY" val="smartTable{d895bdd4-90f8-4f0c-97ad-122707bbf985}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2*405"/>
  <p:tag name="TABLE_ENDDRAG_RECT" val="41*136*882*405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5*424"/>
  <p:tag name="TABLE_ENDDRAG_RECT" val="40*94*885*42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2*126"/>
  <p:tag name="TABLE_ENDDRAG_RECT" val="40*106*882*126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2*126"/>
  <p:tag name="TABLE_ENDDRAG_RECT" val="40*106*882*126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2*180"/>
  <p:tag name="TABLE_ENDDRAG_RECT" val="43*130*882*18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58*259"/>
  <p:tag name="TABLE_ENDDRAG_RECT" val="59*269*858*259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42*328"/>
  <p:tag name="TABLE_ENDDRAG_RECT" val="48*121*842*32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89*293"/>
  <p:tag name="TABLE_ENDDRAG_RECT" val="49*192*889*29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73*259"/>
  <p:tag name="TABLE_ENDDRAG_RECT" val="46*202*873*25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Office 主题​​">
  <a:themeElements>
    <a:clrScheme name="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0070C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3427</Words>
  <Application>WPS 演示</Application>
  <PresentationFormat>自定义</PresentationFormat>
  <Paragraphs>802</Paragraphs>
  <Slides>48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48</vt:i4>
      </vt:variant>
    </vt:vector>
  </HeadingPairs>
  <TitlesOfParts>
    <vt:vector size="51" baseType="lpstr">
      <vt:lpstr>Office 主题​​</vt:lpstr>
      <vt:lpstr>自定义设计方案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393</cp:revision>
  <dcterms:created xsi:type="dcterms:W3CDTF">2020-07-19T08:35:00Z</dcterms:created>
  <dcterms:modified xsi:type="dcterms:W3CDTF">2022-02-26T03:05:55Z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62B0166924B84D7CBA7790EC8427695F</vt:lpwstr>
  </property>
  <property fmtid="{D5CDD505-2E9C-101B-9397-08002B2CF9AE}" pid="3" name="KSOProductBuildVer">
    <vt:lpwstr>2052-11.1.0.11045</vt:lpwstr>
  </property>
</Properties>
</file>