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theme/theme5.xml" ContentType="application/vnd.openxmlformats-officedocument.theme+xml"/>
  <Override PartName="/ppt/tags/tag8.xml" ContentType="application/vnd.openxmlformats-officedocument.presentationml.tags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ags/tag4.xml" ContentType="application/vnd.openxmlformats-officedocument.presentationml.tags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ags/tag38.xml" ContentType="application/vnd.openxmlformats-officedocument.presentationml.tags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tags/tag16.xml" ContentType="application/vnd.openxmlformats-officedocument.presentationml.tags+xml"/>
  <Override PartName="/ppt/tags/tag27.xml" ContentType="application/vnd.openxmlformats-officedocument.presentationml.tags+xml"/>
  <Override PartName="/docProps/custom.xml" ContentType="application/vnd.openxmlformats-officedocument.custom-properties+xml"/>
  <Override PartName="/ppt/tags/tag34.xml" ContentType="application/vnd.openxmlformats-officedocument.presentationml.tags+xml"/>
  <Override PartName="/ppt/tags/tag12.xml" ContentType="application/vnd.openxmlformats-officedocument.presentationml.tags+xml"/>
  <Override PartName="/ppt/tags/tag23.xml" ContentType="application/vnd.openxmlformats-officedocument.presentationml.tags+xml"/>
  <Override PartName="/ppt/tags/tag41.xml" ContentType="application/vnd.openxmlformats-officedocument.presentationml.tags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ppt/tags/tag9.xml" ContentType="application/vnd.openxmlformats-officedocument.presentationml.tags+xml"/>
  <Override PartName="/ppt/tags/tag30.xml" ContentType="application/vnd.openxmlformats-officedocument.presentationml.tag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notesSlides/notesSlide3.xml" ContentType="application/vnd.openxmlformats-officedocument.presentationml.notes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36.xml" ContentType="application/vnd.openxmlformats-officedocument.presentationml.slideLayout+xml"/>
  <Override PartName="/ppt/tags/tag5.xml" ContentType="application/vnd.openxmlformats-officedocument.presentationml.tag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33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25.xml" ContentType="application/vnd.openxmlformats-officedocument.presentationml.slideLayout+xml"/>
  <Override PartName="/ppt/tags/tag39.xml" ContentType="application/vnd.openxmlformats-officedocument.presentationml.tags+xml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4.xml" ContentType="application/vnd.openxmlformats-officedocument.presentationml.slideLayout+xml"/>
  <Override PartName="/ppt/slideLayouts/slideLayout32.xml" ContentType="application/vnd.openxmlformats-officedocument.presentationml.slideLayout+xml"/>
  <Override PartName="/ppt/tags/tag1.xml" ContentType="application/vnd.openxmlformats-officedocument.presentationml.tags+xml"/>
  <Override PartName="/ppt/tags/tag28.xml" ContentType="application/vnd.openxmlformats-officedocument.presentationml.tags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tags/tag17.xml" ContentType="application/vnd.openxmlformats-officedocument.presentationml.tags+xml"/>
  <Override PartName="/ppt/tags/tag26.xml" ContentType="application/vnd.openxmlformats-officedocument.presentationml.tags+xml"/>
  <Override PartName="/ppt/tags/tag35.xml" ContentType="application/vnd.openxmlformats-officedocument.presentationml.tags+xml"/>
  <Override PartName="/ppt/slideLayouts/slideLayout10.xml" ContentType="application/vnd.openxmlformats-officedocument.presentationml.slideLayout+xml"/>
  <Override PartName="/ppt/tags/tag15.xml" ContentType="application/vnd.openxmlformats-officedocument.presentationml.tags+xml"/>
  <Override PartName="/ppt/tags/tag24.xml" ContentType="application/vnd.openxmlformats-officedocument.presentationml.tags+xml"/>
  <Override PartName="/ppt/tags/tag33.xml" ContentType="application/vnd.openxmlformats-officedocument.presentationml.tags+xml"/>
  <Override PartName="/ppt/tags/tag13.xml" ContentType="application/vnd.openxmlformats-officedocument.presentationml.tags+xml"/>
  <Override PartName="/ppt/tags/tag22.xml" ContentType="application/vnd.openxmlformats-officedocument.presentationml.tags+xml"/>
  <Override PartName="/ppt/tags/tag31.xml" ContentType="application/vnd.openxmlformats-officedocument.presentationml.tags+xml"/>
  <Override PartName="/ppt/tags/tag40.xml" ContentType="application/vnd.openxmlformats-officedocument.presentationml.tags+xml"/>
  <Override PartName="/ppt/tags/tag42.xml" ContentType="application/vnd.openxmlformats-officedocument.presentationml.tags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handoutMasters/handoutMaster1.xml" ContentType="application/vnd.openxmlformats-officedocument.presentationml.handoutMaster+xml"/>
  <Override PartName="/ppt/tags/tag11.xml" ContentType="application/vnd.openxmlformats-officedocument.presentationml.tags+xml"/>
  <Override PartName="/ppt/tags/tag20.xml" ContentType="application/vnd.openxmlformats-officedocument.presentationml.tags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ags/tag6.xml" ContentType="application/vnd.openxmlformats-officedocument.presentationml.tags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ags/tag2.xml" ContentType="application/vnd.openxmlformats-officedocument.presentationml.tags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ags/tag29.xml" ContentType="application/vnd.openxmlformats-officedocument.presentationml.tags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tags/tag18.xml" ContentType="application/vnd.openxmlformats-officedocument.presentationml.tags+xml"/>
  <Override PartName="/ppt/tags/tag36.xml" ContentType="application/vnd.openxmlformats-officedocument.presentationml.tags+xml"/>
  <Override PartName="/ppt/commentAuthors.xml" ContentType="application/vnd.openxmlformats-officedocument.presentationml.commentAuthors+xml"/>
  <Override PartName="/ppt/tags/tag14.xml" ContentType="application/vnd.openxmlformats-officedocument.presentationml.tags+xml"/>
  <Override PartName="/ppt/tags/tag25.xml" ContentType="application/vnd.openxmlformats-officedocument.presentationml.tags+xml"/>
  <Override PartName="/ppt/tags/tag43.xml" ContentType="application/vnd.openxmlformats-officedocument.presentationml.tags+xml"/>
  <Override PartName="/ppt/tags/tag32.xml" ContentType="application/vnd.openxmlformats-officedocument.presentationml.tags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tags/tag10.xml" ContentType="application/vnd.openxmlformats-officedocument.presentationml.tags+xml"/>
  <Override PartName="/ppt/tags/tag21.xml" ContentType="application/vnd.openxmlformats-officedocument.presentationml.tags+xml"/>
  <Override PartName="/ppt/slideMasters/slideMaster2.xml" ContentType="application/vnd.openxmlformats-officedocument.presentationml.slideMaster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57.xml" ContentType="application/vnd.openxmlformats-officedocument.presentationml.slide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tags/tag7.xml" ContentType="application/vnd.openxmlformats-officedocument.presentationml.tags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46.xml" ContentType="application/vnd.openxmlformats-officedocument.presentationml.slide+xml"/>
  <Override PartName="/ppt/slideLayouts/slideLayout5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s/slide24.xml" ContentType="application/vnd.openxmlformats-officedocument.presentationml.slide+xml"/>
  <Override PartName="/ppt/slides/slide35.xml" ContentType="application/vnd.openxmlformats-officedocument.presentationml.slide+xml"/>
  <Override PartName="/ppt/slides/slide53.xml" ContentType="application/vnd.openxmlformats-officedocument.presentationml.slide+xml"/>
  <Override PartName="/ppt/slideLayouts/slideLayout16.xml" ContentType="application/vnd.openxmlformats-officedocument.presentationml.slideLayout+xml"/>
  <Override PartName="/ppt/slideLayouts/slideLayout34.xml" ContentType="application/vnd.openxmlformats-officedocument.presentationml.slideLayout+xml"/>
  <Override PartName="/ppt/tags/tag3.xml" ContentType="application/vnd.openxmlformats-officedocument.presentationml.tags+xml"/>
  <Default Extension="jpeg" ContentType="image/jpeg"/>
  <Override PartName="/ppt/slides/slide13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3.xml" ContentType="application/vnd.openxmlformats-officedocument.presentationml.slideLayout+xml"/>
  <Override PartName="/ppt/tags/tag19.xml" ContentType="application/vnd.openxmlformats-officedocument.presentationml.tags+xml"/>
  <Override PartName="/ppt/tags/tag37.xml" ContentType="application/vnd.openxmlformats-officedocument.presentationml.tag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5" r:id="rId2"/>
    <p:sldMasterId id="2147483677" r:id="rId3"/>
  </p:sldMasterIdLst>
  <p:notesMasterIdLst>
    <p:notesMasterId r:id="rId65"/>
  </p:notesMasterIdLst>
  <p:handoutMasterIdLst>
    <p:handoutMasterId r:id="rId66"/>
  </p:handoutMasterIdLst>
  <p:sldIdLst>
    <p:sldId id="277" r:id="rId4"/>
    <p:sldId id="293" r:id="rId5"/>
    <p:sldId id="301" r:id="rId6"/>
    <p:sldId id="304" r:id="rId7"/>
    <p:sldId id="302" r:id="rId8"/>
    <p:sldId id="315" r:id="rId9"/>
    <p:sldId id="418" r:id="rId10"/>
    <p:sldId id="434" r:id="rId11"/>
    <p:sldId id="305" r:id="rId12"/>
    <p:sldId id="312" r:id="rId13"/>
    <p:sldId id="311" r:id="rId14"/>
    <p:sldId id="313" r:id="rId15"/>
    <p:sldId id="436" r:id="rId16"/>
    <p:sldId id="420" r:id="rId17"/>
    <p:sldId id="316" r:id="rId18"/>
    <p:sldId id="317" r:id="rId19"/>
    <p:sldId id="318" r:id="rId20"/>
    <p:sldId id="310" r:id="rId21"/>
    <p:sldId id="309" r:id="rId22"/>
    <p:sldId id="320" r:id="rId23"/>
    <p:sldId id="421" r:id="rId24"/>
    <p:sldId id="422" r:id="rId25"/>
    <p:sldId id="423" r:id="rId26"/>
    <p:sldId id="334" r:id="rId27"/>
    <p:sldId id="306" r:id="rId28"/>
    <p:sldId id="295" r:id="rId29"/>
    <p:sldId id="333" r:id="rId30"/>
    <p:sldId id="335" r:id="rId31"/>
    <p:sldId id="337" r:id="rId32"/>
    <p:sldId id="339" r:id="rId33"/>
    <p:sldId id="340" r:id="rId34"/>
    <p:sldId id="424" r:id="rId35"/>
    <p:sldId id="425" r:id="rId36"/>
    <p:sldId id="347" r:id="rId37"/>
    <p:sldId id="344" r:id="rId38"/>
    <p:sldId id="345" r:id="rId39"/>
    <p:sldId id="435" r:id="rId40"/>
    <p:sldId id="346" r:id="rId41"/>
    <p:sldId id="343" r:id="rId42"/>
    <p:sldId id="348" r:id="rId43"/>
    <p:sldId id="426" r:id="rId44"/>
    <p:sldId id="350" r:id="rId45"/>
    <p:sldId id="351" r:id="rId46"/>
    <p:sldId id="352" r:id="rId47"/>
    <p:sldId id="354" r:id="rId48"/>
    <p:sldId id="357" r:id="rId49"/>
    <p:sldId id="358" r:id="rId50"/>
    <p:sldId id="360" r:id="rId51"/>
    <p:sldId id="361" r:id="rId52"/>
    <p:sldId id="362" r:id="rId53"/>
    <p:sldId id="363" r:id="rId54"/>
    <p:sldId id="364" r:id="rId55"/>
    <p:sldId id="365" r:id="rId56"/>
    <p:sldId id="366" r:id="rId57"/>
    <p:sldId id="427" r:id="rId58"/>
    <p:sldId id="428" r:id="rId59"/>
    <p:sldId id="429" r:id="rId60"/>
    <p:sldId id="430" r:id="rId61"/>
    <p:sldId id="431" r:id="rId62"/>
    <p:sldId id="432" r:id="rId63"/>
    <p:sldId id="433" r:id="rId6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dministrator" initials="A" lastIdx="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01B0F0"/>
    <a:srgbClr val="FAB529"/>
    <a:srgbClr val="008BD6"/>
    <a:srgbClr val="FF6B00"/>
    <a:srgbClr val="E36B2A"/>
    <a:srgbClr val="D7A800"/>
    <a:srgbClr val="95411F"/>
    <a:srgbClr val="FF0066"/>
    <a:srgbClr val="FF5050"/>
    <a:srgbClr val="FF3399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8015" autoAdjust="0"/>
    <p:restoredTop sz="94617"/>
  </p:normalViewPr>
  <p:slideViewPr>
    <p:cSldViewPr snapToGrid="0">
      <p:cViewPr>
        <p:scale>
          <a:sx n="80" d="100"/>
          <a:sy n="80" d="100"/>
        </p:scale>
        <p:origin x="-20" y="28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 varScale="1">
        <p:scale>
          <a:sx n="101" d="100"/>
          <a:sy n="101" d="100"/>
        </p:scale>
        <p:origin x="2712" y="200"/>
      </p:cViewPr>
      <p:guideLst/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slide" Target="slides/slide36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slide" Target="slides/slide39.xml"/><Relationship Id="rId47" Type="http://schemas.openxmlformats.org/officeDocument/2006/relationships/slide" Target="slides/slide44.xml"/><Relationship Id="rId50" Type="http://schemas.openxmlformats.org/officeDocument/2006/relationships/slide" Target="slides/slide47.xml"/><Relationship Id="rId55" Type="http://schemas.openxmlformats.org/officeDocument/2006/relationships/slide" Target="slides/slide52.xml"/><Relationship Id="rId63" Type="http://schemas.openxmlformats.org/officeDocument/2006/relationships/slide" Target="slides/slide60.xml"/><Relationship Id="rId68" Type="http://schemas.openxmlformats.org/officeDocument/2006/relationships/presProps" Target="presProps.xml"/><Relationship Id="rId7" Type="http://schemas.openxmlformats.org/officeDocument/2006/relationships/slide" Target="slides/slide4.xml"/><Relationship Id="rId71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9" Type="http://schemas.openxmlformats.org/officeDocument/2006/relationships/slide" Target="slides/slide2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slide" Target="slides/slide37.xml"/><Relationship Id="rId45" Type="http://schemas.openxmlformats.org/officeDocument/2006/relationships/slide" Target="slides/slide42.xml"/><Relationship Id="rId53" Type="http://schemas.openxmlformats.org/officeDocument/2006/relationships/slide" Target="slides/slide50.xml"/><Relationship Id="rId58" Type="http://schemas.openxmlformats.org/officeDocument/2006/relationships/slide" Target="slides/slide55.xml"/><Relationship Id="rId66" Type="http://schemas.openxmlformats.org/officeDocument/2006/relationships/handoutMaster" Target="handoutMasters/handoutMaster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49" Type="http://schemas.openxmlformats.org/officeDocument/2006/relationships/slide" Target="slides/slide46.xml"/><Relationship Id="rId57" Type="http://schemas.openxmlformats.org/officeDocument/2006/relationships/slide" Target="slides/slide54.xml"/><Relationship Id="rId61" Type="http://schemas.openxmlformats.org/officeDocument/2006/relationships/slide" Target="slides/slide58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4" Type="http://schemas.openxmlformats.org/officeDocument/2006/relationships/slide" Target="slides/slide41.xml"/><Relationship Id="rId52" Type="http://schemas.openxmlformats.org/officeDocument/2006/relationships/slide" Target="slides/slide49.xml"/><Relationship Id="rId60" Type="http://schemas.openxmlformats.org/officeDocument/2006/relationships/slide" Target="slides/slide57.xml"/><Relationship Id="rId6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slide" Target="slides/slide40.xml"/><Relationship Id="rId48" Type="http://schemas.openxmlformats.org/officeDocument/2006/relationships/slide" Target="slides/slide45.xml"/><Relationship Id="rId56" Type="http://schemas.openxmlformats.org/officeDocument/2006/relationships/slide" Target="slides/slide53.xml"/><Relationship Id="rId64" Type="http://schemas.openxmlformats.org/officeDocument/2006/relationships/slide" Target="slides/slide61.xml"/><Relationship Id="rId69" Type="http://schemas.openxmlformats.org/officeDocument/2006/relationships/viewProps" Target="viewProps.xml"/><Relationship Id="rId8" Type="http://schemas.openxmlformats.org/officeDocument/2006/relationships/slide" Target="slides/slide5.xml"/><Relationship Id="rId51" Type="http://schemas.openxmlformats.org/officeDocument/2006/relationships/slide" Target="slides/slide48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slide" Target="slides/slide43.xml"/><Relationship Id="rId59" Type="http://schemas.openxmlformats.org/officeDocument/2006/relationships/slide" Target="slides/slide56.xml"/><Relationship Id="rId67" Type="http://schemas.openxmlformats.org/officeDocument/2006/relationships/commentAuthors" Target="commentAuthors.xml"/><Relationship Id="rId20" Type="http://schemas.openxmlformats.org/officeDocument/2006/relationships/slide" Target="slides/slide17.xml"/><Relationship Id="rId41" Type="http://schemas.openxmlformats.org/officeDocument/2006/relationships/slide" Target="slides/slide38.xml"/><Relationship Id="rId54" Type="http://schemas.openxmlformats.org/officeDocument/2006/relationships/slide" Target="slides/slide51.xml"/><Relationship Id="rId62" Type="http://schemas.openxmlformats.org/officeDocument/2006/relationships/slide" Target="slides/slide59.xml"/><Relationship Id="rId7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1AB4ED5-D631-4E45-A588-D5036665C4BB}" type="datetimeFigureOut">
              <a:rPr kumimoji="1" lang="zh-CN" altLang="en-US" smtClean="0"/>
              <a:pPr/>
              <a:t>2022/2/26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A7EF320-0423-7242-A28E-55FBD17D617F}" type="slidenum">
              <a:rPr kumimoji="1" lang="zh-CN" altLang="en-US" smtClean="0"/>
              <a:pPr/>
              <a:t>‹#›</a:t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BAD5BA0-58A9-468A-A6DC-E5C4BF13CF7A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1503EF8-77E2-42F8-A12D-7F7DA63747F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503EF8-77E2-42F8-A12D-7F7DA63747F5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503EF8-77E2-42F8-A12D-7F7DA63747F5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503EF8-77E2-42F8-A12D-7F7DA63747F5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6" name="KSO_Shape"/>
          <p:cNvSpPr/>
          <p:nvPr userDrawn="1"/>
        </p:nvSpPr>
        <p:spPr bwMode="auto">
          <a:xfrm>
            <a:off x="109882" y="106967"/>
            <a:ext cx="360000" cy="360000"/>
          </a:xfrm>
          <a:custGeom>
            <a:avLst/>
            <a:gdLst/>
            <a:ahLst/>
            <a:cxnLst/>
            <a:rect l="l" t="t" r="r" b="b"/>
            <a:pathLst>
              <a:path w="1889279" h="1810503">
                <a:moveTo>
                  <a:pt x="1408636" y="1462945"/>
                </a:moveTo>
                <a:cubicBezTo>
                  <a:pt x="1471912" y="1494489"/>
                  <a:pt x="1528819" y="1532588"/>
                  <a:pt x="1575786" y="1578162"/>
                </a:cubicBezTo>
                <a:cubicBezTo>
                  <a:pt x="1467281" y="1672800"/>
                  <a:pt x="1335058" y="1742507"/>
                  <a:pt x="1188886" y="1779443"/>
                </a:cubicBezTo>
                <a:cubicBezTo>
                  <a:pt x="1278166" y="1700386"/>
                  <a:pt x="1353810" y="1592053"/>
                  <a:pt x="1408636" y="1462945"/>
                </a:cubicBezTo>
                <a:close/>
                <a:moveTo>
                  <a:pt x="494888" y="1445849"/>
                </a:moveTo>
                <a:cubicBezTo>
                  <a:pt x="556747" y="1590569"/>
                  <a:pt x="643865" y="1709702"/>
                  <a:pt x="747068" y="1790925"/>
                </a:cubicBezTo>
                <a:cubicBezTo>
                  <a:pt x="576321" y="1756303"/>
                  <a:pt x="422614" y="1677538"/>
                  <a:pt x="300900" y="1566189"/>
                </a:cubicBezTo>
                <a:cubicBezTo>
                  <a:pt x="355309" y="1517036"/>
                  <a:pt x="421005" y="1476420"/>
                  <a:pt x="494888" y="1445849"/>
                </a:cubicBezTo>
                <a:close/>
                <a:moveTo>
                  <a:pt x="900586" y="1355871"/>
                </a:moveTo>
                <a:lnTo>
                  <a:pt x="900586" y="1808904"/>
                </a:lnTo>
                <a:lnTo>
                  <a:pt x="884222" y="1808113"/>
                </a:lnTo>
                <a:cubicBezTo>
                  <a:pt x="745280" y="1742581"/>
                  <a:pt x="627378" y="1604992"/>
                  <a:pt x="551037" y="1423344"/>
                </a:cubicBezTo>
                <a:cubicBezTo>
                  <a:pt x="655969" y="1381011"/>
                  <a:pt x="774745" y="1357337"/>
                  <a:pt x="900586" y="1355871"/>
                </a:cubicBezTo>
                <a:close/>
                <a:moveTo>
                  <a:pt x="953521" y="1355186"/>
                </a:moveTo>
                <a:cubicBezTo>
                  <a:pt x="1099660" y="1356509"/>
                  <a:pt x="1236550" y="1386650"/>
                  <a:pt x="1354036" y="1440083"/>
                </a:cubicBezTo>
                <a:cubicBezTo>
                  <a:pt x="1283551" y="1605630"/>
                  <a:pt x="1178611" y="1734316"/>
                  <a:pt x="1054486" y="1804443"/>
                </a:cubicBezTo>
                <a:lnTo>
                  <a:pt x="953521" y="1810503"/>
                </a:lnTo>
                <a:close/>
                <a:moveTo>
                  <a:pt x="1517159" y="931303"/>
                </a:moveTo>
                <a:lnTo>
                  <a:pt x="1889279" y="931303"/>
                </a:lnTo>
                <a:cubicBezTo>
                  <a:pt x="1883282" y="1167646"/>
                  <a:pt x="1781715" y="1381244"/>
                  <a:pt x="1618873" y="1536894"/>
                </a:cubicBezTo>
                <a:cubicBezTo>
                  <a:pt x="1566437" y="1485571"/>
                  <a:pt x="1502786" y="1442774"/>
                  <a:pt x="1431939" y="1407715"/>
                </a:cubicBezTo>
                <a:cubicBezTo>
                  <a:pt x="1485774" y="1266553"/>
                  <a:pt x="1516428" y="1104135"/>
                  <a:pt x="1517159" y="931303"/>
                </a:cubicBezTo>
                <a:close/>
                <a:moveTo>
                  <a:pt x="953521" y="931303"/>
                </a:moveTo>
                <a:lnTo>
                  <a:pt x="1456842" y="931303"/>
                </a:lnTo>
                <a:cubicBezTo>
                  <a:pt x="1456123" y="1096196"/>
                  <a:pt x="1427268" y="1250986"/>
                  <a:pt x="1375819" y="1384691"/>
                </a:cubicBezTo>
                <a:cubicBezTo>
                  <a:pt x="1251537" y="1327928"/>
                  <a:pt x="1107288" y="1296191"/>
                  <a:pt x="953521" y="1294902"/>
                </a:cubicBezTo>
                <a:close/>
                <a:moveTo>
                  <a:pt x="448568" y="931303"/>
                </a:moveTo>
                <a:lnTo>
                  <a:pt x="900586" y="931303"/>
                </a:lnTo>
                <a:lnTo>
                  <a:pt x="900586" y="1295603"/>
                </a:lnTo>
                <a:cubicBezTo>
                  <a:pt x="766605" y="1297053"/>
                  <a:pt x="640053" y="1322469"/>
                  <a:pt x="528061" y="1368046"/>
                </a:cubicBezTo>
                <a:cubicBezTo>
                  <a:pt x="478984" y="1238632"/>
                  <a:pt x="450499" y="1089843"/>
                  <a:pt x="448568" y="931303"/>
                </a:cubicBezTo>
                <a:close/>
                <a:moveTo>
                  <a:pt x="0" y="931303"/>
                </a:moveTo>
                <a:lnTo>
                  <a:pt x="388264" y="931303"/>
                </a:lnTo>
                <a:cubicBezTo>
                  <a:pt x="390220" y="1097785"/>
                  <a:pt x="420532" y="1254193"/>
                  <a:pt x="473139" y="1390578"/>
                </a:cubicBezTo>
                <a:cubicBezTo>
                  <a:pt x="391203" y="1423988"/>
                  <a:pt x="318506" y="1469260"/>
                  <a:pt x="258353" y="1524144"/>
                </a:cubicBezTo>
                <a:cubicBezTo>
                  <a:pt x="102364" y="1370026"/>
                  <a:pt x="5849" y="1161456"/>
                  <a:pt x="0" y="931303"/>
                </a:cubicBezTo>
                <a:close/>
                <a:moveTo>
                  <a:pt x="536834" y="421694"/>
                </a:moveTo>
                <a:cubicBezTo>
                  <a:pt x="646682" y="464986"/>
                  <a:pt x="770110" y="489176"/>
                  <a:pt x="900586" y="490537"/>
                </a:cubicBezTo>
                <a:lnTo>
                  <a:pt x="900586" y="875390"/>
                </a:lnTo>
                <a:lnTo>
                  <a:pt x="448805" y="875390"/>
                </a:lnTo>
                <a:cubicBezTo>
                  <a:pt x="451150" y="709592"/>
                  <a:pt x="482649" y="554587"/>
                  <a:pt x="536834" y="421694"/>
                </a:cubicBezTo>
                <a:close/>
                <a:moveTo>
                  <a:pt x="1356131" y="409527"/>
                </a:moveTo>
                <a:cubicBezTo>
                  <a:pt x="1415590" y="544412"/>
                  <a:pt x="1451132" y="703874"/>
                  <a:pt x="1455052" y="875390"/>
                </a:cubicBezTo>
                <a:lnTo>
                  <a:pt x="953521" y="875390"/>
                </a:lnTo>
                <a:lnTo>
                  <a:pt x="953521" y="491238"/>
                </a:lnTo>
                <a:cubicBezTo>
                  <a:pt x="1099303" y="490092"/>
                  <a:pt x="1236528" y="461431"/>
                  <a:pt x="1356131" y="409527"/>
                </a:cubicBezTo>
                <a:close/>
                <a:moveTo>
                  <a:pt x="271202" y="273767"/>
                </a:moveTo>
                <a:cubicBezTo>
                  <a:pt x="330895" y="324894"/>
                  <a:pt x="401533" y="367494"/>
                  <a:pt x="480768" y="398692"/>
                </a:cubicBezTo>
                <a:cubicBezTo>
                  <a:pt x="424147" y="539118"/>
                  <a:pt x="390867" y="701724"/>
                  <a:pt x="388496" y="875390"/>
                </a:cubicBezTo>
                <a:lnTo>
                  <a:pt x="238" y="875390"/>
                </a:lnTo>
                <a:cubicBezTo>
                  <a:pt x="7162" y="640451"/>
                  <a:pt x="108645" y="428248"/>
                  <a:pt x="271202" y="273767"/>
                </a:cubicBezTo>
                <a:close/>
                <a:moveTo>
                  <a:pt x="1605567" y="261436"/>
                </a:moveTo>
                <a:cubicBezTo>
                  <a:pt x="1775300" y="417133"/>
                  <a:pt x="1881942" y="634296"/>
                  <a:pt x="1889035" y="875390"/>
                </a:cubicBezTo>
                <a:lnTo>
                  <a:pt x="1515364" y="875390"/>
                </a:lnTo>
                <a:cubicBezTo>
                  <a:pt x="1511419" y="696081"/>
                  <a:pt x="1474168" y="529014"/>
                  <a:pt x="1413107" y="386152"/>
                </a:cubicBezTo>
                <a:cubicBezTo>
                  <a:pt x="1485941" y="353453"/>
                  <a:pt x="1551126" y="311628"/>
                  <a:pt x="1605567" y="261436"/>
                </a:cubicBezTo>
                <a:close/>
                <a:moveTo>
                  <a:pt x="748157" y="19413"/>
                </a:moveTo>
                <a:cubicBezTo>
                  <a:pt x="649482" y="96557"/>
                  <a:pt x="565491" y="208310"/>
                  <a:pt x="504779" y="344256"/>
                </a:cubicBezTo>
                <a:cubicBezTo>
                  <a:pt x="432706" y="315858"/>
                  <a:pt x="368354" y="277545"/>
                  <a:pt x="313920" y="231604"/>
                </a:cubicBezTo>
                <a:cubicBezTo>
                  <a:pt x="434240" y="127070"/>
                  <a:pt x="583275" y="52667"/>
                  <a:pt x="748157" y="19413"/>
                </a:cubicBezTo>
                <a:close/>
                <a:moveTo>
                  <a:pt x="1137621" y="18543"/>
                </a:moveTo>
                <a:cubicBezTo>
                  <a:pt x="1297904" y="50310"/>
                  <a:pt x="1443338" y="120918"/>
                  <a:pt x="1562575" y="219802"/>
                </a:cubicBezTo>
                <a:cubicBezTo>
                  <a:pt x="1512842" y="265093"/>
                  <a:pt x="1453308" y="302843"/>
                  <a:pt x="1386970" y="332857"/>
                </a:cubicBezTo>
                <a:cubicBezTo>
                  <a:pt x="1323718" y="199817"/>
                  <a:pt x="1237626" y="91674"/>
                  <a:pt x="1137621" y="18543"/>
                </a:cubicBezTo>
                <a:close/>
                <a:moveTo>
                  <a:pt x="900586" y="1702"/>
                </a:moveTo>
                <a:lnTo>
                  <a:pt x="900586" y="430269"/>
                </a:lnTo>
                <a:cubicBezTo>
                  <a:pt x="778345" y="428899"/>
                  <a:pt x="662774" y="406468"/>
                  <a:pt x="560047" y="366408"/>
                </a:cubicBezTo>
                <a:cubicBezTo>
                  <a:pt x="637783" y="193348"/>
                  <a:pt x="753999" y="63227"/>
                  <a:pt x="890213" y="2203"/>
                </a:cubicBezTo>
                <a:close/>
                <a:moveTo>
                  <a:pt x="953521" y="0"/>
                </a:moveTo>
                <a:lnTo>
                  <a:pt x="981035" y="1330"/>
                </a:lnTo>
                <a:cubicBezTo>
                  <a:pt x="1124068" y="53565"/>
                  <a:pt x="1247786" y="180867"/>
                  <a:pt x="1332000" y="354889"/>
                </a:cubicBezTo>
                <a:cubicBezTo>
                  <a:pt x="1219743" y="403080"/>
                  <a:pt x="1090709" y="429800"/>
                  <a:pt x="953521" y="430954"/>
                </a:cubicBezTo>
                <a:close/>
              </a:path>
            </a:pathLst>
          </a:cu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7" name="圆角矩形 6"/>
          <p:cNvSpPr/>
          <p:nvPr userDrawn="1"/>
        </p:nvSpPr>
        <p:spPr>
          <a:xfrm>
            <a:off x="10389647" y="51551"/>
            <a:ext cx="1713390" cy="461073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返回目录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格式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 userDrawn="1"/>
        </p:nvSpPr>
        <p:spPr>
          <a:xfrm>
            <a:off x="-157187" y="1419117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9" name="圆角矩形 8"/>
          <p:cNvSpPr/>
          <p:nvPr userDrawn="1"/>
        </p:nvSpPr>
        <p:spPr>
          <a:xfrm>
            <a:off x="0" y="136525"/>
            <a:ext cx="12192000" cy="561061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7391400" y="3521075"/>
            <a:ext cx="2743200" cy="365125"/>
          </a:xfrm>
        </p:spPr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0" name="圆角矩形 9">
            <a:hlinkClick r:id="rId2" action="ppaction://hlinksldjump"/>
          </p:cNvPr>
          <p:cNvSpPr/>
          <p:nvPr userDrawn="1"/>
        </p:nvSpPr>
        <p:spPr>
          <a:xfrm>
            <a:off x="10035822" y="85262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文本框 10"/>
          <p:cNvSpPr txBox="1"/>
          <p:nvPr userDrawn="1"/>
        </p:nvSpPr>
        <p:spPr>
          <a:xfrm>
            <a:off x="115227" y="114145"/>
            <a:ext cx="8216114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spc="200" baseline="0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第一部分  教材知识梳理</a:t>
            </a:r>
            <a:r>
              <a:rPr lang="en-US" altLang="zh-CN" sz="28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——</a:t>
            </a:r>
            <a:r>
              <a:rPr lang="zh-CN" altLang="en-US" sz="28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知识清单</a:t>
            </a:r>
            <a:endParaRPr kumimoji="1" lang="zh-CN" altLang="en-US" sz="2800" b="1" spc="200" baseline="0" dirty="0" smtClean="0">
              <a:solidFill>
                <a:schemeClr val="bg1"/>
              </a:solidFill>
              <a:latin typeface="Times New Roman" panose="02020603050405020304" pitchFamily="18" charset="0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格式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 userDrawn="1"/>
        </p:nvSpPr>
        <p:spPr>
          <a:xfrm>
            <a:off x="306998" y="57393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9" name="圆角矩形 8"/>
          <p:cNvSpPr/>
          <p:nvPr userDrawn="1"/>
        </p:nvSpPr>
        <p:spPr>
          <a:xfrm>
            <a:off x="0" y="136525"/>
            <a:ext cx="12192000" cy="561061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0" name="圆角矩形 9">
            <a:hlinkClick r:id="rId2" action="ppaction://hlinksldjump"/>
          </p:cNvPr>
          <p:cNvSpPr/>
          <p:nvPr userDrawn="1"/>
        </p:nvSpPr>
        <p:spPr>
          <a:xfrm>
            <a:off x="10035822" y="85262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文本框 10"/>
          <p:cNvSpPr txBox="1"/>
          <p:nvPr userDrawn="1"/>
        </p:nvSpPr>
        <p:spPr>
          <a:xfrm>
            <a:off x="306997" y="116050"/>
            <a:ext cx="821611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spc="200" baseline="0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第</a:t>
            </a:r>
            <a:r>
              <a:rPr lang="en-US" altLang="zh-CN" sz="3200" b="1" spc="200" baseline="0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1</a:t>
            </a:r>
            <a:r>
              <a:rPr lang="zh-CN" altLang="en-US" sz="3200" b="1" spc="200" baseline="0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讲  </a:t>
            </a:r>
            <a:r>
              <a:rPr lang="zh-CN" altLang="en-US" sz="2800" b="1" spc="200" baseline="0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实数的相关</a:t>
            </a:r>
            <a:r>
              <a:rPr lang="zh-CN" altLang="en-US" sz="28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概</a:t>
            </a:r>
            <a:r>
              <a:rPr lang="en-US" altLang="zh-CN" sz="28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——</a:t>
            </a:r>
            <a:r>
              <a:rPr lang="zh-CN" altLang="en-US" sz="24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考点梳理</a:t>
            </a:r>
            <a:endParaRPr kumimoji="1" lang="zh-CN" altLang="en-US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格式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 userDrawn="1"/>
        </p:nvSpPr>
        <p:spPr>
          <a:xfrm>
            <a:off x="306998" y="57393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9" name="圆角矩形 8"/>
          <p:cNvSpPr/>
          <p:nvPr userDrawn="1"/>
        </p:nvSpPr>
        <p:spPr>
          <a:xfrm>
            <a:off x="0" y="136525"/>
            <a:ext cx="12192000" cy="561061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0" name="圆角矩形 9">
            <a:hlinkClick r:id="rId2" action="ppaction://hlinksldjump"/>
          </p:cNvPr>
          <p:cNvSpPr/>
          <p:nvPr userDrawn="1"/>
        </p:nvSpPr>
        <p:spPr>
          <a:xfrm>
            <a:off x="10035822" y="85262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文本框 10"/>
          <p:cNvSpPr txBox="1"/>
          <p:nvPr userDrawn="1"/>
        </p:nvSpPr>
        <p:spPr>
          <a:xfrm>
            <a:off x="306997" y="116050"/>
            <a:ext cx="821611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spc="200" baseline="0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第</a:t>
            </a:r>
            <a:r>
              <a:rPr lang="en-US" altLang="zh-CN" sz="3200" b="1" spc="200" baseline="0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1</a:t>
            </a:r>
            <a:r>
              <a:rPr lang="zh-CN" altLang="en-US" sz="3200" b="1" spc="200" baseline="0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讲  </a:t>
            </a:r>
            <a:r>
              <a:rPr lang="zh-CN" altLang="en-US" sz="2800" b="1" spc="200" baseline="0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实数的相关</a:t>
            </a:r>
            <a:r>
              <a:rPr lang="zh-CN" altLang="en-US" sz="28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概</a:t>
            </a:r>
            <a:r>
              <a:rPr lang="en-US" altLang="zh-CN" sz="28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——</a:t>
            </a:r>
            <a:r>
              <a:rPr lang="zh-CN" altLang="en-US" sz="24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题型突破</a:t>
            </a:r>
            <a:endParaRPr kumimoji="1" lang="zh-CN" altLang="en-US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9.xml"/><Relationship Id="rId7" Type="http://schemas.openxmlformats.org/officeDocument/2006/relationships/slideLayout" Target="../slideLayouts/slideLayout23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8.xml"/><Relationship Id="rId1" Type="http://schemas.openxmlformats.org/officeDocument/2006/relationships/slideLayout" Target="../slideLayouts/slideLayout17.xml"/><Relationship Id="rId6" Type="http://schemas.openxmlformats.org/officeDocument/2006/relationships/slideLayout" Target="../slideLayouts/slideLayout22.xml"/><Relationship Id="rId11" Type="http://schemas.openxmlformats.org/officeDocument/2006/relationships/slideLayout" Target="../slideLayouts/slideLayout27.xml"/><Relationship Id="rId5" Type="http://schemas.openxmlformats.org/officeDocument/2006/relationships/slideLayout" Target="../slideLayouts/slideLayout21.xml"/><Relationship Id="rId10" Type="http://schemas.openxmlformats.org/officeDocument/2006/relationships/slideLayout" Target="../slideLayouts/slideLayout26.xml"/><Relationship Id="rId4" Type="http://schemas.openxmlformats.org/officeDocument/2006/relationships/slideLayout" Target="../slideLayouts/slideLayout20.xml"/><Relationship Id="rId9" Type="http://schemas.openxmlformats.org/officeDocument/2006/relationships/slideLayout" Target="../slideLayouts/slideLayout25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5.xml"/><Relationship Id="rId3" Type="http://schemas.openxmlformats.org/officeDocument/2006/relationships/slideLayout" Target="../slideLayouts/slideLayout30.xml"/><Relationship Id="rId7" Type="http://schemas.openxmlformats.org/officeDocument/2006/relationships/slideLayout" Target="../slideLayouts/slideLayout34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9.xml"/><Relationship Id="rId1" Type="http://schemas.openxmlformats.org/officeDocument/2006/relationships/slideLayout" Target="../slideLayouts/slideLayout28.xml"/><Relationship Id="rId6" Type="http://schemas.openxmlformats.org/officeDocument/2006/relationships/slideLayout" Target="../slideLayouts/slideLayout33.xml"/><Relationship Id="rId11" Type="http://schemas.openxmlformats.org/officeDocument/2006/relationships/slideLayout" Target="../slideLayouts/slideLayout38.xml"/><Relationship Id="rId5" Type="http://schemas.openxmlformats.org/officeDocument/2006/relationships/slideLayout" Target="../slideLayouts/slideLayout32.xml"/><Relationship Id="rId10" Type="http://schemas.openxmlformats.org/officeDocument/2006/relationships/slideLayout" Target="../slideLayouts/slideLayout37.xml"/><Relationship Id="rId4" Type="http://schemas.openxmlformats.org/officeDocument/2006/relationships/slideLayout" Target="../slideLayouts/slideLayout31.xml"/><Relationship Id="rId9" Type="http://schemas.openxmlformats.org/officeDocument/2006/relationships/slideLayout" Target="../slideLayouts/slideLayout3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230142-2C7A-4DF6-A00E-299AD89B71E4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67" r:id="rId2"/>
    <p:sldLayoutId id="2147483668" r:id="rId3"/>
    <p:sldLayoutId id="2147483669" r:id="rId4"/>
    <p:sldLayoutId id="2147483670" r:id="rId5"/>
    <p:sldLayoutId id="2147483671" r:id="rId6"/>
    <p:sldLayoutId id="2147483672" r:id="rId7"/>
    <p:sldLayoutId id="2147483673" r:id="rId8"/>
    <p:sldLayoutId id="2147483674" r:id="rId9"/>
    <p:sldLayoutId id="2147483675" r:id="rId10"/>
    <p:sldLayoutId id="2147483676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tags" Target="../tags/tag8.xml"/><Relationship Id="rId13" Type="http://schemas.openxmlformats.org/officeDocument/2006/relationships/slide" Target="slide13.xml"/><Relationship Id="rId3" Type="http://schemas.openxmlformats.org/officeDocument/2006/relationships/tags" Target="../tags/tag3.xml"/><Relationship Id="rId7" Type="http://schemas.openxmlformats.org/officeDocument/2006/relationships/tags" Target="../tags/tag7.xml"/><Relationship Id="rId12" Type="http://schemas.openxmlformats.org/officeDocument/2006/relationships/slide" Target="slide4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11" Type="http://schemas.openxmlformats.org/officeDocument/2006/relationships/slide" Target="slide2.xml"/><Relationship Id="rId5" Type="http://schemas.openxmlformats.org/officeDocument/2006/relationships/tags" Target="../tags/tag5.xml"/><Relationship Id="rId10" Type="http://schemas.openxmlformats.org/officeDocument/2006/relationships/slide" Target="slide1.xml"/><Relationship Id="rId4" Type="http://schemas.openxmlformats.org/officeDocument/2006/relationships/tags" Target="../tags/tag4.xml"/><Relationship Id="rId9" Type="http://schemas.openxmlformats.org/officeDocument/2006/relationships/slideLayout" Target="../slideLayouts/slideLayout23.xml"/><Relationship Id="rId14" Type="http://schemas.openxmlformats.org/officeDocument/2006/relationships/slide" Target="slide2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9.xml"/><Relationship Id="rId4" Type="http://schemas.openxmlformats.org/officeDocument/2006/relationships/slide" Target="slide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8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9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0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1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slide" Target="slide45.xml"/><Relationship Id="rId3" Type="http://schemas.openxmlformats.org/officeDocument/2006/relationships/slide" Target="slide33.xml"/><Relationship Id="rId7" Type="http://schemas.openxmlformats.org/officeDocument/2006/relationships/slide" Target="slide42.xml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Relationship Id="rId6" Type="http://schemas.openxmlformats.org/officeDocument/2006/relationships/slide" Target="slide25.xml"/><Relationship Id="rId11" Type="http://schemas.openxmlformats.org/officeDocument/2006/relationships/slide" Target="slide55.xml"/><Relationship Id="rId5" Type="http://schemas.openxmlformats.org/officeDocument/2006/relationships/slide" Target="slide29.xml"/><Relationship Id="rId10" Type="http://schemas.openxmlformats.org/officeDocument/2006/relationships/slide" Target="slide48.xml"/><Relationship Id="rId4" Type="http://schemas.openxmlformats.org/officeDocument/2006/relationships/slide" Target="slide36.xml"/><Relationship Id="rId9" Type="http://schemas.openxmlformats.org/officeDocument/2006/relationships/slide" Target="slide5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slide" Target="slide24.xml"/><Relationship Id="rId5" Type="http://schemas.openxmlformats.org/officeDocument/2006/relationships/slide" Target="slide1.xml"/><Relationship Id="rId4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5.xml"/><Relationship Id="rId4" Type="http://schemas.openxmlformats.org/officeDocument/2006/relationships/slide" Target="slide2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24.xml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" Target="slide24.xml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tags" Target="../tags/tag28.xml"/><Relationship Id="rId2" Type="http://schemas.openxmlformats.org/officeDocument/2006/relationships/tags" Target="../tags/tag27.xml"/><Relationship Id="rId1" Type="http://schemas.openxmlformats.org/officeDocument/2006/relationships/tags" Target="../tags/tag26.xml"/><Relationship Id="rId6" Type="http://schemas.openxmlformats.org/officeDocument/2006/relationships/slide" Target="slide24.xml"/><Relationship Id="rId5" Type="http://schemas.openxmlformats.org/officeDocument/2006/relationships/slide" Target="slide1.xml"/><Relationship Id="rId4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0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" Target="slide24.xml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" Target="slide24.xml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" Target="slide24.xml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tags" Target="../tags/tag29.xml"/><Relationship Id="rId6" Type="http://schemas.openxmlformats.org/officeDocument/2006/relationships/slide" Target="slide24.xml"/><Relationship Id="rId5" Type="http://schemas.openxmlformats.org/officeDocument/2006/relationships/slide" Target="slide1.xml"/><Relationship Id="rId4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" Target="slide24.xml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" Target="slide24.xml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3.xml"/><Relationship Id="rId1" Type="http://schemas.openxmlformats.org/officeDocument/2006/relationships/tags" Target="../tags/tag32.xml"/><Relationship Id="rId5" Type="http://schemas.openxmlformats.org/officeDocument/2006/relationships/slide" Target="slide24.xml"/><Relationship Id="rId4" Type="http://schemas.openxmlformats.org/officeDocument/2006/relationships/slide" Target="slide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" Target="slide24.xml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" Target="slide24.xml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" Target="slide24.xml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" Target="slide24.xml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" Target="slide24.xml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5.xml"/><Relationship Id="rId1" Type="http://schemas.openxmlformats.org/officeDocument/2006/relationships/tags" Target="../tags/tag34.xml"/><Relationship Id="rId5" Type="http://schemas.openxmlformats.org/officeDocument/2006/relationships/slide" Target="slide24.xml"/><Relationship Id="rId4" Type="http://schemas.openxmlformats.org/officeDocument/2006/relationships/slide" Target="slide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" Target="slide24.xml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" Target="slide24.xml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" Target="slide24.xml"/><Relationship Id="rId4" Type="http://schemas.openxmlformats.org/officeDocument/2006/relationships/slide" Target="slide1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slide" Target="slide24.xml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slide" Target="slide24.xml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9.xml"/><Relationship Id="rId1" Type="http://schemas.openxmlformats.org/officeDocument/2006/relationships/tags" Target="../tags/tag38.xml"/><Relationship Id="rId5" Type="http://schemas.openxmlformats.org/officeDocument/2006/relationships/slide" Target="slide24.xml"/><Relationship Id="rId4" Type="http://schemas.openxmlformats.org/officeDocument/2006/relationships/slide" Target="slide1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slide" Target="slide24.xml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slide" Target="slide24.xml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slide" Target="slide24.xml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5" Type="http://schemas.openxmlformats.org/officeDocument/2006/relationships/slide" Target="slide24.xml"/><Relationship Id="rId4" Type="http://schemas.openxmlformats.org/officeDocument/2006/relationships/slide" Target="slide1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slide" Target="slide24.xml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slide" Target="slide24.xml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43.xml"/><Relationship Id="rId1" Type="http://schemas.openxmlformats.org/officeDocument/2006/relationships/tags" Target="../tags/tag42.xml"/><Relationship Id="rId5" Type="http://schemas.openxmlformats.org/officeDocument/2006/relationships/slide" Target="slide24.xml"/><Relationship Id="rId4" Type="http://schemas.openxmlformats.org/officeDocument/2006/relationships/slide" Target="slide1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slide" Target="slide24.xml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slide" Target="slide24.xml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slide" Target="slide24.xml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slide" Target="slide24.xml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slide" Target="slide24.xml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slide" Target="slide24.xml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6" name="组合 65"/>
          <p:cNvGrpSpPr/>
          <p:nvPr/>
        </p:nvGrpSpPr>
        <p:grpSpPr>
          <a:xfrm>
            <a:off x="3151505" y="3275329"/>
            <a:ext cx="6941185" cy="738664"/>
            <a:chOff x="3027246" y="1988317"/>
            <a:chExt cx="5990707" cy="970616"/>
          </a:xfrm>
        </p:grpSpPr>
        <p:sp>
          <p:nvSpPr>
            <p:cNvPr id="38" name="圆角矩形 6">
              <a:hlinkClick r:id="rId10" action="ppaction://hlinksldjump"/>
            </p:cNvPr>
            <p:cNvSpPr/>
            <p:nvPr>
              <p:custDataLst>
                <p:tags r:id="rId7"/>
              </p:custDataLst>
            </p:nvPr>
          </p:nvSpPr>
          <p:spPr>
            <a:xfrm flipV="1">
              <a:off x="4137042" y="2036712"/>
              <a:ext cx="4880911" cy="792680"/>
            </a:xfrm>
            <a:prstGeom prst="snip1Rect">
              <a:avLst/>
            </a:prstGeom>
            <a:ln w="222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pPr algn="ctr" fontAlgn="auto"/>
              <a:endParaRPr lang="zh-CN" altLang="en-US" sz="3200" b="1" strike="noStrike" noProof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endParaRPr>
            </a:p>
          </p:txBody>
        </p:sp>
        <p:sp>
          <p:nvSpPr>
            <p:cNvPr id="39" name="椭圆 7"/>
            <p:cNvSpPr/>
            <p:nvPr>
              <p:custDataLst>
                <p:tags r:id="rId8"/>
              </p:custDataLst>
            </p:nvPr>
          </p:nvSpPr>
          <p:spPr>
            <a:xfrm>
              <a:off x="3027246" y="2016110"/>
              <a:ext cx="885507" cy="799447"/>
            </a:xfrm>
            <a:prstGeom prst="snipRoundRect">
              <a:avLst/>
            </a:prstGeom>
            <a:solidFill>
              <a:srgbClr val="FAB529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<a:normAutofit lnSpcReduction="10000"/>
            </a:bodyPr>
            <a:lstStyle/>
            <a:p>
              <a:pPr algn="ctr" fontAlgn="auto"/>
              <a:r>
                <a:rPr lang="en-US" altLang="zh-CN" sz="3200" b="1" strike="noStrike" noProof="1">
                  <a:solidFill>
                    <a:schemeClr val="bg1"/>
                  </a:solidFill>
                  <a:latin typeface="FZDaHei-B02" panose="03000509000000000000" pitchFamily="66" charset="-122"/>
                  <a:ea typeface="FZDaHei-B02" panose="03000509000000000000" pitchFamily="66" charset="-122"/>
                </a:rPr>
                <a:t>1</a:t>
              </a:r>
              <a:endParaRPr lang="zh-CN" altLang="en-US" sz="3200" b="1" strike="noStrike" noProof="1">
                <a:solidFill>
                  <a:schemeClr val="bg1"/>
                </a:solidFill>
                <a:latin typeface="FZDaHei-B02" panose="03000509000000000000" pitchFamily="66" charset="-122"/>
                <a:ea typeface="FZDaHei-B02" panose="03000509000000000000" pitchFamily="66" charset="-122"/>
              </a:endParaRPr>
            </a:p>
          </p:txBody>
        </p:sp>
        <p:sp>
          <p:nvSpPr>
            <p:cNvPr id="45" name="文本框 2">
              <a:hlinkClick r:id="rId11" action="ppaction://hlinksldjump"/>
            </p:cNvPr>
            <p:cNvSpPr txBox="1"/>
            <p:nvPr/>
          </p:nvSpPr>
          <p:spPr>
            <a:xfrm>
              <a:off x="4422027" y="1988317"/>
              <a:ext cx="4559207" cy="97061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2800" b="1" dirty="0">
                  <a:solidFill>
                    <a:srgbClr val="01B0F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数据纵览  考情分析</a:t>
              </a:r>
            </a:p>
          </p:txBody>
        </p:sp>
        <p:sp>
          <p:nvSpPr>
            <p:cNvPr id="62" name="圆角矩形 61"/>
            <p:cNvSpPr/>
            <p:nvPr/>
          </p:nvSpPr>
          <p:spPr bwMode="auto">
            <a:xfrm rot="16200000">
              <a:off x="3924200" y="2242422"/>
              <a:ext cx="36000" cy="390052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5">
                <a:solidFill>
                  <a:prstClr val="white"/>
                </a:solidFill>
              </a:endParaRPr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3150870" y="4067175"/>
            <a:ext cx="6941820" cy="737235"/>
            <a:chOff x="2941329" y="3106174"/>
            <a:chExt cx="6094086" cy="1013103"/>
          </a:xfrm>
        </p:grpSpPr>
        <p:sp>
          <p:nvSpPr>
            <p:cNvPr id="42" name="圆角矩形 6">
              <a:hlinkClick r:id="" action="ppaction://noaction"/>
            </p:cNvPr>
            <p:cNvSpPr/>
            <p:nvPr>
              <p:custDataLst>
                <p:tags r:id="rId5"/>
              </p:custDataLst>
            </p:nvPr>
          </p:nvSpPr>
          <p:spPr>
            <a:xfrm flipV="1">
              <a:off x="4044741" y="3273744"/>
              <a:ext cx="4990674" cy="792453"/>
            </a:xfrm>
            <a:prstGeom prst="snip1Rect">
              <a:avLst/>
            </a:prstGeom>
            <a:ln w="222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pPr algn="ctr" fontAlgn="auto"/>
              <a:endParaRPr lang="zh-CN" altLang="en-US" sz="3200" b="1" strike="noStrike" noProof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endParaRPr>
            </a:p>
          </p:txBody>
        </p:sp>
        <p:sp>
          <p:nvSpPr>
            <p:cNvPr id="43" name="椭圆 7"/>
            <p:cNvSpPr/>
            <p:nvPr>
              <p:custDataLst>
                <p:tags r:id="rId6"/>
              </p:custDataLst>
            </p:nvPr>
          </p:nvSpPr>
          <p:spPr>
            <a:xfrm>
              <a:off x="2941329" y="3252773"/>
              <a:ext cx="900705" cy="835302"/>
            </a:xfrm>
            <a:prstGeom prst="snipRoundRect">
              <a:avLst/>
            </a:prstGeom>
            <a:solidFill>
              <a:srgbClr val="FAB529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<a:normAutofit lnSpcReduction="10000"/>
            </a:bodyPr>
            <a:lstStyle/>
            <a:p>
              <a:pPr algn="ctr"/>
              <a:r>
                <a:rPr lang="en-US" altLang="zh-CN" sz="3200" b="1" noProof="1">
                  <a:solidFill>
                    <a:schemeClr val="bg1"/>
                  </a:solidFill>
                  <a:latin typeface="FZDaHei-B02" panose="03000509000000000000" pitchFamily="66" charset="-122"/>
                  <a:ea typeface="FZDaHei-B02" panose="03000509000000000000" pitchFamily="66" charset="-122"/>
                </a:rPr>
                <a:t>2</a:t>
              </a:r>
              <a:endParaRPr lang="zh-CN" altLang="en-US" sz="3200" b="1" noProof="1">
                <a:solidFill>
                  <a:schemeClr val="bg1"/>
                </a:solidFill>
                <a:latin typeface="FZDaHei-B02" panose="03000509000000000000" pitchFamily="66" charset="-122"/>
                <a:ea typeface="FZDaHei-B02" panose="03000509000000000000" pitchFamily="66" charset="-122"/>
              </a:endParaRPr>
            </a:p>
          </p:txBody>
        </p:sp>
        <p:sp>
          <p:nvSpPr>
            <p:cNvPr id="46" name="文本框 16">
              <a:hlinkClick r:id="rId12" action="ppaction://hlinksldjump"/>
            </p:cNvPr>
            <p:cNvSpPr txBox="1"/>
            <p:nvPr/>
          </p:nvSpPr>
          <p:spPr>
            <a:xfrm>
              <a:off x="4087522" y="3106174"/>
              <a:ext cx="4529681" cy="101310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2800" b="1" dirty="0">
                  <a:solidFill>
                    <a:srgbClr val="01B0F0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宋体" panose="02010600030101010101" pitchFamily="2" charset="-122"/>
                </a:rPr>
                <a:t>       </a:t>
              </a:r>
              <a:r>
                <a:rPr lang="zh-CN" altLang="en-US" sz="2800" b="1" dirty="0">
                  <a:solidFill>
                    <a:srgbClr val="01B0F0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宋体" panose="02010600030101010101" pitchFamily="2" charset="-122"/>
                </a:rPr>
                <a:t>数据链接  真题试做</a:t>
              </a:r>
            </a:p>
          </p:txBody>
        </p:sp>
        <p:sp>
          <p:nvSpPr>
            <p:cNvPr id="63" name="圆角矩形 62"/>
            <p:cNvSpPr/>
            <p:nvPr/>
          </p:nvSpPr>
          <p:spPr bwMode="auto">
            <a:xfrm rot="16200000">
              <a:off x="3937952" y="3491035"/>
              <a:ext cx="36000" cy="396000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altLang="zh-CN" sz="1015" dirty="0">
                  <a:solidFill>
                    <a:prstClr val="white"/>
                  </a:solidFill>
                </a:rPr>
                <a:t>a</a:t>
              </a:r>
              <a:endParaRPr lang="zh-CN" altLang="en-US" sz="1015" dirty="0">
                <a:solidFill>
                  <a:prstClr val="white"/>
                </a:solidFill>
              </a:endParaRPr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3151505" y="4859020"/>
            <a:ext cx="6941820" cy="769690"/>
            <a:chOff x="2953465" y="4213889"/>
            <a:chExt cx="6064488" cy="1155560"/>
          </a:xfrm>
        </p:grpSpPr>
        <p:sp>
          <p:nvSpPr>
            <p:cNvPr id="34" name="圆角矩形 6"/>
            <p:cNvSpPr/>
            <p:nvPr>
              <p:custDataLst>
                <p:tags r:id="rId3"/>
              </p:custDataLst>
            </p:nvPr>
          </p:nvSpPr>
          <p:spPr>
            <a:xfrm flipV="1">
              <a:off x="4076826" y="4477012"/>
              <a:ext cx="4941127" cy="792230"/>
            </a:xfrm>
            <a:prstGeom prst="snip1Rect">
              <a:avLst/>
            </a:prstGeom>
            <a:ln w="222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pPr algn="ctr" fontAlgn="auto"/>
              <a:endParaRPr lang="zh-CN" altLang="en-US" sz="3200" b="1" strike="noStrike" noProof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endParaRPr>
            </a:p>
          </p:txBody>
        </p:sp>
        <p:sp>
          <p:nvSpPr>
            <p:cNvPr id="35" name="椭圆 7"/>
            <p:cNvSpPr/>
            <p:nvPr>
              <p:custDataLst>
                <p:tags r:id="rId4"/>
              </p:custDataLst>
            </p:nvPr>
          </p:nvSpPr>
          <p:spPr>
            <a:xfrm>
              <a:off x="2953465" y="4456039"/>
              <a:ext cx="896330" cy="913410"/>
            </a:xfrm>
            <a:prstGeom prst="snipRoundRect">
              <a:avLst/>
            </a:prstGeom>
            <a:solidFill>
              <a:srgbClr val="FAB529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<a:normAutofit lnSpcReduction="10000"/>
            </a:bodyPr>
            <a:lstStyle/>
            <a:p>
              <a:pPr algn="ctr"/>
              <a:r>
                <a:rPr lang="en-US" altLang="zh-CN" sz="3200" b="1" noProof="1">
                  <a:solidFill>
                    <a:schemeClr val="bg1"/>
                  </a:solidFill>
                  <a:latin typeface="FZDaHei-B02" panose="03000509000000000000" pitchFamily="66" charset="-122"/>
                  <a:ea typeface="FZDaHei-B02" panose="03000509000000000000" pitchFamily="66" charset="-122"/>
                </a:rPr>
                <a:t>3</a:t>
              </a:r>
              <a:endParaRPr lang="zh-CN" altLang="en-US" sz="3200" b="1" noProof="1">
                <a:solidFill>
                  <a:schemeClr val="bg1"/>
                </a:solidFill>
                <a:latin typeface="FZDaHei-B02" panose="03000509000000000000" pitchFamily="66" charset="-122"/>
                <a:ea typeface="FZDaHei-B02" panose="03000509000000000000" pitchFamily="66" charset="-122"/>
              </a:endParaRPr>
            </a:p>
          </p:txBody>
        </p:sp>
        <p:sp>
          <p:nvSpPr>
            <p:cNvPr id="47" name="文本框 16">
              <a:hlinkClick r:id="rId13" action="ppaction://hlinksldjump"/>
            </p:cNvPr>
            <p:cNvSpPr txBox="1"/>
            <p:nvPr/>
          </p:nvSpPr>
          <p:spPr>
            <a:xfrm>
              <a:off x="4720412" y="4213889"/>
              <a:ext cx="3891249" cy="11068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800" b="1" dirty="0">
                  <a:solidFill>
                    <a:srgbClr val="01B0F0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宋体" panose="02010600030101010101" pitchFamily="2" charset="-122"/>
                </a:rPr>
                <a:t>      </a:t>
              </a:r>
              <a:r>
                <a:rPr lang="zh-CN" altLang="en-US" sz="2800" b="1" dirty="0">
                  <a:solidFill>
                    <a:srgbClr val="01B0F0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宋体" panose="02010600030101010101" pitchFamily="2" charset="-122"/>
                </a:rPr>
                <a:t>数据透视  知识清单</a:t>
              </a:r>
            </a:p>
          </p:txBody>
        </p:sp>
        <p:sp>
          <p:nvSpPr>
            <p:cNvPr id="64" name="圆角矩形 63"/>
            <p:cNvSpPr/>
            <p:nvPr/>
          </p:nvSpPr>
          <p:spPr bwMode="auto">
            <a:xfrm rot="16200000">
              <a:off x="3876853" y="4708206"/>
              <a:ext cx="36000" cy="386837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5">
                <a:solidFill>
                  <a:prstClr val="white"/>
                </a:solidFill>
              </a:endParaRPr>
            </a:p>
          </p:txBody>
        </p:sp>
      </p:grpSp>
      <p:sp>
        <p:nvSpPr>
          <p:cNvPr id="70" name="文本框 5"/>
          <p:cNvSpPr txBox="1"/>
          <p:nvPr/>
        </p:nvSpPr>
        <p:spPr>
          <a:xfrm>
            <a:off x="1575833" y="1185418"/>
            <a:ext cx="9712711" cy="11988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17</a:t>
            </a:r>
            <a:r>
              <a:rPr lang="zh-CN" altLang="en-US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课时  </a:t>
            </a:r>
            <a:r>
              <a:rPr lang="zh-CN" altLang="en-US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九</a:t>
            </a:r>
            <a:r>
              <a:rPr lang="zh-CN" altLang="en-US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年级</a:t>
            </a:r>
            <a:r>
              <a:rPr lang="en-US" altLang="zh-CN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en-US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全</a:t>
            </a:r>
            <a:r>
              <a:rPr lang="en-US" altLang="zh-CN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Units  3—4</a:t>
            </a:r>
            <a:endParaRPr lang="zh-CN" altLang="en-US" sz="4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  <a:sym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" y="7197"/>
            <a:ext cx="1184950" cy="982711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glow rad="63500">
              <a:schemeClr val="accent1"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74" name="矩形 73"/>
          <p:cNvSpPr/>
          <p:nvPr/>
        </p:nvSpPr>
        <p:spPr>
          <a:xfrm>
            <a:off x="0" y="1263142"/>
            <a:ext cx="1184951" cy="5587660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glow rad="63500">
              <a:schemeClr val="accent3">
                <a:satMod val="175000"/>
                <a:alpha val="40000"/>
              </a:schemeClr>
            </a:glow>
            <a:softEdge rad="126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75" name="文本框 5"/>
          <p:cNvSpPr txBox="1"/>
          <p:nvPr/>
        </p:nvSpPr>
        <p:spPr>
          <a:xfrm>
            <a:off x="149204" y="2097340"/>
            <a:ext cx="886541" cy="264591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6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目</a:t>
            </a:r>
            <a:endParaRPr lang="en-US" altLang="zh-CN" sz="6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</a:pPr>
            <a:r>
              <a:rPr lang="zh-CN" altLang="en-US" sz="6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录</a:t>
            </a:r>
            <a:endParaRPr lang="zh-CN" altLang="en-US" sz="6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  <a:sym typeface="宋体" panose="02010600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184426" y="989908"/>
            <a:ext cx="11007049" cy="273234"/>
          </a:xfrm>
          <a:prstGeom prst="rect">
            <a:avLst/>
          </a:prstGeom>
          <a:solidFill>
            <a:srgbClr val="01B0F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3151504" y="5741035"/>
            <a:ext cx="6941186" cy="751288"/>
            <a:chOff x="3024550" y="3691330"/>
            <a:chExt cx="6048318" cy="1128229"/>
          </a:xfrm>
        </p:grpSpPr>
        <p:sp>
          <p:nvSpPr>
            <p:cNvPr id="7" name="圆角矩形 6"/>
            <p:cNvSpPr/>
            <p:nvPr>
              <p:custDataLst>
                <p:tags r:id="rId1"/>
              </p:custDataLst>
            </p:nvPr>
          </p:nvSpPr>
          <p:spPr>
            <a:xfrm flipV="1">
              <a:off x="4145573" y="3971687"/>
              <a:ext cx="4927295" cy="792438"/>
            </a:xfrm>
            <a:prstGeom prst="snip1Rect">
              <a:avLst/>
            </a:prstGeom>
            <a:ln w="222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pPr algn="ctr" fontAlgn="auto"/>
              <a:endParaRPr lang="zh-CN" altLang="en-US" sz="3200" b="1" strike="noStrike" noProof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endParaRPr>
            </a:p>
          </p:txBody>
        </p:sp>
        <p:sp>
          <p:nvSpPr>
            <p:cNvPr id="8" name="椭圆 7"/>
            <p:cNvSpPr/>
            <p:nvPr>
              <p:custDataLst>
                <p:tags r:id="rId2"/>
              </p:custDataLst>
            </p:nvPr>
          </p:nvSpPr>
          <p:spPr>
            <a:xfrm>
              <a:off x="3024550" y="3994573"/>
              <a:ext cx="894022" cy="824986"/>
            </a:xfrm>
            <a:prstGeom prst="snipRoundRect">
              <a:avLst/>
            </a:prstGeom>
            <a:solidFill>
              <a:srgbClr val="FAB529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<a:normAutofit fontScale="90000" lnSpcReduction="10000"/>
            </a:bodyPr>
            <a:lstStyle/>
            <a:p>
              <a:pPr algn="ctr"/>
              <a:r>
                <a:rPr lang="en-US" altLang="zh-CN" sz="3200" b="1" noProof="1">
                  <a:solidFill>
                    <a:schemeClr val="bg1"/>
                  </a:solidFill>
                  <a:latin typeface="FZDaHei-B02" panose="03000509000000000000" pitchFamily="66" charset="-122"/>
                  <a:ea typeface="FZDaHei-B02" panose="03000509000000000000" pitchFamily="66" charset="-122"/>
                </a:rPr>
                <a:t>4</a:t>
              </a:r>
            </a:p>
          </p:txBody>
        </p:sp>
        <p:sp>
          <p:nvSpPr>
            <p:cNvPr id="9" name="文本框 16">
              <a:hlinkClick r:id="rId14" action="ppaction://hlinksldjump"/>
            </p:cNvPr>
            <p:cNvSpPr txBox="1"/>
            <p:nvPr/>
          </p:nvSpPr>
          <p:spPr>
            <a:xfrm>
              <a:off x="4730410" y="3691330"/>
              <a:ext cx="3891249" cy="110712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800" b="1" dirty="0">
                  <a:solidFill>
                    <a:srgbClr val="01B0F0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宋体" panose="02010600030101010101" pitchFamily="2" charset="-122"/>
                </a:rPr>
                <a:t>       </a:t>
              </a:r>
              <a:r>
                <a:rPr lang="zh-CN" altLang="en-US" sz="2800" b="1" dirty="0">
                  <a:solidFill>
                    <a:srgbClr val="01B0F0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宋体" panose="02010600030101010101" pitchFamily="2" charset="-122"/>
                </a:rPr>
                <a:t>数据共享  考点聚焦</a:t>
              </a:r>
            </a:p>
          </p:txBody>
        </p:sp>
        <p:sp>
          <p:nvSpPr>
            <p:cNvPr id="10" name="圆角矩形 9"/>
            <p:cNvSpPr/>
            <p:nvPr/>
          </p:nvSpPr>
          <p:spPr bwMode="auto">
            <a:xfrm rot="16200000" flipH="1">
              <a:off x="3980973" y="4214218"/>
              <a:ext cx="37843" cy="385841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5">
                <a:solidFill>
                  <a:prstClr val="white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07633" y="662197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55980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17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九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年级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全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 3—4 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真题试做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393065" y="947420"/>
            <a:ext cx="11492865" cy="590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二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、词语运用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11. (2021</a:t>
            </a:r>
            <a:r>
              <a:rPr lang="en-US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承德模拟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 She has always been kind and ________(help).  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12. (2021</a:t>
            </a:r>
            <a:r>
              <a:rPr lang="en-US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石家庄十八县重点中学摸底联考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 The first day we went    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_______</a:t>
            </a:r>
            <a:r>
              <a:rPr lang="zh-CN" alt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(ski).  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13. (2021</a:t>
            </a:r>
            <a:r>
              <a:rPr lang="en-US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石家庄四区联考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)First, we must pronounce the words ________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(correct), and read them again and again.  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14. (2021</a:t>
            </a:r>
            <a:r>
              <a:rPr lang="en-US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石家庄四区联考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 Don’t be afraid of   ________( make)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mistakes.  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15. (2021</a:t>
            </a:r>
            <a:r>
              <a:rPr lang="en-US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张家口一模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 I used ________( be) very shy. </a:t>
            </a:r>
            <a:endParaRPr lang="zh-CN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25710" y="969010"/>
            <a:ext cx="1675765" cy="454025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2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8488912" y="1719613"/>
            <a:ext cx="13238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helpful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971270" y="2970708"/>
            <a:ext cx="13238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skiing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0303134" y="3605279"/>
            <a:ext cx="163865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correctly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7826536" y="4901817"/>
            <a:ext cx="150580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making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188429" y="6198300"/>
            <a:ext cx="13238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to  be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07633" y="662197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66330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17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九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年级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全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 3—4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真题试做</a:t>
            </a:r>
          </a:p>
        </p:txBody>
      </p:sp>
      <p:sp>
        <p:nvSpPr>
          <p:cNvPr id="10" name="圆角矩形 9">
            <a:hlinkClick r:id="rId2" action="ppaction://hlinksldjump"/>
          </p:cNvPr>
          <p:cNvSpPr/>
          <p:nvPr/>
        </p:nvSpPr>
        <p:spPr>
          <a:xfrm>
            <a:off x="10147582" y="98978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2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07633" y="1199188"/>
            <a:ext cx="10804525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三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、连词成句</a:t>
            </a: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16.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(2021</a:t>
            </a:r>
            <a:r>
              <a:rPr lang="en-US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唐山滦州一模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 just now, the, watered, flowers, were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____________________________________________________.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(2021•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唐</a:t>
            </a:r>
            <a:r>
              <a:rPr lang="zh-CN" alt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山路南区一模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)need, you, rush, don’t, to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____________________________________________________.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18. (2021</a:t>
            </a:r>
            <a:r>
              <a:rPr lang="en-US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承德模拟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)be afraid of, used, I, the, to, dark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____________________________________________________.  </a:t>
            </a:r>
          </a:p>
          <a:p>
            <a:pPr fontAlgn="auto">
              <a:lnSpc>
                <a:spcPct val="150000"/>
              </a:lnSpc>
            </a:pPr>
            <a:endParaRPr lang="en-US" altLang="zh-CN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834786" y="2540754"/>
            <a:ext cx="88278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flowers were watered just now</a:t>
            </a:r>
            <a:endParaRPr lang="zh-CN" altLang="zh-CN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875734" y="3837291"/>
            <a:ext cx="83910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 don’t need to rush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916677" y="5065590"/>
            <a:ext cx="93873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 used to be afraid of the dark</a:t>
            </a:r>
            <a:endParaRPr lang="zh-CN" altLang="zh-CN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07633" y="82412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66330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17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九年级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全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 3—4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真题试做</a:t>
            </a:r>
            <a:endParaRPr lang="zh-CN" altLang="en-US" sz="32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36787" y="978987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2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07340" y="1439545"/>
            <a:ext cx="10804525" cy="2600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19. (2012</a:t>
            </a:r>
            <a:r>
              <a:rPr lang="en-US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石家庄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</a:t>
            </a:r>
            <a:r>
              <a:rPr lang="zh-CN" alt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中一模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)feel, how, we, proud, Chinese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____________________________________________________! 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20. (2020</a:t>
            </a:r>
            <a:r>
              <a:rPr lang="en-US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唐山路北区一模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)come, I, our, true, will, believe, dream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____________________________________________________.</a:t>
            </a:r>
            <a:endParaRPr lang="zh-CN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834786" y="2240498"/>
            <a:ext cx="88278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How proud we Chinese feel</a:t>
            </a:r>
            <a:endParaRPr lang="zh-CN" altLang="zh-CN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875730" y="3537058"/>
            <a:ext cx="88278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 believe our dream will come true</a:t>
            </a:r>
            <a:endParaRPr lang="zh-CN" altLang="zh-CN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00013" y="716807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graphicFrame>
        <p:nvGraphicFramePr>
          <p:cNvPr id="6" name="表格 5"/>
          <p:cNvGraphicFramePr/>
          <p:nvPr>
            <p:custDataLst>
              <p:tags r:id="rId1"/>
            </p:custDataLst>
          </p:nvPr>
        </p:nvGraphicFramePr>
        <p:xfrm>
          <a:off x="315279" y="2033656"/>
          <a:ext cx="11562736" cy="4572009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93247"/>
                <a:gridCol w="591276"/>
                <a:gridCol w="10378213"/>
              </a:tblGrid>
              <a:tr h="4572009"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000" b="1" dirty="0" err="1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核心词汇</a:t>
                      </a:r>
                      <a:endParaRPr lang="en-US" altLang="en-US" sz="2000" b="1" dirty="0">
                        <a:solidFill>
                          <a:srgbClr val="FF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000" b="1" dirty="0" err="1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书宋_GBK" charset="0"/>
                        </a:rPr>
                        <a:t>英汉互译</a:t>
                      </a:r>
                      <a:endParaRPr lang="en-US" altLang="en-US" sz="2000" b="1" dirty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书宋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1. beside </a:t>
                      </a:r>
                      <a:r>
                        <a:rPr lang="en-US" sz="2400" b="1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prep. ________</a:t>
                      </a:r>
                      <a:r>
                        <a:rPr lang="en-US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　　 </a:t>
                      </a: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3. </a:t>
                      </a:r>
                      <a:r>
                        <a:rPr lang="en-US" altLang="zh-CN" sz="2400" b="1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________</a:t>
                      </a:r>
                      <a:r>
                        <a:rPr lang="en-US" sz="2400" b="1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v.</a:t>
                      </a:r>
                      <a:r>
                        <a:rPr lang="en-US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zh-CN" altLang="en-US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建议</a:t>
                      </a:r>
                      <a:r>
                        <a:rPr lang="en-US" altLang="zh-CN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;</a:t>
                      </a:r>
                      <a:r>
                        <a:rPr lang="zh-CN" altLang="en-US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提议 </a:t>
                      </a: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5. </a:t>
                      </a:r>
                      <a:r>
                        <a:rPr lang="en-US" altLang="zh-CN" sz="2400" b="1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________     </a:t>
                      </a:r>
                      <a:r>
                        <a:rPr lang="en-US" sz="2400" b="1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adj.</a:t>
                      </a:r>
                      <a:r>
                        <a:rPr lang="en-US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zh-CN" altLang="en-US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便利的</a:t>
                      </a:r>
                      <a:r>
                        <a:rPr lang="en-US" altLang="zh-CN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;</a:t>
                      </a:r>
                      <a:r>
                        <a:rPr lang="zh-CN" altLang="en-US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方便的 </a:t>
                      </a: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7. request </a:t>
                      </a:r>
                      <a:r>
                        <a:rPr lang="en-US" sz="2400" b="1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n.</a:t>
                      </a:r>
                      <a:r>
                        <a:rPr lang="en-US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&amp; </a:t>
                      </a:r>
                      <a:r>
                        <a:rPr lang="en-US" sz="2400" b="1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v.</a:t>
                      </a:r>
                      <a:r>
                        <a:rPr lang="en-US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zh-CN" sz="2400" b="1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________</a:t>
                      </a: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1" i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9</a:t>
                      </a:r>
                      <a:r>
                        <a:rPr lang="en-US" altLang="zh-CN" sz="2400" b="1" i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. ________adj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正确的 </a:t>
                      </a:r>
                      <a:r>
                        <a:rPr lang="en-US" altLang="zh-CN" sz="2400" b="1" i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v.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改正</a:t>
                      </a:r>
                      <a:endParaRPr lang="en-US" altLang="zh-CN" sz="2400" b="1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11. address </a:t>
                      </a:r>
                      <a:r>
                        <a:rPr lang="en-US" altLang="zh-CN" sz="2400" b="1" i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en-US" altLang="zh-CN" sz="2400" b="1" i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________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13. </a:t>
                      </a:r>
                      <a:r>
                        <a:rPr lang="en-US" altLang="zh-CN" sz="2400" b="1" i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________n. 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课程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;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学科 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15. silent </a:t>
                      </a:r>
                      <a:r>
                        <a:rPr lang="en-US" altLang="zh-CN" sz="2400" b="1" i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adj. ________</a:t>
                      </a:r>
                    </a:p>
                  </a:txBody>
                  <a:tcPr marL="66675" marR="66675" marT="0" marB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6709131" y="1999626"/>
            <a:ext cx="5455573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en-US" altLang="zh-CN" sz="2400" b="1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________</a:t>
            </a:r>
            <a:r>
              <a:rPr lang="en-US" altLang="zh-CN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v. 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原谅 </a:t>
            </a:r>
            <a:r>
              <a:rPr lang="en-US" altLang="zh-CN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interj. 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请再说一遍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central </a:t>
            </a:r>
            <a:r>
              <a:rPr lang="en-US" altLang="zh-CN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adj.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endParaRPr lang="en-US" altLang="zh-CN" sz="24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6. corner </a:t>
            </a:r>
            <a:r>
              <a:rPr lang="en-US" altLang="zh-CN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n.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endParaRPr lang="en-US" altLang="zh-CN" sz="24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8. </a:t>
            </a:r>
            <a:r>
              <a:rPr lang="en-US" altLang="zh-CN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________n.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方向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方位 </a:t>
            </a:r>
          </a:p>
          <a:p>
            <a:pPr lvl="0"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polite </a:t>
            </a:r>
            <a:r>
              <a:rPr lang="en-US" altLang="zh-CN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adj.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endParaRPr lang="zh-CN" altLang="en-US" sz="24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lvl="0"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12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</a:t>
            </a:r>
            <a:r>
              <a:rPr lang="en-US" altLang="zh-CN" sz="2400" b="1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____________   adj</a:t>
            </a:r>
            <a:r>
              <a:rPr lang="en-US" altLang="zh-CN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地下的 </a:t>
            </a:r>
            <a:r>
              <a:rPr lang="en-US" altLang="zh-CN" sz="2400" b="1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地铁 </a:t>
            </a:r>
            <a:endParaRPr lang="en-US" altLang="zh-CN" sz="2400" b="1" dirty="0" smtClean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lvl="0"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14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</a:t>
            </a:r>
            <a:r>
              <a:rPr lang="en-US" altLang="zh-CN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 </a:t>
            </a:r>
            <a:r>
              <a:rPr lang="en-US" altLang="zh-CN" sz="2400" b="1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adj</a:t>
            </a:r>
            <a:r>
              <a:rPr lang="en-US" altLang="zh-CN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有幽默感的 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16. </a:t>
            </a:r>
            <a:r>
              <a:rPr lang="en-US" altLang="zh-CN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________adj. 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有用的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有帮助的</a:t>
            </a:r>
            <a:endParaRPr lang="zh-CN" altLang="en-US" dirty="0"/>
          </a:p>
        </p:txBody>
      </p:sp>
      <p:sp>
        <p:nvSpPr>
          <p:cNvPr id="4" name="圆角矩形 3"/>
          <p:cNvSpPr/>
          <p:nvPr/>
        </p:nvSpPr>
        <p:spPr>
          <a:xfrm>
            <a:off x="17789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66330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17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九年级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全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 3—4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知识清单</a:t>
            </a:r>
            <a:endParaRPr lang="zh-CN" altLang="en-US" sz="32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rId3" action="ppaction://hlinksldjump"/>
          </p:cNvPr>
          <p:cNvSpPr/>
          <p:nvPr/>
        </p:nvSpPr>
        <p:spPr>
          <a:xfrm>
            <a:off x="9651165" y="1077376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839845" y="1030954"/>
            <a:ext cx="4838700" cy="503555"/>
          </a:xfrm>
          <a:prstGeom prst="rect">
            <a:avLst/>
          </a:prstGeom>
          <a:solidFill>
            <a:srgbClr val="01B0F0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数据透视</a:t>
            </a:r>
            <a:r>
              <a:rPr kumimoji="1" lang="en-US" altLang="zh-CN" sz="36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kumimoji="1"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知识清单</a:t>
            </a:r>
          </a:p>
        </p:txBody>
      </p:sp>
      <p:sp>
        <p:nvSpPr>
          <p:cNvPr id="9" name="椭圆 8"/>
          <p:cNvSpPr/>
          <p:nvPr/>
        </p:nvSpPr>
        <p:spPr>
          <a:xfrm>
            <a:off x="3464867" y="931807"/>
            <a:ext cx="729465" cy="729465"/>
          </a:xfrm>
          <a:prstGeom prst="ellipse">
            <a:avLst/>
          </a:prstGeom>
          <a:solidFill>
            <a:srgbClr val="01B0F0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3220154" y="2128192"/>
            <a:ext cx="191304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在</a:t>
            </a:r>
            <a:r>
              <a:rPr lang="en-US" altLang="zh-CN" sz="24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……</a:t>
            </a:r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旁边</a:t>
            </a:r>
            <a:endParaRPr lang="zh-CN" altLang="en-US" sz="24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113378" y="2056196"/>
            <a:ext cx="191304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pardon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830182" y="2615206"/>
            <a:ext cx="191304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suggest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8496352" y="2591600"/>
            <a:ext cx="23273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中心的</a:t>
            </a:r>
            <a:r>
              <a:rPr lang="en-US" altLang="zh-CN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;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中央的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748293" y="3201323"/>
            <a:ext cx="191304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convenient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8337052" y="3137192"/>
            <a:ext cx="191304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拐角</a:t>
            </a:r>
            <a:r>
              <a:rPr lang="en-US" altLang="zh-CN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;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角落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3743223" y="3724911"/>
            <a:ext cx="191304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要求</a:t>
            </a:r>
            <a:r>
              <a:rPr lang="en-US" altLang="zh-CN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;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请求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6996734" y="3750338"/>
            <a:ext cx="191304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direction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871125" y="4293893"/>
            <a:ext cx="191304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correct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8480531" y="4227520"/>
            <a:ext cx="191304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有礼貌的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3536613" y="4833929"/>
            <a:ext cx="191304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地址</a:t>
            </a:r>
            <a:endParaRPr lang="zh-CN" altLang="en-US" sz="24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7219449" y="4765401"/>
            <a:ext cx="191304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underground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2035988" y="5384184"/>
            <a:ext cx="191304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course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7137560" y="5362916"/>
            <a:ext cx="191304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humorous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3190437" y="5923777"/>
            <a:ext cx="30163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不说话的；沉默的</a:t>
            </a:r>
            <a:endParaRPr lang="zh-CN" altLang="en-US" sz="24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7231432" y="5915190"/>
            <a:ext cx="191304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helpful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2" grpId="0"/>
      <p:bldP spid="13" grpId="0"/>
      <p:bldP spid="14" grpId="0"/>
      <p:bldP spid="15" grpId="0"/>
      <p:bldP spid="16" grpId="0"/>
      <p:bldP spid="17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表格 5"/>
          <p:cNvGraphicFramePr/>
          <p:nvPr>
            <p:custDataLst>
              <p:tags r:id="rId1"/>
            </p:custDataLst>
          </p:nvPr>
        </p:nvGraphicFramePr>
        <p:xfrm>
          <a:off x="340376" y="1840674"/>
          <a:ext cx="11574120" cy="4669109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93832"/>
                <a:gridCol w="591858"/>
                <a:gridCol w="10388430"/>
              </a:tblGrid>
              <a:tr h="4669109"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000" b="1" dirty="0" err="1" smtClean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核心词汇</a:t>
                      </a:r>
                      <a:endParaRPr lang="en-US" altLang="en-US" sz="2000" b="1" dirty="0">
                        <a:solidFill>
                          <a:srgbClr val="FF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000" b="1" dirty="0" err="1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书宋_GBK" charset="0"/>
                        </a:rPr>
                        <a:t>英汉互译</a:t>
                      </a:r>
                      <a:endParaRPr lang="en-US" altLang="en-US" sz="2000" b="1" dirty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书宋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altLang="zh-CN" sz="2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17. background </a:t>
                      </a:r>
                      <a:r>
                        <a:rPr kumimoji="0" lang="en-US" altLang="zh-CN" sz="24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</a:t>
                      </a:r>
                      <a:r>
                        <a:rPr kumimoji="0" lang="en-US" altLang="zh-CN" sz="2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kumimoji="0" lang="en-US" altLang="zh-CN" sz="24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________</a:t>
                      </a:r>
                      <a:r>
                        <a:rPr kumimoji="0" lang="en-US" altLang="zh-CN" sz="2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　 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altLang="zh-CN" sz="2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19. dare </a:t>
                      </a:r>
                      <a:r>
                        <a:rPr kumimoji="0" lang="en-US" altLang="zh-CN" sz="24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v. ___________</a:t>
                      </a:r>
                    </a:p>
                    <a:p>
                      <a:pPr lvl="0">
                        <a:lnSpc>
                          <a:spcPct val="150000"/>
                        </a:lnSpc>
                      </a:pP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21. require </a:t>
                      </a:r>
                      <a:r>
                        <a:rPr lang="en-US" altLang="zh-CN" sz="2400" b="1" i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v.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__________　　　 </a:t>
                      </a:r>
                    </a:p>
                    <a:p>
                      <a:pPr lvl="0">
                        <a:lnSpc>
                          <a:spcPct val="150000"/>
                        </a:lnSpc>
                      </a:pP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23. __________</a:t>
                      </a:r>
                      <a:r>
                        <a:rPr lang="en-US" altLang="zh-CN" sz="2400" b="1" i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n. 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讲话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;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发言 </a:t>
                      </a:r>
                    </a:p>
                    <a:p>
                      <a:pPr lvl="0">
                        <a:lnSpc>
                          <a:spcPct val="150000"/>
                        </a:lnSpc>
                      </a:pP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24. __________   </a:t>
                      </a:r>
                      <a:r>
                        <a:rPr lang="en-US" altLang="zh-CN" sz="2400" b="1" i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n. 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民众 </a:t>
                      </a:r>
                      <a:endParaRPr lang="en-US" altLang="zh-CN" sz="2400" b="1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lvl="0">
                        <a:lnSpc>
                          <a:spcPct val="150000"/>
                        </a:lnSpc>
                      </a:pPr>
                      <a:r>
                        <a:rPr lang="en-US" altLang="zh-CN" sz="2400" b="1" i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     adj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公开的</a:t>
                      </a:r>
                      <a:endParaRPr lang="en-US" altLang="zh-CN" sz="2400" b="1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27. __________</a:t>
                      </a:r>
                      <a:r>
                        <a:rPr lang="en-US" altLang="zh-CN" sz="2400" b="1" i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adj. 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缺席的</a:t>
                      </a:r>
                      <a:endParaRPr lang="en-US" altLang="zh-CN" sz="2400" b="1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29. pride </a:t>
                      </a:r>
                      <a:r>
                        <a:rPr lang="en-US" altLang="zh-CN" sz="2400" b="1" i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n. 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__________</a:t>
                      </a:r>
                      <a:endParaRPr lang="zh-CN" altLang="en-US" sz="2400" b="1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7030198" y="1819208"/>
            <a:ext cx="4706877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18. </a:t>
            </a:r>
            <a:r>
              <a:rPr lang="en-US" altLang="zh-CN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________v. 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&amp;</a:t>
            </a:r>
            <a:r>
              <a:rPr lang="en-US" altLang="zh-CN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n. 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面试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访谈</a:t>
            </a:r>
            <a:endParaRPr lang="en-US" altLang="zh-CN" sz="2400" b="1" dirty="0" smtClean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20. </a:t>
            </a:r>
            <a:r>
              <a:rPr lang="en-US" altLang="zh-CN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________adj. 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私人的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私密的</a:t>
            </a:r>
            <a:endParaRPr lang="en-US" altLang="en-US" sz="2400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22. __________</a:t>
            </a:r>
            <a:r>
              <a:rPr lang="en-US" altLang="zh-CN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adj. 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欧洲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人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 </a:t>
            </a:r>
            <a:endParaRPr lang="en-US" altLang="zh-CN" sz="2400" b="1" dirty="0" smtClean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n</a:t>
            </a:r>
            <a:r>
              <a:rPr lang="en-US" altLang="zh-CN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欧洲人</a:t>
            </a:r>
            <a:endParaRPr lang="zh-CN" altLang="en-US" sz="24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lvl="0"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25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seldom </a:t>
            </a:r>
            <a:r>
              <a:rPr lang="en-US" altLang="zh-CN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adv. 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　　　 </a:t>
            </a:r>
          </a:p>
          <a:p>
            <a:pPr lvl="0">
              <a:lnSpc>
                <a:spcPct val="15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26. __________</a:t>
            </a:r>
            <a:r>
              <a:rPr lang="en-US" altLang="zh-CN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n. 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&amp; </a:t>
            </a:r>
            <a:r>
              <a:rPr lang="en-US" altLang="zh-CN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v. 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影响 </a:t>
            </a:r>
          </a:p>
          <a:p>
            <a:pPr lvl="0"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28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exactly </a:t>
            </a:r>
            <a:r>
              <a:rPr lang="en-US" altLang="zh-CN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adv. 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　　 </a:t>
            </a:r>
          </a:p>
          <a:p>
            <a:pPr marL="457200" lvl="0" indent="-457200">
              <a:lnSpc>
                <a:spcPct val="150000"/>
              </a:lnSpc>
              <a:buFontTx/>
              <a:buAutoNum type="arabicPeriod" startAt="30"/>
            </a:pPr>
            <a:r>
              <a:rPr lang="en-US" altLang="zh-CN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  </a:t>
            </a:r>
            <a:r>
              <a:rPr lang="en-US" altLang="zh-CN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n. 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介绍 </a:t>
            </a:r>
            <a:endParaRPr lang="en-US" altLang="en-US" sz="2400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66330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17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九年级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全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 3—4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知识清单</a:t>
            </a: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9651165" y="1077376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243811" y="2994264"/>
            <a:ext cx="191304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需要；要求</a:t>
            </a:r>
            <a:endParaRPr lang="zh-CN" altLang="en-US" sz="24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537316" y="2986089"/>
            <a:ext cx="191304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European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149596" y="3496873"/>
            <a:ext cx="191304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speech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2327020" y="4062254"/>
            <a:ext cx="191304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public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9007260" y="4106354"/>
            <a:ext cx="191304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不</a:t>
            </a:r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常；很少</a:t>
            </a:r>
            <a:endParaRPr lang="zh-CN" altLang="en-US" sz="24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3024228" y="5744477"/>
            <a:ext cx="191304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自豪；骄傲</a:t>
            </a:r>
            <a:endParaRPr lang="zh-CN" altLang="en-US" sz="24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9002480" y="5190796"/>
            <a:ext cx="28890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确切地；精确地</a:t>
            </a:r>
            <a:endParaRPr lang="zh-CN" altLang="en-US" sz="24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7588545" y="4689955"/>
            <a:ext cx="191304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influence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2304063" y="5204119"/>
            <a:ext cx="191304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absent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7446137" y="5771774"/>
            <a:ext cx="191304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introduction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7459784" y="1957275"/>
            <a:ext cx="191304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interview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2873077" y="2434520"/>
            <a:ext cx="191304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敢于；胆敢</a:t>
            </a:r>
            <a:endParaRPr lang="zh-CN" altLang="en-US" sz="24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7541672" y="2444187"/>
            <a:ext cx="191304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private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3994397" y="1834062"/>
            <a:ext cx="191304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背景</a:t>
            </a:r>
            <a:endParaRPr lang="zh-CN" altLang="en-US" sz="24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2" grpId="0"/>
      <p:bldP spid="13" grpId="0"/>
      <p:bldP spid="32" grpId="0"/>
      <p:bldP spid="33" grpId="0"/>
      <p:bldP spid="34" grpId="0"/>
      <p:bldP spid="35" grpId="0"/>
      <p:bldP spid="36" grpId="0"/>
      <p:bldP spid="37" grpId="0"/>
      <p:bldP spid="38" grpId="0"/>
      <p:bldP spid="21" grpId="0"/>
      <p:bldP spid="22" grpId="0"/>
      <p:bldP spid="23" grpId="0"/>
      <p:bldP spid="2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66330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17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九年级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全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 3—4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知识清单</a:t>
            </a:r>
          </a:p>
        </p:txBody>
      </p:sp>
      <p:sp>
        <p:nvSpPr>
          <p:cNvPr id="10" name="圆角矩形 9">
            <a:hlinkClick r:id="rId3" action="ppaction://hlinksldjump"/>
          </p:cNvPr>
          <p:cNvSpPr/>
          <p:nvPr/>
        </p:nvSpPr>
        <p:spPr>
          <a:xfrm>
            <a:off x="10136787" y="978987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07340" y="1837055"/>
            <a:ext cx="1080452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altLang="zh-CN" sz="28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6" name="表格 5"/>
          <p:cNvGraphicFramePr/>
          <p:nvPr>
            <p:custDataLst>
              <p:tags r:id="rId1"/>
            </p:custDataLst>
          </p:nvPr>
        </p:nvGraphicFramePr>
        <p:xfrm>
          <a:off x="972185" y="1506154"/>
          <a:ext cx="10358755" cy="53035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45465"/>
                <a:gridCol w="543560"/>
                <a:gridCol w="9269730"/>
              </a:tblGrid>
              <a:tr h="4749800"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000" b="1" dirty="0" err="1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cs typeface="方正黑体_GBK" charset="0"/>
                        </a:rPr>
                        <a:t>核心词汇</a:t>
                      </a:r>
                      <a:endParaRPr lang="en-US" altLang="en-US" sz="2000" b="1" dirty="0">
                        <a:solidFill>
                          <a:srgbClr val="FF00FF"/>
                        </a:solidFill>
                        <a:latin typeface="Times New Roman" panose="02020603050405020304" pitchFamily="18" charset="0"/>
                        <a:ea typeface="方正黑体_GBK" charset="0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000" b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方正书宋_GBK" charset="0"/>
                          <a:cs typeface="方正书宋_GBK" charset="0"/>
                        </a:rPr>
                        <a:t>词汇拓展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 normal(</a:t>
                      </a:r>
                      <a:r>
                        <a:rPr lang="en-US" sz="2400" b="1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adj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.)→__________ (</a:t>
                      </a:r>
                      <a:r>
                        <a:rPr lang="en-US" sz="2400" b="1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adv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.)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通常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正常情况下 </a:t>
                      </a: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 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suggest(</a:t>
                      </a:r>
                      <a:r>
                        <a:rPr lang="en-US" sz="2400" b="1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.) → 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__________ 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sz="2400" b="1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.)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建议 </a:t>
                      </a: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3. 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center(</a:t>
                      </a:r>
                      <a:r>
                        <a:rPr lang="en-US" sz="2400" b="1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.)→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__________ 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(</a:t>
                      </a:r>
                      <a:r>
                        <a:rPr lang="en-US" sz="2400" b="1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adj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.)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中心的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中央的 </a:t>
                      </a: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4. 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east(</a:t>
                      </a:r>
                      <a:r>
                        <a:rPr lang="en-US" sz="2400" b="1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adj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&amp; </a:t>
                      </a:r>
                      <a:r>
                        <a:rPr lang="en-US" sz="2400" b="1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adv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.)→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__________ 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(</a:t>
                      </a:r>
                      <a:r>
                        <a:rPr lang="en-US" sz="2400" b="1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adj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.)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东方的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东部的 </a:t>
                      </a: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5. 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expensive(</a:t>
                      </a:r>
                      <a:r>
                        <a:rPr lang="en-US" sz="2400" b="1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adj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.) →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__________ 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(</a:t>
                      </a:r>
                      <a:r>
                        <a:rPr lang="en-US" sz="2400" b="1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adj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.)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不贵重的 </a:t>
                      </a: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6. 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crowded(</a:t>
                      </a:r>
                      <a:r>
                        <a:rPr lang="en-US" sz="2400" b="1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adj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.) →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__________ 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(</a:t>
                      </a:r>
                      <a:r>
                        <a:rPr lang="en-US" sz="2400" b="1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adj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.) 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不拥挤的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人少的 </a:t>
                      </a: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7. 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convenient(</a:t>
                      </a:r>
                      <a:r>
                        <a:rPr lang="en-US" sz="2400" b="1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adj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.)→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__________ 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1" i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sz="2400" b="1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.)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方便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便利 →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__________ 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反义 </a:t>
                      </a:r>
                      <a:endParaRPr lang="en-US" altLang="zh-CN" sz="24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词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不便利的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不方便的 </a:t>
                      </a: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8. 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polite(</a:t>
                      </a:r>
                      <a:r>
                        <a:rPr lang="en-US" sz="2400" b="1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adj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.)→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__________ 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sz="2400" b="1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adv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.)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礼貌地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客气地 →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__________ 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反义</a:t>
                      </a:r>
                      <a:endParaRPr lang="en-US" altLang="zh-CN" sz="24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indent="0" fontAlgn="auto">
                        <a:lnSpc>
                          <a:spcPct val="100000"/>
                        </a:lnSpc>
                        <a:buNone/>
                      </a:pP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词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粗鲁的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不礼貌的 </a:t>
                      </a:r>
                      <a:r>
                        <a:rPr lang="en-US" sz="24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en-US" sz="2000" b="1" u="sng" dirty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　　 </a:t>
                      </a:r>
                      <a:r>
                        <a:rPr lang="en-US" sz="2000" b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en-US" sz="2000" b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NEU-BZ-S92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文本框 2"/>
          <p:cNvSpPr txBox="1"/>
          <p:nvPr/>
        </p:nvSpPr>
        <p:spPr>
          <a:xfrm>
            <a:off x="4397874" y="1558720"/>
            <a:ext cx="14388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normally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6" name="文本框 2"/>
          <p:cNvSpPr txBox="1"/>
          <p:nvPr/>
        </p:nvSpPr>
        <p:spPr>
          <a:xfrm>
            <a:off x="4192976" y="2099743"/>
            <a:ext cx="16196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suggestion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7" name="文本框 2"/>
          <p:cNvSpPr txBox="1"/>
          <p:nvPr/>
        </p:nvSpPr>
        <p:spPr>
          <a:xfrm>
            <a:off x="4942345" y="3252409"/>
            <a:ext cx="139817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eastern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8" name="文本框 2"/>
          <p:cNvSpPr txBox="1"/>
          <p:nvPr/>
        </p:nvSpPr>
        <p:spPr>
          <a:xfrm>
            <a:off x="4173454" y="2579113"/>
            <a:ext cx="13735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central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9" name="文本框 2"/>
          <p:cNvSpPr txBox="1"/>
          <p:nvPr/>
        </p:nvSpPr>
        <p:spPr>
          <a:xfrm>
            <a:off x="4681417" y="3793603"/>
            <a:ext cx="24605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inexpensive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0" name="文本框 2"/>
          <p:cNvSpPr txBox="1"/>
          <p:nvPr/>
        </p:nvSpPr>
        <p:spPr>
          <a:xfrm>
            <a:off x="4517050" y="4362562"/>
            <a:ext cx="180166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err="1" smtClean="0">
                <a:solidFill>
                  <a:srgbClr val="FF0000"/>
                </a:solidFill>
                <a:latin typeface="Times New Roman" panose="02020603050405020304" pitchFamily="18" charset="0"/>
                <a:ea typeface="Gungsuh" panose="02030600000101010101" pitchFamily="18" charset="-127"/>
                <a:cs typeface="Times New Roman" panose="02020603050405020304" pitchFamily="18" charset="0"/>
              </a:rPr>
              <a:t>uncrowded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Gungsuh" panose="02030600000101010101" pitchFamily="18" charset="-127"/>
              <a:cs typeface="Times New Roman" panose="02020603050405020304" pitchFamily="18" charset="0"/>
            </a:endParaRPr>
          </a:p>
        </p:txBody>
      </p:sp>
      <p:sp>
        <p:nvSpPr>
          <p:cNvPr id="41" name="文本框 2"/>
          <p:cNvSpPr txBox="1"/>
          <p:nvPr/>
        </p:nvSpPr>
        <p:spPr>
          <a:xfrm>
            <a:off x="4688485" y="4876040"/>
            <a:ext cx="18477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convenience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2" name="文本框 2"/>
          <p:cNvSpPr txBox="1"/>
          <p:nvPr/>
        </p:nvSpPr>
        <p:spPr>
          <a:xfrm>
            <a:off x="8547151" y="4851523"/>
            <a:ext cx="18891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inconvenient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3" name="文本框 2"/>
          <p:cNvSpPr txBox="1"/>
          <p:nvPr/>
        </p:nvSpPr>
        <p:spPr>
          <a:xfrm>
            <a:off x="4333570" y="5935711"/>
            <a:ext cx="12170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politely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4" name="文本框 2"/>
          <p:cNvSpPr txBox="1"/>
          <p:nvPr/>
        </p:nvSpPr>
        <p:spPr>
          <a:xfrm>
            <a:off x="8970397" y="5927846"/>
            <a:ext cx="13303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impolite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36" grpId="0"/>
      <p:bldP spid="36" grpId="1"/>
      <p:bldP spid="37" grpId="0"/>
      <p:bldP spid="37" grpId="1"/>
      <p:bldP spid="38" grpId="0"/>
      <p:bldP spid="38" grpId="1"/>
      <p:bldP spid="39" grpId="0"/>
      <p:bldP spid="39" grpId="1"/>
      <p:bldP spid="40" grpId="0"/>
      <p:bldP spid="40" grpId="1"/>
      <p:bldP spid="41" grpId="0"/>
      <p:bldP spid="41" grpId="1"/>
      <p:bldP spid="42" grpId="0"/>
      <p:bldP spid="42" grpId="1"/>
      <p:bldP spid="43" grpId="0"/>
      <p:bldP spid="43" grpId="1"/>
      <p:bldP spid="44" grpId="0"/>
      <p:bldP spid="44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07633" y="62981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66330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17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九年级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全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 3—4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知识清单</a:t>
            </a:r>
          </a:p>
        </p:txBody>
      </p:sp>
      <p:sp>
        <p:nvSpPr>
          <p:cNvPr id="10" name="圆角矩形 9">
            <a:hlinkClick r:id="rId3" action="ppaction://hlinksldjump"/>
          </p:cNvPr>
          <p:cNvSpPr/>
          <p:nvPr/>
        </p:nvSpPr>
        <p:spPr>
          <a:xfrm>
            <a:off x="10136787" y="96819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07340" y="1837055"/>
            <a:ext cx="1080452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altLang="zh-CN" sz="28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6" name="表格 5"/>
          <p:cNvGraphicFramePr/>
          <p:nvPr>
            <p:custDataLst>
              <p:tags r:id="rId1"/>
            </p:custDataLst>
          </p:nvPr>
        </p:nvGraphicFramePr>
        <p:xfrm>
          <a:off x="972185" y="1407169"/>
          <a:ext cx="10358755" cy="54864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45465"/>
                <a:gridCol w="543560"/>
                <a:gridCol w="9269730"/>
              </a:tblGrid>
              <a:tr h="5224780"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000" b="1" dirty="0" err="1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cs typeface="方正黑体_GBK" charset="0"/>
                        </a:rPr>
                        <a:t>核心词汇</a:t>
                      </a:r>
                      <a:endParaRPr lang="en-US" altLang="en-US" sz="2000" b="1" dirty="0">
                        <a:solidFill>
                          <a:srgbClr val="FF00FF"/>
                        </a:solidFill>
                        <a:latin typeface="Times New Roman" panose="02020603050405020304" pitchFamily="18" charset="0"/>
                        <a:ea typeface="方正黑体_GBK" charset="0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000" b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方正书宋_GBK" charset="0"/>
                          <a:cs typeface="方正书宋_GBK" charset="0"/>
                        </a:rPr>
                        <a:t>词汇拓展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9. direct(</a:t>
                      </a:r>
                      <a:r>
                        <a:rPr lang="en-US" sz="2400" b="1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adj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.)→</a:t>
                      </a:r>
                      <a:r>
                        <a:rPr lang="en-US" sz="24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(</a:t>
                      </a:r>
                      <a:r>
                        <a:rPr lang="en-US" sz="2400" b="1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adv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.)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径直地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直接地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坦率地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直爽地 </a:t>
                      </a: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→</a:t>
                      </a:r>
                      <a:r>
                        <a:rPr lang="en-US" altLang="zh-CN" sz="24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sz="2400" b="1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.)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方向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方位 </a:t>
                      </a: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10. 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silent(</a:t>
                      </a:r>
                      <a:r>
                        <a:rPr lang="en-US" sz="2400" b="1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adj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.)→</a:t>
                      </a:r>
                      <a:r>
                        <a:rPr lang="en-US" altLang="zh-CN" sz="24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(</a:t>
                      </a:r>
                      <a:r>
                        <a:rPr lang="en-US" sz="2400" b="1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adv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.)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沉默地 </a:t>
                      </a: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11. 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Italy(</a:t>
                      </a:r>
                      <a:r>
                        <a:rPr lang="en-US" sz="2400" b="1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.) →</a:t>
                      </a:r>
                      <a:r>
                        <a:rPr lang="en-US" altLang="zh-CN" sz="24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(</a:t>
                      </a:r>
                      <a:r>
                        <a:rPr lang="en-US" sz="2400" b="1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.)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意大利人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意大利语　</a:t>
                      </a:r>
                      <a:r>
                        <a:rPr lang="en-US" altLang="zh-CN" sz="2400" b="1" i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sz="2400" b="1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adj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.)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意大利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人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的 </a:t>
                      </a: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12. 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humor(</a:t>
                      </a:r>
                      <a:r>
                        <a:rPr lang="en-US" sz="2400" b="1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.)→</a:t>
                      </a:r>
                      <a:r>
                        <a:rPr lang="en-US" altLang="zh-CN" sz="24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(</a:t>
                      </a:r>
                      <a:r>
                        <a:rPr lang="en-US" sz="2400" b="1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adj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.)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有幽默感的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滑稽有趣的 </a:t>
                      </a: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13. 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interview(</a:t>
                      </a:r>
                      <a:r>
                        <a:rPr lang="en-US" sz="2400" b="1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&amp; </a:t>
                      </a:r>
                      <a:r>
                        <a:rPr lang="en-US" sz="2400" b="1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.)→</a:t>
                      </a:r>
                      <a:r>
                        <a:rPr lang="en-US" altLang="zh-CN" sz="24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(</a:t>
                      </a:r>
                      <a:r>
                        <a:rPr lang="en-US" sz="2400" b="1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.)(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面试中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受审核者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被接见者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被    </a:t>
                      </a:r>
                      <a:endParaRPr lang="en-US" altLang="zh-CN" sz="24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采访者 →</a:t>
                      </a:r>
                      <a:r>
                        <a:rPr lang="en-US" altLang="zh-CN" sz="24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sz="2400" b="1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.)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主持面试者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接见者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采访者 </a:t>
                      </a: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14. </a:t>
                      </a:r>
                      <a:r>
                        <a:rPr lang="en-US" sz="2400" b="1" i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help(</a:t>
                      </a:r>
                      <a:r>
                        <a:rPr lang="en-US" sz="2400" b="1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n.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1" i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&amp;</a:t>
                      </a:r>
                      <a:r>
                        <a:rPr lang="en-US" sz="2400" b="1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v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.)→</a:t>
                      </a:r>
                      <a:r>
                        <a:rPr lang="en-US" altLang="zh-CN" sz="24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(</a:t>
                      </a:r>
                      <a:r>
                        <a:rPr lang="en-US" sz="2400" b="1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adj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.)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有用的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有帮助的 </a:t>
                      </a: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15. 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deal(</a:t>
                      </a:r>
                      <a:r>
                        <a:rPr lang="en-US" sz="2400" b="1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.)→</a:t>
                      </a:r>
                      <a:r>
                        <a:rPr lang="en-US" altLang="zh-CN" sz="24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(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过去式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/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过去分词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对付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对待 </a:t>
                      </a: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16. 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shy(</a:t>
                      </a:r>
                      <a:r>
                        <a:rPr lang="en-US" sz="2400" b="1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adj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.) →</a:t>
                      </a:r>
                      <a:r>
                        <a:rPr lang="en-US" altLang="zh-CN" sz="24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(</a:t>
                      </a:r>
                      <a:r>
                        <a:rPr lang="en-US" sz="2400" b="1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.)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害羞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腼腆 </a:t>
                      </a:r>
                      <a:r>
                        <a:rPr lang="en-US" sz="24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en-US" sz="2000" b="1" u="sng" dirty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sz="2000" b="0" u="sng" dirty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　 </a:t>
                      </a:r>
                      <a:r>
                        <a:rPr lang="en-US" sz="2000" b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en-US" sz="20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NEU-BZ-S92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文本框 2"/>
          <p:cNvSpPr txBox="1"/>
          <p:nvPr/>
        </p:nvSpPr>
        <p:spPr>
          <a:xfrm>
            <a:off x="4228555" y="1440655"/>
            <a:ext cx="13601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directly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文本框 2"/>
          <p:cNvSpPr txBox="1"/>
          <p:nvPr/>
        </p:nvSpPr>
        <p:spPr>
          <a:xfrm>
            <a:off x="2789289" y="2018304"/>
            <a:ext cx="14725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direction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" name="文本框 2"/>
          <p:cNvSpPr txBox="1"/>
          <p:nvPr/>
        </p:nvSpPr>
        <p:spPr>
          <a:xfrm>
            <a:off x="4399905" y="2573683"/>
            <a:ext cx="13808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silently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文本框 2"/>
          <p:cNvSpPr txBox="1"/>
          <p:nvPr/>
        </p:nvSpPr>
        <p:spPr>
          <a:xfrm>
            <a:off x="4212377" y="3152102"/>
            <a:ext cx="10721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Italian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文本框 2"/>
          <p:cNvSpPr txBox="1"/>
          <p:nvPr/>
        </p:nvSpPr>
        <p:spPr>
          <a:xfrm>
            <a:off x="4127700" y="3677172"/>
            <a:ext cx="152730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humorous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文本框 2"/>
          <p:cNvSpPr txBox="1"/>
          <p:nvPr/>
        </p:nvSpPr>
        <p:spPr>
          <a:xfrm>
            <a:off x="5064768" y="4196664"/>
            <a:ext cx="17617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interviewee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文本框 2"/>
          <p:cNvSpPr txBox="1"/>
          <p:nvPr/>
        </p:nvSpPr>
        <p:spPr>
          <a:xfrm>
            <a:off x="3852528" y="4764446"/>
            <a:ext cx="23805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interviewer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文本框 2"/>
          <p:cNvSpPr txBox="1"/>
          <p:nvPr/>
        </p:nvSpPr>
        <p:spPr>
          <a:xfrm>
            <a:off x="4587820" y="5247984"/>
            <a:ext cx="11412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helpful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3" name="文本框 2"/>
          <p:cNvSpPr txBox="1"/>
          <p:nvPr/>
        </p:nvSpPr>
        <p:spPr>
          <a:xfrm>
            <a:off x="4122915" y="5870005"/>
            <a:ext cx="8961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dealt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4" name="文本框 2"/>
          <p:cNvSpPr txBox="1"/>
          <p:nvPr/>
        </p:nvSpPr>
        <p:spPr>
          <a:xfrm>
            <a:off x="4135191" y="6394896"/>
            <a:ext cx="13018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shyness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6" grpId="1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296838" y="67299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66330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17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九年级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全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 3—4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知识清单</a:t>
            </a: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36787" y="98978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07340" y="1837055"/>
            <a:ext cx="1080452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altLang="zh-CN" sz="28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6" name="表格 5"/>
          <p:cNvGraphicFramePr/>
          <p:nvPr>
            <p:custDataLst>
              <p:tags r:id="rId1"/>
            </p:custDataLst>
          </p:nvPr>
        </p:nvGraphicFramePr>
        <p:xfrm>
          <a:off x="972185" y="1762555"/>
          <a:ext cx="10358755" cy="48463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45465"/>
                <a:gridCol w="543560"/>
                <a:gridCol w="9269730"/>
              </a:tblGrid>
              <a:tr h="4165600"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000" b="1" dirty="0" err="1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cs typeface="方正黑体_GBK" charset="0"/>
                        </a:rPr>
                        <a:t>核心词汇</a:t>
                      </a:r>
                      <a:endParaRPr lang="en-US" altLang="en-US" sz="2000" b="1" dirty="0">
                        <a:solidFill>
                          <a:srgbClr val="FF00FF"/>
                        </a:solidFill>
                        <a:latin typeface="Times New Roman" panose="02020603050405020304" pitchFamily="18" charset="0"/>
                        <a:ea typeface="方正黑体_GBK" charset="0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000" b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方正书宋_GBK" charset="0"/>
                          <a:cs typeface="方正书宋_GBK" charset="0"/>
                        </a:rPr>
                        <a:t>词汇拓展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17. absent(</a:t>
                      </a:r>
                      <a:r>
                        <a:rPr lang="en-US" sz="2400" b="1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adj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.)→__________ (</a:t>
                      </a:r>
                      <a:r>
                        <a:rPr lang="en-US" sz="2400" b="1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.)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缺席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不在 </a:t>
                      </a: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→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__________ 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反义词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出席的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到场的 </a:t>
                      </a: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18. 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fail(</a:t>
                      </a:r>
                      <a:r>
                        <a:rPr lang="en-US" sz="2400" b="1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.) 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→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__________ 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sz="2400" b="1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.)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失败 </a:t>
                      </a: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19. 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examine(</a:t>
                      </a:r>
                      <a:r>
                        <a:rPr lang="en-US" sz="2400" b="1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.)→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__________ 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(</a:t>
                      </a:r>
                      <a:r>
                        <a:rPr lang="en-US" sz="2400" b="1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.)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考试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审查 </a:t>
                      </a: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20. 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exact(</a:t>
                      </a:r>
                      <a:r>
                        <a:rPr lang="en-US" sz="2400" b="1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adj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.)→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__________ 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(</a:t>
                      </a:r>
                      <a:r>
                        <a:rPr lang="en-US" sz="2400" b="1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adv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.)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确切地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精确地 </a:t>
                      </a: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21. 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general(</a:t>
                      </a:r>
                      <a:r>
                        <a:rPr lang="en-US" sz="2400" b="1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adj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.)→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__________ 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(</a:t>
                      </a:r>
                      <a:r>
                        <a:rPr lang="en-US" sz="2400" b="1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adv.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普遍地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广泛地 </a:t>
                      </a: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22. 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proud(</a:t>
                      </a:r>
                      <a:r>
                        <a:rPr lang="en-US" sz="2400" b="1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adj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.)→ 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__________  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sz="2400" b="1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.)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自豪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骄傲 </a:t>
                      </a: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23. 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introduce(</a:t>
                      </a:r>
                      <a:r>
                        <a:rPr lang="en-US" sz="2400" b="1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.)→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__________ 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(</a:t>
                      </a:r>
                      <a:r>
                        <a:rPr lang="en-US" sz="2400" b="1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.)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介绍</a:t>
                      </a: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000" b="1" u="sng" dirty="0" smtClean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　　 </a:t>
                      </a:r>
                      <a:r>
                        <a:rPr lang="en-US" sz="20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en-US" sz="2000" b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NEU-BZ-S92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文本框 2"/>
          <p:cNvSpPr txBox="1"/>
          <p:nvPr/>
        </p:nvSpPr>
        <p:spPr>
          <a:xfrm>
            <a:off x="4562431" y="1841263"/>
            <a:ext cx="162369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absence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文本框 2"/>
          <p:cNvSpPr txBox="1"/>
          <p:nvPr/>
        </p:nvSpPr>
        <p:spPr>
          <a:xfrm>
            <a:off x="3089520" y="2331315"/>
            <a:ext cx="162369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present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文本框 2"/>
          <p:cNvSpPr txBox="1"/>
          <p:nvPr/>
        </p:nvSpPr>
        <p:spPr>
          <a:xfrm>
            <a:off x="4055413" y="2924473"/>
            <a:ext cx="162369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failure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文本框 2"/>
          <p:cNvSpPr txBox="1"/>
          <p:nvPr/>
        </p:nvSpPr>
        <p:spPr>
          <a:xfrm>
            <a:off x="4480543" y="3509398"/>
            <a:ext cx="162369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teacher</a:t>
            </a:r>
          </a:p>
        </p:txBody>
      </p:sp>
      <p:sp>
        <p:nvSpPr>
          <p:cNvPr id="22" name="文本框 2"/>
          <p:cNvSpPr txBox="1"/>
          <p:nvPr/>
        </p:nvSpPr>
        <p:spPr>
          <a:xfrm>
            <a:off x="4168240" y="4020515"/>
            <a:ext cx="183530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examination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文本框 2"/>
          <p:cNvSpPr txBox="1"/>
          <p:nvPr/>
        </p:nvSpPr>
        <p:spPr>
          <a:xfrm>
            <a:off x="4713215" y="4521529"/>
            <a:ext cx="162369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exactly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" name="文本框 2"/>
          <p:cNvSpPr txBox="1"/>
          <p:nvPr/>
        </p:nvSpPr>
        <p:spPr>
          <a:xfrm>
            <a:off x="4771725" y="5045749"/>
            <a:ext cx="162369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pride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文本框 2"/>
          <p:cNvSpPr txBox="1"/>
          <p:nvPr/>
        </p:nvSpPr>
        <p:spPr>
          <a:xfrm>
            <a:off x="4402068" y="5680005"/>
            <a:ext cx="18555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introduction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19" grpId="0"/>
      <p:bldP spid="19" grpId="1"/>
      <p:bldP spid="20" grpId="0"/>
      <p:bldP spid="20" grpId="1"/>
      <p:bldP spid="21" grpId="0"/>
      <p:bldP spid="21" grpId="1"/>
      <p:bldP spid="22" grpId="0"/>
      <p:bldP spid="22" grpId="1"/>
      <p:bldP spid="23" grpId="0"/>
      <p:bldP spid="23" grpId="1"/>
      <p:bldP spid="24" grpId="0"/>
      <p:bldP spid="24" grpId="1"/>
      <p:bldP spid="25" grpId="0"/>
      <p:bldP spid="25" grpId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/>
          <p:nvPr>
            <p:custDataLst>
              <p:tags r:id="rId1"/>
            </p:custDataLst>
          </p:nvPr>
        </p:nvGraphicFramePr>
        <p:xfrm>
          <a:off x="71408" y="1386729"/>
          <a:ext cx="12038704" cy="549771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84413"/>
                <a:gridCol w="11254291"/>
              </a:tblGrid>
              <a:tr h="5497715"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 dirty="0" err="1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高频</a:t>
                      </a:r>
                      <a:endParaRPr lang="en-US" sz="2400" b="1" dirty="0">
                        <a:solidFill>
                          <a:srgbClr val="FF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 dirty="0" err="1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短语</a:t>
                      </a:r>
                      <a:endParaRPr lang="en-US" altLang="en-US" sz="2400" b="1" dirty="0">
                        <a:solidFill>
                          <a:srgbClr val="FF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 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在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……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和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……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之间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________________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 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首先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开始 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___________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　　　　　　　 </a:t>
                      </a: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3. 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路过 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___________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　　　　　　　         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4. 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在那时 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___________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　　　　　　　 </a:t>
                      </a: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5. 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请再说一次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对不起 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___________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　        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6. 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当然 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___________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　 　　　　　　      </a:t>
                      </a: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7. 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时常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有时 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___________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　　　　　　　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8. 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过去常常 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___________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　　　　　　　 </a:t>
                      </a:r>
                    </a:p>
                    <a:p>
                      <a:pPr lvl="0">
                        <a:lnSpc>
                          <a:spcPct val="150000"/>
                        </a:lnSpc>
                      </a:pP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9. 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占据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开始从事 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___________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　　　　　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10. 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处理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应对 </a:t>
                      </a:r>
                      <a:r>
                        <a:rPr lang="en-US" altLang="zh-CN" sz="24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___________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　　　　　　　 </a:t>
                      </a:r>
                    </a:p>
                    <a:p>
                      <a:pPr lvl="0">
                        <a:lnSpc>
                          <a:spcPct val="150000"/>
                        </a:lnSpc>
                      </a:pP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11. 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不再 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___________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　　　　　　　       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12. 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许多的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一些 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___________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　　　　　　　 </a:t>
                      </a:r>
                    </a:p>
                    <a:p>
                      <a:pPr lvl="0">
                        <a:lnSpc>
                          <a:spcPct val="150000"/>
                        </a:lnSpc>
                      </a:pP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13. 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公开的 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___________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　　　                   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14. 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为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……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感到骄傲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______________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　　　　　　　 </a:t>
                      </a:r>
                    </a:p>
                    <a:p>
                      <a:pPr lvl="0">
                        <a:lnSpc>
                          <a:spcPct val="150000"/>
                        </a:lnSpc>
                      </a:pP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15. 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缺席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不在 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___________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　　　　　　</a:t>
                      </a:r>
                      <a:r>
                        <a:rPr lang="zh-CN" altLang="en-US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16. 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做决定 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___________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　　　　　　　 </a:t>
                      </a:r>
                    </a:p>
                    <a:p>
                      <a:pPr lvl="0">
                        <a:lnSpc>
                          <a:spcPct val="150000"/>
                        </a:lnSpc>
                      </a:pP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17. 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亲自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亲身 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___________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　　　　　　</a:t>
                      </a:r>
                      <a:r>
                        <a:rPr lang="zh-CN" altLang="en-US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18. 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照顾 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__________</a:t>
                      </a:r>
                      <a:endParaRPr lang="zh-CN" altLang="en-US" sz="2400" b="1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66330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17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九年级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全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 3—4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知识清单</a:t>
            </a: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58377" y="907737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500459" y="1747850"/>
            <a:ext cx="29070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between … and …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文本框 1"/>
          <p:cNvSpPr txBox="1"/>
          <p:nvPr/>
        </p:nvSpPr>
        <p:spPr>
          <a:xfrm>
            <a:off x="8145866" y="1778106"/>
            <a:ext cx="290703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at first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文本框 1"/>
          <p:cNvSpPr txBox="1"/>
          <p:nvPr/>
        </p:nvSpPr>
        <p:spPr>
          <a:xfrm>
            <a:off x="2046944" y="2249169"/>
            <a:ext cx="290703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pass by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" name="文本框 1"/>
          <p:cNvSpPr txBox="1"/>
          <p:nvPr/>
        </p:nvSpPr>
        <p:spPr>
          <a:xfrm>
            <a:off x="7829978" y="2303761"/>
            <a:ext cx="2070007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at that time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文本框 1"/>
          <p:cNvSpPr txBox="1"/>
          <p:nvPr/>
        </p:nvSpPr>
        <p:spPr>
          <a:xfrm>
            <a:off x="3949760" y="2818728"/>
            <a:ext cx="18728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pardon me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文本框 1"/>
          <p:cNvSpPr txBox="1"/>
          <p:nvPr/>
        </p:nvSpPr>
        <p:spPr>
          <a:xfrm>
            <a:off x="7598592" y="2859671"/>
            <a:ext cx="1556081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 course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" name="文本框 1"/>
          <p:cNvSpPr txBox="1"/>
          <p:nvPr/>
        </p:nvSpPr>
        <p:spPr>
          <a:xfrm>
            <a:off x="2540820" y="3406296"/>
            <a:ext cx="2536149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from time to time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文本框 1"/>
          <p:cNvSpPr txBox="1"/>
          <p:nvPr/>
        </p:nvSpPr>
        <p:spPr>
          <a:xfrm>
            <a:off x="8240453" y="3445025"/>
            <a:ext cx="1179209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used to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文本框 1"/>
          <p:cNvSpPr txBox="1"/>
          <p:nvPr/>
        </p:nvSpPr>
        <p:spPr>
          <a:xfrm>
            <a:off x="3407853" y="3905400"/>
            <a:ext cx="1546121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take up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9" name="文本框 1"/>
          <p:cNvSpPr txBox="1"/>
          <p:nvPr/>
        </p:nvSpPr>
        <p:spPr>
          <a:xfrm>
            <a:off x="8376632" y="3951490"/>
            <a:ext cx="1599191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deal time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0" name="文本框 1"/>
          <p:cNvSpPr txBox="1"/>
          <p:nvPr/>
        </p:nvSpPr>
        <p:spPr>
          <a:xfrm>
            <a:off x="2046944" y="4457836"/>
            <a:ext cx="24584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not … any more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1" name="文本框 1"/>
          <p:cNvSpPr txBox="1"/>
          <p:nvPr/>
        </p:nvSpPr>
        <p:spPr>
          <a:xfrm>
            <a:off x="8528716" y="4543319"/>
            <a:ext cx="214133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 number of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2" name="文本框 1"/>
          <p:cNvSpPr txBox="1"/>
          <p:nvPr/>
        </p:nvSpPr>
        <p:spPr>
          <a:xfrm>
            <a:off x="2540820" y="5054597"/>
            <a:ext cx="214133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 public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3" name="文本框 1"/>
          <p:cNvSpPr txBox="1"/>
          <p:nvPr/>
        </p:nvSpPr>
        <p:spPr>
          <a:xfrm>
            <a:off x="9032851" y="5022961"/>
            <a:ext cx="30590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spc="-15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 proud of/take pride of</a:t>
            </a:r>
            <a:endParaRPr lang="zh-CN" altLang="en-US" sz="2400" b="1" spc="-15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4" name="文本框 1"/>
          <p:cNvSpPr txBox="1"/>
          <p:nvPr/>
        </p:nvSpPr>
        <p:spPr>
          <a:xfrm>
            <a:off x="2738229" y="5633928"/>
            <a:ext cx="214133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 absent from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5" name="文本框 1"/>
          <p:cNvSpPr txBox="1"/>
          <p:nvPr/>
        </p:nvSpPr>
        <p:spPr>
          <a:xfrm>
            <a:off x="7760541" y="5624103"/>
            <a:ext cx="28313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make a decision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6" name="文本框 1"/>
          <p:cNvSpPr txBox="1"/>
          <p:nvPr/>
        </p:nvSpPr>
        <p:spPr>
          <a:xfrm>
            <a:off x="2857060" y="6158046"/>
            <a:ext cx="214133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 person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7" name="文本框 1"/>
          <p:cNvSpPr txBox="1"/>
          <p:nvPr/>
        </p:nvSpPr>
        <p:spPr>
          <a:xfrm>
            <a:off x="7481801" y="6137134"/>
            <a:ext cx="214133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take care of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22" grpId="0"/>
      <p:bldP spid="22" grpId="1"/>
      <p:bldP spid="23" grpId="0"/>
      <p:bldP spid="23" grpId="1"/>
      <p:bldP spid="24" grpId="0"/>
      <p:bldP spid="24" grpId="1"/>
      <p:bldP spid="25" grpId="0"/>
      <p:bldP spid="25" grpId="1"/>
      <p:bldP spid="26" grpId="0"/>
      <p:bldP spid="26" grpId="1"/>
      <p:bldP spid="27" grpId="0"/>
      <p:bldP spid="27" grpId="1"/>
      <p:bldP spid="28" grpId="0"/>
      <p:bldP spid="28" grpId="1"/>
      <p:bldP spid="29" grpId="0"/>
      <p:bldP spid="29" grpId="1"/>
      <p:bldP spid="39" grpId="0"/>
      <p:bldP spid="39" grpId="1"/>
      <p:bldP spid="40" grpId="0"/>
      <p:bldP spid="40" grpId="1"/>
      <p:bldP spid="41" grpId="0"/>
      <p:bldP spid="41" grpId="1"/>
      <p:bldP spid="42" grpId="0"/>
      <p:bldP spid="42" grpId="1"/>
      <p:bldP spid="43" grpId="0"/>
      <p:bldP spid="43" grpId="1"/>
      <p:bldP spid="44" grpId="0"/>
      <p:bldP spid="44" grpId="1"/>
      <p:bldP spid="45" grpId="0"/>
      <p:bldP spid="45" grpId="1"/>
      <p:bldP spid="46" grpId="0"/>
      <p:bldP spid="46" grpId="1"/>
      <p:bldP spid="47" grpId="0"/>
      <p:bldP spid="47" grpId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07633" y="65140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45820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17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九年级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全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 3—4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知识清单</a:t>
            </a: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36787" y="882907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aphicFrame>
        <p:nvGraphicFramePr>
          <p:cNvPr id="3" name="表格 2"/>
          <p:cNvGraphicFramePr/>
          <p:nvPr>
            <p:custDataLst>
              <p:tags r:id="rId1"/>
            </p:custDataLst>
          </p:nvPr>
        </p:nvGraphicFramePr>
        <p:xfrm>
          <a:off x="361425" y="1413510"/>
          <a:ext cx="11524211" cy="53949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464575"/>
                <a:gridCol w="10059636"/>
              </a:tblGrid>
              <a:tr h="5233670"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 dirty="0" err="1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重点</a:t>
                      </a:r>
                      <a:endParaRPr lang="en-US" sz="2400" b="1" dirty="0">
                        <a:solidFill>
                          <a:srgbClr val="FF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 dirty="0" err="1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句型</a:t>
                      </a:r>
                      <a:endParaRPr lang="en-US" altLang="en-US" sz="2400" b="1" dirty="0">
                        <a:solidFill>
                          <a:srgbClr val="FF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1. Excuse me, could you please ________me 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 ________ ________   </a:t>
                      </a: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________</a:t>
                      </a:r>
                      <a:r>
                        <a:rPr 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the bookstore? </a:t>
                      </a: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打扰了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你能告诉我怎样去书店吗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?</a:t>
                      </a: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 </a:t>
                      </a:r>
                      <a:r>
                        <a:rPr 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Sure, just go 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 </a:t>
                      </a:r>
                      <a:r>
                        <a:rPr 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Main Street 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 </a:t>
                      </a:r>
                      <a:r>
                        <a:rPr 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you 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 </a:t>
                      </a:r>
                      <a:r>
                        <a:rPr 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Center Street. </a:t>
                      </a: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当然可以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沿着主街走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直到你通过中央大街。</a:t>
                      </a: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3. ________ ________, </a:t>
                      </a:r>
                      <a:r>
                        <a:rPr 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do you know 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___________    ________      ________</a:t>
                      </a:r>
                      <a:r>
                        <a:rPr lang="en-US" altLang="zh-CN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</a:t>
                      </a:r>
                      <a:r>
                        <a:rPr lang="en-US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</a:t>
                      </a: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</a:t>
                      </a:r>
                      <a:r>
                        <a:rPr 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restaurant around here? </a:t>
                      </a: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打扰一下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你知道这附近有没有饭店吗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?</a:t>
                      </a: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4. </a:t>
                      </a:r>
                      <a:r>
                        <a:rPr 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The bookstore is 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 ________ ________</a:t>
                      </a:r>
                      <a:r>
                        <a:rPr 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 </a:t>
                      </a:r>
                      <a:r>
                        <a:rPr 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the bank. </a:t>
                      </a:r>
                    </a:p>
                    <a:p>
                      <a:pPr indent="0" fontAlgn="auto">
                        <a:lnSpc>
                          <a:spcPct val="125000"/>
                        </a:lnSpc>
                        <a:buNone/>
                      </a:pP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书店在你的右边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银行旁边。</a:t>
                      </a: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" name="文本框 1"/>
          <p:cNvSpPr txBox="1"/>
          <p:nvPr/>
        </p:nvSpPr>
        <p:spPr>
          <a:xfrm>
            <a:off x="6240047" y="1480180"/>
            <a:ext cx="107823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tell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文本框 1"/>
          <p:cNvSpPr txBox="1"/>
          <p:nvPr/>
        </p:nvSpPr>
        <p:spPr>
          <a:xfrm>
            <a:off x="7950611" y="1450858"/>
            <a:ext cx="107823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how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" name="文本框 1"/>
          <p:cNvSpPr txBox="1"/>
          <p:nvPr/>
        </p:nvSpPr>
        <p:spPr>
          <a:xfrm>
            <a:off x="9359220" y="1472320"/>
            <a:ext cx="107823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文本框 1"/>
          <p:cNvSpPr txBox="1"/>
          <p:nvPr/>
        </p:nvSpPr>
        <p:spPr>
          <a:xfrm>
            <a:off x="10578194" y="1413203"/>
            <a:ext cx="10782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get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文本框 1"/>
          <p:cNvSpPr txBox="1"/>
          <p:nvPr/>
        </p:nvSpPr>
        <p:spPr>
          <a:xfrm>
            <a:off x="2674005" y="1994290"/>
            <a:ext cx="107823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" name="文本框 1"/>
          <p:cNvSpPr txBox="1"/>
          <p:nvPr/>
        </p:nvSpPr>
        <p:spPr>
          <a:xfrm>
            <a:off x="4075843" y="3024733"/>
            <a:ext cx="10782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along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文本框 1"/>
          <p:cNvSpPr txBox="1"/>
          <p:nvPr/>
        </p:nvSpPr>
        <p:spPr>
          <a:xfrm>
            <a:off x="6934787" y="3072233"/>
            <a:ext cx="107823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until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文本框 1"/>
          <p:cNvSpPr txBox="1"/>
          <p:nvPr/>
        </p:nvSpPr>
        <p:spPr>
          <a:xfrm>
            <a:off x="8849720" y="3024733"/>
            <a:ext cx="107823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pass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文本框 1"/>
          <p:cNvSpPr txBox="1"/>
          <p:nvPr/>
        </p:nvSpPr>
        <p:spPr>
          <a:xfrm>
            <a:off x="2137363" y="4151949"/>
            <a:ext cx="13419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Pardon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文本框 1"/>
          <p:cNvSpPr txBox="1"/>
          <p:nvPr/>
        </p:nvSpPr>
        <p:spPr>
          <a:xfrm>
            <a:off x="3786615" y="4179245"/>
            <a:ext cx="107823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文本框 1"/>
          <p:cNvSpPr txBox="1"/>
          <p:nvPr/>
        </p:nvSpPr>
        <p:spPr>
          <a:xfrm>
            <a:off x="6588747" y="4190461"/>
            <a:ext cx="19662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if/whether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3" name="文本框 1"/>
          <p:cNvSpPr txBox="1"/>
          <p:nvPr/>
        </p:nvSpPr>
        <p:spPr>
          <a:xfrm>
            <a:off x="8702626" y="4151949"/>
            <a:ext cx="107823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there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4" name="文本框 1"/>
          <p:cNvSpPr txBox="1"/>
          <p:nvPr/>
        </p:nvSpPr>
        <p:spPr>
          <a:xfrm>
            <a:off x="10626687" y="4180495"/>
            <a:ext cx="107823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5" name="文本框 1"/>
          <p:cNvSpPr txBox="1"/>
          <p:nvPr/>
        </p:nvSpPr>
        <p:spPr>
          <a:xfrm>
            <a:off x="4665472" y="5809380"/>
            <a:ext cx="107823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6" name="文本框 1"/>
          <p:cNvSpPr txBox="1"/>
          <p:nvPr/>
        </p:nvSpPr>
        <p:spPr>
          <a:xfrm>
            <a:off x="5893029" y="5809380"/>
            <a:ext cx="107823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your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7" name="文本框 1"/>
          <p:cNvSpPr txBox="1"/>
          <p:nvPr/>
        </p:nvSpPr>
        <p:spPr>
          <a:xfrm>
            <a:off x="7122135" y="5796911"/>
            <a:ext cx="107823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right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8" name="文本框 1"/>
          <p:cNvSpPr txBox="1"/>
          <p:nvPr/>
        </p:nvSpPr>
        <p:spPr>
          <a:xfrm>
            <a:off x="8425798" y="5795107"/>
            <a:ext cx="12727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beside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35279" y="591185"/>
            <a:ext cx="11566525" cy="610933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2133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45820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17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九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年级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全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 3—4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考情分析</a:t>
            </a: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04402" y="978987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4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119130" y="1917328"/>
            <a:ext cx="69634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2012—2021年河北中考命题对应单元话题分析</a:t>
            </a:r>
          </a:p>
        </p:txBody>
      </p:sp>
      <p:graphicFrame>
        <p:nvGraphicFramePr>
          <p:cNvPr id="20" name="表格 19"/>
          <p:cNvGraphicFramePr/>
          <p:nvPr>
            <p:custDataLst>
              <p:tags r:id="rId1"/>
            </p:custDataLst>
          </p:nvPr>
        </p:nvGraphicFramePr>
        <p:xfrm>
          <a:off x="1080657" y="2496455"/>
          <a:ext cx="10129650" cy="385034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36292"/>
                <a:gridCol w="1445475"/>
                <a:gridCol w="1897779"/>
                <a:gridCol w="1746269"/>
                <a:gridCol w="1589519"/>
                <a:gridCol w="2314316"/>
              </a:tblGrid>
              <a:tr h="509208">
                <a:tc>
                  <a:txBody>
                    <a:bodyPr/>
                    <a:lstStyle/>
                    <a:p>
                      <a:pPr indent="0" algn="l">
                        <a:buNone/>
                      </a:pPr>
                      <a:r>
                        <a:rPr lang="en-US" sz="2000" b="1" dirty="0" smtClean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    </a:t>
                      </a:r>
                      <a:r>
                        <a:rPr lang="en-US" sz="2000" b="1" dirty="0" err="1" smtClean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题型</a:t>
                      </a:r>
                      <a:endParaRPr lang="en-US" sz="2000" b="1" dirty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  <a:p>
                      <a:pPr indent="0" algn="l">
                        <a:buNone/>
                      </a:pPr>
                      <a:r>
                        <a:rPr lang="en-US" sz="2000" b="1" dirty="0" err="1" smtClean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年份</a:t>
                      </a:r>
                      <a:r>
                        <a:rPr lang="en-US" sz="2000" b="1" dirty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NEU-BZ-S92" charset="0"/>
                        </a:rPr>
                        <a:t>　　</a:t>
                      </a:r>
                      <a:endParaRPr lang="en-US" altLang="en-US" sz="2000" b="1" dirty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NEU-BZ-S92" charset="0"/>
                      </a:endParaRPr>
                    </a:p>
                  </a:txBody>
                  <a:tcPr marL="0" marR="0" marT="0" marB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1" dirty="0" err="1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完形填空</a:t>
                      </a:r>
                      <a:endParaRPr lang="en-US" altLang="en-US" sz="2000" b="1" dirty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1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阅读理解</a:t>
                      </a:r>
                      <a:endParaRPr lang="en-US" altLang="en-US" sz="2000" b="1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1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任务型阅读</a:t>
                      </a:r>
                      <a:endParaRPr lang="en-US" altLang="en-US" sz="2000" b="1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1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词语运用</a:t>
                      </a:r>
                      <a:endParaRPr lang="en-US" altLang="en-US" sz="2000" b="1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1" dirty="0" err="1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书面表达</a:t>
                      </a:r>
                      <a:endParaRPr lang="en-US" altLang="en-US" sz="2000" b="1" dirty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80407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1" dirty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2022预测</a:t>
                      </a:r>
                      <a:endParaRPr lang="en-US" altLang="en-US" sz="2000" b="1" dirty="0">
                        <a:solidFill>
                          <a:srgbClr val="FF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黑体" panose="02010609060101010101" pitchFamily="49" charset="-122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5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zh-CN" sz="1800" b="1" kern="10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根据近年河北中考真题卷分析</a:t>
                      </a:r>
                      <a:r>
                        <a:rPr lang="en-US" sz="1800" b="1" kern="10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800" b="1" kern="10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本课时中“出行”这一话题涉及“问路与指路</a:t>
                      </a:r>
                      <a:r>
                        <a:rPr lang="zh-CN" sz="1800" b="1" kern="100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”</a:t>
                      </a:r>
                      <a:endParaRPr lang="en-US" altLang="zh-CN" sz="1800" b="1" kern="100" dirty="0" smtClean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altLang="zh-CN" sz="1800" b="1" kern="100" dirty="0" smtClean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zh-CN" sz="1800" b="1" kern="100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多在</a:t>
                      </a:r>
                      <a:r>
                        <a:rPr lang="zh-CN" sz="1800" b="1" kern="10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听力测试题中体现</a:t>
                      </a:r>
                      <a:r>
                        <a:rPr lang="en-US" sz="1800" b="1" kern="10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;</a:t>
                      </a:r>
                      <a:r>
                        <a:rPr lang="zh-CN" sz="1800" b="1" kern="10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预计“改变自我”这一话题会以阅读题形式出现</a:t>
                      </a: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66675" marR="66675" marT="0" marB="0" anchor="ctr"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66675" marR="66675" marT="0" marB="0" anchor="ctr"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</a:tr>
              <a:tr h="79480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en-US" sz="2000" b="1" dirty="0" smtClean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2021</a:t>
                      </a:r>
                      <a:endParaRPr lang="en-US" altLang="en-US" sz="2000" b="1" dirty="0">
                        <a:solidFill>
                          <a:srgbClr val="FF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黑体" panose="02010609060101010101" pitchFamily="49" charset="-122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—</a:t>
                      </a:r>
                      <a:endParaRPr lang="zh-CN" altLang="en-US" dirty="0"/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—</a:t>
                      </a:r>
                      <a:endParaRPr lang="zh-CN" altLang="en-US" dirty="0"/>
                    </a:p>
                  </a:txBody>
                  <a:tcPr marL="66675" marR="66675" marT="0" marB="0" anchor="ctr"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—</a:t>
                      </a:r>
                      <a:endParaRPr lang="zh-CN" altLang="en-US" dirty="0"/>
                    </a:p>
                  </a:txBody>
                  <a:tcPr marL="66675" marR="66675" marT="0" marB="0" anchor="ctr"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—</a:t>
                      </a:r>
                      <a:endParaRPr lang="zh-CN" altLang="en-US" dirty="0"/>
                    </a:p>
                  </a:txBody>
                  <a:tcPr marL="66675" marR="66675" marT="0" marB="0" anchor="ctr"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—</a:t>
                      </a:r>
                      <a:endParaRPr lang="zh-CN" altLang="en-US" dirty="0"/>
                    </a:p>
                  </a:txBody>
                  <a:tcPr marL="66675" marR="66675" marT="0" marB="0" anchor="ctr"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765541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1" dirty="0" smtClean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NEU-FZ-S92" charset="0"/>
                        </a:rPr>
                        <a:t>2020</a:t>
                      </a:r>
                      <a:endParaRPr lang="en-US" altLang="en-US" sz="2000" b="1" dirty="0">
                        <a:solidFill>
                          <a:srgbClr val="FF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NEU-F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—</a:t>
                      </a:r>
                      <a:endParaRPr lang="en-US" altLang="en-US" sz="2000" b="0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2000" b="1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男孩变得自信</a:t>
                      </a:r>
                      <a:r>
                        <a:rPr lang="en-US" altLang="zh-CN" sz="2000" b="1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(</a:t>
                      </a:r>
                      <a:r>
                        <a:rPr lang="zh-CN" altLang="en-US" sz="2000" b="1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对应</a:t>
                      </a:r>
                    </a:p>
                    <a:p>
                      <a:pPr indent="0" algn="ctr">
                        <a:buNone/>
                      </a:pPr>
                      <a:r>
                        <a:rPr lang="zh-CN" altLang="en-US" sz="2000" b="1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话题</a:t>
                      </a:r>
                      <a:r>
                        <a:rPr lang="en-US" altLang="zh-CN" sz="2000" b="1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:</a:t>
                      </a:r>
                      <a:r>
                        <a:rPr lang="zh-CN" altLang="en-US" sz="2000" b="1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改变自我</a:t>
                      </a:r>
                      <a:r>
                        <a:rPr lang="en-US" altLang="zh-CN" sz="2000" b="1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)</a:t>
                      </a:r>
                      <a:endParaRPr lang="en-US" altLang="zh-CN" sz="2000" b="1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—</a:t>
                      </a:r>
                      <a:endParaRPr lang="en-US" altLang="en-US" sz="2000" b="0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en-US" altLang="en-US" sz="2000" b="0" dirty="0" smtClean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indent="0" algn="ctr">
                        <a:buNone/>
                      </a:pPr>
                      <a:r>
                        <a:rPr lang="en-US" altLang="en-US" sz="2000" b="0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—</a:t>
                      </a:r>
                    </a:p>
                    <a:p>
                      <a:pPr indent="0" algn="ctr">
                        <a:buNone/>
                      </a:pPr>
                      <a:endParaRPr lang="en-US" altLang="en-US" sz="2000" b="0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—</a:t>
                      </a:r>
                      <a:endParaRPr lang="en-US" altLang="en-US" sz="2000" b="0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7" name="圆角矩形 6"/>
          <p:cNvSpPr/>
          <p:nvPr/>
        </p:nvSpPr>
        <p:spPr>
          <a:xfrm>
            <a:off x="3164840" y="1061349"/>
            <a:ext cx="3643630" cy="503555"/>
          </a:xfrm>
          <a:prstGeom prst="roundRect">
            <a:avLst/>
          </a:prstGeom>
          <a:ln w="19050">
            <a:solidFill>
              <a:srgbClr val="01B0F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3839845" y="1061348"/>
            <a:ext cx="4838700" cy="503555"/>
          </a:xfrm>
          <a:prstGeom prst="rect">
            <a:avLst/>
          </a:prstGeom>
          <a:solidFill>
            <a:srgbClr val="01B0F0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数据纵览</a:t>
            </a:r>
            <a:r>
              <a:rPr kumimoji="1" lang="en-US" altLang="zh-CN" sz="36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kumimoji="1"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考情分析</a:t>
            </a:r>
          </a:p>
        </p:txBody>
      </p:sp>
      <p:sp>
        <p:nvSpPr>
          <p:cNvPr id="9" name="椭圆 8"/>
          <p:cNvSpPr/>
          <p:nvPr/>
        </p:nvSpPr>
        <p:spPr>
          <a:xfrm>
            <a:off x="3480025" y="968087"/>
            <a:ext cx="729465" cy="729465"/>
          </a:xfrm>
          <a:prstGeom prst="ellipse">
            <a:avLst/>
          </a:prstGeom>
          <a:solidFill>
            <a:srgbClr val="01B0F0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3600" b="1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</a:p>
        </p:txBody>
      </p:sp>
      <p:cxnSp>
        <p:nvCxnSpPr>
          <p:cNvPr id="3" name="直接连接符 2"/>
          <p:cNvCxnSpPr/>
          <p:nvPr/>
        </p:nvCxnSpPr>
        <p:spPr>
          <a:xfrm>
            <a:off x="1080655" y="2508328"/>
            <a:ext cx="1104412" cy="579245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07633" y="662197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45820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17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九年级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全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 3—4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知识清单</a:t>
            </a: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47582" y="1000577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aphicFrame>
        <p:nvGraphicFramePr>
          <p:cNvPr id="3" name="表格 2"/>
          <p:cNvGraphicFramePr/>
          <p:nvPr>
            <p:custDataLst>
              <p:tags r:id="rId1"/>
            </p:custDataLst>
          </p:nvPr>
        </p:nvGraphicFramePr>
        <p:xfrm>
          <a:off x="307633" y="1531620"/>
          <a:ext cx="11578003" cy="51206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59798"/>
                <a:gridCol w="10318205"/>
              </a:tblGrid>
              <a:tr h="5120640"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 dirty="0" err="1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重点</a:t>
                      </a:r>
                      <a:endParaRPr lang="en-US" sz="2400" b="1" dirty="0">
                        <a:solidFill>
                          <a:srgbClr val="FF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 dirty="0" err="1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句型</a:t>
                      </a:r>
                      <a:endParaRPr lang="en-US" altLang="en-US" sz="2400" b="1" dirty="0">
                        <a:solidFill>
                          <a:srgbClr val="FF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5. When you visit a _________</a:t>
                      </a:r>
                      <a:r>
                        <a:rPr lang="en-US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country, it is important to know how    </a:t>
                      </a: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_________</a:t>
                      </a:r>
                      <a:r>
                        <a:rPr lang="en-US" altLang="zh-CN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</a:t>
                      </a:r>
                      <a:r>
                        <a:rPr lang="en-US" altLang="zh-CN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</a:t>
                      </a:r>
                      <a:r>
                        <a:rPr lang="en-US" altLang="zh-CN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</a:t>
                      </a:r>
                      <a:r>
                        <a:rPr lang="en-US" altLang="zh-CN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</a:t>
                      </a:r>
                      <a:r>
                        <a:rPr 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当你在国外时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知道如何有礼貌地请求帮助是重要的。</a:t>
                      </a: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6. </a:t>
                      </a:r>
                      <a:r>
                        <a:rPr 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Both are 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</a:t>
                      </a:r>
                      <a:r>
                        <a:rPr lang="en-US" altLang="zh-CN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,but the first one 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</a:t>
                      </a:r>
                      <a:r>
                        <a:rPr lang="en-US" altLang="zh-CN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</a:t>
                      </a:r>
                      <a:r>
                        <a:rPr lang="en-US" altLang="zh-CN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</a:t>
                      </a:r>
                      <a:r>
                        <a:rPr 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两种说法都正确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但是第一个听起来没那么有礼貌。</a:t>
                      </a: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7. </a:t>
                      </a:r>
                      <a:r>
                        <a:rPr 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It might seem more difficult to speak 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</a:t>
                      </a:r>
                      <a:r>
                        <a:rPr lang="en-US" altLang="zh-CN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</a:t>
                      </a:r>
                      <a:r>
                        <a:rPr lang="en-US" altLang="zh-CN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</a:t>
                      </a:r>
                      <a:r>
                        <a:rPr 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有礼貌地讲比直接地讲看来更加困难。</a:t>
                      </a: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8. </a:t>
                      </a:r>
                      <a:r>
                        <a:rPr 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Good speakers change the way they speak 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</a:t>
                      </a:r>
                      <a:r>
                        <a:rPr lang="en-US" altLang="zh-CN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</a:t>
                      </a:r>
                      <a:r>
                        <a:rPr lang="en-US" altLang="zh-CN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</a:t>
                      </a: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___________. </a:t>
                      </a:r>
                      <a:r>
                        <a:rPr 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会讲话的人会在不同的情景下改变说话的方式。</a:t>
                      </a: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" name="文本框 1"/>
          <p:cNvSpPr txBox="1"/>
          <p:nvPr/>
        </p:nvSpPr>
        <p:spPr>
          <a:xfrm>
            <a:off x="4209415" y="1606396"/>
            <a:ext cx="15382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foreign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文本框 1"/>
          <p:cNvSpPr txBox="1"/>
          <p:nvPr/>
        </p:nvSpPr>
        <p:spPr>
          <a:xfrm>
            <a:off x="2418635" y="2243140"/>
            <a:ext cx="111315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文本框 1"/>
          <p:cNvSpPr txBox="1"/>
          <p:nvPr/>
        </p:nvSpPr>
        <p:spPr>
          <a:xfrm>
            <a:off x="3822838" y="2243140"/>
            <a:ext cx="111315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ask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文本框 1"/>
          <p:cNvSpPr txBox="1"/>
          <p:nvPr/>
        </p:nvSpPr>
        <p:spPr>
          <a:xfrm>
            <a:off x="5330894" y="2220605"/>
            <a:ext cx="111315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文本框 1"/>
          <p:cNvSpPr txBox="1"/>
          <p:nvPr/>
        </p:nvSpPr>
        <p:spPr>
          <a:xfrm>
            <a:off x="6775621" y="2210885"/>
            <a:ext cx="111315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help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文本框 1"/>
          <p:cNvSpPr txBox="1"/>
          <p:nvPr/>
        </p:nvSpPr>
        <p:spPr>
          <a:xfrm>
            <a:off x="7888776" y="2155823"/>
            <a:ext cx="145791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politely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文本框 1"/>
          <p:cNvSpPr txBox="1"/>
          <p:nvPr/>
        </p:nvSpPr>
        <p:spPr>
          <a:xfrm>
            <a:off x="3158043" y="3277599"/>
            <a:ext cx="132959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correct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" name="文本框 1"/>
          <p:cNvSpPr txBox="1"/>
          <p:nvPr/>
        </p:nvSpPr>
        <p:spPr>
          <a:xfrm>
            <a:off x="6840179" y="3342293"/>
            <a:ext cx="127509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sounds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文本框 1"/>
          <p:cNvSpPr txBox="1"/>
          <p:nvPr/>
        </p:nvSpPr>
        <p:spPr>
          <a:xfrm>
            <a:off x="8671835" y="3318543"/>
            <a:ext cx="111315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less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文本框 1"/>
          <p:cNvSpPr txBox="1"/>
          <p:nvPr/>
        </p:nvSpPr>
        <p:spPr>
          <a:xfrm>
            <a:off x="10047573" y="3250303"/>
            <a:ext cx="111315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polite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" name="文本框 1"/>
          <p:cNvSpPr txBox="1"/>
          <p:nvPr/>
        </p:nvSpPr>
        <p:spPr>
          <a:xfrm>
            <a:off x="6853495" y="4319068"/>
            <a:ext cx="138941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politely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文本框 1"/>
          <p:cNvSpPr txBox="1"/>
          <p:nvPr/>
        </p:nvSpPr>
        <p:spPr>
          <a:xfrm>
            <a:off x="8565779" y="4413543"/>
            <a:ext cx="111315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than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文本框 1"/>
          <p:cNvSpPr txBox="1"/>
          <p:nvPr/>
        </p:nvSpPr>
        <p:spPr>
          <a:xfrm>
            <a:off x="9825398" y="4347614"/>
            <a:ext cx="14772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directly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文本框 1"/>
          <p:cNvSpPr txBox="1"/>
          <p:nvPr/>
        </p:nvSpPr>
        <p:spPr>
          <a:xfrm>
            <a:off x="7888776" y="5508384"/>
            <a:ext cx="111315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文本框 1"/>
          <p:cNvSpPr txBox="1"/>
          <p:nvPr/>
        </p:nvSpPr>
        <p:spPr>
          <a:xfrm>
            <a:off x="8880872" y="5525580"/>
            <a:ext cx="15137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different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文本框 1"/>
          <p:cNvSpPr txBox="1"/>
          <p:nvPr/>
        </p:nvSpPr>
        <p:spPr>
          <a:xfrm>
            <a:off x="1976484" y="6100723"/>
            <a:ext cx="16758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situations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17" grpId="0"/>
      <p:bldP spid="17" grpId="1"/>
      <p:bldP spid="19" grpId="0"/>
      <p:bldP spid="19" grpId="1"/>
      <p:bldP spid="20" grpId="0"/>
      <p:bldP spid="20" grpId="1"/>
      <p:bldP spid="21" grpId="0"/>
      <p:bldP spid="21" grpId="1"/>
      <p:bldP spid="22" grpId="0"/>
      <p:bldP spid="22" grpId="1"/>
      <p:bldP spid="23" grpId="0"/>
      <p:bldP spid="23" grpId="1"/>
      <p:bldP spid="24" grpId="0"/>
      <p:bldP spid="24" grpId="1"/>
      <p:bldP spid="25" grpId="0"/>
      <p:bldP spid="25" grpId="1"/>
      <p:bldP spid="26" grpId="0"/>
      <p:bldP spid="26" grpId="1"/>
      <p:bldP spid="27" grpId="0"/>
      <p:bldP spid="27" grpId="1"/>
      <p:bldP spid="28" grpId="0"/>
      <p:bldP spid="28" grpId="1"/>
      <p:bldP spid="29" grpId="0"/>
      <p:bldP spid="29" grpId="1"/>
      <p:bldP spid="30" grpId="0"/>
      <p:bldP spid="30" grpId="1"/>
      <p:bldP spid="31" grpId="0"/>
      <p:bldP spid="31" grpId="1"/>
      <p:bldP spid="32" grpId="0"/>
      <p:bldP spid="32" grpId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07633" y="662197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45820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17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九年级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全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 3—4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知识清单</a:t>
            </a: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47582" y="1000577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aphicFrame>
        <p:nvGraphicFramePr>
          <p:cNvPr id="3" name="表格 2"/>
          <p:cNvGraphicFramePr/>
          <p:nvPr>
            <p:custDataLst>
              <p:tags r:id="rId1"/>
            </p:custDataLst>
          </p:nvPr>
        </p:nvGraphicFramePr>
        <p:xfrm>
          <a:off x="307633" y="1531620"/>
          <a:ext cx="11578003" cy="51206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59798"/>
                <a:gridCol w="10318205"/>
              </a:tblGrid>
              <a:tr h="5120640"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 dirty="0" err="1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重点</a:t>
                      </a:r>
                      <a:endParaRPr lang="en-US" sz="2400" b="1" dirty="0">
                        <a:solidFill>
                          <a:srgbClr val="FF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 dirty="0" err="1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句型</a:t>
                      </a:r>
                      <a:endParaRPr lang="en-US" altLang="en-US" sz="2400" b="1" dirty="0">
                        <a:solidFill>
                          <a:srgbClr val="FF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9. This will help you ________________  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  _________</a:t>
                      </a:r>
                      <a:r>
                        <a:rPr lang="en-US" altLang="zh-CN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other people. </a:t>
                      </a: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这会帮助你与他人更好地进行交流。</a:t>
                      </a: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10. </a:t>
                      </a:r>
                      <a:r>
                        <a:rPr 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Mario, you 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 _________ _________</a:t>
                      </a:r>
                      <a:r>
                        <a:rPr lang="en-US" altLang="zh-CN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short, 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</a:t>
                      </a:r>
                      <a:r>
                        <a:rPr lang="en-US" altLang="zh-CN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</a:t>
                      </a:r>
                      <a:r>
                        <a:rPr 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? </a:t>
                      </a: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马里奥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你以前很矮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是吗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?</a:t>
                      </a: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11. </a:t>
                      </a:r>
                      <a:r>
                        <a:rPr 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She still plays the piano 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 _________ _________ _________</a:t>
                      </a:r>
                      <a:r>
                        <a:rPr 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她仍然时常弹钢琴。</a:t>
                      </a: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12. </a:t>
                      </a:r>
                      <a:r>
                        <a:rPr 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It’s 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</a:t>
                      </a:r>
                      <a:r>
                        <a:rPr lang="en-US" altLang="zh-CN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three years 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</a:t>
                      </a:r>
                      <a:r>
                        <a:rPr 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we last saw our 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    </a:t>
                      </a: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_________</a:t>
                      </a:r>
                      <a:r>
                        <a:rPr lang="en-US" altLang="zh-CN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classmates. </a:t>
                      </a: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自从我们上次见到我们的小学同学以来已经三年了。</a:t>
                      </a: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" name="文本框 1"/>
          <p:cNvSpPr txBox="1"/>
          <p:nvPr/>
        </p:nvSpPr>
        <p:spPr>
          <a:xfrm>
            <a:off x="4236973" y="1654913"/>
            <a:ext cx="28074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communication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3" name="文本框 1"/>
          <p:cNvSpPr txBox="1"/>
          <p:nvPr/>
        </p:nvSpPr>
        <p:spPr>
          <a:xfrm>
            <a:off x="6852934" y="1668561"/>
            <a:ext cx="15382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better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4" name="文本框 1"/>
          <p:cNvSpPr txBox="1"/>
          <p:nvPr/>
        </p:nvSpPr>
        <p:spPr>
          <a:xfrm>
            <a:off x="8476844" y="1668561"/>
            <a:ext cx="15382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with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5" name="文本框 1"/>
          <p:cNvSpPr txBox="1"/>
          <p:nvPr/>
        </p:nvSpPr>
        <p:spPr>
          <a:xfrm>
            <a:off x="3493482" y="2788181"/>
            <a:ext cx="15382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used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6" name="文本框 1"/>
          <p:cNvSpPr txBox="1"/>
          <p:nvPr/>
        </p:nvSpPr>
        <p:spPr>
          <a:xfrm>
            <a:off x="5223699" y="2788181"/>
            <a:ext cx="15382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to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7" name="文本框 1"/>
          <p:cNvSpPr txBox="1"/>
          <p:nvPr/>
        </p:nvSpPr>
        <p:spPr>
          <a:xfrm>
            <a:off x="6640433" y="2788181"/>
            <a:ext cx="15382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be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8" name="文本框 1"/>
          <p:cNvSpPr txBox="1"/>
          <p:nvPr/>
        </p:nvSpPr>
        <p:spPr>
          <a:xfrm>
            <a:off x="8880628" y="2747237"/>
            <a:ext cx="15382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didn’t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9" name="文本框 1"/>
          <p:cNvSpPr txBox="1"/>
          <p:nvPr/>
        </p:nvSpPr>
        <p:spPr>
          <a:xfrm>
            <a:off x="10282926" y="2706251"/>
            <a:ext cx="15382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you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0" name="文本框 1"/>
          <p:cNvSpPr txBox="1"/>
          <p:nvPr/>
        </p:nvSpPr>
        <p:spPr>
          <a:xfrm>
            <a:off x="5102191" y="3843271"/>
            <a:ext cx="15382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from</a:t>
            </a:r>
          </a:p>
        </p:txBody>
      </p:sp>
      <p:sp>
        <p:nvSpPr>
          <p:cNvPr id="61" name="文本框 1"/>
          <p:cNvSpPr txBox="1"/>
          <p:nvPr/>
        </p:nvSpPr>
        <p:spPr>
          <a:xfrm>
            <a:off x="6536316" y="3843271"/>
            <a:ext cx="15382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time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2" name="文本框 1"/>
          <p:cNvSpPr txBox="1"/>
          <p:nvPr/>
        </p:nvSpPr>
        <p:spPr>
          <a:xfrm>
            <a:off x="8471992" y="3868838"/>
            <a:ext cx="15382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3" name="文本框 1"/>
          <p:cNvSpPr txBox="1"/>
          <p:nvPr/>
        </p:nvSpPr>
        <p:spPr>
          <a:xfrm>
            <a:off x="9467542" y="3868835"/>
            <a:ext cx="15382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time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4" name="文本框 1"/>
          <p:cNvSpPr txBox="1"/>
          <p:nvPr/>
        </p:nvSpPr>
        <p:spPr>
          <a:xfrm>
            <a:off x="2623804" y="4985116"/>
            <a:ext cx="15382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been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5" name="文本框 1"/>
          <p:cNvSpPr txBox="1"/>
          <p:nvPr/>
        </p:nvSpPr>
        <p:spPr>
          <a:xfrm>
            <a:off x="5551296" y="4985116"/>
            <a:ext cx="15382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seen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6" name="文本框 1"/>
          <p:cNvSpPr txBox="1"/>
          <p:nvPr/>
        </p:nvSpPr>
        <p:spPr>
          <a:xfrm>
            <a:off x="9029609" y="4899641"/>
            <a:ext cx="15382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primary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7" name="文本框 1"/>
          <p:cNvSpPr txBox="1"/>
          <p:nvPr/>
        </p:nvSpPr>
        <p:spPr>
          <a:xfrm>
            <a:off x="2037333" y="5511840"/>
            <a:ext cx="15382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schoo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2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53" grpId="0"/>
      <p:bldP spid="53" grpId="1"/>
      <p:bldP spid="54" grpId="0"/>
      <p:bldP spid="54" grpId="1"/>
      <p:bldP spid="55" grpId="0"/>
      <p:bldP spid="55" grpId="1"/>
      <p:bldP spid="56" grpId="0"/>
      <p:bldP spid="56" grpId="1"/>
      <p:bldP spid="57" grpId="0"/>
      <p:bldP spid="57" grpId="1"/>
      <p:bldP spid="58" grpId="0"/>
      <p:bldP spid="58" grpId="1"/>
      <p:bldP spid="59" grpId="0"/>
      <p:bldP spid="59" grpId="1"/>
      <p:bldP spid="60" grpId="0"/>
      <p:bldP spid="60" grpId="1"/>
      <p:bldP spid="61" grpId="0"/>
      <p:bldP spid="61" grpId="1"/>
      <p:bldP spid="62" grpId="0"/>
      <p:bldP spid="62" grpId="1"/>
      <p:bldP spid="63" grpId="0"/>
      <p:bldP spid="63" grpId="1"/>
      <p:bldP spid="64" grpId="0"/>
      <p:bldP spid="64" grpId="1"/>
      <p:bldP spid="65" grpId="0"/>
      <p:bldP spid="65" grpId="1"/>
      <p:bldP spid="66" grpId="0"/>
      <p:bldP spid="66" grpId="1"/>
      <p:bldP spid="67" grpId="0"/>
      <p:bldP spid="67" grpId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07633" y="662197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45820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17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九年级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全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 3—4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知识清单</a:t>
            </a: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47582" y="905577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aphicFrame>
        <p:nvGraphicFramePr>
          <p:cNvPr id="3" name="表格 2"/>
          <p:cNvGraphicFramePr/>
          <p:nvPr>
            <p:custDataLst>
              <p:tags r:id="rId1"/>
            </p:custDataLst>
          </p:nvPr>
        </p:nvGraphicFramePr>
        <p:xfrm>
          <a:off x="307633" y="1353495"/>
          <a:ext cx="11578003" cy="54864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59798"/>
                <a:gridCol w="10318205"/>
              </a:tblGrid>
              <a:tr h="5480755"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 dirty="0" err="1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重点</a:t>
                      </a:r>
                      <a:endParaRPr lang="en-US" sz="2400" b="1" dirty="0">
                        <a:solidFill>
                          <a:srgbClr val="FF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 dirty="0" err="1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句型</a:t>
                      </a:r>
                      <a:endParaRPr lang="en-US" altLang="en-US" sz="2400" b="1" dirty="0">
                        <a:solidFill>
                          <a:srgbClr val="FF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13. Candy told me that she ________ 　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 </a:t>
                      </a:r>
                      <a:r>
                        <a:rPr 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be really shy and 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    </a:t>
                      </a: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________ </a:t>
                      </a:r>
                      <a:r>
                        <a:rPr 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singing to 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 ________ </a:t>
                      </a:r>
                      <a:r>
                        <a:rPr 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her shyness. </a:t>
                      </a: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坎迪告诉我她曾经很害羞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于是开始唱歌来克服害羞。</a:t>
                      </a: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14. </a:t>
                      </a:r>
                      <a:r>
                        <a:rPr 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However, 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 ________ ________ </a:t>
                      </a:r>
                      <a:r>
                        <a:rPr 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can also be a bad thing. </a:t>
                      </a: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然而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太多关注有时也会成为一件坏事。</a:t>
                      </a: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15. </a:t>
                      </a:r>
                      <a:r>
                        <a:rPr 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He missed his parents 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 ________ </a:t>
                      </a:r>
                      <a:r>
                        <a:rPr 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and he often felt 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 </a:t>
                      </a:r>
                      <a:r>
                        <a:rPr 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and                    </a:t>
                      </a: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_________</a:t>
                      </a:r>
                      <a:r>
                        <a:rPr 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他十分想念他的父母并且他经常感到孤独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不开心。</a:t>
                      </a: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16. </a:t>
                      </a:r>
                      <a:r>
                        <a:rPr 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Sometimes he was 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 ________ </a:t>
                      </a:r>
                      <a:r>
                        <a:rPr 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classes and failed his   </a:t>
                      </a: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_____________</a:t>
                      </a:r>
                      <a:r>
                        <a:rPr 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有时他还会旷课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考试不及格。</a:t>
                      </a: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53" name="文本框 1"/>
          <p:cNvSpPr txBox="1"/>
          <p:nvPr/>
        </p:nvSpPr>
        <p:spPr>
          <a:xfrm>
            <a:off x="4938700" y="1454224"/>
            <a:ext cx="15382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used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3" name="文本框 1"/>
          <p:cNvSpPr txBox="1"/>
          <p:nvPr/>
        </p:nvSpPr>
        <p:spPr>
          <a:xfrm>
            <a:off x="6824898" y="1454224"/>
            <a:ext cx="15382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to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4" name="文本框 1"/>
          <p:cNvSpPr txBox="1"/>
          <p:nvPr/>
        </p:nvSpPr>
        <p:spPr>
          <a:xfrm>
            <a:off x="10477661" y="1454224"/>
            <a:ext cx="15382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took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5" name="文本框 1"/>
          <p:cNvSpPr txBox="1"/>
          <p:nvPr/>
        </p:nvSpPr>
        <p:spPr>
          <a:xfrm>
            <a:off x="2183574" y="1956986"/>
            <a:ext cx="15382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up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6" name="文本框 1"/>
          <p:cNvSpPr txBox="1"/>
          <p:nvPr/>
        </p:nvSpPr>
        <p:spPr>
          <a:xfrm>
            <a:off x="4785020" y="1956986"/>
            <a:ext cx="15382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deal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7" name="文本框 1"/>
          <p:cNvSpPr txBox="1"/>
          <p:nvPr/>
        </p:nvSpPr>
        <p:spPr>
          <a:xfrm>
            <a:off x="5992764" y="1980736"/>
            <a:ext cx="15382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with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8" name="文本框 1"/>
          <p:cNvSpPr txBox="1"/>
          <p:nvPr/>
        </p:nvSpPr>
        <p:spPr>
          <a:xfrm>
            <a:off x="3400458" y="3055414"/>
            <a:ext cx="15382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too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9" name="文本框 1"/>
          <p:cNvSpPr txBox="1"/>
          <p:nvPr/>
        </p:nvSpPr>
        <p:spPr>
          <a:xfrm>
            <a:off x="4617427" y="3061439"/>
            <a:ext cx="15382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much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0" name="文本框 1"/>
          <p:cNvSpPr txBox="1"/>
          <p:nvPr/>
        </p:nvSpPr>
        <p:spPr>
          <a:xfrm>
            <a:off x="5848346" y="3067289"/>
            <a:ext cx="16449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attention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1" name="文本框 1"/>
          <p:cNvSpPr txBox="1"/>
          <p:nvPr/>
        </p:nvSpPr>
        <p:spPr>
          <a:xfrm>
            <a:off x="5132596" y="4147143"/>
            <a:ext cx="15382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so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2" name="文本框 1"/>
          <p:cNvSpPr txBox="1"/>
          <p:nvPr/>
        </p:nvSpPr>
        <p:spPr>
          <a:xfrm>
            <a:off x="6250669" y="4163979"/>
            <a:ext cx="15382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much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3" name="文本框 1"/>
          <p:cNvSpPr txBox="1"/>
          <p:nvPr/>
        </p:nvSpPr>
        <p:spPr>
          <a:xfrm>
            <a:off x="9708540" y="4155561"/>
            <a:ext cx="15382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lovely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4" name="文本框 1"/>
          <p:cNvSpPr txBox="1"/>
          <p:nvPr/>
        </p:nvSpPr>
        <p:spPr>
          <a:xfrm>
            <a:off x="1923763" y="4694211"/>
            <a:ext cx="15382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unhappy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5" name="文本框 1"/>
          <p:cNvSpPr txBox="1"/>
          <p:nvPr/>
        </p:nvSpPr>
        <p:spPr>
          <a:xfrm>
            <a:off x="4311445" y="5822363"/>
            <a:ext cx="15382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absent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6" name="文本框 1"/>
          <p:cNvSpPr txBox="1"/>
          <p:nvPr/>
        </p:nvSpPr>
        <p:spPr>
          <a:xfrm>
            <a:off x="5874071" y="5826524"/>
            <a:ext cx="15382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from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7" name="文本框 1"/>
          <p:cNvSpPr txBox="1"/>
          <p:nvPr/>
        </p:nvSpPr>
        <p:spPr>
          <a:xfrm>
            <a:off x="1918833" y="6320562"/>
            <a:ext cx="24225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examinations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" grpId="0"/>
      <p:bldP spid="53" grpId="1"/>
      <p:bldP spid="33" grpId="0"/>
      <p:bldP spid="33" grpId="1"/>
      <p:bldP spid="34" grpId="0"/>
      <p:bldP spid="34" grpId="1"/>
      <p:bldP spid="35" grpId="0"/>
      <p:bldP spid="35" grpId="1"/>
      <p:bldP spid="36" grpId="0"/>
      <p:bldP spid="36" grpId="1"/>
      <p:bldP spid="37" grpId="0"/>
      <p:bldP spid="37" grpId="1"/>
      <p:bldP spid="38" grpId="0"/>
      <p:bldP spid="38" grpId="1"/>
      <p:bldP spid="39" grpId="0"/>
      <p:bldP spid="39" grpId="1"/>
      <p:bldP spid="40" grpId="0"/>
      <p:bldP spid="40" grpId="1"/>
      <p:bldP spid="41" grpId="0"/>
      <p:bldP spid="41" grpId="1"/>
      <p:bldP spid="42" grpId="0"/>
      <p:bldP spid="42" grpId="1"/>
      <p:bldP spid="43" grpId="0"/>
      <p:bldP spid="43" grpId="1"/>
      <p:bldP spid="44" grpId="0"/>
      <p:bldP spid="44" grpId="1"/>
      <p:bldP spid="45" grpId="0"/>
      <p:bldP spid="45" grpId="1"/>
      <p:bldP spid="46" grpId="0"/>
      <p:bldP spid="46" grpId="1"/>
      <p:bldP spid="47" grpId="0"/>
      <p:bldP spid="47" grpId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07633" y="662197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45820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17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九年级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全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 3—4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知识清单</a:t>
            </a: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47582" y="905577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aphicFrame>
        <p:nvGraphicFramePr>
          <p:cNvPr id="3" name="表格 2"/>
          <p:cNvGraphicFramePr/>
          <p:nvPr>
            <p:custDataLst>
              <p:tags r:id="rId1"/>
            </p:custDataLst>
          </p:nvPr>
        </p:nvGraphicFramePr>
        <p:xfrm>
          <a:off x="307633" y="1353495"/>
          <a:ext cx="11578003" cy="548075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59798"/>
                <a:gridCol w="10318205"/>
              </a:tblGrid>
              <a:tr h="2482235"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 dirty="0" err="1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重点</a:t>
                      </a:r>
                      <a:endParaRPr lang="en-US" sz="2400" b="1" dirty="0">
                        <a:solidFill>
                          <a:srgbClr val="FF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 dirty="0" err="1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句型</a:t>
                      </a:r>
                      <a:endParaRPr lang="en-US" altLang="en-US" sz="2400" b="1" dirty="0">
                        <a:solidFill>
                          <a:srgbClr val="FF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17. She ________ them to talk with their son 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 ________</a:t>
                      </a:r>
                      <a:r>
                        <a:rPr 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她建议他们亲自与儿子谈一谈。</a:t>
                      </a: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18. </a:t>
                      </a:r>
                      <a:r>
                        <a:rPr 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They 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 ________ ________ </a:t>
                      </a:r>
                      <a:r>
                        <a:rPr 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everything good 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 </a:t>
                      </a:r>
                      <a:r>
                        <a:rPr 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 do. </a:t>
                      </a: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他们为我所有好的表现感到自豪。</a:t>
                      </a: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353787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1" dirty="0" err="1" smtClean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语法</a:t>
                      </a:r>
                      <a:endParaRPr lang="en-US" altLang="en-US" sz="2400" b="1" dirty="0">
                        <a:solidFill>
                          <a:srgbClr val="FF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 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宾语从句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Ⅱ (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由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where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、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how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、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when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引导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 used to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的用法</a:t>
                      </a: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44733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1" dirty="0" err="1" smtClean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话题</a:t>
                      </a:r>
                      <a:endParaRPr lang="en-US" altLang="en-US" sz="2400" b="1" dirty="0">
                        <a:solidFill>
                          <a:srgbClr val="FF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Unit 3 Getting around(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出行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Unit 4 How we have changed (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我们怎样改变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7" name="文本框 1"/>
          <p:cNvSpPr txBox="1"/>
          <p:nvPr/>
        </p:nvSpPr>
        <p:spPr>
          <a:xfrm>
            <a:off x="2423905" y="1557234"/>
            <a:ext cx="15382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advised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文本框 1"/>
          <p:cNvSpPr txBox="1"/>
          <p:nvPr/>
        </p:nvSpPr>
        <p:spPr>
          <a:xfrm>
            <a:off x="7457055" y="1557234"/>
            <a:ext cx="15382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in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" name="文本框 1"/>
          <p:cNvSpPr txBox="1"/>
          <p:nvPr/>
        </p:nvSpPr>
        <p:spPr>
          <a:xfrm>
            <a:off x="8609340" y="1536048"/>
            <a:ext cx="15382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person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文本框 1"/>
          <p:cNvSpPr txBox="1"/>
          <p:nvPr/>
        </p:nvSpPr>
        <p:spPr>
          <a:xfrm>
            <a:off x="2801933" y="2635909"/>
            <a:ext cx="15382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take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文本框 1"/>
          <p:cNvSpPr txBox="1"/>
          <p:nvPr/>
        </p:nvSpPr>
        <p:spPr>
          <a:xfrm>
            <a:off x="4021522" y="2659247"/>
            <a:ext cx="15382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pride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" name="文本框 1"/>
          <p:cNvSpPr txBox="1"/>
          <p:nvPr/>
        </p:nvSpPr>
        <p:spPr>
          <a:xfrm>
            <a:off x="5559764" y="2671534"/>
            <a:ext cx="15382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in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文本框 1"/>
          <p:cNvSpPr txBox="1"/>
          <p:nvPr/>
        </p:nvSpPr>
        <p:spPr>
          <a:xfrm>
            <a:off x="8726226" y="2683582"/>
            <a:ext cx="15382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that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  <p:bldP spid="37" grpId="1"/>
      <p:bldP spid="23" grpId="0"/>
      <p:bldP spid="23" grpId="1"/>
      <p:bldP spid="24" grpId="0"/>
      <p:bldP spid="24" grpId="1"/>
      <p:bldP spid="25" grpId="0"/>
      <p:bldP spid="25" grpId="1"/>
      <p:bldP spid="26" grpId="0"/>
      <p:bldP spid="26" grpId="1"/>
      <p:bldP spid="27" grpId="0"/>
      <p:bldP spid="27" grpId="1"/>
      <p:bldP spid="28" grpId="0"/>
      <p:bldP spid="28" grpId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42660" y="725051"/>
            <a:ext cx="12035675" cy="605853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-68580" y="9017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3655" y="181610"/>
            <a:ext cx="845820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17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九年级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全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 3—4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79967" y="92501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2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4834020" y="1513890"/>
            <a:ext cx="480695" cy="4544695"/>
            <a:chOff x="9277" y="2889"/>
            <a:chExt cx="757" cy="7157"/>
          </a:xfrm>
        </p:grpSpPr>
        <p:sp>
          <p:nvSpPr>
            <p:cNvPr id="24" name="椭圆 23"/>
            <p:cNvSpPr/>
            <p:nvPr/>
          </p:nvSpPr>
          <p:spPr>
            <a:xfrm>
              <a:off x="9294" y="3862"/>
              <a:ext cx="740" cy="758"/>
            </a:xfrm>
            <a:prstGeom prst="ellipse">
              <a:avLst/>
            </a:prstGeom>
            <a:solidFill>
              <a:srgbClr val="FAB529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" name="椭圆 1"/>
            <p:cNvSpPr/>
            <p:nvPr/>
          </p:nvSpPr>
          <p:spPr>
            <a:xfrm>
              <a:off x="9294" y="8312"/>
              <a:ext cx="740" cy="758"/>
            </a:xfrm>
            <a:prstGeom prst="ellipse">
              <a:avLst/>
            </a:prstGeom>
            <a:solidFill>
              <a:srgbClr val="FAB529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椭圆 22"/>
            <p:cNvSpPr/>
            <p:nvPr/>
          </p:nvSpPr>
          <p:spPr>
            <a:xfrm>
              <a:off x="9294" y="2889"/>
              <a:ext cx="740" cy="758"/>
            </a:xfrm>
            <a:prstGeom prst="ellipse">
              <a:avLst/>
            </a:prstGeom>
            <a:solidFill>
              <a:srgbClr val="FAB529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椭圆 15"/>
            <p:cNvSpPr/>
            <p:nvPr/>
          </p:nvSpPr>
          <p:spPr>
            <a:xfrm>
              <a:off x="9294" y="4735"/>
              <a:ext cx="740" cy="758"/>
            </a:xfrm>
            <a:prstGeom prst="ellipse">
              <a:avLst/>
            </a:prstGeom>
            <a:solidFill>
              <a:srgbClr val="FAB529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椭圆 11"/>
            <p:cNvSpPr/>
            <p:nvPr/>
          </p:nvSpPr>
          <p:spPr>
            <a:xfrm>
              <a:off x="9277" y="6493"/>
              <a:ext cx="740" cy="758"/>
            </a:xfrm>
            <a:prstGeom prst="ellipse">
              <a:avLst/>
            </a:prstGeom>
            <a:solidFill>
              <a:srgbClr val="FAB529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椭圆 12"/>
            <p:cNvSpPr/>
            <p:nvPr/>
          </p:nvSpPr>
          <p:spPr>
            <a:xfrm>
              <a:off x="9294" y="5592"/>
              <a:ext cx="740" cy="758"/>
            </a:xfrm>
            <a:prstGeom prst="ellipse">
              <a:avLst/>
            </a:prstGeom>
            <a:solidFill>
              <a:srgbClr val="FAB529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椭圆 10"/>
            <p:cNvSpPr/>
            <p:nvPr/>
          </p:nvSpPr>
          <p:spPr>
            <a:xfrm>
              <a:off x="9294" y="9288"/>
              <a:ext cx="740" cy="758"/>
            </a:xfrm>
            <a:prstGeom prst="ellipse">
              <a:avLst/>
            </a:prstGeom>
            <a:solidFill>
              <a:srgbClr val="FAB529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椭圆 25"/>
            <p:cNvSpPr/>
            <p:nvPr/>
          </p:nvSpPr>
          <p:spPr>
            <a:xfrm>
              <a:off x="9294" y="7440"/>
              <a:ext cx="740" cy="758"/>
            </a:xfrm>
            <a:prstGeom prst="ellipse">
              <a:avLst/>
            </a:prstGeom>
            <a:solidFill>
              <a:srgbClr val="FAB529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" name="圆角矩形 5"/>
          <p:cNvSpPr/>
          <p:nvPr/>
        </p:nvSpPr>
        <p:spPr>
          <a:xfrm>
            <a:off x="290480" y="2165350"/>
            <a:ext cx="3359785" cy="3221355"/>
          </a:xfrm>
          <a:prstGeom prst="roundRect">
            <a:avLst>
              <a:gd name="adj" fmla="val 4007"/>
            </a:avLst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50800" dir="5400000" algn="ctr" rotWithShape="0">
              <a:srgbClr val="000000">
                <a:alpha val="15652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7" name="文本框 6"/>
          <p:cNvSpPr txBox="1"/>
          <p:nvPr/>
        </p:nvSpPr>
        <p:spPr>
          <a:xfrm>
            <a:off x="643540" y="2966085"/>
            <a:ext cx="2849880" cy="14452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spc="600" dirty="0">
                <a:solidFill>
                  <a:srgbClr val="FAB5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Yuanti SC" panose="02010600040101010101" pitchFamily="2" charset="-122"/>
                <a:ea typeface="Yuanti SC" panose="02010600040101010101" pitchFamily="2" charset="-122"/>
              </a:rPr>
              <a:t>数据共享  </a:t>
            </a:r>
            <a:endParaRPr lang="en-US" altLang="zh-CN" sz="4400" b="1" spc="600" dirty="0">
              <a:solidFill>
                <a:srgbClr val="FAB52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Yuanti SC" panose="02010600040101010101" pitchFamily="2" charset="-122"/>
              <a:ea typeface="Yuanti SC" panose="02010600040101010101" pitchFamily="2" charset="-122"/>
            </a:endParaRPr>
          </a:p>
          <a:p>
            <a:r>
              <a:rPr lang="zh-CN" altLang="en-US" sz="4400" b="1" spc="600" dirty="0">
                <a:solidFill>
                  <a:srgbClr val="FAB5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Yuanti SC" panose="02010600040101010101" pitchFamily="2" charset="-122"/>
                <a:ea typeface="Yuanti SC" panose="02010600040101010101" pitchFamily="2" charset="-122"/>
              </a:rPr>
              <a:t>考点聚焦</a:t>
            </a:r>
          </a:p>
        </p:txBody>
      </p:sp>
      <p:sp>
        <p:nvSpPr>
          <p:cNvPr id="8" name="圆角矩形 7"/>
          <p:cNvSpPr/>
          <p:nvPr/>
        </p:nvSpPr>
        <p:spPr>
          <a:xfrm>
            <a:off x="3525805" y="1747520"/>
            <a:ext cx="287020" cy="4851400"/>
          </a:xfrm>
          <a:prstGeom prst="roundRect">
            <a:avLst>
              <a:gd name="adj" fmla="val 0"/>
            </a:avLst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9" name="三角形 7"/>
          <p:cNvSpPr/>
          <p:nvPr/>
        </p:nvSpPr>
        <p:spPr>
          <a:xfrm>
            <a:off x="3308635" y="1137285"/>
            <a:ext cx="720725" cy="621030"/>
          </a:xfrm>
          <a:prstGeom prst="triangl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grpSp>
        <p:nvGrpSpPr>
          <p:cNvPr id="42" name="组合 41"/>
          <p:cNvGrpSpPr/>
          <p:nvPr/>
        </p:nvGrpSpPr>
        <p:grpSpPr>
          <a:xfrm>
            <a:off x="3732485" y="1526780"/>
            <a:ext cx="8605835" cy="4490122"/>
            <a:chOff x="7346" y="3220"/>
            <a:chExt cx="12324" cy="6508"/>
          </a:xfrm>
        </p:grpSpPr>
        <p:grpSp>
          <p:nvGrpSpPr>
            <p:cNvPr id="14" name="组合 13"/>
            <p:cNvGrpSpPr/>
            <p:nvPr/>
          </p:nvGrpSpPr>
          <p:grpSpPr>
            <a:xfrm>
              <a:off x="7346" y="3220"/>
              <a:ext cx="12324" cy="4828"/>
              <a:chOff x="3488291" y="1987169"/>
              <a:chExt cx="7825557" cy="3066309"/>
            </a:xfrm>
          </p:grpSpPr>
          <p:grpSp>
            <p:nvGrpSpPr>
              <p:cNvPr id="15" name="组合 14"/>
              <p:cNvGrpSpPr/>
              <p:nvPr/>
            </p:nvGrpSpPr>
            <p:grpSpPr>
              <a:xfrm>
                <a:off x="3496928" y="1987169"/>
                <a:ext cx="7816920" cy="2003311"/>
                <a:chOff x="3496928" y="1987169"/>
                <a:chExt cx="7816920" cy="2003311"/>
              </a:xfrm>
            </p:grpSpPr>
            <p:sp>
              <p:nvSpPr>
                <p:cNvPr id="21" name="文本框 2">
                  <a:hlinkClick r:id="rId3" action="ppaction://hlinksldjump"/>
                </p:cNvPr>
                <p:cNvSpPr txBox="1"/>
                <p:nvPr/>
              </p:nvSpPr>
              <p:spPr>
                <a:xfrm>
                  <a:off x="3505382" y="3072903"/>
                  <a:ext cx="5097580" cy="424977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wrap="square" anchor="t">
                  <a:spAutoFit/>
                </a:bodyPr>
                <a:lstStyle/>
                <a:p>
                  <a:r>
                    <a:rPr lang="en-US" altLang="zh-CN" sz="2400" b="1" dirty="0">
                      <a:latin typeface="黑体" panose="02010609060101010101" pitchFamily="49" charset="-122"/>
                      <a:ea typeface="黑体" panose="02010609060101010101" pitchFamily="49" charset="-122"/>
                      <a:sym typeface="宋体" panose="02010600030101010101" pitchFamily="2" charset="-122"/>
                    </a:rPr>
                    <a:t>  </a:t>
                  </a:r>
                  <a:r>
                    <a:rPr lang="zh-CN" altLang="en-US" sz="2400" b="1" dirty="0">
                      <a:latin typeface="黑体" panose="02010609060101010101" pitchFamily="49" charset="-122"/>
                      <a:ea typeface="黑体" panose="02010609060101010101" pitchFamily="49" charset="-122"/>
                      <a:sym typeface="宋体" panose="02010600030101010101" pitchFamily="2" charset="-122"/>
                    </a:rPr>
                    <a:t>考点</a:t>
                  </a:r>
                  <a:r>
                    <a:rPr lang="en-US" altLang="zh-CN" sz="2400" b="1" dirty="0">
                      <a:latin typeface="黑体" panose="02010609060101010101" pitchFamily="49" charset="-122"/>
                      <a:ea typeface="黑体" panose="02010609060101010101" pitchFamily="49" charset="-122"/>
                      <a:sym typeface="宋体" panose="02010600030101010101" pitchFamily="2" charset="-122"/>
                    </a:rPr>
                    <a:t> </a:t>
                  </a:r>
                  <a:r>
                    <a:rPr lang="zh-CN" altLang="en-US" sz="2400" b="1" dirty="0" smtClean="0">
                      <a:solidFill>
                        <a:schemeClr val="bg1"/>
                      </a:solidFill>
                      <a:latin typeface="黑体" panose="02010609060101010101" pitchFamily="49" charset="-122"/>
                      <a:ea typeface="黑体" panose="02010609060101010101" pitchFamily="49" charset="-122"/>
                      <a:sym typeface="宋体" panose="02010600030101010101" pitchFamily="2" charset="-122"/>
                    </a:rPr>
                    <a:t>三</a:t>
                  </a:r>
                  <a:r>
                    <a:rPr lang="en-US" altLang="zh-CN" sz="2400" b="1" dirty="0" smtClean="0">
                      <a:solidFill>
                        <a:schemeClr val="bg1"/>
                      </a:solidFill>
                      <a:latin typeface="黑体" panose="02010609060101010101" pitchFamily="49" charset="-122"/>
                      <a:ea typeface="黑体" panose="02010609060101010101" pitchFamily="49" charset="-122"/>
                      <a:sym typeface="宋体" panose="02010600030101010101" pitchFamily="2" charset="-122"/>
                    </a:rPr>
                    <a:t>  </a:t>
                  </a:r>
                  <a:r>
                    <a:rPr lang="zh-CN" altLang="en-US" sz="2400" b="1" dirty="0" smtClean="0">
                      <a:latin typeface="黑体" panose="02010609060101010101" pitchFamily="49" charset="-122"/>
                      <a:ea typeface="黑体" panose="02010609060101010101" pitchFamily="49" charset="-122"/>
                      <a:sym typeface="宋体" panose="02010600030101010101" pitchFamily="2" charset="-122"/>
                    </a:rPr>
                    <a:t>辨析</a:t>
                  </a:r>
                  <a:r>
                    <a:rPr lang="en-US" altLang="zh-CN" sz="2400" b="1" dirty="0">
                      <a:latin typeface="黑体" panose="02010609060101010101" pitchFamily="49" charset="-122"/>
                      <a:ea typeface="黑体" panose="02010609060101010101" pitchFamily="49" charset="-122"/>
                      <a:sym typeface="宋体" panose="02010600030101010101" pitchFamily="2" charset="-122"/>
                    </a:rPr>
                    <a:t>do with </a:t>
                  </a:r>
                  <a:r>
                    <a:rPr lang="zh-CN" altLang="en-US" sz="2400" b="1" dirty="0">
                      <a:latin typeface="黑体" panose="02010609060101010101" pitchFamily="49" charset="-122"/>
                      <a:ea typeface="黑体" panose="02010609060101010101" pitchFamily="49" charset="-122"/>
                      <a:sym typeface="宋体" panose="02010600030101010101" pitchFamily="2" charset="-122"/>
                    </a:rPr>
                    <a:t>与</a:t>
                  </a:r>
                  <a:r>
                    <a:rPr lang="en-US" altLang="zh-CN" sz="2400" b="1" dirty="0">
                      <a:latin typeface="黑体" panose="02010609060101010101" pitchFamily="49" charset="-122"/>
                      <a:ea typeface="黑体" panose="02010609060101010101" pitchFamily="49" charset="-122"/>
                      <a:sym typeface="宋体" panose="02010600030101010101" pitchFamily="2" charset="-122"/>
                    </a:rPr>
                    <a:t>deal with</a:t>
                  </a:r>
                  <a:endParaRPr lang="zh-CN" altLang="en-US" sz="2400" b="1" dirty="0">
                    <a:latin typeface="黑体" panose="02010609060101010101" pitchFamily="49" charset="-122"/>
                    <a:ea typeface="黑体" panose="02010609060101010101" pitchFamily="49" charset="-122"/>
                    <a:sym typeface="宋体" panose="02010600030101010101" pitchFamily="2" charset="-122"/>
                  </a:endParaRPr>
                </a:p>
              </p:txBody>
            </p:sp>
            <p:sp>
              <p:nvSpPr>
                <p:cNvPr id="22" name="文本框 2">
                  <a:hlinkClick r:id="rId4" action="ppaction://hlinksldjump"/>
                </p:cNvPr>
                <p:cNvSpPr txBox="1"/>
                <p:nvPr/>
              </p:nvSpPr>
              <p:spPr>
                <a:xfrm>
                  <a:off x="3506944" y="3566727"/>
                  <a:ext cx="4838313" cy="423753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wrap="square" anchor="t">
                  <a:spAutoFit/>
                </a:bodyPr>
                <a:lstStyle/>
                <a:p>
                  <a:r>
                    <a:rPr lang="en-US" altLang="zh-CN" sz="2400" b="1" dirty="0">
                      <a:latin typeface="黑体" panose="02010609060101010101" pitchFamily="49" charset="-122"/>
                      <a:ea typeface="黑体" panose="02010609060101010101" pitchFamily="49" charset="-122"/>
                      <a:sym typeface="宋体" panose="02010600030101010101" pitchFamily="2" charset="-122"/>
                    </a:rPr>
                    <a:t>  </a:t>
                  </a:r>
                  <a:r>
                    <a:rPr lang="zh-CN" altLang="en-US" sz="2400" b="1" dirty="0">
                      <a:latin typeface="黑体" panose="02010609060101010101" pitchFamily="49" charset="-122"/>
                      <a:ea typeface="黑体" panose="02010609060101010101" pitchFamily="49" charset="-122"/>
                      <a:sym typeface="宋体" panose="02010600030101010101" pitchFamily="2" charset="-122"/>
                    </a:rPr>
                    <a:t>考点</a:t>
                  </a:r>
                  <a:r>
                    <a:rPr lang="en-US" altLang="zh-CN" sz="2400" b="1" dirty="0">
                      <a:latin typeface="黑体" panose="02010609060101010101" pitchFamily="49" charset="-122"/>
                      <a:ea typeface="黑体" panose="02010609060101010101" pitchFamily="49" charset="-122"/>
                      <a:sym typeface="宋体" panose="02010600030101010101" pitchFamily="2" charset="-122"/>
                    </a:rPr>
                    <a:t> </a:t>
                  </a:r>
                  <a:r>
                    <a:rPr lang="zh-CN" altLang="en-US" sz="2400" b="1" dirty="0">
                      <a:solidFill>
                        <a:schemeClr val="bg1"/>
                      </a:solidFill>
                      <a:latin typeface="黑体" panose="02010609060101010101" pitchFamily="49" charset="-122"/>
                      <a:ea typeface="黑体" panose="02010609060101010101" pitchFamily="49" charset="-122"/>
                      <a:sym typeface="宋体" panose="02010600030101010101" pitchFamily="2" charset="-122"/>
                    </a:rPr>
                    <a:t>四</a:t>
                  </a:r>
                  <a:r>
                    <a:rPr lang="en-US" sz="2400" b="1" dirty="0">
                      <a:latin typeface="黑体" panose="02010609060101010101" pitchFamily="49" charset="-122"/>
                      <a:ea typeface="黑体" panose="02010609060101010101" pitchFamily="49" charset="-122"/>
                      <a:sym typeface="宋体" panose="02010600030101010101" pitchFamily="2" charset="-122"/>
                    </a:rPr>
                    <a:t>  </a:t>
                  </a:r>
                  <a:r>
                    <a:rPr lang="en-US" altLang="zh-CN" sz="2400" b="1" dirty="0" smtClean="0">
                      <a:latin typeface="Times New Roman" panose="02020603050405020304" pitchFamily="18" charset="0"/>
                      <a:ea typeface="黑体" panose="02010609060101010101" pitchFamily="49" charset="-122"/>
                      <a:cs typeface="Times New Roman" panose="02020603050405020304" pitchFamily="18" charset="0"/>
                      <a:sym typeface="宋体" panose="02010600030101010101" pitchFamily="2" charset="-122"/>
                    </a:rPr>
                    <a:t>suggest</a:t>
                  </a:r>
                  <a:r>
                    <a:rPr lang="zh-CN" altLang="en-US" sz="2400" b="1" dirty="0" smtClean="0">
                      <a:latin typeface="黑体" panose="02010609060101010101" pitchFamily="49" charset="-122"/>
                      <a:ea typeface="黑体" panose="02010609060101010101" pitchFamily="49" charset="-122"/>
                      <a:sym typeface="宋体" panose="02010600030101010101" pitchFamily="2" charset="-122"/>
                    </a:rPr>
                    <a:t>的</a:t>
                  </a:r>
                  <a:r>
                    <a:rPr lang="zh-CN" altLang="en-US" sz="2400" b="1" dirty="0">
                      <a:latin typeface="黑体" panose="02010609060101010101" pitchFamily="49" charset="-122"/>
                      <a:ea typeface="黑体" panose="02010609060101010101" pitchFamily="49" charset="-122"/>
                      <a:sym typeface="宋体" panose="02010600030101010101" pitchFamily="2" charset="-122"/>
                    </a:rPr>
                    <a:t>用法</a:t>
                  </a:r>
                </a:p>
              </p:txBody>
            </p:sp>
            <p:sp>
              <p:nvSpPr>
                <p:cNvPr id="19" name="文本框 2">
                  <a:hlinkClick r:id="rId5" action="ppaction://hlinksldjump"/>
                </p:cNvPr>
                <p:cNvSpPr txBox="1"/>
                <p:nvPr/>
              </p:nvSpPr>
              <p:spPr>
                <a:xfrm>
                  <a:off x="3496928" y="2545870"/>
                  <a:ext cx="6405880" cy="423753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wrap="square" anchor="t">
                  <a:spAutoFit/>
                </a:bodyPr>
                <a:lstStyle/>
                <a:p>
                  <a:r>
                    <a:rPr lang="en-US" altLang="zh-CN" sz="2400" b="1" dirty="0">
                      <a:latin typeface="黑体" panose="02010609060101010101" pitchFamily="49" charset="-122"/>
                      <a:ea typeface="黑体" panose="02010609060101010101" pitchFamily="49" charset="-122"/>
                      <a:sym typeface="宋体" panose="02010600030101010101" pitchFamily="2" charset="-122"/>
                    </a:rPr>
                    <a:t>  </a:t>
                  </a:r>
                  <a:r>
                    <a:rPr lang="zh-CN" altLang="en-US" sz="2400" b="1" dirty="0">
                      <a:latin typeface="黑体" panose="02010609060101010101" pitchFamily="49" charset="-122"/>
                      <a:ea typeface="黑体" panose="02010609060101010101" pitchFamily="49" charset="-122"/>
                      <a:sym typeface="宋体" panose="02010600030101010101" pitchFamily="2" charset="-122"/>
                    </a:rPr>
                    <a:t>考点</a:t>
                  </a:r>
                  <a:r>
                    <a:rPr lang="en-US" altLang="zh-CN" sz="2400" b="1" dirty="0">
                      <a:latin typeface="黑体" panose="02010609060101010101" pitchFamily="49" charset="-122"/>
                      <a:ea typeface="黑体" panose="02010609060101010101" pitchFamily="49" charset="-122"/>
                      <a:sym typeface="宋体" panose="02010600030101010101" pitchFamily="2" charset="-122"/>
                    </a:rPr>
                    <a:t> </a:t>
                  </a:r>
                  <a:r>
                    <a:rPr lang="zh-CN" altLang="en-US" sz="2400" b="1" dirty="0">
                      <a:solidFill>
                        <a:schemeClr val="bg1"/>
                      </a:solidFill>
                      <a:latin typeface="黑体" panose="02010609060101010101" pitchFamily="49" charset="-122"/>
                      <a:ea typeface="黑体" panose="02010609060101010101" pitchFamily="49" charset="-122"/>
                      <a:sym typeface="宋体" panose="02010600030101010101" pitchFamily="2" charset="-122"/>
                    </a:rPr>
                    <a:t>二</a:t>
                  </a:r>
                  <a:r>
                    <a:rPr lang="en-US" sz="2400" b="1" dirty="0">
                      <a:latin typeface="黑体" panose="02010609060101010101" pitchFamily="49" charset="-122"/>
                      <a:ea typeface="黑体" panose="02010609060101010101" pitchFamily="49" charset="-122"/>
                      <a:sym typeface="宋体" panose="02010600030101010101" pitchFamily="2" charset="-122"/>
                    </a:rPr>
                    <a:t>  </a:t>
                  </a:r>
                  <a:r>
                    <a:rPr lang="zh-CN" altLang="en-US" sz="2400" b="1" dirty="0" smtClean="0">
                      <a:latin typeface="Times New Roman" panose="02020603050405020304" pitchFamily="18" charset="0"/>
                      <a:ea typeface="黑体" panose="02010609060101010101" pitchFamily="49" charset="-122"/>
                      <a:cs typeface="Times New Roman" panose="02020603050405020304" pitchFamily="18" charset="0"/>
                      <a:sym typeface="宋体" panose="02010600030101010101" pitchFamily="2" charset="-122"/>
                    </a:rPr>
                    <a:t>辨析 </a:t>
                  </a:r>
                  <a:r>
                    <a:rPr lang="en-US" altLang="zh-CN" sz="2400" b="1" dirty="0" smtClean="0">
                      <a:latin typeface="Times New Roman" panose="02020603050405020304" pitchFamily="18" charset="0"/>
                      <a:ea typeface="黑体" panose="02010609060101010101" pitchFamily="49" charset="-122"/>
                      <a:cs typeface="Times New Roman" panose="02020603050405020304" pitchFamily="18" charset="0"/>
                      <a:sym typeface="宋体" panose="02010600030101010101" pitchFamily="2" charset="-122"/>
                    </a:rPr>
                    <a:t>for </a:t>
                  </a:r>
                  <a:r>
                    <a:rPr lang="en-US" altLang="zh-CN" sz="2400" b="1" dirty="0">
                      <a:latin typeface="Times New Roman" panose="02020603050405020304" pitchFamily="18" charset="0"/>
                      <a:ea typeface="黑体" panose="02010609060101010101" pitchFamily="49" charset="-122"/>
                      <a:cs typeface="Times New Roman" panose="02020603050405020304" pitchFamily="18" charset="0"/>
                      <a:sym typeface="宋体" panose="02010600030101010101" pitchFamily="2" charset="-122"/>
                    </a:rPr>
                    <a:t>example</a:t>
                  </a:r>
                  <a:r>
                    <a:rPr lang="zh-CN" altLang="en-US" sz="2400" b="1" dirty="0">
                      <a:latin typeface="Times New Roman" panose="02020603050405020304" pitchFamily="18" charset="0"/>
                      <a:ea typeface="黑体" panose="02010609060101010101" pitchFamily="49" charset="-122"/>
                      <a:cs typeface="Times New Roman" panose="02020603050405020304" pitchFamily="18" charset="0"/>
                      <a:sym typeface="宋体" panose="02010600030101010101" pitchFamily="2" charset="-122"/>
                    </a:rPr>
                    <a:t>与</a:t>
                  </a:r>
                  <a:r>
                    <a:rPr lang="en-US" altLang="zh-CN" sz="2400" b="1" dirty="0">
                      <a:latin typeface="Times New Roman" panose="02020603050405020304" pitchFamily="18" charset="0"/>
                      <a:ea typeface="黑体" panose="02010609060101010101" pitchFamily="49" charset="-122"/>
                      <a:cs typeface="Times New Roman" panose="02020603050405020304" pitchFamily="18" charset="0"/>
                      <a:sym typeface="宋体" panose="02010600030101010101" pitchFamily="2" charset="-122"/>
                    </a:rPr>
                    <a:t>such as</a:t>
                  </a:r>
                  <a:endParaRPr lang="zh-CN" altLang="en-US" sz="2400" b="1" dirty="0">
                    <a:latin typeface="黑体" panose="02010609060101010101" pitchFamily="49" charset="-122"/>
                    <a:ea typeface="黑体" panose="02010609060101010101" pitchFamily="49" charset="-122"/>
                    <a:sym typeface="宋体" panose="02010600030101010101" pitchFamily="2" charset="-122"/>
                  </a:endParaRPr>
                </a:p>
              </p:txBody>
            </p:sp>
            <p:sp>
              <p:nvSpPr>
                <p:cNvPr id="17" name="文本框 2">
                  <a:hlinkClick r:id="rId6" action="ppaction://hlinksldjump"/>
                </p:cNvPr>
                <p:cNvSpPr txBox="1"/>
                <p:nvPr/>
              </p:nvSpPr>
              <p:spPr>
                <a:xfrm>
                  <a:off x="3508702" y="1987169"/>
                  <a:ext cx="7805146" cy="424977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wrap="square" anchor="t">
                  <a:spAutoFit/>
                </a:bodyPr>
                <a:lstStyle/>
                <a:p>
                  <a:r>
                    <a:rPr lang="en-US" altLang="zh-CN" sz="2400" b="1" dirty="0">
                      <a:latin typeface="黑体" panose="02010609060101010101" pitchFamily="49" charset="-122"/>
                      <a:ea typeface="黑体" panose="02010609060101010101" pitchFamily="49" charset="-122"/>
                      <a:sym typeface="宋体" panose="02010600030101010101" pitchFamily="2" charset="-122"/>
                    </a:rPr>
                    <a:t>  </a:t>
                  </a:r>
                  <a:r>
                    <a:rPr lang="zh-CN" altLang="en-US" sz="2400" b="1" dirty="0">
                      <a:latin typeface="黑体" panose="02010609060101010101" pitchFamily="49" charset="-122"/>
                      <a:ea typeface="黑体" panose="02010609060101010101" pitchFamily="49" charset="-122"/>
                      <a:sym typeface="宋体" panose="02010600030101010101" pitchFamily="2" charset="-122"/>
                    </a:rPr>
                    <a:t>考点</a:t>
                  </a:r>
                  <a:r>
                    <a:rPr lang="en-US" altLang="zh-CN" sz="2400" b="1" dirty="0">
                      <a:solidFill>
                        <a:schemeClr val="tx1"/>
                      </a:solidFill>
                      <a:latin typeface="黑体" panose="02010609060101010101" pitchFamily="49" charset="-122"/>
                      <a:ea typeface="黑体" panose="02010609060101010101" pitchFamily="49" charset="-122"/>
                      <a:sym typeface="宋体" panose="02010600030101010101" pitchFamily="2" charset="-122"/>
                    </a:rPr>
                    <a:t> </a:t>
                  </a:r>
                  <a:r>
                    <a:rPr lang="zh-CN" altLang="en-US" sz="2400" b="1" dirty="0">
                      <a:solidFill>
                        <a:schemeClr val="bg1"/>
                      </a:solidFill>
                      <a:latin typeface="黑体" panose="02010609060101010101" pitchFamily="49" charset="-122"/>
                      <a:ea typeface="黑体" panose="02010609060101010101" pitchFamily="49" charset="-122"/>
                      <a:sym typeface="宋体" panose="02010600030101010101" pitchFamily="2" charset="-122"/>
                    </a:rPr>
                    <a:t>一</a:t>
                  </a:r>
                  <a:r>
                    <a:rPr lang="en-US" sz="2400" b="1" dirty="0">
                      <a:latin typeface="黑体" panose="02010609060101010101" pitchFamily="49" charset="-122"/>
                      <a:ea typeface="黑体" panose="02010609060101010101" pitchFamily="49" charset="-122"/>
                      <a:sym typeface="宋体" panose="02010600030101010101" pitchFamily="2" charset="-122"/>
                    </a:rPr>
                    <a:t> </a:t>
                  </a:r>
                  <a:r>
                    <a:rPr lang="en-US" altLang="zh-CN" sz="2400" b="1" dirty="0">
                      <a:latin typeface="Times New Roman" panose="02020603050405020304" pitchFamily="18" charset="0"/>
                      <a:ea typeface="黑体" panose="02010609060101010101" pitchFamily="49" charset="-122"/>
                      <a:cs typeface="Times New Roman" panose="02020603050405020304" pitchFamily="18" charset="0"/>
                      <a:sym typeface="宋体" panose="02010600030101010101" pitchFamily="2" charset="-122"/>
                    </a:rPr>
                    <a:t>  </a:t>
                  </a:r>
                  <a:r>
                    <a:rPr lang="en-US" altLang="zh-CN" sz="2400" b="1" dirty="0" err="1" smtClean="0">
                      <a:latin typeface="黑体" panose="02010609060101010101" pitchFamily="49" charset="-122"/>
                      <a:ea typeface="黑体" panose="02010609060101010101" pitchFamily="49" charset="-122"/>
                      <a:cs typeface="Times New Roman" panose="02020603050405020304" pitchFamily="18" charset="0"/>
                      <a:sym typeface="宋体" panose="02010600030101010101" pitchFamily="2" charset="-122"/>
                    </a:rPr>
                    <a:t>辨析</a:t>
                  </a:r>
                  <a:r>
                    <a:rPr lang="en-US" altLang="zh-CN" sz="2400" b="1" dirty="0" err="1" smtClean="0">
                      <a:latin typeface="Times New Roman" panose="02020603050405020304" pitchFamily="18" charset="0"/>
                      <a:ea typeface="黑体" panose="02010609060101010101" pitchFamily="49" charset="-122"/>
                      <a:cs typeface="Times New Roman" panose="02020603050405020304" pitchFamily="18" charset="0"/>
                      <a:sym typeface="宋体" panose="02010600030101010101" pitchFamily="2" charset="-122"/>
                    </a:rPr>
                    <a:t>used</a:t>
                  </a:r>
                  <a:r>
                    <a:rPr lang="en-US" altLang="zh-CN" sz="2400" b="1" dirty="0" smtClean="0">
                      <a:latin typeface="Times New Roman" panose="02020603050405020304" pitchFamily="18" charset="0"/>
                      <a:ea typeface="黑体" panose="02010609060101010101" pitchFamily="49" charset="-122"/>
                      <a:cs typeface="Times New Roman" panose="02020603050405020304" pitchFamily="18" charset="0"/>
                      <a:sym typeface="宋体" panose="02010600030101010101" pitchFamily="2" charset="-122"/>
                    </a:rPr>
                    <a:t> </a:t>
                  </a:r>
                  <a:r>
                    <a:rPr lang="en-US" altLang="zh-CN" sz="2400" b="1" dirty="0">
                      <a:latin typeface="Times New Roman" panose="02020603050405020304" pitchFamily="18" charset="0"/>
                      <a:ea typeface="黑体" panose="02010609060101010101" pitchFamily="49" charset="-122"/>
                      <a:cs typeface="Times New Roman" panose="02020603050405020304" pitchFamily="18" charset="0"/>
                      <a:sym typeface="宋体" panose="02010600030101010101" pitchFamily="2" charset="-122"/>
                    </a:rPr>
                    <a:t>to do</a:t>
                  </a:r>
                  <a:r>
                    <a:rPr lang="zh-CN" altLang="en-US" sz="2400" b="1" dirty="0">
                      <a:latin typeface="Times New Roman" panose="02020603050405020304" pitchFamily="18" charset="0"/>
                      <a:ea typeface="黑体" panose="02010609060101010101" pitchFamily="49" charset="-122"/>
                      <a:cs typeface="Times New Roman" panose="02020603050405020304" pitchFamily="18" charset="0"/>
                      <a:sym typeface="宋体" panose="02010600030101010101" pitchFamily="2" charset="-122"/>
                    </a:rPr>
                    <a:t>、</a:t>
                  </a:r>
                  <a:r>
                    <a:rPr lang="en-US" altLang="zh-CN" sz="2400" b="1" dirty="0">
                      <a:latin typeface="Times New Roman" panose="02020603050405020304" pitchFamily="18" charset="0"/>
                      <a:ea typeface="黑体" panose="02010609060101010101" pitchFamily="49" charset="-122"/>
                      <a:cs typeface="Times New Roman" panose="02020603050405020304" pitchFamily="18" charset="0"/>
                      <a:sym typeface="宋体" panose="02010600030101010101" pitchFamily="2" charset="-122"/>
                    </a:rPr>
                    <a:t>be used to do</a:t>
                  </a:r>
                  <a:r>
                    <a:rPr lang="zh-CN" altLang="en-US" sz="2400" b="1" dirty="0">
                      <a:latin typeface="Times New Roman" panose="02020603050405020304" pitchFamily="18" charset="0"/>
                      <a:ea typeface="黑体" panose="02010609060101010101" pitchFamily="49" charset="-122"/>
                      <a:cs typeface="Times New Roman" panose="02020603050405020304" pitchFamily="18" charset="0"/>
                      <a:sym typeface="宋体" panose="02010600030101010101" pitchFamily="2" charset="-122"/>
                    </a:rPr>
                    <a:t>与</a:t>
                  </a:r>
                  <a:r>
                    <a:rPr lang="en-US" altLang="zh-CN" sz="2400" b="1" dirty="0">
                      <a:latin typeface="Times New Roman" panose="02020603050405020304" pitchFamily="18" charset="0"/>
                      <a:ea typeface="黑体" panose="02010609060101010101" pitchFamily="49" charset="-122"/>
                      <a:cs typeface="Times New Roman" panose="02020603050405020304" pitchFamily="18" charset="0"/>
                      <a:sym typeface="宋体" panose="02010600030101010101" pitchFamily="2" charset="-122"/>
                    </a:rPr>
                    <a:t>be used to doing</a:t>
                  </a:r>
                  <a:endParaRPr lang="zh-CN" altLang="zh-CN" sz="2400" dirty="0">
                    <a:latin typeface="黑体" panose="02010609060101010101" pitchFamily="49" charset="-122"/>
                    <a:ea typeface="黑体" panose="02010609060101010101" pitchFamily="49" charset="-122"/>
                  </a:endParaRPr>
                </a:p>
              </p:txBody>
            </p:sp>
          </p:grpSp>
          <p:sp>
            <p:nvSpPr>
              <p:cNvPr id="25" name="文本框 2">
                <a:hlinkClick r:id="rId7" action="ppaction://hlinksldjump"/>
              </p:cNvPr>
              <p:cNvSpPr txBox="1"/>
              <p:nvPr/>
            </p:nvSpPr>
            <p:spPr>
              <a:xfrm>
                <a:off x="3488291" y="4077629"/>
                <a:ext cx="4838313" cy="42375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lstStyle/>
              <a:p>
                <a:r>
                  <a:rPr lang="en-US" altLang="zh-CN" sz="2400" b="1" dirty="0">
                    <a:latin typeface="黑体" panose="02010609060101010101" pitchFamily="49" charset="-122"/>
                    <a:ea typeface="黑体" panose="02010609060101010101" pitchFamily="49" charset="-122"/>
                    <a:sym typeface="宋体" panose="02010600030101010101" pitchFamily="2" charset="-122"/>
                  </a:rPr>
                  <a:t>  </a:t>
                </a:r>
                <a:r>
                  <a:rPr lang="zh-CN" altLang="en-US" sz="2400" b="1" dirty="0">
                    <a:latin typeface="黑体" panose="02010609060101010101" pitchFamily="49" charset="-122"/>
                    <a:ea typeface="黑体" panose="02010609060101010101" pitchFamily="49" charset="-122"/>
                    <a:sym typeface="宋体" panose="02010600030101010101" pitchFamily="2" charset="-122"/>
                  </a:rPr>
                  <a:t>考点</a:t>
                </a:r>
                <a:r>
                  <a:rPr lang="en-US" altLang="zh-CN" sz="2400" b="1" dirty="0">
                    <a:latin typeface="黑体" panose="02010609060101010101" pitchFamily="49" charset="-122"/>
                    <a:ea typeface="黑体" panose="02010609060101010101" pitchFamily="49" charset="-122"/>
                    <a:sym typeface="宋体" panose="02010600030101010101" pitchFamily="2" charset="-122"/>
                  </a:rPr>
                  <a:t> </a:t>
                </a:r>
                <a:r>
                  <a:rPr lang="zh-CN" altLang="en-US" sz="2400" b="1" dirty="0">
                    <a:solidFill>
                      <a:schemeClr val="bg1"/>
                    </a:solidFill>
                    <a:latin typeface="黑体" panose="02010609060101010101" pitchFamily="49" charset="-122"/>
                    <a:ea typeface="黑体" panose="02010609060101010101" pitchFamily="49" charset="-122"/>
                    <a:sym typeface="宋体" panose="02010600030101010101" pitchFamily="2" charset="-122"/>
                  </a:rPr>
                  <a:t>五</a:t>
                </a:r>
                <a:r>
                  <a:rPr lang="en-US" sz="2400" b="1" dirty="0">
                    <a:latin typeface="黑体" panose="02010609060101010101" pitchFamily="49" charset="-122"/>
                    <a:ea typeface="黑体" panose="02010609060101010101" pitchFamily="49" charset="-122"/>
                    <a:sym typeface="宋体" panose="02010600030101010101" pitchFamily="2" charset="-122"/>
                  </a:rPr>
                  <a:t>  </a:t>
                </a:r>
                <a:r>
                  <a:rPr lang="en-US" altLang="zh-CN" sz="2400" b="1" dirty="0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  <a:sym typeface="宋体" panose="02010600030101010101" pitchFamily="2" charset="-122"/>
                  </a:rPr>
                  <a:t>fail</a:t>
                </a:r>
                <a:r>
                  <a:rPr lang="zh-CN" altLang="en-US" sz="2400" b="1" dirty="0" smtClean="0">
                    <a:latin typeface="黑体" panose="02010609060101010101" pitchFamily="49" charset="-122"/>
                    <a:ea typeface="黑体" panose="02010609060101010101" pitchFamily="49" charset="-122"/>
                    <a:sym typeface="宋体" panose="02010600030101010101" pitchFamily="2" charset="-122"/>
                  </a:rPr>
                  <a:t>的</a:t>
                </a:r>
                <a:r>
                  <a:rPr lang="zh-CN" altLang="en-US" sz="2400" b="1" dirty="0">
                    <a:latin typeface="黑体" panose="02010609060101010101" pitchFamily="49" charset="-122"/>
                    <a:ea typeface="黑体" panose="02010609060101010101" pitchFamily="49" charset="-122"/>
                    <a:sym typeface="宋体" panose="02010600030101010101" pitchFamily="2" charset="-122"/>
                  </a:rPr>
                  <a:t>用法</a:t>
                </a:r>
              </a:p>
            </p:txBody>
          </p:sp>
          <p:sp>
            <p:nvSpPr>
              <p:cNvPr id="27" name="文本框 2">
                <a:hlinkClick r:id="rId8" action="ppaction://hlinksldjump"/>
              </p:cNvPr>
              <p:cNvSpPr txBox="1"/>
              <p:nvPr/>
            </p:nvSpPr>
            <p:spPr>
              <a:xfrm>
                <a:off x="3505613" y="4630832"/>
                <a:ext cx="6223970" cy="422646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lstStyle/>
              <a:p>
                <a:pPr lvl="0" algn="l">
                  <a:buClrTx/>
                  <a:buSzTx/>
                  <a:buFontTx/>
                </a:pPr>
                <a:r>
                  <a:rPr lang="en-US" altLang="zh-CN" sz="2400" b="1" dirty="0">
                    <a:latin typeface="黑体" panose="02010609060101010101" pitchFamily="49" charset="-122"/>
                    <a:ea typeface="黑体" panose="02010609060101010101" pitchFamily="49" charset="-122"/>
                    <a:sym typeface="宋体" panose="02010600030101010101" pitchFamily="2" charset="-122"/>
                  </a:rPr>
                  <a:t>  考点 </a:t>
                </a:r>
                <a:r>
                  <a:rPr lang="zh-CN" altLang="en-US" sz="2400" b="1" dirty="0">
                    <a:solidFill>
                      <a:schemeClr val="bg1"/>
                    </a:solidFill>
                    <a:latin typeface="黑体" panose="02010609060101010101" pitchFamily="49" charset="-122"/>
                    <a:ea typeface="黑体" panose="02010609060101010101" pitchFamily="49" charset="-122"/>
                    <a:sym typeface="宋体" panose="02010600030101010101" pitchFamily="2" charset="-122"/>
                  </a:rPr>
                  <a:t>六</a:t>
                </a:r>
                <a:r>
                  <a:rPr lang="en-US" altLang="zh-CN" sz="2400" b="1" dirty="0">
                    <a:solidFill>
                      <a:schemeClr val="bg1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  <a:sym typeface="宋体" panose="02010600030101010101" pitchFamily="2" charset="-122"/>
                  </a:rPr>
                  <a:t>    </a:t>
                </a:r>
                <a:r>
                  <a:rPr lang="en-US" altLang="zh-CN" sz="2400" b="1" dirty="0" smtClean="0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  <a:sym typeface="宋体" panose="02010600030101010101" pitchFamily="2" charset="-122"/>
                  </a:rPr>
                  <a:t>require</a:t>
                </a:r>
                <a:r>
                  <a:rPr lang="zh-CN" altLang="en-US" sz="2400" b="1" dirty="0" smtClean="0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  <a:sym typeface="宋体" panose="02010600030101010101" pitchFamily="2" charset="-122"/>
                  </a:rPr>
                  <a:t>的用法</a:t>
                </a:r>
                <a:endParaRPr lang="en-US" altLang="zh-CN" sz="2400" b="1" dirty="0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endParaRPr>
              </a:p>
            </p:txBody>
          </p:sp>
        </p:grpSp>
        <p:sp>
          <p:nvSpPr>
            <p:cNvPr id="31" name="文本框 30">
              <a:hlinkClick r:id="rId9" action="ppaction://hlinksldjump"/>
            </p:cNvPr>
            <p:cNvSpPr txBox="1"/>
            <p:nvPr/>
          </p:nvSpPr>
          <p:spPr>
            <a:xfrm>
              <a:off x="7809" y="9061"/>
              <a:ext cx="8564" cy="66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rtlCol="0" anchor="t">
              <a:spAutoFit/>
            </a:bodyPr>
            <a:lstStyle/>
            <a:p>
              <a:pPr lvl="0" algn="l">
                <a:buClrTx/>
                <a:buSzTx/>
                <a:buFontTx/>
              </a:pPr>
              <a:r>
                <a:rPr lang="en-US" altLang="zh-CN" sz="2400" b="1" dirty="0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考点 </a:t>
              </a:r>
              <a:r>
                <a:rPr lang="zh-CN" altLang="en-US" sz="2400" b="1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八</a:t>
              </a:r>
              <a:r>
                <a:rPr lang="en-US" altLang="zh-CN" sz="2400" b="1" dirty="0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  </a:t>
              </a:r>
              <a:r>
                <a:rPr lang="en-US" altLang="zh-CN" sz="2400" b="1" dirty="0" smtClean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take up</a:t>
              </a:r>
              <a:r>
                <a:rPr lang="zh-CN" altLang="en-US" sz="2400" b="1" dirty="0" smtClean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的用法</a:t>
              </a:r>
              <a:endPara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endParaRPr>
            </a:p>
          </p:txBody>
        </p:sp>
        <p:sp>
          <p:nvSpPr>
            <p:cNvPr id="29" name="文本框 28">
              <a:hlinkClick r:id="rId10" action="ppaction://hlinksldjump"/>
            </p:cNvPr>
            <p:cNvSpPr txBox="1"/>
            <p:nvPr/>
          </p:nvSpPr>
          <p:spPr>
            <a:xfrm>
              <a:off x="7824" y="8211"/>
              <a:ext cx="9068" cy="66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rtlCol="0" anchor="t">
              <a:spAutoFit/>
            </a:bodyPr>
            <a:lstStyle/>
            <a:p>
              <a:pPr lvl="0" algn="l">
                <a:buClrTx/>
                <a:buSzTx/>
                <a:buFontTx/>
              </a:pPr>
              <a:r>
                <a:rPr lang="en-US" altLang="zh-CN" sz="2400" b="1" dirty="0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考点 </a:t>
              </a:r>
              <a:r>
                <a:rPr lang="zh-CN" altLang="en-US" sz="2400" b="1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七</a:t>
              </a:r>
              <a:r>
                <a:rPr lang="en-US" altLang="zh-CN" sz="2400" b="1" dirty="0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  </a:t>
              </a:r>
              <a:r>
                <a:rPr lang="en-US" altLang="zh-CN" sz="2400" b="1" dirty="0" smtClean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proud</a:t>
              </a:r>
              <a:r>
                <a:rPr lang="zh-CN" altLang="en-US" sz="2400" b="1" dirty="0" smtClean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的用法</a:t>
              </a:r>
              <a:endParaRPr lang="en-US" altLang="zh-CN" sz="24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5272644" y="6598920"/>
            <a:ext cx="53320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  <p:sp>
        <p:nvSpPr>
          <p:cNvPr id="32" name="文本框 30">
            <a:hlinkClick r:id="rId11" action="ppaction://hlinksldjump"/>
          </p:cNvPr>
          <p:cNvSpPr txBox="1"/>
          <p:nvPr/>
        </p:nvSpPr>
        <p:spPr>
          <a:xfrm>
            <a:off x="4030072" y="6160071"/>
            <a:ext cx="5980231" cy="460189"/>
          </a:xfrm>
          <a:prstGeom prst="rect">
            <a:avLst/>
          </a:prstGeom>
          <a:noFill/>
          <a:ln w="9525">
            <a:noFill/>
          </a:ln>
        </p:spPr>
        <p:txBody>
          <a:bodyPr wrap="square" rtlCol="0" anchor="t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400" b="1" dirty="0" err="1" smtClean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考点</a:t>
            </a:r>
            <a:r>
              <a:rPr lang="en-US" altLang="zh-CN" sz="2400" b="1" dirty="0" smtClean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 </a:t>
            </a:r>
            <a:r>
              <a:rPr lang="zh-CN" altLang="en-US" sz="24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八</a:t>
            </a:r>
            <a:r>
              <a:rPr lang="en-US" altLang="zh-CN" sz="2400" b="1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  </a:t>
            </a:r>
            <a:r>
              <a:rPr lang="zh-CN" altLang="en-US" sz="2400" b="1" dirty="0" smtClean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问路与指路</a:t>
            </a:r>
            <a:endParaRPr lang="en-US" altLang="zh-CN" sz="24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  <a:sym typeface="宋体" panose="02010600030101010101" pitchFamily="2" charset="-122"/>
            </a:endParaRPr>
          </a:p>
        </p:txBody>
      </p:sp>
      <p:sp>
        <p:nvSpPr>
          <p:cNvPr id="20" name="流程图: 联系 19"/>
          <p:cNvSpPr/>
          <p:nvPr/>
        </p:nvSpPr>
        <p:spPr>
          <a:xfrm>
            <a:off x="4874613" y="6140790"/>
            <a:ext cx="437905" cy="458130"/>
          </a:xfrm>
          <a:prstGeom prst="flowChartConnector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TextBox 27"/>
          <p:cNvSpPr txBox="1"/>
          <p:nvPr/>
        </p:nvSpPr>
        <p:spPr>
          <a:xfrm>
            <a:off x="4864877" y="6128915"/>
            <a:ext cx="449838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九</a:t>
            </a:r>
            <a:endParaRPr lang="zh-CN" altLang="en-US" sz="24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29565" y="744220"/>
            <a:ext cx="11577955" cy="589724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45820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17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九年级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全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 3—4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58377" y="96819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5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968375"/>
            <a:ext cx="1746885" cy="443588"/>
            <a:chOff x="8480182" y="1575737"/>
            <a:chExt cx="1678579" cy="576444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93530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6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398145" y="2934335"/>
            <a:ext cx="7225030" cy="9531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【学法方法点拨】</a:t>
            </a:r>
            <a:endParaRPr lang="en-US" sz="2800" b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0"/>
            <a:r>
              <a:rPr lang="en-US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8" name="表格 7"/>
          <p:cNvGraphicFramePr/>
          <p:nvPr>
            <p:custDataLst>
              <p:tags r:id="rId1"/>
            </p:custDataLst>
          </p:nvPr>
        </p:nvGraphicFramePr>
        <p:xfrm>
          <a:off x="644525" y="3614420"/>
          <a:ext cx="9991090" cy="183007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72185"/>
                <a:gridCol w="3540125"/>
                <a:gridCol w="5478780"/>
              </a:tblGrid>
              <a:tr h="36703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短语</a:t>
                      </a:r>
                      <a:endParaRPr lang="en-US" altLang="en-US" sz="2400" b="1" dirty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用法</a:t>
                      </a:r>
                      <a:endParaRPr lang="en-US" altLang="en-US" sz="2400" b="1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例句</a:t>
                      </a:r>
                      <a:endParaRPr lang="en-US" altLang="en-US" sz="2400" b="1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6304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used</a:t>
                      </a:r>
                    </a:p>
                    <a:p>
                      <a:pPr indent="0" algn="ctr">
                        <a:buNone/>
                      </a:pPr>
                      <a:r>
                        <a:rPr lang="en-US" sz="2400" b="1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to</a:t>
                      </a:r>
                    </a:p>
                    <a:p>
                      <a:pPr indent="0" algn="ctr">
                        <a:buNone/>
                      </a:pPr>
                      <a:r>
                        <a:rPr lang="en-US" sz="2400" b="1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do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意为“过去常做某事”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,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后加动词原形。否定为</a:t>
                      </a:r>
                      <a:r>
                        <a:rPr 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didn’t use to/</a:t>
                      </a:r>
                      <a:r>
                        <a:rPr lang="en-US" sz="2400" b="1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usedn’t</a:t>
                      </a:r>
                      <a:r>
                        <a:rPr 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to </a:t>
                      </a:r>
                      <a:endParaRPr lang="en-US" altLang="en-US" sz="2400" b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He is not what he used to be. </a:t>
                      </a:r>
                    </a:p>
                    <a:p>
                      <a:pPr indent="0">
                        <a:buNone/>
                      </a:pP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他已不是旧日的他了。</a:t>
                      </a:r>
                      <a:endParaRPr lang="en-US" altLang="en-US" sz="2400" b="1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7" name="圆角矩形 6">
            <a:hlinkClick r:id=""/>
          </p:cNvPr>
          <p:cNvSpPr/>
          <p:nvPr>
            <p:custDataLst>
              <p:tags r:id="rId2"/>
            </p:custDataLst>
          </p:nvPr>
        </p:nvSpPr>
        <p:spPr>
          <a:xfrm flipH="1">
            <a:off x="2257424" y="2156460"/>
            <a:ext cx="9416019" cy="580390"/>
          </a:xfrm>
          <a:prstGeom prst="snip1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<a:lstStyle/>
          <a:p>
            <a:pPr algn="ctr" fontAlgn="auto"/>
            <a:r>
              <a:rPr lang="zh-CN" altLang="en-US" sz="2400" b="1" strike="noStrike" noProof="1" smtClean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辨析</a:t>
            </a:r>
            <a:r>
              <a:rPr lang="en-US" altLang="zh-CN" sz="2400" b="1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used to do</a:t>
            </a:r>
            <a:r>
              <a:rPr lang="zh-CN" altLang="en-US" sz="2400" b="1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、</a:t>
            </a:r>
            <a:r>
              <a:rPr lang="en-US" altLang="zh-CN" sz="2400" b="1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be used to do</a:t>
            </a:r>
            <a:r>
              <a:rPr lang="zh-CN" altLang="en-US" sz="2400" b="1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与</a:t>
            </a:r>
            <a:r>
              <a:rPr lang="en-US" altLang="zh-CN" sz="2400" b="1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be used to doing</a:t>
            </a:r>
            <a:endParaRPr lang="zh-CN" altLang="en-US" sz="2400" b="1" strike="noStrike" noProof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4" name="椭圆 7"/>
          <p:cNvSpPr>
            <a:spLocks noChangeAspect="1"/>
          </p:cNvSpPr>
          <p:nvPr>
            <p:custDataLst>
              <p:tags r:id="rId3"/>
            </p:custDataLst>
          </p:nvPr>
        </p:nvSpPr>
        <p:spPr>
          <a:xfrm>
            <a:off x="644525" y="2117725"/>
            <a:ext cx="1534160" cy="628015"/>
          </a:xfrm>
          <a:prstGeom prst="snipRoundRect">
            <a:avLst/>
          </a:prstGeom>
          <a:solidFill>
            <a:srgbClr val="FAB529"/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<a:noAutofit/>
          </a:bodyPr>
          <a:lstStyle/>
          <a:p>
            <a:pPr algn="ctr" fontAlgn="auto"/>
            <a:r>
              <a:rPr lang="zh-CN" altLang="en-US" sz="24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考点一</a:t>
            </a:r>
            <a:endParaRPr lang="en-US" altLang="zh-CN" sz="2400" b="1" strike="noStrike" noProof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19" name="圆角矩形 18"/>
          <p:cNvSpPr/>
          <p:nvPr/>
        </p:nvSpPr>
        <p:spPr bwMode="auto">
          <a:xfrm rot="16200000">
            <a:off x="2210902" y="2395860"/>
            <a:ext cx="36000" cy="216000"/>
          </a:xfrm>
          <a:prstGeom prst="roundRect">
            <a:avLst>
              <a:gd name="adj" fmla="val 50000"/>
            </a:avLst>
          </a:prstGeom>
          <a:gradFill>
            <a:gsLst>
              <a:gs pos="74000">
                <a:schemeClr val="bg1"/>
              </a:gs>
              <a:gs pos="52000">
                <a:schemeClr val="bg1">
                  <a:lumMod val="85000"/>
                </a:schemeClr>
              </a:gs>
              <a:gs pos="23000">
                <a:schemeClr val="bg1">
                  <a:lumMod val="65000"/>
                </a:schemeClr>
              </a:gs>
              <a:gs pos="0">
                <a:schemeClr val="bg1">
                  <a:lumMod val="50000"/>
                </a:schemeClr>
              </a:gs>
              <a:gs pos="100000">
                <a:schemeClr val="bg1">
                  <a:lumMod val="65000"/>
                </a:schemeClr>
              </a:gs>
            </a:gsLst>
            <a:lin ang="5400000" scaled="1"/>
          </a:gradFill>
          <a:ln w="9525">
            <a:gradFill flip="none" rotWithShape="1">
              <a:gsLst>
                <a:gs pos="0">
                  <a:schemeClr val="bg1">
                    <a:lumMod val="65000"/>
                  </a:schemeClr>
                </a:gs>
                <a:gs pos="44000">
                  <a:schemeClr val="bg1">
                    <a:lumMod val="75000"/>
                  </a:schemeClr>
                </a:gs>
                <a:gs pos="78000">
                  <a:schemeClr val="bg1"/>
                </a:gs>
                <a:gs pos="61000">
                  <a:schemeClr val="bg1">
                    <a:lumMod val="10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0"/>
              <a:tileRect/>
            </a:gradFill>
          </a:ln>
          <a:effectLst>
            <a:outerShdw blurRad="254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015">
              <a:solidFill>
                <a:prstClr val="white"/>
              </a:solidFill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2562860" y="1482090"/>
            <a:ext cx="3643630" cy="503555"/>
          </a:xfrm>
          <a:prstGeom prst="roundRect">
            <a:avLst/>
          </a:prstGeom>
          <a:ln w="19050">
            <a:solidFill>
              <a:srgbClr val="01B0F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3237865" y="1482090"/>
            <a:ext cx="4838700" cy="503555"/>
          </a:xfrm>
          <a:prstGeom prst="rect">
            <a:avLst/>
          </a:prstGeom>
          <a:solidFill>
            <a:srgbClr val="01B0F0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数据共享</a:t>
            </a:r>
            <a:r>
              <a:rPr kumimoji="1" lang="en-US" altLang="zh-CN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kumimoji="1" lang="zh-CN" altLang="en-US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</a:p>
        </p:txBody>
      </p:sp>
      <p:sp>
        <p:nvSpPr>
          <p:cNvPr id="11" name="椭圆 10"/>
          <p:cNvSpPr/>
          <p:nvPr/>
        </p:nvSpPr>
        <p:spPr>
          <a:xfrm>
            <a:off x="2862887" y="1369295"/>
            <a:ext cx="729465" cy="729465"/>
          </a:xfrm>
          <a:prstGeom prst="ellipse">
            <a:avLst/>
          </a:prstGeom>
          <a:solidFill>
            <a:srgbClr val="01B0F0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3600" b="1"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07633" y="65902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45820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17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九年级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全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 3—4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58377" y="98978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968375"/>
            <a:ext cx="1746885" cy="454383"/>
            <a:chOff x="8480182" y="1575737"/>
            <a:chExt cx="1678579" cy="590472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607558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graphicFrame>
        <p:nvGraphicFramePr>
          <p:cNvPr id="8" name="表格 7"/>
          <p:cNvGraphicFramePr/>
          <p:nvPr>
            <p:custDataLst>
              <p:tags r:id="rId1"/>
            </p:custDataLst>
          </p:nvPr>
        </p:nvGraphicFramePr>
        <p:xfrm>
          <a:off x="595630" y="1508760"/>
          <a:ext cx="10489565" cy="4666409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21360"/>
                <a:gridCol w="4127500"/>
                <a:gridCol w="5640705"/>
              </a:tblGrid>
              <a:tr h="431601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2400" b="1" baseline="0" dirty="0" smtClean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短语</a:t>
                      </a:r>
                      <a:endParaRPr lang="en-US" altLang="en-US" sz="2400" b="1" baseline="0" dirty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 baseline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用法</a:t>
                      </a:r>
                      <a:endParaRPr lang="en-US" altLang="en-US" sz="2400" b="1" baseline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 baseline="0" dirty="0" err="1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例句</a:t>
                      </a:r>
                      <a:endParaRPr lang="en-US" altLang="en-US" sz="2400" b="1" baseline="0" dirty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076803">
                <a:tc>
                  <a:txBody>
                    <a:bodyPr/>
                    <a:lstStyle/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en-US" sz="2400" b="1" kern="100" baseline="0" dirty="0">
                          <a:solidFill>
                            <a:srgbClr val="FF00FF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be</a:t>
                      </a:r>
                      <a:endParaRPr lang="zh-CN" sz="2400" b="1" kern="100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endParaRPr lang="en-US" sz="2400" b="1" kern="100" baseline="0" dirty="0" smtClean="0">
                        <a:solidFill>
                          <a:srgbClr val="FF00FF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en-US" sz="2400" b="1" kern="100" baseline="0" dirty="0" smtClean="0">
                          <a:solidFill>
                            <a:srgbClr val="FF00FF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used</a:t>
                      </a:r>
                      <a:endParaRPr lang="zh-CN" sz="2400" b="1" kern="100" baseline="0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endParaRPr lang="en-US" sz="2400" b="1" kern="100" baseline="0" dirty="0" smtClean="0">
                        <a:solidFill>
                          <a:srgbClr val="FF00FF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en-US" sz="2400" b="1" kern="100" baseline="0" dirty="0" smtClean="0">
                          <a:solidFill>
                            <a:srgbClr val="FF00FF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to</a:t>
                      </a:r>
                      <a:endParaRPr lang="zh-CN" sz="2400" b="1" kern="100" baseline="0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endParaRPr lang="en-US" sz="2400" b="1" kern="100" baseline="0" dirty="0" smtClean="0">
                        <a:solidFill>
                          <a:srgbClr val="FF00FF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en-US" sz="2400" b="1" kern="100" baseline="0" dirty="0" smtClean="0">
                          <a:solidFill>
                            <a:srgbClr val="FF00FF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do</a:t>
                      </a:r>
                      <a:endParaRPr lang="zh-CN" sz="2400" b="1" kern="100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zh-CN" sz="2400" b="1" kern="100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是</a:t>
                      </a:r>
                      <a:r>
                        <a:rPr lang="en-US" sz="2400" b="1" kern="100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use</a:t>
                      </a:r>
                      <a:r>
                        <a:rPr lang="zh-CN" sz="2400" b="1" kern="100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… </a:t>
                      </a:r>
                      <a:r>
                        <a:rPr lang="en-US" sz="2400" b="1" kern="100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to do</a:t>
                      </a:r>
                      <a:r>
                        <a:rPr lang="zh-CN" sz="2400" b="1" kern="100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的被动结构</a:t>
                      </a:r>
                      <a:r>
                        <a:rPr lang="en-US" sz="2400" b="1" kern="100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2400" b="1" kern="100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意为</a:t>
                      </a:r>
                      <a:endParaRPr lang="en-US" altLang="zh-CN" sz="2400" b="1" kern="100" baseline="0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  <a:p>
                      <a:pPr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endParaRPr lang="en-US" altLang="zh-CN" sz="2400" b="1" kern="100" baseline="0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  <a:p>
                      <a:pPr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endParaRPr lang="en-US" altLang="zh-CN" sz="2400" b="1" kern="100" baseline="0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  <a:p>
                      <a:pPr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zh-CN" sz="2400" b="1" kern="100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“被</a:t>
                      </a:r>
                      <a:r>
                        <a:rPr lang="zh-CN" sz="2400" b="1" kern="100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用来做某事”</a:t>
                      </a:r>
                      <a:r>
                        <a:rPr lang="en-US" sz="2400" b="1" kern="100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2400" b="1" kern="100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相当于</a:t>
                      </a:r>
                      <a:r>
                        <a:rPr lang="en-US" sz="2400" b="1" kern="100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be </a:t>
                      </a:r>
                      <a:endParaRPr lang="en-US" sz="2400" b="1" kern="100" baseline="0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  <a:p>
                      <a:pPr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endParaRPr lang="en-US" sz="2400" b="1" kern="100" baseline="0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  <a:p>
                      <a:pPr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endParaRPr lang="en-US" sz="2400" b="1" kern="100" baseline="0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  <a:p>
                      <a:pPr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en-US" sz="2400" b="1" kern="100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used </a:t>
                      </a:r>
                      <a:r>
                        <a:rPr lang="en-US" sz="2400" b="1" kern="100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for doing</a:t>
                      </a:r>
                      <a:endParaRPr lang="zh-CN" sz="2400" b="1" kern="100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en-US" sz="2400" b="1" kern="100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The dictionary can be used to look up new </a:t>
                      </a:r>
                      <a:endParaRPr lang="en-US" sz="2400" b="1" kern="100" baseline="0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  <a:p>
                      <a:pPr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endParaRPr lang="en-US" sz="2400" b="1" kern="100" baseline="0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  <a:p>
                      <a:pPr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endParaRPr lang="en-US" sz="2400" b="1" kern="100" baseline="0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  <a:p>
                      <a:pPr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en-US" sz="2400" b="1" kern="100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words</a:t>
                      </a:r>
                      <a:r>
                        <a:rPr lang="en-US" sz="2400" b="1" kern="100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. </a:t>
                      </a:r>
                      <a:r>
                        <a:rPr lang="zh-CN" sz="2400" b="1" kern="100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词典可用于查找生词。</a:t>
                      </a:r>
                    </a:p>
                    <a:p>
                      <a:pPr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endParaRPr lang="en-US" sz="2400" b="1" kern="100" baseline="0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  <a:p>
                      <a:pPr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endParaRPr lang="en-US" sz="2400" b="1" kern="100" baseline="0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  <a:p>
                      <a:pPr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en-US" sz="2400" b="1" kern="100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Wood </a:t>
                      </a:r>
                      <a:r>
                        <a:rPr lang="en-US" sz="2400" b="1" kern="100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is used for making paper. </a:t>
                      </a:r>
                      <a:endParaRPr lang="en-US" sz="2400" b="1" kern="100" baseline="0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  <a:p>
                      <a:pPr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endParaRPr lang="en-US" altLang="zh-CN" sz="2400" b="1" kern="100" baseline="0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  <a:p>
                      <a:pPr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endParaRPr lang="en-US" altLang="zh-CN" sz="2400" b="1" kern="100" baseline="0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  <a:p>
                      <a:pPr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zh-CN" sz="2400" b="1" kern="100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木材</a:t>
                      </a:r>
                      <a:r>
                        <a:rPr lang="zh-CN" sz="2400" b="1" kern="100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被</a:t>
                      </a:r>
                      <a:r>
                        <a:rPr lang="zh-CN" sz="2400" b="1" kern="100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用来造纸</a:t>
                      </a:r>
                      <a:r>
                        <a:rPr lang="zh-CN" sz="2400" b="1" kern="100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。</a:t>
                      </a: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58005">
                <a:tc>
                  <a:txBody>
                    <a:bodyPr/>
                    <a:lstStyle/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en-US" sz="2400" b="1" kern="100" baseline="0" dirty="0">
                          <a:solidFill>
                            <a:srgbClr val="FF00FF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be</a:t>
                      </a:r>
                      <a:endParaRPr lang="zh-CN" sz="2400" b="1" kern="100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endParaRPr lang="en-US" sz="2400" b="1" kern="100" baseline="0" dirty="0" smtClean="0">
                        <a:solidFill>
                          <a:srgbClr val="FF00FF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en-US" sz="2400" b="1" kern="100" baseline="0" dirty="0" smtClean="0">
                          <a:solidFill>
                            <a:srgbClr val="FF00FF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used</a:t>
                      </a:r>
                      <a:endParaRPr lang="zh-CN" sz="2400" b="1" kern="100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endParaRPr lang="en-US" sz="2400" b="1" kern="100" baseline="0" dirty="0" smtClean="0">
                        <a:solidFill>
                          <a:srgbClr val="FF00FF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en-US" sz="2400" b="1" kern="100" baseline="0" dirty="0" smtClean="0">
                          <a:solidFill>
                            <a:srgbClr val="FF00FF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to</a:t>
                      </a:r>
                      <a:endParaRPr lang="zh-CN" sz="2400" b="1" kern="100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endParaRPr lang="en-US" sz="2400" b="1" kern="100" baseline="0" dirty="0" smtClean="0">
                        <a:solidFill>
                          <a:srgbClr val="FF00FF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en-US" sz="2400" b="1" kern="100" baseline="0" dirty="0" smtClean="0">
                          <a:solidFill>
                            <a:srgbClr val="FF00FF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doing</a:t>
                      </a:r>
                      <a:endParaRPr lang="zh-CN" sz="2400" b="1" kern="100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endParaRPr lang="en-US" altLang="zh-CN" sz="2400" b="1" kern="100" baseline="0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  <a:p>
                      <a:pPr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zh-CN" sz="2400" b="1" kern="100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意</a:t>
                      </a:r>
                      <a:r>
                        <a:rPr lang="zh-CN" sz="2400" b="1" kern="100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为“习惯做某事”</a:t>
                      </a:r>
                      <a:r>
                        <a:rPr lang="en-US" sz="2400" b="1" kern="100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, to</a:t>
                      </a:r>
                      <a:r>
                        <a:rPr lang="zh-CN" sz="2400" b="1" kern="100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为</a:t>
                      </a:r>
                      <a:r>
                        <a:rPr lang="zh-CN" sz="2400" b="1" kern="100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介</a:t>
                      </a:r>
                      <a:endParaRPr lang="en-US" altLang="zh-CN" sz="2400" b="1" kern="100" baseline="0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  <a:p>
                      <a:pPr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endParaRPr lang="en-US" altLang="zh-CN" sz="2400" b="1" kern="100" baseline="0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  <a:p>
                      <a:pPr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endParaRPr lang="en-US" altLang="zh-CN" sz="2400" b="1" kern="100" baseline="0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  <a:p>
                      <a:pPr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zh-CN" sz="2400" b="1" kern="100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词</a:t>
                      </a:r>
                      <a:r>
                        <a:rPr lang="en-US" sz="2400" b="1" kern="100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2400" b="1" kern="100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其后可加名词、代词或</a:t>
                      </a:r>
                      <a:r>
                        <a:rPr lang="zh-CN" sz="2400" b="1" kern="100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动</a:t>
                      </a:r>
                      <a:endParaRPr lang="en-US" altLang="zh-CN" sz="2400" b="1" kern="100" baseline="0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  <a:p>
                      <a:pPr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endParaRPr lang="en-US" altLang="zh-CN" sz="2400" b="1" kern="100" baseline="0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  <a:p>
                      <a:pPr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endParaRPr lang="en-US" altLang="zh-CN" sz="2400" b="1" kern="100" baseline="0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  <a:p>
                      <a:pPr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zh-CN" sz="2400" b="1" kern="100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名词</a:t>
                      </a:r>
                      <a:r>
                        <a:rPr lang="zh-CN" sz="2400" b="1" kern="100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形式。</a:t>
                      </a:r>
                      <a:r>
                        <a:rPr lang="en-US" sz="2400" b="1" kern="100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get used to </a:t>
                      </a:r>
                      <a:r>
                        <a:rPr lang="zh-CN" sz="2400" b="1" kern="100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意</a:t>
                      </a:r>
                      <a:r>
                        <a:rPr lang="zh-CN" sz="2400" b="1" kern="100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为</a:t>
                      </a:r>
                      <a:endParaRPr lang="en-US" altLang="zh-CN" sz="2400" b="1" kern="100" baseline="0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  <a:p>
                      <a:pPr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endParaRPr lang="en-US" altLang="zh-CN" sz="2400" b="1" kern="100" baseline="0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  <a:p>
                      <a:pPr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endParaRPr lang="en-US" altLang="zh-CN" sz="2400" b="1" kern="100" baseline="0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  <a:p>
                      <a:pPr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zh-CN" sz="2400" b="1" kern="100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“变得适应……”</a:t>
                      </a:r>
                      <a:r>
                        <a:rPr lang="en-US" sz="2400" b="1" kern="100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2400" b="1" kern="100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侧重</a:t>
                      </a:r>
                      <a:r>
                        <a:rPr lang="zh-CN" sz="2400" b="1" kern="100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强调</a:t>
                      </a:r>
                      <a:endParaRPr lang="en-US" altLang="zh-CN" sz="2400" b="1" kern="100" baseline="0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  <a:p>
                      <a:pPr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endParaRPr lang="en-US" altLang="zh-CN" sz="2400" b="1" kern="100" baseline="0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  <a:p>
                      <a:pPr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zh-CN" sz="2400" b="1" kern="100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过程</a:t>
                      </a:r>
                      <a:endParaRPr lang="zh-CN" sz="2400" b="1" kern="100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en-US" sz="2400" b="1" kern="100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The Smiths are used to living in China. </a:t>
                      </a:r>
                      <a:endParaRPr lang="en-US" sz="2400" b="1" kern="100" baseline="0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  <a:p>
                      <a:pPr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endParaRPr lang="en-US" altLang="zh-CN" sz="2400" b="1" kern="100" baseline="0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  <a:p>
                      <a:pPr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endParaRPr lang="en-US" altLang="zh-CN" sz="2400" b="1" kern="100" baseline="0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  <a:p>
                      <a:pPr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zh-CN" sz="2400" b="1" kern="100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史密斯</a:t>
                      </a:r>
                      <a:r>
                        <a:rPr lang="zh-CN" sz="2400" b="1" kern="100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一家已经适应了在中国生活。</a:t>
                      </a: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07633" y="63743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45820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17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九年级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全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 3—4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58377" y="978987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2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979170"/>
            <a:ext cx="1746885" cy="432793"/>
            <a:chOff x="8480182" y="1575737"/>
            <a:chExt cx="1678579" cy="562416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79502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3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668655" y="1400175"/>
            <a:ext cx="10002520" cy="590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【</a:t>
            </a:r>
            <a:r>
              <a:rPr sz="2800" b="1" dirty="0" err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考点考法强化</a:t>
            </a:r>
            <a:r>
              <a:rPr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】</a:t>
            </a:r>
            <a:endParaRPr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indent="-514350" fontAlgn="auto">
              <a:lnSpc>
                <a:spcPct val="150000"/>
              </a:lnSpc>
              <a:buAutoNum type="arabicPeriod"/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原创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)My grandma used to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______TV 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after dinners, but now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she 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is used to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for 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walk.  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A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watching; go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B. watching; going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C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watch; go	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D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watch; going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原创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)There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______a 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theater in my hometown, but there is a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supermarket 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now.  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A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had	B. was used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to        C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used to have	D. used to be</a:t>
            </a:r>
          </a:p>
          <a:p>
            <a:pPr fontAlgn="auto">
              <a:lnSpc>
                <a:spcPct val="150000"/>
              </a:lnSpc>
            </a:pPr>
            <a:endParaRPr lang="zh-CN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618797" y="2203153"/>
            <a:ext cx="99949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434727" y="4674794"/>
            <a:ext cx="8629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en-US" altLang="zh-CN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11" grpId="0"/>
      <p:bldP spid="11" grpId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07633" y="63743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45820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17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九年级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全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 3—4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79967" y="978987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2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989965"/>
            <a:ext cx="1746885" cy="432793"/>
            <a:chOff x="8480182" y="1575737"/>
            <a:chExt cx="1678579" cy="562415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79502"/>
              <a:ext cx="1527522" cy="5586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3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816610" y="1766570"/>
            <a:ext cx="10603865" cy="46166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3. (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原创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)Tom gets a hair cut every month, because he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 short  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hair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A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is used to have	B. is used for having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C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used to have	D. is used to having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4. This knife is used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_______melons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A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to cutting	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    B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to cut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C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for cut	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    D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to be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cut</a:t>
            </a:r>
            <a:endParaRPr lang="en-US" altLang="zh-CN" sz="28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405655" y="4464199"/>
            <a:ext cx="5905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077085" y="6078220"/>
            <a:ext cx="66535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/>
              <a:t>　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9442457" y="1927860"/>
            <a:ext cx="63563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D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13" grpId="0"/>
      <p:bldP spid="13" grpId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29858" y="66283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45820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17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九年级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全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 3—4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79967" y="978987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5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979170"/>
            <a:ext cx="1746885" cy="432793"/>
            <a:chOff x="8480182" y="1575737"/>
            <a:chExt cx="1678579" cy="562416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79502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6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420370" y="1778000"/>
            <a:ext cx="10603865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【学法方法点拨】</a:t>
            </a:r>
            <a:endParaRPr sz="28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1" name="表格 10"/>
          <p:cNvGraphicFramePr/>
          <p:nvPr>
            <p:custDataLst>
              <p:tags r:id="rId1"/>
            </p:custDataLst>
          </p:nvPr>
        </p:nvGraphicFramePr>
        <p:xfrm>
          <a:off x="420369" y="2641600"/>
          <a:ext cx="11435485" cy="3748567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36617"/>
                <a:gridCol w="5338382"/>
                <a:gridCol w="4860486"/>
              </a:tblGrid>
              <a:tr h="36576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短语</a:t>
                      </a:r>
                      <a:endParaRPr lang="en-US" altLang="en-US" sz="2400" b="1" dirty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用法</a:t>
                      </a:r>
                      <a:endParaRPr lang="en-US" altLang="en-US" sz="2400" b="1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 dirty="0" err="1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例句</a:t>
                      </a:r>
                      <a:endParaRPr lang="en-US" altLang="en-US" sz="2400" b="1" dirty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554007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for</a:t>
                      </a:r>
                    </a:p>
                    <a:p>
                      <a:pPr indent="0" algn="ctr">
                        <a:buNone/>
                      </a:pPr>
                      <a:r>
                        <a:rPr lang="en-US" sz="2400" b="1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example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用来举例说明某一论点或情况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,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一般只举同类人或物中的“一个”为例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,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作插入语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,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可位于句首、句中或句末</a:t>
                      </a:r>
                      <a:endParaRPr lang="en-US" altLang="en-US" sz="2400" b="1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For example, milk is rich in</a:t>
                      </a:r>
                      <a:r>
                        <a:rPr lang="en-US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protein. 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例如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牛奶中富含蛋白质。</a:t>
                      </a:r>
                      <a:endParaRPr lang="en-US" sz="2400" b="1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7380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such</a:t>
                      </a:r>
                    </a:p>
                    <a:p>
                      <a:pPr indent="0" algn="ctr">
                        <a:buNone/>
                      </a:pPr>
                      <a:r>
                        <a:rPr lang="en-US" sz="2400" b="1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as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用来列举事物时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,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一般列举同类人或事物中的几个例子。插在被列举的事物与前面的名词之间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, as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后面不可有逗号。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such as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可理解成一个介词短语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,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介词后面接名词、动名词</a:t>
                      </a:r>
                      <a:endParaRPr lang="en-US" altLang="en-US" sz="2400" b="1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 like sports, such as running and swimming. </a:t>
                      </a:r>
                    </a:p>
                    <a:p>
                      <a:pPr indent="0">
                        <a:buNone/>
                      </a:pP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我喜欢运动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比如跑步和游泳。</a:t>
                      </a:r>
                      <a:endParaRPr lang="en-US" sz="2400" b="0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7" name="圆角矩形 6">
            <a:hlinkClick r:id=""/>
          </p:cNvPr>
          <p:cNvSpPr/>
          <p:nvPr>
            <p:custDataLst>
              <p:tags r:id="rId2"/>
            </p:custDataLst>
          </p:nvPr>
        </p:nvSpPr>
        <p:spPr>
          <a:xfrm flipH="1">
            <a:off x="2199640" y="1163320"/>
            <a:ext cx="5312410" cy="580390"/>
          </a:xfrm>
          <a:prstGeom prst="snip1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<a:lstStyle/>
          <a:p>
            <a:pPr algn="ctr" fontAlgn="auto"/>
            <a:r>
              <a:rPr lang="zh-CN" altLang="en-US" sz="2400" b="1" strike="noStrike" noProof="1" smtClean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辨析</a:t>
            </a:r>
            <a:r>
              <a:rPr lang="en-US" altLang="zh-CN" sz="2400" b="1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for example</a:t>
            </a:r>
            <a:r>
              <a:rPr lang="zh-CN" altLang="en-US" sz="2400" b="1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与</a:t>
            </a:r>
            <a:r>
              <a:rPr lang="en-US" altLang="zh-CN" sz="2400" b="1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such as</a:t>
            </a:r>
            <a:endParaRPr lang="zh-CN" altLang="en-US" sz="2400" b="1" strike="noStrike" noProof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4" name="椭圆 7"/>
          <p:cNvSpPr>
            <a:spLocks noChangeAspect="1"/>
          </p:cNvSpPr>
          <p:nvPr>
            <p:custDataLst>
              <p:tags r:id="rId3"/>
            </p:custDataLst>
          </p:nvPr>
        </p:nvSpPr>
        <p:spPr>
          <a:xfrm>
            <a:off x="591970" y="1128857"/>
            <a:ext cx="1511539" cy="627895"/>
          </a:xfrm>
          <a:prstGeom prst="snipRoundRect">
            <a:avLst/>
          </a:prstGeom>
          <a:solidFill>
            <a:srgbClr val="FAB529"/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<a:noAutofit/>
          </a:bodyPr>
          <a:lstStyle/>
          <a:p>
            <a:pPr algn="ctr" fontAlgn="auto"/>
            <a:r>
              <a:rPr lang="zh-CN" altLang="en-US" sz="24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考点二</a:t>
            </a:r>
            <a:endParaRPr lang="en-US" altLang="zh-CN" sz="2400" b="1" strike="noStrike" noProof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19" name="圆角矩形 18"/>
          <p:cNvSpPr/>
          <p:nvPr/>
        </p:nvSpPr>
        <p:spPr bwMode="auto">
          <a:xfrm rot="16200000">
            <a:off x="2102952" y="1348745"/>
            <a:ext cx="36000" cy="216000"/>
          </a:xfrm>
          <a:prstGeom prst="roundRect">
            <a:avLst>
              <a:gd name="adj" fmla="val 50000"/>
            </a:avLst>
          </a:prstGeom>
          <a:gradFill>
            <a:gsLst>
              <a:gs pos="74000">
                <a:schemeClr val="bg1"/>
              </a:gs>
              <a:gs pos="52000">
                <a:schemeClr val="bg1">
                  <a:lumMod val="85000"/>
                </a:schemeClr>
              </a:gs>
              <a:gs pos="23000">
                <a:schemeClr val="bg1">
                  <a:lumMod val="65000"/>
                </a:schemeClr>
              </a:gs>
              <a:gs pos="0">
                <a:schemeClr val="bg1">
                  <a:lumMod val="50000"/>
                </a:schemeClr>
              </a:gs>
              <a:gs pos="100000">
                <a:schemeClr val="bg1">
                  <a:lumMod val="65000"/>
                </a:schemeClr>
              </a:gs>
            </a:gsLst>
            <a:lin ang="5400000" scaled="1"/>
          </a:gradFill>
          <a:ln w="9525">
            <a:gradFill flip="none" rotWithShape="1">
              <a:gsLst>
                <a:gs pos="0">
                  <a:schemeClr val="bg1">
                    <a:lumMod val="65000"/>
                  </a:schemeClr>
                </a:gs>
                <a:gs pos="44000">
                  <a:schemeClr val="bg1">
                    <a:lumMod val="75000"/>
                  </a:schemeClr>
                </a:gs>
                <a:gs pos="78000">
                  <a:schemeClr val="bg1"/>
                </a:gs>
                <a:gs pos="61000">
                  <a:schemeClr val="bg1">
                    <a:lumMod val="10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0"/>
              <a:tileRect/>
            </a:gradFill>
          </a:ln>
          <a:effectLst>
            <a:outerShdw blurRad="254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015">
              <a:solidFill>
                <a:prstClr val="white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29858" y="683787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55980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17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九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年级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全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 3—4 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考情分析</a:t>
            </a:r>
          </a:p>
        </p:txBody>
      </p:sp>
      <p:sp>
        <p:nvSpPr>
          <p:cNvPr id="10" name="圆角矩形 9">
            <a:hlinkClick r:id="rId3" action="ppaction://hlinksldjump"/>
          </p:cNvPr>
          <p:cNvSpPr/>
          <p:nvPr/>
        </p:nvSpPr>
        <p:spPr>
          <a:xfrm>
            <a:off x="10201557" y="978987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aphicFrame>
        <p:nvGraphicFramePr>
          <p:cNvPr id="3" name="表格 2"/>
          <p:cNvGraphicFramePr/>
          <p:nvPr>
            <p:custDataLst>
              <p:tags r:id="rId1"/>
            </p:custDataLst>
          </p:nvPr>
        </p:nvGraphicFramePr>
        <p:xfrm>
          <a:off x="1011116" y="1456055"/>
          <a:ext cx="10359891" cy="439489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306587"/>
                <a:gridCol w="1632675"/>
                <a:gridCol w="1879914"/>
                <a:gridCol w="1880693"/>
                <a:gridCol w="1405719"/>
                <a:gridCol w="2254303"/>
              </a:tblGrid>
              <a:tr h="847758">
                <a:tc>
                  <a:txBody>
                    <a:bodyPr/>
                    <a:lstStyle/>
                    <a:p>
                      <a:pPr indent="0" algn="l">
                        <a:buNone/>
                      </a:pPr>
                      <a:r>
                        <a:rPr lang="en-US" sz="2000" b="1" dirty="0" smtClean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  <a:sym typeface="+mn-ea"/>
                        </a:rPr>
                        <a:t>      </a:t>
                      </a:r>
                      <a:r>
                        <a:rPr lang="en-US" sz="2000" b="1" dirty="0" err="1" smtClean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  <a:sym typeface="+mn-ea"/>
                        </a:rPr>
                        <a:t>题型</a:t>
                      </a:r>
                      <a:endParaRPr lang="en-US" sz="2000" b="1" dirty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  <a:p>
                      <a:pPr indent="0" algn="l">
                        <a:buNone/>
                      </a:pPr>
                      <a:r>
                        <a:rPr lang="en-US" sz="2000" b="1" dirty="0" err="1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  <a:sym typeface="+mn-ea"/>
                        </a:rPr>
                        <a:t>年份</a:t>
                      </a:r>
                      <a:endParaRPr lang="en-US" altLang="en-US" sz="2000" b="1" dirty="0">
                        <a:solidFill>
                          <a:srgbClr val="FF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NEU-F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1" dirty="0" smtClean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  <a:sym typeface="+mn-ea"/>
                        </a:rPr>
                        <a:t>  </a:t>
                      </a:r>
                    </a:p>
                    <a:p>
                      <a:pPr indent="0" algn="ctr">
                        <a:buNone/>
                      </a:pPr>
                      <a:r>
                        <a:rPr lang="en-US" sz="2000" b="1" dirty="0" err="1" smtClean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  <a:sym typeface="+mn-ea"/>
                        </a:rPr>
                        <a:t>完形填空</a:t>
                      </a:r>
                      <a:endParaRPr lang="en-US" altLang="en-US" sz="2000" b="1" dirty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  <a:p>
                      <a:pPr indent="0" algn="ctr">
                        <a:buNone/>
                      </a:pPr>
                      <a:endParaRPr lang="en-US" altLang="en-US" sz="2000" b="1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en-US" sz="2000" b="1" dirty="0" smtClean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  <a:sym typeface="+mn-ea"/>
                      </a:endParaRPr>
                    </a:p>
                    <a:p>
                      <a:pPr indent="0" algn="ctr">
                        <a:buNone/>
                      </a:pPr>
                      <a:r>
                        <a:rPr lang="en-US" sz="2000" b="1" dirty="0" err="1" smtClean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  <a:sym typeface="+mn-ea"/>
                        </a:rPr>
                        <a:t>阅读理解</a:t>
                      </a:r>
                      <a:endParaRPr lang="en-US" altLang="en-US" sz="2000" b="1" dirty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  <a:p>
                      <a:pPr indent="0" algn="ctr">
                        <a:buNone/>
                      </a:pPr>
                      <a:endParaRPr lang="en-US" altLang="en-US" sz="2000" b="1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en-US" sz="2000" b="1" dirty="0" smtClean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  <a:sym typeface="+mn-ea"/>
                      </a:endParaRPr>
                    </a:p>
                    <a:p>
                      <a:pPr indent="0" algn="ctr">
                        <a:buNone/>
                      </a:pPr>
                      <a:r>
                        <a:rPr lang="en-US" sz="2000" b="1" dirty="0" err="1" smtClean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  <a:sym typeface="+mn-ea"/>
                        </a:rPr>
                        <a:t>任务型阅读</a:t>
                      </a:r>
                      <a:endParaRPr lang="en-US" altLang="en-US" sz="2000" b="1" dirty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  <a:p>
                      <a:pPr indent="0" algn="ctr">
                        <a:buNone/>
                      </a:pPr>
                      <a:endParaRPr lang="en-US" altLang="en-US" sz="2000" b="1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en-US" sz="2000" b="1" dirty="0" smtClean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  <a:sym typeface="+mn-ea"/>
                      </a:endParaRPr>
                    </a:p>
                    <a:p>
                      <a:pPr indent="0" algn="ctr">
                        <a:buNone/>
                      </a:pPr>
                      <a:r>
                        <a:rPr lang="en-US" sz="2000" b="1" dirty="0" err="1" smtClean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  <a:sym typeface="+mn-ea"/>
                        </a:rPr>
                        <a:t>词语运用</a:t>
                      </a:r>
                      <a:endParaRPr lang="en-US" altLang="en-US" sz="2000" b="1" dirty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  <a:p>
                      <a:pPr indent="0" algn="ctr">
                        <a:buNone/>
                      </a:pPr>
                      <a:endParaRPr lang="en-US" altLang="en-US" sz="2000" b="1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en-US" sz="2000" b="1" dirty="0" smtClean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  <a:sym typeface="+mn-ea"/>
                      </a:endParaRPr>
                    </a:p>
                    <a:p>
                      <a:pPr indent="0" algn="ctr">
                        <a:buNone/>
                      </a:pPr>
                      <a:r>
                        <a:rPr lang="en-US" sz="2000" b="1" dirty="0" err="1" smtClean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  <a:sym typeface="+mn-ea"/>
                        </a:rPr>
                        <a:t>书面表达</a:t>
                      </a:r>
                      <a:endParaRPr lang="en-US" altLang="en-US" sz="2000" b="1" dirty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  <a:p>
                      <a:pPr indent="0" algn="ctr">
                        <a:buNone/>
                      </a:pPr>
                      <a:endParaRPr lang="en-US" altLang="en-US" sz="2000" b="1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362396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1" dirty="0" smtClean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NEU-FZ-S92" charset="0"/>
                        </a:rPr>
                        <a:t>2019</a:t>
                      </a:r>
                      <a:endParaRPr lang="en-US" altLang="en-US" sz="2000" b="1" dirty="0">
                        <a:solidFill>
                          <a:srgbClr val="FF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NEU-F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zh-CN" sz="2000" b="0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—</a:t>
                      </a:r>
                      <a:endParaRPr lang="en-US" altLang="zh-CN" sz="2000" b="0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en-US" altLang="en-US" sz="2000" b="0" dirty="0" smtClean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indent="0" algn="ctr">
                        <a:buNone/>
                      </a:pPr>
                      <a:r>
                        <a:rPr lang="en-US" altLang="en-US" sz="2000" b="0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—</a:t>
                      </a:r>
                    </a:p>
                    <a:p>
                      <a:pPr indent="0" algn="ctr">
                        <a:buNone/>
                      </a:pPr>
                      <a:endParaRPr lang="en-US" altLang="en-US" sz="2000" b="0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2000" b="1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如何具有批判性思维</a:t>
                      </a:r>
                    </a:p>
                    <a:p>
                      <a:pPr indent="0" algn="ctr">
                        <a:buNone/>
                      </a:pPr>
                      <a:r>
                        <a:rPr lang="en-US" altLang="zh-CN" sz="2000" b="1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(</a:t>
                      </a:r>
                      <a:r>
                        <a:rPr lang="zh-CN" altLang="en-US" sz="2000" b="1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对应话题</a:t>
                      </a:r>
                      <a:r>
                        <a:rPr lang="en-US" altLang="zh-CN" sz="2000" b="1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:</a:t>
                      </a:r>
                      <a:r>
                        <a:rPr lang="zh-CN" altLang="en-US" sz="2000" b="1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改变自我</a:t>
                      </a:r>
                      <a:r>
                        <a:rPr lang="en-US" altLang="zh-CN" sz="2000" b="1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)</a:t>
                      </a:r>
                      <a:endParaRPr lang="en-US" altLang="en-US" sz="2000" b="1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—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—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1510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1" dirty="0" smtClean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NEU-FZ-S92" charset="0"/>
                        </a:rPr>
                        <a:t>2018</a:t>
                      </a:r>
                      <a:endParaRPr lang="en-US" altLang="en-US" sz="2000" b="1" dirty="0">
                        <a:solidFill>
                          <a:srgbClr val="FF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NEU-F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—</a:t>
                      </a:r>
                      <a:endParaRPr lang="en-US" altLang="en-US" sz="2000" b="0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—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—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—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—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362396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1" dirty="0" smtClean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NEU-FZ-S92" charset="0"/>
                        </a:rPr>
                        <a:t>2017</a:t>
                      </a:r>
                      <a:endParaRPr lang="en-US" altLang="en-US" sz="2000" b="1" dirty="0">
                        <a:solidFill>
                          <a:srgbClr val="FF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NEU-F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en-US" altLang="en-US" sz="2000" b="0" u="sng" dirty="0" smtClean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  <a:p>
                      <a:pPr indent="0" algn="ctr">
                        <a:buNone/>
                      </a:pPr>
                      <a:r>
                        <a:rPr lang="en-US" altLang="en-US" sz="2000" b="0" u="none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—</a:t>
                      </a:r>
                    </a:p>
                    <a:p>
                      <a:pPr indent="0" algn="ctr">
                        <a:buNone/>
                      </a:pPr>
                      <a:endParaRPr lang="en-US" altLang="en-US" sz="2000" b="0" u="none" dirty="0" smtClean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en-US" altLang="en-US" sz="2000" b="0" u="none" dirty="0" smtClean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  <a:p>
                      <a:pPr indent="0" algn="ctr">
                        <a:buNone/>
                      </a:pPr>
                      <a:r>
                        <a:rPr lang="zh-CN" altLang="en-US" sz="2000" b="1" u="none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积极面对挑</a:t>
                      </a:r>
                      <a:r>
                        <a:rPr lang="en-US" altLang="zh-CN" sz="2000" b="1" u="none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(</a:t>
                      </a:r>
                      <a:r>
                        <a:rPr lang="zh-CN" altLang="en-US" sz="2000" b="1" u="none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对</a:t>
                      </a:r>
                    </a:p>
                    <a:p>
                      <a:pPr indent="0" algn="ctr">
                        <a:buNone/>
                      </a:pPr>
                      <a:r>
                        <a:rPr lang="zh-CN" altLang="en-US" sz="2000" b="1" u="none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应话题</a:t>
                      </a:r>
                      <a:r>
                        <a:rPr lang="en-US" altLang="zh-CN" sz="2000" b="1" u="none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:</a:t>
                      </a:r>
                      <a:r>
                        <a:rPr lang="zh-CN" altLang="en-US" sz="2000" b="1" u="none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改变</a:t>
                      </a:r>
                      <a:endParaRPr lang="en-US" altLang="zh-CN" sz="2000" b="1" u="none" dirty="0" smtClean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  <a:p>
                      <a:pPr indent="0" algn="ctr">
                        <a:buNone/>
                      </a:pPr>
                      <a:r>
                        <a:rPr lang="zh-CN" altLang="en-US" sz="2000" b="1" u="none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自我</a:t>
                      </a:r>
                      <a:r>
                        <a:rPr lang="en-US" altLang="zh-CN" sz="2000" b="1" u="none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)</a:t>
                      </a:r>
                      <a:endParaRPr lang="en-US" altLang="en-US" sz="2000" b="1" u="none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en-US" sz="2000" b="0" u="none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—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en-US" sz="2000" b="0" u="none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—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zh-CN" sz="2000" b="0" u="none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—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0599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1" dirty="0" smtClean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NEU-FZ-S92" charset="0"/>
                        </a:rPr>
                        <a:t>2012</a:t>
                      </a:r>
                      <a:r>
                        <a:rPr lang="en-US" altLang="zh-CN" sz="2000" b="1" dirty="0" smtClean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NEU-FZ-S92" charset="0"/>
                        </a:rPr>
                        <a:t>—2016</a:t>
                      </a:r>
                      <a:endParaRPr lang="en-US" altLang="en-US" sz="2000" b="1" dirty="0">
                        <a:solidFill>
                          <a:srgbClr val="FF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NEU-F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zh-CN" sz="2000" b="0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—</a:t>
                      </a:r>
                      <a:endParaRPr lang="en-US" altLang="en-US" sz="2000" b="0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—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zh-CN" sz="2000" b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—</a:t>
                      </a:r>
                      <a:endParaRPr lang="en-US" altLang="en-US" sz="2000" b="0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—</a:t>
                      </a:r>
                      <a:endParaRPr lang="en-US" altLang="en-US" sz="2000" b="0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—</a:t>
                      </a:r>
                      <a:endParaRPr lang="en-US" altLang="en-US" sz="2000" b="0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cxnSp>
        <p:nvCxnSpPr>
          <p:cNvPr id="8" name="直接连接符 7"/>
          <p:cNvCxnSpPr/>
          <p:nvPr/>
        </p:nvCxnSpPr>
        <p:spPr>
          <a:xfrm>
            <a:off x="1021278" y="1472541"/>
            <a:ext cx="1282535" cy="855023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29858" y="67426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45820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17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九年级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全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 3—4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79967" y="1000577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2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989965"/>
            <a:ext cx="1746885" cy="443588"/>
            <a:chOff x="8480182" y="1575737"/>
            <a:chExt cx="1678579" cy="576444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93530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3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679450" y="1473765"/>
            <a:ext cx="10603865" cy="46166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【</a:t>
            </a:r>
            <a:r>
              <a:rPr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考点考法强化</a:t>
            </a:r>
            <a:r>
              <a:rPr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】</a:t>
            </a:r>
          </a:p>
          <a:p>
            <a:pPr marL="514350" indent="-514350" fontAlgn="auto">
              <a:lnSpc>
                <a:spcPct val="150000"/>
              </a:lnSpc>
              <a:buAutoNum type="arabicPeriod"/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2021•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邯郸复兴区一模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Our country is famous 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_____many 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things, 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_____ paper 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cutting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clay 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art and lion dancing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and 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they are all great culture heritages(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遗产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 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We should pass them on.  </a:t>
            </a:r>
          </a:p>
          <a:p>
            <a:pPr fontAlgn="auto">
              <a:lnSpc>
                <a:spcPct val="150000"/>
              </a:lnSpc>
            </a:pP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A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as; for example　 	B. for; such as</a:t>
            </a:r>
          </a:p>
          <a:p>
            <a:pPr fontAlgn="auto">
              <a:lnSpc>
                <a:spcPct val="150000"/>
              </a:lnSpc>
            </a:pP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C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with; like　　　　	D. for; for example</a:t>
            </a:r>
          </a:p>
          <a:p>
            <a:pPr fontAlgn="auto">
              <a:lnSpc>
                <a:spcPct val="150000"/>
              </a:lnSpc>
            </a:pPr>
            <a:endParaRPr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621976" y="2211705"/>
            <a:ext cx="46545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07633" y="63743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45820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17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九年级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全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 3—4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45677" y="992957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2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989965"/>
            <a:ext cx="1746885" cy="443588"/>
            <a:chOff x="8480182" y="1575737"/>
            <a:chExt cx="1678579" cy="576444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93530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3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614680" y="1539804"/>
            <a:ext cx="11270956" cy="590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(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原创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)—I think drinking milk is good for our health. 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—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No, I don’t agree with you.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_____, 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people with lactose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intolerance    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(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乳糖不耐受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will have a stomachache if they drink milk.  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A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For example　 	B. Such as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C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However　　 	D. By the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way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(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原创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)He likes to collect things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</a:t>
            </a:r>
            <a:r>
              <a:rPr lang="zh-CN" alt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stamps, coins and concert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tickets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 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A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such	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B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such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as       C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for example	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D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such example</a:t>
            </a:r>
          </a:p>
          <a:p>
            <a:pPr fontAlgn="auto">
              <a:lnSpc>
                <a:spcPct val="150000"/>
              </a:lnSpc>
            </a:pPr>
            <a:endParaRPr lang="en-US" altLang="zh-CN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925502" y="2317171"/>
            <a:ext cx="38608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6233258" y="4843224"/>
            <a:ext cx="38608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B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11" grpId="0"/>
      <p:bldP spid="11" grpId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07633" y="63743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45820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17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九年级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全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 3—4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45677" y="992957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2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989965"/>
            <a:ext cx="1746885" cy="443588"/>
            <a:chOff x="8480182" y="1575737"/>
            <a:chExt cx="1678579" cy="576444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93530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3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614680" y="1539804"/>
            <a:ext cx="10957210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(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原创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)My brother loves to do sports, such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as _______ and _______.  </a:t>
            </a:r>
            <a:endParaRPr lang="en-US" altLang="zh-CN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A. swim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; run	</a:t>
            </a:r>
            <a:endParaRPr lang="en-US" altLang="zh-CN" sz="2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B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to swim; to run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C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swimming; run	</a:t>
            </a:r>
            <a:endParaRPr lang="en-US" altLang="zh-CN" sz="2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D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swimming; running</a:t>
            </a:r>
          </a:p>
          <a:p>
            <a:pPr fontAlgn="auto">
              <a:lnSpc>
                <a:spcPct val="150000"/>
              </a:lnSpc>
            </a:pPr>
            <a:endParaRPr lang="en-US" altLang="zh-CN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283804" y="1689600"/>
            <a:ext cx="38608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29858" y="66283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45820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17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九年级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全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 3—4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79967" y="978987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5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979170"/>
            <a:ext cx="1746885" cy="432793"/>
            <a:chOff x="8480182" y="1575737"/>
            <a:chExt cx="1678579" cy="562416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79502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6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420370" y="1778000"/>
            <a:ext cx="10603865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【学法方法点拨】</a:t>
            </a:r>
            <a:endParaRPr sz="28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1" name="表格 10"/>
          <p:cNvGraphicFramePr/>
          <p:nvPr>
            <p:custDataLst>
              <p:tags r:id="rId1"/>
            </p:custDataLst>
          </p:nvPr>
        </p:nvGraphicFramePr>
        <p:xfrm>
          <a:off x="420369" y="2641600"/>
          <a:ext cx="11435485" cy="383802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77355"/>
                <a:gridCol w="5297214"/>
                <a:gridCol w="5060916"/>
              </a:tblGrid>
              <a:tr h="41498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短语</a:t>
                      </a:r>
                      <a:endParaRPr lang="en-US" altLang="en-US" sz="2400" b="1" dirty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用法</a:t>
                      </a:r>
                      <a:endParaRPr lang="en-US" altLang="en-US" sz="2400" b="1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 dirty="0" err="1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例句</a:t>
                      </a:r>
                      <a:endParaRPr lang="en-US" altLang="en-US" sz="2400" b="1" dirty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763128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do</a:t>
                      </a:r>
                    </a:p>
                    <a:p>
                      <a:pPr indent="0" algn="ctr">
                        <a:buNone/>
                      </a:pPr>
                      <a:r>
                        <a:rPr lang="en-US" sz="2400" b="1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with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意为“处置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,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与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……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相处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,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忍受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,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与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……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有关”等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,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常与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what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连用</a:t>
                      </a:r>
                      <a:endParaRPr lang="en-US" altLang="en-US" sz="2400" b="1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What do you do with this problem? 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你怎样处理这个问题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?</a:t>
                      </a:r>
                    </a:p>
                    <a:p>
                      <a:pPr indent="0">
                        <a:buNone/>
                      </a:pPr>
                      <a:r>
                        <a:rPr 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 have nothing to do with him. </a:t>
                      </a:r>
                    </a:p>
                    <a:p>
                      <a:pPr indent="0">
                        <a:buNone/>
                      </a:pP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我跟他无任何关系。</a:t>
                      </a: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5992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deal</a:t>
                      </a:r>
                    </a:p>
                    <a:p>
                      <a:pPr indent="0" algn="ctr">
                        <a:buNone/>
                      </a:pPr>
                      <a:r>
                        <a:rPr lang="en-US" sz="2400" b="1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with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意为“应付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,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处理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,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安排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,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论述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,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涉及”等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,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常与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how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连用</a:t>
                      </a:r>
                      <a:endParaRPr lang="en-US" altLang="en-US" sz="2400" b="1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 don’t know how to deal with it. </a:t>
                      </a:r>
                    </a:p>
                    <a:p>
                      <a:pPr indent="0">
                        <a:buNone/>
                      </a:pP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我不知道如何处理它。</a:t>
                      </a:r>
                    </a:p>
                    <a:p>
                      <a:pPr indent="0">
                        <a:buNone/>
                      </a:pP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Deal with a man as he deals with you. 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以其人之道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还治其人之身。</a:t>
                      </a: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7" name="圆角矩形 6">
            <a:hlinkClick r:id=""/>
          </p:cNvPr>
          <p:cNvSpPr/>
          <p:nvPr>
            <p:custDataLst>
              <p:tags r:id="rId2"/>
            </p:custDataLst>
          </p:nvPr>
        </p:nvSpPr>
        <p:spPr>
          <a:xfrm flipH="1">
            <a:off x="2199640" y="1163320"/>
            <a:ext cx="4976495" cy="580390"/>
          </a:xfrm>
          <a:prstGeom prst="snip1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<a:lstStyle/>
          <a:p>
            <a:pPr algn="ctr" fontAlgn="auto"/>
            <a:r>
              <a:rPr lang="zh-CN" altLang="en-US" sz="2400" b="1" strike="noStrike" noProof="1" smtClean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辨析</a:t>
            </a:r>
            <a:r>
              <a:rPr lang="en-US" altLang="zh-CN" sz="2400" b="1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do with </a:t>
            </a:r>
            <a:r>
              <a:rPr lang="zh-CN" altLang="en-US" sz="2400" b="1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与</a:t>
            </a:r>
            <a:r>
              <a:rPr lang="en-US" altLang="zh-CN" sz="2400" b="1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deal with</a:t>
            </a:r>
            <a:endParaRPr lang="zh-CN" altLang="en-US" sz="2400" b="1" noProof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4" name="椭圆 7"/>
          <p:cNvSpPr>
            <a:spLocks noChangeAspect="1"/>
          </p:cNvSpPr>
          <p:nvPr>
            <p:custDataLst>
              <p:tags r:id="rId3"/>
            </p:custDataLst>
          </p:nvPr>
        </p:nvSpPr>
        <p:spPr>
          <a:xfrm>
            <a:off x="591970" y="1128857"/>
            <a:ext cx="1511539" cy="627895"/>
          </a:xfrm>
          <a:prstGeom prst="snipRoundRect">
            <a:avLst/>
          </a:prstGeom>
          <a:solidFill>
            <a:srgbClr val="FAB529"/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<a:noAutofit/>
          </a:bodyPr>
          <a:lstStyle/>
          <a:p>
            <a:pPr algn="ctr" fontAlgn="auto"/>
            <a:r>
              <a:rPr lang="zh-CN" altLang="en-US" sz="24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考点</a:t>
            </a:r>
            <a:r>
              <a:rPr lang="zh-CN" altLang="en-US" sz="24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三</a:t>
            </a:r>
            <a:endParaRPr lang="en-US" altLang="zh-CN" sz="2400" b="1" strike="noStrike" noProof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19" name="圆角矩形 18"/>
          <p:cNvSpPr/>
          <p:nvPr/>
        </p:nvSpPr>
        <p:spPr bwMode="auto">
          <a:xfrm rot="16200000">
            <a:off x="2102952" y="1348745"/>
            <a:ext cx="36000" cy="216000"/>
          </a:xfrm>
          <a:prstGeom prst="roundRect">
            <a:avLst>
              <a:gd name="adj" fmla="val 50000"/>
            </a:avLst>
          </a:prstGeom>
          <a:gradFill>
            <a:gsLst>
              <a:gs pos="74000">
                <a:schemeClr val="bg1"/>
              </a:gs>
              <a:gs pos="52000">
                <a:schemeClr val="bg1">
                  <a:lumMod val="85000"/>
                </a:schemeClr>
              </a:gs>
              <a:gs pos="23000">
                <a:schemeClr val="bg1">
                  <a:lumMod val="65000"/>
                </a:schemeClr>
              </a:gs>
              <a:gs pos="0">
                <a:schemeClr val="bg1">
                  <a:lumMod val="50000"/>
                </a:schemeClr>
              </a:gs>
              <a:gs pos="100000">
                <a:schemeClr val="bg1">
                  <a:lumMod val="65000"/>
                </a:schemeClr>
              </a:gs>
            </a:gsLst>
            <a:lin ang="5400000" scaled="1"/>
          </a:gradFill>
          <a:ln w="9525">
            <a:gradFill flip="none" rotWithShape="1">
              <a:gsLst>
                <a:gs pos="0">
                  <a:schemeClr val="bg1">
                    <a:lumMod val="65000"/>
                  </a:schemeClr>
                </a:gs>
                <a:gs pos="44000">
                  <a:schemeClr val="bg1">
                    <a:lumMod val="75000"/>
                  </a:schemeClr>
                </a:gs>
                <a:gs pos="78000">
                  <a:schemeClr val="bg1"/>
                </a:gs>
                <a:gs pos="61000">
                  <a:schemeClr val="bg1">
                    <a:lumMod val="10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0"/>
              <a:tileRect/>
            </a:gradFill>
          </a:ln>
          <a:effectLst>
            <a:outerShdw blurRad="254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015">
              <a:solidFill>
                <a:prstClr val="white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07633" y="65902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45820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17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九年级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全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 3—4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476885" y="1034415"/>
            <a:ext cx="11238230" cy="57154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45000"/>
              </a:lnSpc>
            </a:pPr>
            <a:endParaRPr lang="en-US" sz="2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>
              <a:lnSpc>
                <a:spcPct val="145000"/>
              </a:lnSpc>
            </a:pPr>
            <a:r>
              <a:rPr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【</a:t>
            </a:r>
            <a:r>
              <a:rPr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考点考法强化</a:t>
            </a:r>
            <a:r>
              <a:rPr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】</a:t>
            </a:r>
          </a:p>
          <a:p>
            <a:pPr fontAlgn="auto">
              <a:lnSpc>
                <a:spcPct val="145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(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原创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We are talking about 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______to 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do with these old clothes.  </a:t>
            </a:r>
          </a:p>
          <a:p>
            <a:pPr fontAlgn="auto">
              <a:lnSpc>
                <a:spcPct val="145000"/>
              </a:lnSpc>
            </a:pP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A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if　　　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B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how　　　</a:t>
            </a:r>
            <a:endParaRPr lang="en-US" sz="2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>
              <a:lnSpc>
                <a:spcPct val="145000"/>
              </a:lnSpc>
            </a:pP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C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what　　　D. why</a:t>
            </a:r>
          </a:p>
          <a:p>
            <a:pPr fontAlgn="auto">
              <a:lnSpc>
                <a:spcPct val="145000"/>
              </a:lnSpc>
            </a:pP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(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原创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How did the teacher 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______the 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problem? </a:t>
            </a:r>
            <a:endParaRPr lang="en-US" sz="2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>
              <a:lnSpc>
                <a:spcPct val="145000"/>
              </a:lnSpc>
            </a:pP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A. do with　    B. do to　　</a:t>
            </a:r>
          </a:p>
          <a:p>
            <a:pPr fontAlgn="auto">
              <a:lnSpc>
                <a:spcPct val="145000"/>
              </a:lnSpc>
            </a:pP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C. deal　         D. deal with</a:t>
            </a:r>
          </a:p>
          <a:p>
            <a:pPr fontAlgn="auto">
              <a:lnSpc>
                <a:spcPct val="145000"/>
              </a:lnSpc>
            </a:pP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479859" y="2312410"/>
            <a:ext cx="35242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367183" y="4292099"/>
            <a:ext cx="37465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D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8060690" y="979170"/>
            <a:ext cx="1746885" cy="432793"/>
            <a:chOff x="8480182" y="1575737"/>
            <a:chExt cx="1678579" cy="562416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79502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2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0" name="圆角矩形 9">
            <a:hlinkClick r:id=""/>
          </p:cNvPr>
          <p:cNvSpPr/>
          <p:nvPr/>
        </p:nvSpPr>
        <p:spPr>
          <a:xfrm>
            <a:off x="10158377" y="98978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11" grpId="0"/>
      <p:bldP spid="11" grpId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07633" y="63743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45820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17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九年级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全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 3—4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47582" y="1000577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2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1000760"/>
            <a:ext cx="1746885" cy="454383"/>
            <a:chOff x="8480182" y="1575737"/>
            <a:chExt cx="1678579" cy="590472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607558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3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679450" y="1508125"/>
            <a:ext cx="10603865" cy="46166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(2021•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河北省中考全真模拟一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)— 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 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don’t know 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______.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Could you 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</a:p>
          <a:p>
            <a:pPr fontAlgn="auto"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help 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me? </a:t>
            </a:r>
          </a:p>
          <a:p>
            <a:pPr fontAlgn="auto">
              <a:lnSpc>
                <a:spcPct val="150000"/>
              </a:lnSpc>
            </a:pP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— Sure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I’d love to. </a:t>
            </a:r>
          </a:p>
          <a:p>
            <a:pPr fontAlgn="auto">
              <a:lnSpc>
                <a:spcPct val="150000"/>
              </a:lnSpc>
            </a:pP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A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how I should deal with the problem</a:t>
            </a:r>
          </a:p>
          <a:p>
            <a:pPr fontAlgn="auto">
              <a:lnSpc>
                <a:spcPct val="150000"/>
              </a:lnSpc>
            </a:pP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B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what to deal with the problem</a:t>
            </a:r>
          </a:p>
          <a:p>
            <a:pPr fontAlgn="auto">
              <a:lnSpc>
                <a:spcPct val="150000"/>
              </a:lnSpc>
            </a:pP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C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what should I do with the problem</a:t>
            </a:r>
          </a:p>
          <a:p>
            <a:pPr fontAlgn="auto">
              <a:lnSpc>
                <a:spcPct val="150000"/>
              </a:lnSpc>
            </a:pP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D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how to do with the problem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8477176" y="1659890"/>
            <a:ext cx="40894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A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29858" y="630447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45820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17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九年级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全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 3—4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58377" y="101137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4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989965"/>
            <a:ext cx="1746885" cy="443588"/>
            <a:chOff x="8480182" y="1575737"/>
            <a:chExt cx="1678579" cy="576444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93530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5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835573" y="1853565"/>
            <a:ext cx="10862442" cy="45735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40000"/>
              </a:lnSpc>
            </a:pPr>
            <a:r>
              <a:rPr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【</a:t>
            </a:r>
            <a:r>
              <a:rPr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学法方法点拨</a:t>
            </a:r>
            <a:r>
              <a:rPr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】</a:t>
            </a:r>
          </a:p>
          <a:p>
            <a:pPr fontAlgn="auto"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suggest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用作动词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zh-CN" alt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意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为“建议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提示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暗示”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具体用法如下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514350" indent="-514350" fontAlgn="auto">
              <a:lnSpc>
                <a:spcPct val="150000"/>
              </a:lnSpc>
              <a:buAutoNum type="arabicPeriod"/>
            </a:pP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suggest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sth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to sb. 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意为“向某人建议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”, 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但不能说“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suggest </a:t>
            </a:r>
            <a:endParaRPr lang="en-US" sz="2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>
              <a:lnSpc>
                <a:spcPct val="150000"/>
              </a:lnSpc>
            </a:pP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sb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sth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”。</a:t>
            </a:r>
            <a:endParaRPr 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We suggest the plan to him. 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我们建议把这个计划给他。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Suggest + doing</a:t>
            </a:r>
            <a:endParaRPr 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He suggested going to Guilin for their holiday. 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他建议他们去桂林度假</a:t>
            </a:r>
            <a:r>
              <a:rPr lang="zh-CN" alt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圆角矩形 6">
            <a:hlinkClick r:id=""/>
          </p:cNvPr>
          <p:cNvSpPr/>
          <p:nvPr>
            <p:custDataLst>
              <p:tags r:id="rId1"/>
            </p:custDataLst>
          </p:nvPr>
        </p:nvSpPr>
        <p:spPr>
          <a:xfrm flipH="1">
            <a:off x="2246630" y="1174115"/>
            <a:ext cx="3980180" cy="580390"/>
          </a:xfrm>
          <a:prstGeom prst="snip1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<a:lstStyle/>
          <a:p>
            <a:pPr algn="ctr" fontAlgn="auto"/>
            <a:r>
              <a:rPr lang="en-US" altLang="zh-CN" sz="2400" b="1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suggest</a:t>
            </a:r>
            <a:r>
              <a:rPr lang="zh-CN" altLang="en-US" sz="2400" b="1" strike="noStrike" noProof="1" smtClean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的</a:t>
            </a:r>
            <a:r>
              <a:rPr lang="zh-CN" altLang="en-US" sz="2400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用法</a:t>
            </a:r>
          </a:p>
        </p:txBody>
      </p:sp>
      <p:sp>
        <p:nvSpPr>
          <p:cNvPr id="14" name="椭圆 7"/>
          <p:cNvSpPr>
            <a:spLocks noChangeAspect="1"/>
          </p:cNvSpPr>
          <p:nvPr>
            <p:custDataLst>
              <p:tags r:id="rId2"/>
            </p:custDataLst>
          </p:nvPr>
        </p:nvSpPr>
        <p:spPr>
          <a:xfrm>
            <a:off x="636905" y="1139190"/>
            <a:ext cx="1534160" cy="628015"/>
          </a:xfrm>
          <a:prstGeom prst="snipRoundRect">
            <a:avLst/>
          </a:prstGeom>
          <a:solidFill>
            <a:srgbClr val="FAB529"/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<a:noAutofit/>
          </a:bodyPr>
          <a:lstStyle/>
          <a:p>
            <a:pPr algn="ctr" fontAlgn="auto"/>
            <a:r>
              <a:rPr lang="zh-CN" altLang="en-US" sz="24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考点四</a:t>
            </a:r>
            <a:endParaRPr lang="en-US" altLang="zh-CN" sz="2400" b="1" strike="noStrike" noProof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19" name="圆角矩形 18"/>
          <p:cNvSpPr/>
          <p:nvPr/>
        </p:nvSpPr>
        <p:spPr bwMode="auto">
          <a:xfrm rot="16200000">
            <a:off x="2178517" y="1391925"/>
            <a:ext cx="36000" cy="216000"/>
          </a:xfrm>
          <a:prstGeom prst="roundRect">
            <a:avLst>
              <a:gd name="adj" fmla="val 50000"/>
            </a:avLst>
          </a:prstGeom>
          <a:gradFill>
            <a:gsLst>
              <a:gs pos="74000">
                <a:schemeClr val="bg1"/>
              </a:gs>
              <a:gs pos="52000">
                <a:schemeClr val="bg1">
                  <a:lumMod val="85000"/>
                </a:schemeClr>
              </a:gs>
              <a:gs pos="23000">
                <a:schemeClr val="bg1">
                  <a:lumMod val="65000"/>
                </a:schemeClr>
              </a:gs>
              <a:gs pos="0">
                <a:schemeClr val="bg1">
                  <a:lumMod val="50000"/>
                </a:schemeClr>
              </a:gs>
              <a:gs pos="100000">
                <a:schemeClr val="bg1">
                  <a:lumMod val="65000"/>
                </a:schemeClr>
              </a:gs>
            </a:gsLst>
            <a:lin ang="5400000" scaled="1"/>
          </a:gradFill>
          <a:ln w="9525">
            <a:gradFill flip="none" rotWithShape="1">
              <a:gsLst>
                <a:gs pos="0">
                  <a:schemeClr val="bg1">
                    <a:lumMod val="65000"/>
                  </a:schemeClr>
                </a:gs>
                <a:gs pos="44000">
                  <a:schemeClr val="bg1">
                    <a:lumMod val="75000"/>
                  </a:schemeClr>
                </a:gs>
                <a:gs pos="78000">
                  <a:schemeClr val="bg1"/>
                </a:gs>
                <a:gs pos="61000">
                  <a:schemeClr val="bg1">
                    <a:lumMod val="10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0"/>
              <a:tileRect/>
            </a:gradFill>
          </a:ln>
          <a:effectLst>
            <a:outerShdw blurRad="254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015">
              <a:solidFill>
                <a:prstClr val="white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29858" y="64124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45820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17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九年级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全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 3—4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69172" y="98978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2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979170"/>
            <a:ext cx="1746885" cy="432793"/>
            <a:chOff x="8480182" y="1575737"/>
            <a:chExt cx="1678579" cy="562416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79502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3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755015" y="1761145"/>
            <a:ext cx="10785344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suggest + that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从句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用虚拟语气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fontAlgn="auto"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It is suggested that the work (should)be finished as soon as possible. 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有人提议工作要尽早完成。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suggest 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表示暗示或表明之意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注意从句用陈述语气而不是虚拟语气。</a:t>
            </a:r>
          </a:p>
          <a:p>
            <a:pPr fontAlgn="auto"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Her expression suggested she was angry. 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她的表情表明她生气了</a:t>
            </a:r>
            <a:r>
              <a:rPr lang="zh-CN" alt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en-US" altLang="zh-CN" sz="2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>
              <a:lnSpc>
                <a:spcPct val="150000"/>
              </a:lnSpc>
            </a:pPr>
            <a:endParaRPr lang="zh-CN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29858" y="64124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45820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17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九年级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全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 3—4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69172" y="98978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2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979170"/>
            <a:ext cx="1746885" cy="432793"/>
            <a:chOff x="8480182" y="1575737"/>
            <a:chExt cx="1678579" cy="562416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79502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3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755015" y="1706553"/>
            <a:ext cx="10785344" cy="3246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【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拓展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】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suggest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的名词形式是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suggestion,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意为“建议”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是可数名词。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Could you give me some suggestions on how to learn English well? </a:t>
            </a:r>
            <a:endParaRPr lang="en-US" altLang="zh-CN" sz="2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你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能就如何学好英语给我一些建议吗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  <a:p>
            <a:pPr fontAlgn="auto">
              <a:lnSpc>
                <a:spcPct val="150000"/>
              </a:lnSpc>
            </a:pPr>
            <a:endParaRPr lang="zh-CN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07633" y="63743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45820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17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九年级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全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 3—4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58377" y="1000577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2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979170"/>
            <a:ext cx="1746885" cy="432793"/>
            <a:chOff x="8480182" y="1575737"/>
            <a:chExt cx="1678579" cy="562416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79502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3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532765" y="1459827"/>
            <a:ext cx="11238230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【</a:t>
            </a:r>
            <a:r>
              <a:rPr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考点考法强化</a:t>
            </a:r>
            <a:r>
              <a:rPr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】</a:t>
            </a:r>
          </a:p>
          <a:p>
            <a:pPr marL="514350" indent="-514350" fontAlgn="auto">
              <a:lnSpc>
                <a:spcPct val="150000"/>
              </a:lnSpc>
              <a:buAutoNum type="arabicPeriod"/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2021•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邯郸新兴中学一模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 — 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What 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about reading more classical books 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in 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groups on weekends?</a:t>
            </a:r>
          </a:p>
          <a:p>
            <a:pPr fontAlgn="auto">
              <a:lnSpc>
                <a:spcPct val="150000"/>
              </a:lnSpc>
            </a:pP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— That’s 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good 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_______. </a:t>
            </a:r>
            <a:endParaRPr 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>
              <a:lnSpc>
                <a:spcPct val="150000"/>
              </a:lnSpc>
            </a:pP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A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saying	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B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advice	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C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question	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D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suggestion</a:t>
            </a:r>
          </a:p>
          <a:p>
            <a:pPr fontAlgn="auto"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(2021•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保定莲池区二模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Doctors 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______ that 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we shouldn’t stay up late, 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fontAlgn="auto"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or 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we will possibly become sick.  </a:t>
            </a:r>
          </a:p>
          <a:p>
            <a:pPr fontAlgn="auto">
              <a:lnSpc>
                <a:spcPct val="150000"/>
              </a:lnSpc>
            </a:pP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A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suggest　 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	B. refuse　 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C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suppose    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D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guess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4234169" y="3405784"/>
            <a:ext cx="45466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6299726" y="4822346"/>
            <a:ext cx="431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A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11" grpId="0"/>
      <p:bldP spid="11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44607" y="567515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5085" y="298450"/>
            <a:ext cx="855980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17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九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年级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全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 3—4 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真题试做</a:t>
            </a: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69172" y="1000577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2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60849" y="1551194"/>
            <a:ext cx="11284210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一、单项选择</a:t>
            </a:r>
          </a:p>
          <a:p>
            <a:pPr marL="514350" indent="-514350" fontAlgn="auto"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 (2014</a:t>
            </a:r>
            <a:r>
              <a:rPr lang="en-US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en-US" sz="2800" b="1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河北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I saw Ken in the meeting room; he ______Joe for the     </a:t>
            </a:r>
          </a:p>
          <a:p>
            <a:pPr marL="514350" indent="-514350" fontAlgn="auto"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school magazine.                 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A. interviews</a:t>
            </a:r>
            <a:r>
              <a:rPr lang="zh-CN" altLang="en-US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　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interviewed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C. has interviewed	          D. was interviewing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 (2021</a:t>
            </a:r>
            <a:r>
              <a:rPr lang="en-US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en-US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保定第十七中学一模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Li Lei has got the first place in the long   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jump. He is the ______of our class.  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A. effort	   B. praise 	       C. courage	        D. pride</a:t>
            </a:r>
          </a:p>
        </p:txBody>
      </p:sp>
      <p:sp>
        <p:nvSpPr>
          <p:cNvPr id="7" name="圆角矩形 6"/>
          <p:cNvSpPr/>
          <p:nvPr/>
        </p:nvSpPr>
        <p:spPr>
          <a:xfrm>
            <a:off x="3199130" y="1285875"/>
            <a:ext cx="3643630" cy="503555"/>
          </a:xfrm>
          <a:prstGeom prst="roundRect">
            <a:avLst/>
          </a:prstGeom>
          <a:ln w="19050">
            <a:solidFill>
              <a:srgbClr val="01B0F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3874135" y="1285875"/>
            <a:ext cx="4838700" cy="503555"/>
          </a:xfrm>
          <a:prstGeom prst="rect">
            <a:avLst/>
          </a:prstGeom>
          <a:solidFill>
            <a:srgbClr val="01B0F0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数据链接</a:t>
            </a:r>
            <a:r>
              <a:rPr kumimoji="1" lang="en-US" altLang="zh-CN" sz="36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kumimoji="1"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真题试做</a:t>
            </a:r>
          </a:p>
        </p:txBody>
      </p:sp>
      <p:sp>
        <p:nvSpPr>
          <p:cNvPr id="9" name="椭圆 8"/>
          <p:cNvSpPr/>
          <p:nvPr/>
        </p:nvSpPr>
        <p:spPr>
          <a:xfrm>
            <a:off x="3499157" y="1173080"/>
            <a:ext cx="729465" cy="729465"/>
          </a:xfrm>
          <a:prstGeom prst="ellipse">
            <a:avLst/>
          </a:prstGeom>
          <a:solidFill>
            <a:srgbClr val="01B0F0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3600" b="1"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8748220" y="2265525"/>
            <a:ext cx="55955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765369" y="5514194"/>
            <a:ext cx="55955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07633" y="68061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45820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17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九年级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全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 3—4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69172" y="98978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2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989965"/>
            <a:ext cx="1746885" cy="432793"/>
            <a:chOff x="8480182" y="1575737"/>
            <a:chExt cx="1678579" cy="562416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79502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3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532765" y="1346200"/>
            <a:ext cx="11238230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(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原创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We suggested that 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Jenny_______ 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little earlier.  </a:t>
            </a:r>
          </a:p>
          <a:p>
            <a:pPr fontAlgn="auto">
              <a:lnSpc>
                <a:spcPct val="150000"/>
              </a:lnSpc>
            </a:pP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A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starting   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	B. 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start              C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started	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D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to start</a:t>
            </a:r>
          </a:p>
          <a:p>
            <a:pPr fontAlgn="auto"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(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原创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black clouds 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_______there 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will be a heavy rain later.  </a:t>
            </a:r>
          </a:p>
          <a:p>
            <a:pPr fontAlgn="auto">
              <a:lnSpc>
                <a:spcPct val="150000"/>
              </a:lnSpc>
            </a:pP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A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tell	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B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suggest          C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show	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D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advice</a:t>
            </a:r>
          </a:p>
          <a:p>
            <a:pPr fontAlgn="auto"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5. (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原创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)— 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What’s 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your advice on the work plan, John?</a:t>
            </a:r>
          </a:p>
          <a:p>
            <a:pPr fontAlgn="auto">
              <a:lnSpc>
                <a:spcPct val="150000"/>
              </a:lnSpc>
            </a:pP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— I 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suggest 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_______it 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as quickly as possible.  </a:t>
            </a:r>
          </a:p>
          <a:p>
            <a:pPr fontAlgn="auto">
              <a:lnSpc>
                <a:spcPct val="150000"/>
              </a:lnSpc>
            </a:pP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A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finishing　　 	B. finish	</a:t>
            </a:r>
          </a:p>
          <a:p>
            <a:pPr fontAlgn="auto">
              <a:lnSpc>
                <a:spcPct val="150000"/>
              </a:lnSpc>
            </a:pP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C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to finish　 	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D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finished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6275863" y="1483052"/>
            <a:ext cx="3524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B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354596" y="4678870"/>
            <a:ext cx="39751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A</a:t>
            </a:r>
          </a:p>
        </p:txBody>
      </p:sp>
      <p:sp>
        <p:nvSpPr>
          <p:cNvPr id="13" name="文本框 7"/>
          <p:cNvSpPr txBox="1"/>
          <p:nvPr/>
        </p:nvSpPr>
        <p:spPr>
          <a:xfrm>
            <a:off x="4962070" y="2707507"/>
            <a:ext cx="3524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B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11" grpId="0"/>
      <p:bldP spid="11" grpId="1"/>
      <p:bldP spid="13" grpId="0"/>
      <p:bldP spid="13" grpId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07633" y="68061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45820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17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九年级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全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 3—4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69172" y="98978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2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989965"/>
            <a:ext cx="1746885" cy="432793"/>
            <a:chOff x="8480182" y="1575737"/>
            <a:chExt cx="1678579" cy="562416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79502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3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532765" y="1346200"/>
            <a:ext cx="1123823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6. (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原创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)suggestion, me, you, a, useful, what, gave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__________________________________________________! </a:t>
            </a:r>
            <a:endParaRPr lang="en-US" altLang="zh-CN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7. (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原创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suggest, I, a, having,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rest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__________________________________________________.</a:t>
            </a:r>
            <a:endParaRPr lang="en-US" altLang="zh-CN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120406" y="2057117"/>
            <a:ext cx="689799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What a useful suggestion you gave me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4" name="文本框 7"/>
          <p:cNvSpPr txBox="1"/>
          <p:nvPr/>
        </p:nvSpPr>
        <p:spPr>
          <a:xfrm>
            <a:off x="1146875" y="3313104"/>
            <a:ext cx="689799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I suggest having a 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rest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14" grpId="0"/>
      <p:bldP spid="14" grpId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29858" y="652037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45820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17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九年级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全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 3—4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58377" y="1000577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4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979170"/>
            <a:ext cx="1746885" cy="443588"/>
            <a:chOff x="8480182" y="1575737"/>
            <a:chExt cx="1678579" cy="576444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93530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5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755015" y="1758969"/>
            <a:ext cx="10603865" cy="52198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40000"/>
              </a:lnSpc>
            </a:pPr>
            <a:r>
              <a:rPr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【</a:t>
            </a:r>
            <a:r>
              <a:rPr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学法方法点拨</a:t>
            </a:r>
            <a:r>
              <a:rPr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】</a:t>
            </a:r>
          </a:p>
          <a:p>
            <a:pPr fontAlgn="auto"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fail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用作动词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具体用法如下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表示“失败”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通常是不及物动词。表示在某一方面失败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通常用介词 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in。</a:t>
            </a:r>
          </a:p>
          <a:p>
            <a:pPr fontAlgn="auto"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He failed in business. 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他经商失败。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表示“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考试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不及格”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fail 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可用作及物或不及物动词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以及物动词为多见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所以以下各例中 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fail 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后的介词 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 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均可以省略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fontAlgn="auto">
              <a:lnSpc>
                <a:spcPct val="125000"/>
              </a:lnSpc>
            </a:pP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She failed (in) her exams again. 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她考试又没有及格。</a:t>
            </a:r>
          </a:p>
        </p:txBody>
      </p:sp>
      <p:sp>
        <p:nvSpPr>
          <p:cNvPr id="17" name="圆角矩形 6">
            <a:hlinkClick r:id=""/>
          </p:cNvPr>
          <p:cNvSpPr/>
          <p:nvPr>
            <p:custDataLst>
              <p:tags r:id="rId1"/>
            </p:custDataLst>
          </p:nvPr>
        </p:nvSpPr>
        <p:spPr>
          <a:xfrm flipH="1">
            <a:off x="2246630" y="1174115"/>
            <a:ext cx="3980180" cy="580390"/>
          </a:xfrm>
          <a:prstGeom prst="snip1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<a:lstStyle/>
          <a:p>
            <a:pPr algn="ctr" fontAlgn="auto"/>
            <a:r>
              <a:rPr lang="en-US" altLang="zh-CN" sz="2400" b="1" strike="noStrike" noProof="1" smtClean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fail </a:t>
            </a:r>
            <a:r>
              <a:rPr lang="zh-CN" altLang="en-US" sz="2400" b="1" strike="noStrike" noProof="1" smtClean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的</a:t>
            </a:r>
            <a:r>
              <a:rPr lang="zh-CN" altLang="en-US" sz="2400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用法</a:t>
            </a:r>
          </a:p>
        </p:txBody>
      </p:sp>
      <p:sp>
        <p:nvSpPr>
          <p:cNvPr id="14" name="椭圆 7"/>
          <p:cNvSpPr>
            <a:spLocks noChangeAspect="1"/>
          </p:cNvSpPr>
          <p:nvPr>
            <p:custDataLst>
              <p:tags r:id="rId2"/>
            </p:custDataLst>
          </p:nvPr>
        </p:nvSpPr>
        <p:spPr>
          <a:xfrm>
            <a:off x="636905" y="1139190"/>
            <a:ext cx="1534160" cy="628015"/>
          </a:xfrm>
          <a:prstGeom prst="snipRoundRect">
            <a:avLst/>
          </a:prstGeom>
          <a:solidFill>
            <a:srgbClr val="FAB529"/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<a:noAutofit/>
          </a:bodyPr>
          <a:lstStyle/>
          <a:p>
            <a:pPr algn="ctr" fontAlgn="auto"/>
            <a:r>
              <a:rPr lang="zh-CN" altLang="en-US" sz="24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考点五</a:t>
            </a:r>
            <a:endParaRPr lang="en-US" altLang="zh-CN" sz="2400" b="1" strike="noStrike" noProof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19" name="圆角矩形 18"/>
          <p:cNvSpPr/>
          <p:nvPr/>
        </p:nvSpPr>
        <p:spPr bwMode="auto">
          <a:xfrm rot="16200000">
            <a:off x="2189312" y="1370335"/>
            <a:ext cx="36000" cy="216000"/>
          </a:xfrm>
          <a:prstGeom prst="roundRect">
            <a:avLst>
              <a:gd name="adj" fmla="val 50000"/>
            </a:avLst>
          </a:prstGeom>
          <a:gradFill>
            <a:gsLst>
              <a:gs pos="74000">
                <a:schemeClr val="bg1"/>
              </a:gs>
              <a:gs pos="52000">
                <a:schemeClr val="bg1">
                  <a:lumMod val="85000"/>
                </a:schemeClr>
              </a:gs>
              <a:gs pos="23000">
                <a:schemeClr val="bg1">
                  <a:lumMod val="65000"/>
                </a:schemeClr>
              </a:gs>
              <a:gs pos="0">
                <a:schemeClr val="bg1">
                  <a:lumMod val="50000"/>
                </a:schemeClr>
              </a:gs>
              <a:gs pos="100000">
                <a:schemeClr val="bg1">
                  <a:lumMod val="65000"/>
                </a:schemeClr>
              </a:gs>
            </a:gsLst>
            <a:lin ang="5400000" scaled="1"/>
          </a:gradFill>
          <a:ln w="9525">
            <a:gradFill flip="none" rotWithShape="1">
              <a:gsLst>
                <a:gs pos="0">
                  <a:schemeClr val="bg1">
                    <a:lumMod val="65000"/>
                  </a:schemeClr>
                </a:gs>
                <a:gs pos="44000">
                  <a:schemeClr val="bg1">
                    <a:lumMod val="75000"/>
                  </a:schemeClr>
                </a:gs>
                <a:gs pos="78000">
                  <a:schemeClr val="bg1"/>
                </a:gs>
                <a:gs pos="61000">
                  <a:schemeClr val="bg1">
                    <a:lumMod val="10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0"/>
              <a:tileRect/>
            </a:gradFill>
          </a:ln>
          <a:effectLst>
            <a:outerShdw blurRad="254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015">
              <a:solidFill>
                <a:prstClr val="white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29858" y="66283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45820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17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九年级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全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 3—4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58377" y="1000577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2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989330"/>
            <a:ext cx="1746885" cy="444615"/>
            <a:chOff x="8480182" y="1575737"/>
            <a:chExt cx="1678579" cy="537437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93530"/>
              <a:ext cx="1527522" cy="5196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3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755015" y="1853565"/>
            <a:ext cx="10603865" cy="4515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 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其后可接不定式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意为“不能”“没有”“忘记”等。</a:t>
            </a:r>
          </a:p>
          <a:p>
            <a:pPr fontAlgn="auto"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 failed to pass the exam. 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他考试没有及格。</a:t>
            </a:r>
          </a:p>
          <a:p>
            <a:pPr fontAlgn="auto"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 failed to get there on time. 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他未能准时赶到那儿。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【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拓展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】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反义词是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succeed“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成功”。</a:t>
            </a:r>
          </a:p>
          <a:p>
            <a:pPr fontAlgn="auto"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fail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的名词形式是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failure“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失败”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failure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的反义词是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success。</a:t>
            </a:r>
          </a:p>
          <a:p>
            <a:pPr fontAlgn="auto"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Failure is the mother of success. 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失败是成功之母。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07633" y="669817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45820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17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九年级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全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 3—4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58377" y="1022167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2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1000760"/>
            <a:ext cx="1746885" cy="432793"/>
            <a:chOff x="8480182" y="1575737"/>
            <a:chExt cx="1678579" cy="562416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79502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3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532765" y="1475740"/>
            <a:ext cx="11238230" cy="54784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【</a:t>
            </a:r>
            <a:r>
              <a:rPr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考点考法强化</a:t>
            </a:r>
            <a:r>
              <a:rPr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】</a:t>
            </a:r>
          </a:p>
          <a:p>
            <a:pPr marL="514350" indent="-514350" fontAlgn="auto">
              <a:lnSpc>
                <a:spcPct val="150000"/>
              </a:lnSpc>
              <a:buAutoNum type="arabicPeriod"/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2021•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邢台育才中学一模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Jerry used to 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 the 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physics test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but </a:t>
            </a:r>
          </a:p>
          <a:p>
            <a:pPr fontAlgn="auto">
              <a:lnSpc>
                <a:spcPct val="150000"/>
              </a:lnSpc>
            </a:pP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now 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he always gets an A.  </a:t>
            </a:r>
          </a:p>
          <a:p>
            <a:pPr fontAlgn="auto"/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A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pass　　　	B. take	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C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fail　　 	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D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succeed</a:t>
            </a:r>
          </a:p>
          <a:p>
            <a:pPr fontAlgn="auto"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On the way to success, we will meet 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_______, 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which appears just to tell </a:t>
            </a:r>
            <a:endParaRPr lang="en-US" sz="2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us 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where the right way is.  </a:t>
            </a:r>
          </a:p>
          <a:p>
            <a:pPr fontAlgn="auto"/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A. fear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B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confidence         C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failure	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D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direction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(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原创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)You will _______ to catch the first bus unless you get up early.  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A. fail	           B.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fall                     C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feel	           D.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fetch</a:t>
            </a:r>
            <a:endParaRPr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504342" y="2199728"/>
            <a:ext cx="35179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744544" y="3954675"/>
            <a:ext cx="35179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C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3" name="文本框 7"/>
          <p:cNvSpPr txBox="1"/>
          <p:nvPr/>
        </p:nvSpPr>
        <p:spPr>
          <a:xfrm>
            <a:off x="3753068" y="5668604"/>
            <a:ext cx="31813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11" grpId="0"/>
      <p:bldP spid="11" grpId="1"/>
      <p:bldP spid="13" grpId="0"/>
      <p:bldP spid="13" grpId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29858" y="66283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45820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17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九年级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全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 3—4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2501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4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914400"/>
            <a:ext cx="1746885" cy="432793"/>
            <a:chOff x="8480182" y="1575737"/>
            <a:chExt cx="1678579" cy="562416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79502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5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329859" y="1994753"/>
            <a:ext cx="11578002" cy="47890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40000"/>
              </a:lnSpc>
            </a:pPr>
            <a:r>
              <a:rPr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【</a:t>
            </a:r>
            <a:r>
              <a:rPr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学法方法点拨</a:t>
            </a:r>
            <a:r>
              <a:rPr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】</a:t>
            </a:r>
          </a:p>
          <a:p>
            <a:pPr fontAlgn="auto"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require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用作动词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意为“需要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要求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命令”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具体用法如下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require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sth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fontAlgn="auto"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You all require hard work to succeed. 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你们都需要辛勤工作来获得成功。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require doing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sth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=require to be done,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表示主语“该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了”。</a:t>
            </a:r>
          </a:p>
          <a:p>
            <a:pPr fontAlgn="auto"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floor requires washing. 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= The 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floor requires to be washed. </a:t>
            </a:r>
            <a:r>
              <a:rPr lang="zh-CN" alt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地板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该洗了。</a:t>
            </a:r>
          </a:p>
          <a:p>
            <a:pPr fontAlgn="auto"/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require sb. to do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sth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要求某人做某事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其被动形式</a:t>
            </a:r>
            <a:r>
              <a:rPr lang="zh-CN" alt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为   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be required</a:t>
            </a:r>
          </a:p>
          <a:p>
            <a:pPr fontAlgn="auto"/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 do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sth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.。</a:t>
            </a:r>
          </a:p>
        </p:txBody>
      </p:sp>
      <p:sp>
        <p:nvSpPr>
          <p:cNvPr id="17" name="圆角矩形 6">
            <a:hlinkClick r:id=""/>
          </p:cNvPr>
          <p:cNvSpPr/>
          <p:nvPr>
            <p:custDataLst>
              <p:tags r:id="rId1"/>
            </p:custDataLst>
          </p:nvPr>
        </p:nvSpPr>
        <p:spPr>
          <a:xfrm flipH="1">
            <a:off x="2223770" y="1320800"/>
            <a:ext cx="3795395" cy="580390"/>
          </a:xfrm>
          <a:prstGeom prst="snip1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<a:lstStyle/>
          <a:p>
            <a:pPr algn="ctr" fontAlgn="auto"/>
            <a:r>
              <a:rPr lang="en-US" altLang="zh-CN" sz="2400" b="1" noProof="1" smtClean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requir</a:t>
            </a:r>
            <a:r>
              <a:rPr lang="zh-CN" altLang="en-US" sz="2400" b="1" noProof="1" smtClean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的用法</a:t>
            </a:r>
            <a:endParaRPr lang="zh-CN" altLang="en-US" sz="2400" b="1" strike="noStrike" noProof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4" name="椭圆 7"/>
          <p:cNvSpPr>
            <a:spLocks noChangeAspect="1"/>
          </p:cNvSpPr>
          <p:nvPr>
            <p:custDataLst>
              <p:tags r:id="rId2"/>
            </p:custDataLst>
          </p:nvPr>
        </p:nvSpPr>
        <p:spPr>
          <a:xfrm>
            <a:off x="614045" y="1264285"/>
            <a:ext cx="1534160" cy="628015"/>
          </a:xfrm>
          <a:prstGeom prst="snipRoundRect">
            <a:avLst/>
          </a:prstGeom>
          <a:solidFill>
            <a:srgbClr val="FAB529"/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<a:noAutofit/>
          </a:bodyPr>
          <a:lstStyle/>
          <a:p>
            <a:pPr algn="ctr" fontAlgn="auto"/>
            <a:r>
              <a:rPr lang="zh-CN" altLang="en-US" sz="24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考点六</a:t>
            </a:r>
            <a:endParaRPr lang="en-US" altLang="zh-CN" sz="2400" b="1" strike="noStrike" noProof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19" name="圆角矩形 18"/>
          <p:cNvSpPr/>
          <p:nvPr/>
        </p:nvSpPr>
        <p:spPr bwMode="auto">
          <a:xfrm rot="16200000">
            <a:off x="2167722" y="1521465"/>
            <a:ext cx="36000" cy="216000"/>
          </a:xfrm>
          <a:prstGeom prst="roundRect">
            <a:avLst>
              <a:gd name="adj" fmla="val 50000"/>
            </a:avLst>
          </a:prstGeom>
          <a:gradFill>
            <a:gsLst>
              <a:gs pos="74000">
                <a:schemeClr val="bg1"/>
              </a:gs>
              <a:gs pos="52000">
                <a:schemeClr val="bg1">
                  <a:lumMod val="85000"/>
                </a:schemeClr>
              </a:gs>
              <a:gs pos="23000">
                <a:schemeClr val="bg1">
                  <a:lumMod val="65000"/>
                </a:schemeClr>
              </a:gs>
              <a:gs pos="0">
                <a:schemeClr val="bg1">
                  <a:lumMod val="50000"/>
                </a:schemeClr>
              </a:gs>
              <a:gs pos="100000">
                <a:schemeClr val="bg1">
                  <a:lumMod val="65000"/>
                </a:schemeClr>
              </a:gs>
            </a:gsLst>
            <a:lin ang="5400000" scaled="1"/>
          </a:gradFill>
          <a:ln w="9525">
            <a:gradFill flip="none" rotWithShape="1">
              <a:gsLst>
                <a:gs pos="0">
                  <a:schemeClr val="bg1">
                    <a:lumMod val="65000"/>
                  </a:schemeClr>
                </a:gs>
                <a:gs pos="44000">
                  <a:schemeClr val="bg1">
                    <a:lumMod val="75000"/>
                  </a:schemeClr>
                </a:gs>
                <a:gs pos="78000">
                  <a:schemeClr val="bg1"/>
                </a:gs>
                <a:gs pos="61000">
                  <a:schemeClr val="bg1">
                    <a:lumMod val="10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0"/>
              <a:tileRect/>
            </a:gradFill>
          </a:ln>
          <a:effectLst>
            <a:outerShdw blurRad="254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015">
              <a:solidFill>
                <a:prstClr val="white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07633" y="648227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45820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17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九年级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全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 3—4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25710" y="1011555"/>
            <a:ext cx="1686560" cy="411480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2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1011555"/>
            <a:ext cx="1746885" cy="443588"/>
            <a:chOff x="8480182" y="1575737"/>
            <a:chExt cx="1678579" cy="576443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93530"/>
              <a:ext cx="1527522" cy="5586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3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532765" y="1270635"/>
            <a:ext cx="11238230" cy="5262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【</a:t>
            </a:r>
            <a:r>
              <a:rPr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考点考法强化</a:t>
            </a:r>
            <a:r>
              <a:rPr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】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(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原创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Tom, your coat requires 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______.  </a:t>
            </a:r>
            <a:endParaRPr 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>
              <a:lnSpc>
                <a:spcPct val="150000"/>
              </a:lnSpc>
            </a:pP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A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wash　　　　　　　	B. washing</a:t>
            </a:r>
          </a:p>
          <a:p>
            <a:pPr fontAlgn="auto">
              <a:lnSpc>
                <a:spcPct val="150000"/>
              </a:lnSpc>
            </a:pP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C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to wash	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D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to be washing</a:t>
            </a:r>
          </a:p>
          <a:p>
            <a:pPr fontAlgn="auto"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(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原创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Nowadays all schools require students 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hands 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before </a:t>
            </a:r>
            <a:endParaRPr lang="en-US" sz="2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having 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meals.  </a:t>
            </a:r>
          </a:p>
          <a:p>
            <a:pPr fontAlgn="auto">
              <a:lnSpc>
                <a:spcPct val="150000"/>
              </a:lnSpc>
            </a:pP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A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wash	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B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to wash	</a:t>
            </a:r>
          </a:p>
          <a:p>
            <a:pPr fontAlgn="auto">
              <a:lnSpc>
                <a:spcPct val="150000"/>
              </a:lnSpc>
            </a:pP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C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washing	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D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washed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6016418" y="1951355"/>
            <a:ext cx="38608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8071485" y="3967516"/>
            <a:ext cx="3632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B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11" grpId="0"/>
      <p:bldP spid="11" grpId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07633" y="63743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45820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17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九年级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全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 3—4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47582" y="1043757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2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1033145"/>
            <a:ext cx="1746885" cy="443588"/>
            <a:chOff x="8480182" y="1575737"/>
            <a:chExt cx="1678579" cy="576444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93530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3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532765" y="1486535"/>
            <a:ext cx="11238230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(2021•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保定乐凯中学二模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These pets 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 a 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lot of care and attention.  </a:t>
            </a:r>
          </a:p>
          <a:p>
            <a:pPr fontAlgn="auto">
              <a:lnSpc>
                <a:spcPct val="150000"/>
              </a:lnSpc>
            </a:pP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A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punish　　 	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B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allow	</a:t>
            </a:r>
          </a:p>
          <a:p>
            <a:pPr fontAlgn="auto">
              <a:lnSpc>
                <a:spcPct val="150000"/>
              </a:lnSpc>
            </a:pP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C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require　　	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D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reply</a:t>
            </a:r>
          </a:p>
          <a:p>
            <a:pPr fontAlgn="auto"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(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原创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broken bike requires 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_____.  </a:t>
            </a:r>
            <a:endParaRPr 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>
              <a:lnSpc>
                <a:spcPct val="150000"/>
              </a:lnSpc>
            </a:pP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A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mended	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B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to mend</a:t>
            </a:r>
          </a:p>
          <a:p>
            <a:pPr fontAlgn="auto">
              <a:lnSpc>
                <a:spcPct val="150000"/>
              </a:lnSpc>
            </a:pP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C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to be mending	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D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to be mended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6811472" y="1619091"/>
            <a:ext cx="3632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C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6049083" y="3559894"/>
            <a:ext cx="3975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D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11" grpId="0"/>
      <p:bldP spid="11" grpId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29858" y="652037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45820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17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九年级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全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 3—4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68890" y="1022350"/>
            <a:ext cx="1686560" cy="411480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4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1000760"/>
            <a:ext cx="1746885" cy="443588"/>
            <a:chOff x="8480182" y="1575737"/>
            <a:chExt cx="1678579" cy="576444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93530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5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463550" y="2037080"/>
            <a:ext cx="10603865" cy="39272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40000"/>
              </a:lnSpc>
            </a:pPr>
            <a:r>
              <a:rPr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【</a:t>
            </a:r>
            <a:r>
              <a:rPr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学法方法点拨</a:t>
            </a:r>
            <a:r>
              <a:rPr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】</a:t>
            </a:r>
          </a:p>
          <a:p>
            <a:pPr fontAlgn="auto"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proud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用作形容词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意为“骄傲的”“自豪的”。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常用短语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be proud of 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意为“自豪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高兴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以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为骄傲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因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感到满意”。</a:t>
            </a:r>
          </a:p>
          <a:p>
            <a:pPr fontAlgn="auto"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Lily, you should be proud of yourself. 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莉莉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你应该以你自己为荣。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as proud as a peacock 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骄傲得像只孔雀</a:t>
            </a:r>
          </a:p>
        </p:txBody>
      </p:sp>
      <p:sp>
        <p:nvSpPr>
          <p:cNvPr id="17" name="圆角矩形 6">
            <a:hlinkClick r:id=""/>
          </p:cNvPr>
          <p:cNvSpPr/>
          <p:nvPr>
            <p:custDataLst>
              <p:tags r:id="rId1"/>
            </p:custDataLst>
          </p:nvPr>
        </p:nvSpPr>
        <p:spPr>
          <a:xfrm flipH="1">
            <a:off x="2214245" y="1288415"/>
            <a:ext cx="3818255" cy="580390"/>
          </a:xfrm>
          <a:prstGeom prst="snip1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<a:lstStyle/>
          <a:p>
            <a:pPr algn="ctr" fontAlgn="auto"/>
            <a:r>
              <a:rPr lang="en-US" altLang="zh-CN" sz="2400" b="1" strike="noStrike" noProof="1" smtClean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proud</a:t>
            </a:r>
            <a:r>
              <a:rPr lang="zh-CN" altLang="en-US" sz="2400" b="1" strike="noStrike" noProof="1" smtClean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的用法</a:t>
            </a:r>
            <a:endParaRPr lang="zh-CN" altLang="en-US" sz="2400" b="1" strike="noStrike" noProof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4" name="椭圆 7"/>
          <p:cNvSpPr>
            <a:spLocks noChangeAspect="1"/>
          </p:cNvSpPr>
          <p:nvPr>
            <p:custDataLst>
              <p:tags r:id="rId2"/>
            </p:custDataLst>
          </p:nvPr>
        </p:nvSpPr>
        <p:spPr>
          <a:xfrm>
            <a:off x="593725" y="1264285"/>
            <a:ext cx="1534160" cy="628015"/>
          </a:xfrm>
          <a:prstGeom prst="snipRoundRect">
            <a:avLst/>
          </a:prstGeom>
          <a:solidFill>
            <a:srgbClr val="FAB529"/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<a:noAutofit/>
          </a:bodyPr>
          <a:lstStyle/>
          <a:p>
            <a:pPr algn="ctr" fontAlgn="auto"/>
            <a:r>
              <a:rPr lang="zh-CN" altLang="en-US" sz="24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考点七</a:t>
            </a:r>
            <a:endParaRPr lang="en-US" altLang="zh-CN" sz="2400" b="1" strike="noStrike" noProof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19" name="圆角矩形 18"/>
          <p:cNvSpPr/>
          <p:nvPr/>
        </p:nvSpPr>
        <p:spPr bwMode="auto">
          <a:xfrm rot="16200000">
            <a:off x="2167722" y="1510670"/>
            <a:ext cx="36000" cy="216000"/>
          </a:xfrm>
          <a:prstGeom prst="roundRect">
            <a:avLst>
              <a:gd name="adj" fmla="val 50000"/>
            </a:avLst>
          </a:prstGeom>
          <a:gradFill>
            <a:gsLst>
              <a:gs pos="74000">
                <a:schemeClr val="bg1"/>
              </a:gs>
              <a:gs pos="52000">
                <a:schemeClr val="bg1">
                  <a:lumMod val="85000"/>
                </a:schemeClr>
              </a:gs>
              <a:gs pos="23000">
                <a:schemeClr val="bg1">
                  <a:lumMod val="65000"/>
                </a:schemeClr>
              </a:gs>
              <a:gs pos="0">
                <a:schemeClr val="bg1">
                  <a:lumMod val="50000"/>
                </a:schemeClr>
              </a:gs>
              <a:gs pos="100000">
                <a:schemeClr val="bg1">
                  <a:lumMod val="65000"/>
                </a:schemeClr>
              </a:gs>
            </a:gsLst>
            <a:lin ang="5400000" scaled="1"/>
          </a:gradFill>
          <a:ln w="9525">
            <a:gradFill flip="none" rotWithShape="1">
              <a:gsLst>
                <a:gs pos="0">
                  <a:schemeClr val="bg1">
                    <a:lumMod val="65000"/>
                  </a:schemeClr>
                </a:gs>
                <a:gs pos="44000">
                  <a:schemeClr val="bg1">
                    <a:lumMod val="75000"/>
                  </a:schemeClr>
                </a:gs>
                <a:gs pos="78000">
                  <a:schemeClr val="bg1"/>
                </a:gs>
                <a:gs pos="61000">
                  <a:schemeClr val="bg1">
                    <a:lumMod val="10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0"/>
              <a:tileRect/>
            </a:gradFill>
          </a:ln>
          <a:effectLst>
            <a:outerShdw blurRad="254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015">
              <a:solidFill>
                <a:prstClr val="white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29858" y="62600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45820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17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九年级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全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 3—4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58377" y="103296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2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1022350"/>
            <a:ext cx="1746885" cy="454383"/>
            <a:chOff x="8480182" y="1575737"/>
            <a:chExt cx="1678579" cy="590472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607558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3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463550" y="1579355"/>
            <a:ext cx="10960512" cy="49182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4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【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拓展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】</a:t>
            </a:r>
          </a:p>
          <a:p>
            <a:pPr fontAlgn="auto">
              <a:lnSpc>
                <a:spcPct val="14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pride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是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proud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的名词形式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意为“骄傲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;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自豪”。</a:t>
            </a:r>
          </a:p>
          <a:p>
            <a:pPr fontAlgn="auto">
              <a:lnSpc>
                <a:spcPct val="140000"/>
              </a:lnSpc>
            </a:pP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常用短语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:</a:t>
            </a:r>
          </a:p>
          <a:p>
            <a:pPr fontAlgn="auto">
              <a:lnSpc>
                <a:spcPct val="14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take pride in=be proud of</a:t>
            </a:r>
          </a:p>
          <a:p>
            <a:pPr fontAlgn="auto">
              <a:lnSpc>
                <a:spcPct val="14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The couple take pride in their son. </a:t>
            </a:r>
          </a:p>
          <a:p>
            <a:pPr fontAlgn="auto">
              <a:lnSpc>
                <a:spcPct val="14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=The couple are proud of their son. 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这对夫妇以他们的儿子为荣。</a:t>
            </a:r>
          </a:p>
          <a:p>
            <a:pPr fontAlgn="auto">
              <a:lnSpc>
                <a:spcPct val="140000"/>
              </a:lnSpc>
            </a:pP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be the pride </a:t>
            </a:r>
            <a:r>
              <a:rPr lang="en-US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of </a:t>
            </a:r>
            <a:r>
              <a:rPr lang="zh-CN" altLang="en-US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是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……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的骄傲</a:t>
            </a:r>
          </a:p>
          <a:p>
            <a:pPr fontAlgn="auto">
              <a:lnSpc>
                <a:spcPct val="14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I’m the pride of our school. 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我是我们学校的骄傲。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07633" y="662197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55980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17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九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年级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全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 3—4 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真题试做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257930" y="1116913"/>
            <a:ext cx="11570335" cy="590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3. (2021</a:t>
            </a:r>
            <a:r>
              <a:rPr lang="en-US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·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zh-CN" alt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秦皇岛海港区二模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)If we want to be a _____visitor in a foreign 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country, it’s important to know how to ask for help _____.  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A. politely; polite	           B. polite; politely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C. politely; politely	           D. polite; polite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4. (2021</a:t>
            </a:r>
            <a:r>
              <a:rPr lang="en-US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·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zh-CN" alt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邢台第一中学一模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) — The Internet has made communication 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much more ______. 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— I agree. For example, I can communicate with my friends on </a:t>
            </a:r>
            <a:r>
              <a:rPr lang="en-US" altLang="zh-CN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WeChat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any time. </a:t>
            </a:r>
          </a:p>
          <a:p>
            <a:pPr fontAlgn="auto">
              <a:lnSpc>
                <a:spcPct val="125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A. popular	B. necessary    C. important	D. convenient</a:t>
            </a:r>
            <a:endParaRPr lang="zh-CN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9978077" y="943045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2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954214" y="1273419"/>
            <a:ext cx="55955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872859" y="4454060"/>
            <a:ext cx="55955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07633" y="65902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45820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17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九年级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全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 3—4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47300" y="1027430"/>
            <a:ext cx="1675765" cy="417195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2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1011555"/>
            <a:ext cx="1746885" cy="443588"/>
            <a:chOff x="8480182" y="1575737"/>
            <a:chExt cx="1678579" cy="576443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93530"/>
              <a:ext cx="1527522" cy="5586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3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532765" y="1557790"/>
            <a:ext cx="11238230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【</a:t>
            </a:r>
            <a:r>
              <a:rPr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考点考法强化</a:t>
            </a:r>
            <a:r>
              <a:rPr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】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(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原创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Yuan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Longping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is 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 of 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our country.  </a:t>
            </a:r>
          </a:p>
          <a:p>
            <a:pPr fontAlgn="auto">
              <a:lnSpc>
                <a:spcPct val="150000"/>
              </a:lnSpc>
            </a:pP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A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pride	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B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proud</a:t>
            </a:r>
          </a:p>
          <a:p>
            <a:pPr fontAlgn="auto">
              <a:lnSpc>
                <a:spcPct val="150000"/>
              </a:lnSpc>
            </a:pP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C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heroes	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D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pleasure</a:t>
            </a:r>
          </a:p>
          <a:p>
            <a:pPr fontAlgn="auto"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(2021•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衡水第四中学一模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)— </a:t>
            </a:r>
            <a:r>
              <a:rPr lang="en-US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Zhong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Nanshan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was awarded the “Medal 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</a:p>
          <a:p>
            <a:pPr fontAlgn="auto"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of 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Republic”. </a:t>
            </a:r>
          </a:p>
          <a:p>
            <a:pPr fontAlgn="auto">
              <a:lnSpc>
                <a:spcPct val="150000"/>
              </a:lnSpc>
            </a:pP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— He 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is really the Chinese pride. We are proud 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 him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 </a:t>
            </a:r>
          </a:p>
          <a:p>
            <a:pPr fontAlgn="auto">
              <a:lnSpc>
                <a:spcPct val="150000"/>
              </a:lnSpc>
            </a:pP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A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in	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B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on           C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of	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D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with</a:t>
            </a:r>
            <a:endParaRPr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639752" y="2332938"/>
            <a:ext cx="3409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8800651" y="5545595"/>
            <a:ext cx="32956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C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11" grpId="0"/>
      <p:bldP spid="11" grpId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07633" y="65902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45820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17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九年级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全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 3—4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47582" y="1000577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2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1000760"/>
            <a:ext cx="1746885" cy="443588"/>
            <a:chOff x="8480182" y="1575737"/>
            <a:chExt cx="1678579" cy="576443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93530"/>
              <a:ext cx="1527522" cy="5586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3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532765" y="1864360"/>
            <a:ext cx="11238230" cy="46166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3. Yuan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Longping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is the person I admire the most and he is the 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 of    </a:t>
            </a:r>
          </a:p>
          <a:p>
            <a:pPr fontAlgn="auto"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China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</a:p>
          <a:p>
            <a:pPr fontAlgn="auto">
              <a:lnSpc>
                <a:spcPct val="150000"/>
              </a:lnSpc>
            </a:pP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A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pride　　 	B. support	</a:t>
            </a:r>
          </a:p>
          <a:p>
            <a:pPr fontAlgn="auto">
              <a:lnSpc>
                <a:spcPct val="150000"/>
              </a:lnSpc>
            </a:pP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C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choice　　	D. purpose</a:t>
            </a:r>
          </a:p>
          <a:p>
            <a:pPr fontAlgn="auto"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4. (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原创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) 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They 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 pride 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in their daughter who is now a famous 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 </a:t>
            </a:r>
          </a:p>
          <a:p>
            <a:pPr fontAlgn="auto"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scientist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</a:p>
          <a:p>
            <a:pPr fontAlgn="auto">
              <a:lnSpc>
                <a:spcPct val="150000"/>
              </a:lnSpc>
            </a:pP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A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take	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B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bring           C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carry	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D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are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10418561" y="1951355"/>
            <a:ext cx="45402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A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178492" y="4523242"/>
            <a:ext cx="68135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A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11" grpId="0"/>
      <p:bldP spid="11" grpId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29858" y="652037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45820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17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九年级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全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 3—4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58377" y="98978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4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989965"/>
            <a:ext cx="1746885" cy="443588"/>
            <a:chOff x="8480182" y="1575737"/>
            <a:chExt cx="1678579" cy="576444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93530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5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463550" y="2037080"/>
            <a:ext cx="10603865" cy="45735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40000"/>
              </a:lnSpc>
            </a:pPr>
            <a:r>
              <a:rPr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【</a:t>
            </a:r>
            <a:r>
              <a:rPr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学法方法点拨</a:t>
            </a:r>
            <a:r>
              <a:rPr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】</a:t>
            </a:r>
          </a:p>
          <a:p>
            <a:pPr fontAlgn="auto"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take up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意为“开始从事”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后面跟动词时用动名词形式。</a:t>
            </a:r>
          </a:p>
          <a:p>
            <a:pPr fontAlgn="auto"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He took up drawing as his hobby at the age of 10. 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他从十岁开始把绘画作为自己的爱好。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【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拓展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】</a:t>
            </a:r>
          </a:p>
          <a:p>
            <a:pPr fontAlgn="auto"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take up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还有“占用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占据”之意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可以和空间搭配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也可以和时间搭配。</a:t>
            </a:r>
          </a:p>
          <a:p>
            <a:pPr fontAlgn="auto"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That big table takes up too much room. 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那张大桌子占的地方太大了</a:t>
            </a:r>
            <a:r>
              <a:rPr lang="zh-CN" alt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sz="28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7" name="圆角矩形 6">
            <a:hlinkClick r:id=""/>
          </p:cNvPr>
          <p:cNvSpPr/>
          <p:nvPr>
            <p:custDataLst>
              <p:tags r:id="rId1"/>
            </p:custDataLst>
          </p:nvPr>
        </p:nvSpPr>
        <p:spPr>
          <a:xfrm flipH="1">
            <a:off x="2066290" y="1347470"/>
            <a:ext cx="3366135" cy="523875"/>
          </a:xfrm>
          <a:prstGeom prst="snip1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<a:lstStyle/>
          <a:p>
            <a:pPr algn="ctr" fontAlgn="auto"/>
            <a:r>
              <a:rPr lang="en-US" altLang="zh-CN" sz="2400" b="1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take up</a:t>
            </a:r>
            <a:r>
              <a:rPr lang="zh-CN" altLang="en-US" sz="2400" b="1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的</a:t>
            </a:r>
            <a:r>
              <a:rPr lang="zh-CN" altLang="en-US" sz="2400" b="1" noProof="1" smtClean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用法</a:t>
            </a:r>
            <a:endParaRPr lang="zh-CN" altLang="en-US" sz="2400" b="1" strike="noStrike" noProof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4" name="椭圆 7"/>
          <p:cNvSpPr>
            <a:spLocks noChangeAspect="1"/>
          </p:cNvSpPr>
          <p:nvPr>
            <p:custDataLst>
              <p:tags r:id="rId2"/>
            </p:custDataLst>
          </p:nvPr>
        </p:nvSpPr>
        <p:spPr>
          <a:xfrm>
            <a:off x="614045" y="1325775"/>
            <a:ext cx="1383948" cy="566525"/>
          </a:xfrm>
          <a:prstGeom prst="snipRoundRect">
            <a:avLst/>
          </a:prstGeom>
          <a:solidFill>
            <a:srgbClr val="FAB529"/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<a:noAutofit/>
          </a:bodyPr>
          <a:lstStyle/>
          <a:p>
            <a:pPr algn="ctr" fontAlgn="auto"/>
            <a:r>
              <a:rPr lang="zh-CN" altLang="en-US" sz="24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考点八</a:t>
            </a:r>
            <a:endParaRPr lang="en-US" altLang="zh-CN" sz="2400" b="1" strike="noStrike" noProof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19" name="圆角矩形 18"/>
          <p:cNvSpPr/>
          <p:nvPr/>
        </p:nvSpPr>
        <p:spPr bwMode="auto">
          <a:xfrm rot="16200000">
            <a:off x="2016592" y="1510670"/>
            <a:ext cx="36000" cy="216000"/>
          </a:xfrm>
          <a:prstGeom prst="roundRect">
            <a:avLst>
              <a:gd name="adj" fmla="val 50000"/>
            </a:avLst>
          </a:prstGeom>
          <a:gradFill>
            <a:gsLst>
              <a:gs pos="74000">
                <a:schemeClr val="bg1"/>
              </a:gs>
              <a:gs pos="52000">
                <a:schemeClr val="bg1">
                  <a:lumMod val="85000"/>
                </a:schemeClr>
              </a:gs>
              <a:gs pos="23000">
                <a:schemeClr val="bg1">
                  <a:lumMod val="65000"/>
                </a:schemeClr>
              </a:gs>
              <a:gs pos="0">
                <a:schemeClr val="bg1">
                  <a:lumMod val="50000"/>
                </a:schemeClr>
              </a:gs>
              <a:gs pos="100000">
                <a:schemeClr val="bg1">
                  <a:lumMod val="65000"/>
                </a:schemeClr>
              </a:gs>
            </a:gsLst>
            <a:lin ang="5400000" scaled="1"/>
          </a:gradFill>
          <a:ln w="9525">
            <a:gradFill flip="none" rotWithShape="1">
              <a:gsLst>
                <a:gs pos="0">
                  <a:schemeClr val="bg1">
                    <a:lumMod val="65000"/>
                  </a:schemeClr>
                </a:gs>
                <a:gs pos="44000">
                  <a:schemeClr val="bg1">
                    <a:lumMod val="75000"/>
                  </a:schemeClr>
                </a:gs>
                <a:gs pos="78000">
                  <a:schemeClr val="bg1"/>
                </a:gs>
                <a:gs pos="61000">
                  <a:schemeClr val="bg1">
                    <a:lumMod val="10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0"/>
              <a:tileRect/>
            </a:gradFill>
          </a:ln>
          <a:effectLst>
            <a:outerShdw blurRad="254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015">
              <a:solidFill>
                <a:prstClr val="white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29858" y="608857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45820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17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九年级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全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 3—4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79967" y="103296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2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1022350"/>
            <a:ext cx="1746885" cy="443588"/>
            <a:chOff x="8480182" y="1575737"/>
            <a:chExt cx="1678579" cy="576444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93530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3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463550" y="1486535"/>
            <a:ext cx="10603865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Playing computer games takes up most of his time. </a:t>
            </a:r>
            <a:endParaRPr lang="en-US" sz="2800" b="1" dirty="0" smtClean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玩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电脑游戏占去了他的大部分时间</a:t>
            </a:r>
            <a:r>
              <a:rPr lang="zh-CN" alt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。</a:t>
            </a:r>
            <a:endParaRPr lang="en-US" altLang="zh-CN" sz="2800" b="1" dirty="0" smtClean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/>
              <a:t>【</a:t>
            </a:r>
            <a:r>
              <a:rPr lang="zh-CN" altLang="en-US" sz="2800" b="1" dirty="0"/>
              <a:t>考点考法强化</a:t>
            </a:r>
            <a:r>
              <a:rPr lang="en-US" altLang="zh-CN" sz="2800" b="1" dirty="0"/>
              <a:t>】</a:t>
            </a:r>
          </a:p>
          <a:p>
            <a:pPr marL="514350" indent="-514350">
              <a:lnSpc>
                <a:spcPct val="150000"/>
              </a:lnSpc>
              <a:buAutoNum type="arabicPeriod"/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2021•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石家庄长安区二模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)— 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Why 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do you 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reading 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as your 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hobby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Lisa? </a:t>
            </a:r>
          </a:p>
          <a:p>
            <a:pPr>
              <a:lnSpc>
                <a:spcPct val="150000"/>
              </a:lnSpc>
            </a:pP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— Because 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reading is a lifelong journey, I believe. </a:t>
            </a:r>
          </a:p>
          <a:p>
            <a:pPr>
              <a:lnSpc>
                <a:spcPct val="150000"/>
              </a:lnSpc>
            </a:pP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A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take down	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B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take up	</a:t>
            </a:r>
          </a:p>
          <a:p>
            <a:pPr>
              <a:lnSpc>
                <a:spcPct val="150000"/>
              </a:lnSpc>
            </a:pP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C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put up	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D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put 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down</a:t>
            </a:r>
            <a:endParaRPr sz="2800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584237" y="3478214"/>
            <a:ext cx="68135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B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29858" y="64124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45820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17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九年级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全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 3—4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58095" y="1011555"/>
            <a:ext cx="1686560" cy="411480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2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1000760"/>
            <a:ext cx="1746885" cy="443588"/>
            <a:chOff x="8480182" y="1575737"/>
            <a:chExt cx="1678579" cy="576444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93530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3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474345" y="1615195"/>
            <a:ext cx="10603865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(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原创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sofa would 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too 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much room in the flat.  </a:t>
            </a:r>
          </a:p>
          <a:p>
            <a:pPr>
              <a:lnSpc>
                <a:spcPct val="150000"/>
              </a:lnSpc>
            </a:pP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A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give up　 	B. look up　 	</a:t>
            </a:r>
          </a:p>
          <a:p>
            <a:pPr>
              <a:lnSpc>
                <a:spcPct val="150000"/>
              </a:lnSpc>
            </a:pP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C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stay up	D. take up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(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原创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Chatting online 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 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lot of time of the boy.  </a:t>
            </a:r>
          </a:p>
          <a:p>
            <a:pPr>
              <a:lnSpc>
                <a:spcPct val="150000"/>
              </a:lnSpc>
            </a:pP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A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takes off	B. takes down</a:t>
            </a:r>
          </a:p>
          <a:p>
            <a:pPr>
              <a:lnSpc>
                <a:spcPct val="150000"/>
              </a:lnSpc>
            </a:pP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C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takes after	D. takes up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4666161" y="1690370"/>
            <a:ext cx="40894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4666161" y="3600354"/>
            <a:ext cx="619364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D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11" grpId="0"/>
      <p:bldP spid="11" grpId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29858" y="652037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45820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17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九年级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全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 3—4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58377" y="98978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4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989965"/>
            <a:ext cx="1746885" cy="443588"/>
            <a:chOff x="8480182" y="1575737"/>
            <a:chExt cx="1678579" cy="576444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93530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5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463550" y="1965830"/>
            <a:ext cx="10603865" cy="47890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40000"/>
              </a:lnSpc>
            </a:pPr>
            <a:r>
              <a:rPr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【</a:t>
            </a:r>
            <a:r>
              <a:rPr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学法方法点拨</a:t>
            </a:r>
            <a:r>
              <a:rPr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】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常见问路的表达方式有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Where is …?</a:t>
            </a:r>
          </a:p>
          <a:p>
            <a:pPr fontAlgn="auto"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Where is the nearest hotel?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最近的旅馆在哪儿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Is there a … near here?</a:t>
            </a:r>
          </a:p>
          <a:p>
            <a:pPr fontAlgn="auto"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Is there a restaurant near here?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这儿附近有一家餐厅吗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  <a:p>
            <a:pPr fontAlgn="auto"/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How can I get to …?</a:t>
            </a:r>
          </a:p>
          <a:p>
            <a:pPr fontAlgn="auto"/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How can I get to the bank?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我怎样能到达银行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</p:txBody>
      </p:sp>
      <p:sp>
        <p:nvSpPr>
          <p:cNvPr id="17" name="圆角矩形 6">
            <a:hlinkClick r:id=""/>
          </p:cNvPr>
          <p:cNvSpPr/>
          <p:nvPr>
            <p:custDataLst>
              <p:tags r:id="rId1"/>
            </p:custDataLst>
          </p:nvPr>
        </p:nvSpPr>
        <p:spPr>
          <a:xfrm flipH="1">
            <a:off x="2066290" y="1347470"/>
            <a:ext cx="3953510" cy="523875"/>
          </a:xfrm>
          <a:prstGeom prst="snip1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<a:lstStyle/>
          <a:p>
            <a:pPr algn="ctr" fontAlgn="auto"/>
            <a:r>
              <a:rPr lang="zh-CN" altLang="en-US" sz="2400" b="1" strike="noStrike" noProof="1" smtClean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问路与指路</a:t>
            </a:r>
            <a:endParaRPr lang="zh-CN" altLang="en-US" sz="2400" b="1" strike="noStrike" noProof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4" name="椭圆 7"/>
          <p:cNvSpPr>
            <a:spLocks noChangeAspect="1"/>
          </p:cNvSpPr>
          <p:nvPr>
            <p:custDataLst>
              <p:tags r:id="rId2"/>
            </p:custDataLst>
          </p:nvPr>
        </p:nvSpPr>
        <p:spPr>
          <a:xfrm>
            <a:off x="614045" y="1325775"/>
            <a:ext cx="1383948" cy="566525"/>
          </a:xfrm>
          <a:prstGeom prst="snipRoundRect">
            <a:avLst/>
          </a:prstGeom>
          <a:solidFill>
            <a:srgbClr val="FAB529"/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<a:noAutofit/>
          </a:bodyPr>
          <a:lstStyle/>
          <a:p>
            <a:pPr algn="ctr" fontAlgn="auto"/>
            <a:r>
              <a:rPr lang="zh-CN" altLang="en-US" sz="24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考点</a:t>
            </a:r>
            <a:r>
              <a:rPr lang="zh-CN" altLang="en-US" sz="24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九</a:t>
            </a:r>
            <a:endParaRPr lang="en-US" altLang="zh-CN" sz="2400" b="1" strike="noStrike" noProof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19" name="圆角矩形 18"/>
          <p:cNvSpPr/>
          <p:nvPr/>
        </p:nvSpPr>
        <p:spPr bwMode="auto">
          <a:xfrm rot="16200000">
            <a:off x="2016592" y="1510670"/>
            <a:ext cx="36000" cy="216000"/>
          </a:xfrm>
          <a:prstGeom prst="roundRect">
            <a:avLst>
              <a:gd name="adj" fmla="val 50000"/>
            </a:avLst>
          </a:prstGeom>
          <a:gradFill>
            <a:gsLst>
              <a:gs pos="74000">
                <a:schemeClr val="bg1"/>
              </a:gs>
              <a:gs pos="52000">
                <a:schemeClr val="bg1">
                  <a:lumMod val="85000"/>
                </a:schemeClr>
              </a:gs>
              <a:gs pos="23000">
                <a:schemeClr val="bg1">
                  <a:lumMod val="65000"/>
                </a:schemeClr>
              </a:gs>
              <a:gs pos="0">
                <a:schemeClr val="bg1">
                  <a:lumMod val="50000"/>
                </a:schemeClr>
              </a:gs>
              <a:gs pos="100000">
                <a:schemeClr val="bg1">
                  <a:lumMod val="65000"/>
                </a:schemeClr>
              </a:gs>
            </a:gsLst>
            <a:lin ang="5400000" scaled="1"/>
          </a:gradFill>
          <a:ln w="9525">
            <a:gradFill flip="none" rotWithShape="1">
              <a:gsLst>
                <a:gs pos="0">
                  <a:schemeClr val="bg1">
                    <a:lumMod val="65000"/>
                  </a:schemeClr>
                </a:gs>
                <a:gs pos="44000">
                  <a:schemeClr val="bg1">
                    <a:lumMod val="75000"/>
                  </a:schemeClr>
                </a:gs>
                <a:gs pos="78000">
                  <a:schemeClr val="bg1"/>
                </a:gs>
                <a:gs pos="61000">
                  <a:schemeClr val="bg1">
                    <a:lumMod val="10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0"/>
              <a:tileRect/>
            </a:gradFill>
          </a:ln>
          <a:effectLst>
            <a:outerShdw blurRad="254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015">
              <a:solidFill>
                <a:prstClr val="white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29858" y="62600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45820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17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九年级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全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 3—4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58377" y="103296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2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1022350"/>
            <a:ext cx="1746885" cy="454383"/>
            <a:chOff x="8480182" y="1575737"/>
            <a:chExt cx="1678579" cy="590472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607558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3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249799" y="1579355"/>
            <a:ext cx="11728451" cy="49182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4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4. Which is the way to …?</a:t>
            </a:r>
          </a:p>
          <a:p>
            <a:pPr fontAlgn="auto">
              <a:lnSpc>
                <a:spcPct val="14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Which is the way to the zoo?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哪一条是通往动物园的路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?</a:t>
            </a:r>
          </a:p>
          <a:p>
            <a:pPr fontAlgn="auto">
              <a:lnSpc>
                <a:spcPct val="14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5. Can/Could you tell me the way to …?</a:t>
            </a:r>
          </a:p>
          <a:p>
            <a:pPr fontAlgn="auto">
              <a:lnSpc>
                <a:spcPct val="14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Could you tell me the way to the park?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能告诉我去公园的路吗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?</a:t>
            </a:r>
          </a:p>
          <a:p>
            <a:pPr fontAlgn="auto">
              <a:lnSpc>
                <a:spcPct val="14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6. Can/Could you tell me how to get to …?</a:t>
            </a:r>
          </a:p>
          <a:p>
            <a:pPr fontAlgn="auto">
              <a:lnSpc>
                <a:spcPct val="14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Could you tell me how to get to the hospital?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能告诉我怎样到达医院吗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?</a:t>
            </a:r>
          </a:p>
          <a:p>
            <a:pPr fontAlgn="auto">
              <a:lnSpc>
                <a:spcPct val="14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7. Can/Could you tell me how I can get to …?</a:t>
            </a:r>
          </a:p>
          <a:p>
            <a:pPr fontAlgn="auto">
              <a:lnSpc>
                <a:spcPct val="14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Could you tell me how I can get to the post office?</a:t>
            </a:r>
            <a:r>
              <a:rPr lang="zh-CN" altLang="en-US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能告诉我怎样到达邮局吗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?</a:t>
            </a:r>
            <a:endParaRPr lang="en-US" altLang="zh-CN" sz="2800" b="1" dirty="0">
              <a:latin typeface="Times New Roman" panose="02020603050405020304" pitchFamily="18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29858" y="62600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45820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17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九年级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全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 3—4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58377" y="103296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2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1022350"/>
            <a:ext cx="1746885" cy="454383"/>
            <a:chOff x="8480182" y="1575737"/>
            <a:chExt cx="1678579" cy="590472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607558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3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629799" y="1579355"/>
            <a:ext cx="11114887" cy="43150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40000"/>
              </a:lnSpc>
            </a:pPr>
            <a:r>
              <a:rPr lang="zh-CN" altLang="en-US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注意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:</a:t>
            </a:r>
            <a:r>
              <a:rPr lang="zh-CN" altLang="en-US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出于礼貌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在陈述句式前应先说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Excuse me,</a:t>
            </a:r>
            <a:r>
              <a:rPr lang="zh-CN" altLang="en-US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然后再提问。</a:t>
            </a:r>
          </a:p>
          <a:p>
            <a:pPr fontAlgn="auto">
              <a:lnSpc>
                <a:spcPct val="140000"/>
              </a:lnSpc>
            </a:pPr>
            <a:r>
              <a:rPr lang="zh-CN" altLang="en-US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常见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指路的句式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:</a:t>
            </a:r>
          </a:p>
          <a:p>
            <a:pPr fontAlgn="auto">
              <a:lnSpc>
                <a:spcPct val="14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1. Go along/down this street. 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沿着这条街向前走。</a:t>
            </a:r>
          </a:p>
          <a:p>
            <a:pPr fontAlgn="auto">
              <a:lnSpc>
                <a:spcPct val="14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2. Turn left/right at the first crossing. =Take the first crossing on the left/right. 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在第一个路口处左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/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右转。</a:t>
            </a:r>
          </a:p>
          <a:p>
            <a:pPr fontAlgn="auto">
              <a:lnSpc>
                <a:spcPct val="14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3. It’s about … meters from here. 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离这儿大约有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……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米。</a:t>
            </a:r>
          </a:p>
          <a:p>
            <a:pPr fontAlgn="auto">
              <a:lnSpc>
                <a:spcPct val="14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4. Bus … will take you there. 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……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路公交车将带你去那儿。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07633" y="65902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45820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17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九年级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全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 3—4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47300" y="1027430"/>
            <a:ext cx="1675765" cy="417195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2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1011555"/>
            <a:ext cx="1746885" cy="443588"/>
            <a:chOff x="8480182" y="1575737"/>
            <a:chExt cx="1678579" cy="576443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93530"/>
              <a:ext cx="1527522" cy="5586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3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532765" y="1557790"/>
            <a:ext cx="11238230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【</a:t>
            </a:r>
            <a:r>
              <a:rPr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考点考法强化</a:t>
            </a:r>
            <a:r>
              <a:rPr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】</a:t>
            </a:r>
          </a:p>
          <a:p>
            <a:pPr marL="514350" indent="-514350" fontAlgn="auto">
              <a:lnSpc>
                <a:spcPct val="150000"/>
              </a:lnSpc>
              <a:buAutoNum type="arabicPeriod"/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原创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)— Excuse 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me, could you tell me how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</a:t>
            </a:r>
            <a:r>
              <a:rPr lang="zh-CN" alt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to 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amusement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park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? 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— Sure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just go along Main Street until you can pass Center Road. 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A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to hide	B. to produce	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C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to take	D. to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get</a:t>
            </a:r>
            <a:endParaRPr lang="en-US" altLang="zh-CN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108488" y="2217170"/>
            <a:ext cx="3409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07633" y="65902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45820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17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九年级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全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 3—4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47300" y="1027430"/>
            <a:ext cx="1675765" cy="417195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2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1011555"/>
            <a:ext cx="1746885" cy="443588"/>
            <a:chOff x="8480182" y="1575737"/>
            <a:chExt cx="1678579" cy="576443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93530"/>
              <a:ext cx="1527522" cy="5586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3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532765" y="1557790"/>
            <a:ext cx="11238230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(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原创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 — 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Excuse 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me. Is there a bookstore near here?</a:t>
            </a:r>
          </a:p>
          <a:p>
            <a:pPr fontAlgn="auto">
              <a:lnSpc>
                <a:spcPct val="150000"/>
              </a:lnSpc>
            </a:pP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—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Yes. 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this 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street and turn right at the second crossing. You’ll 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</a:p>
          <a:p>
            <a:pPr fontAlgn="auto"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see 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it on the left.  </a:t>
            </a:r>
          </a:p>
          <a:p>
            <a:pPr fontAlgn="auto">
              <a:lnSpc>
                <a:spcPct val="150000"/>
              </a:lnSpc>
            </a:pP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A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Go to	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B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Go along	</a:t>
            </a:r>
          </a:p>
          <a:p>
            <a:pPr fontAlgn="auto">
              <a:lnSpc>
                <a:spcPct val="150000"/>
              </a:lnSpc>
            </a:pP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C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Come to	D. Come along</a:t>
            </a:r>
          </a:p>
          <a:p>
            <a:pPr fontAlgn="auto"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(2021•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唐山第九中学一模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Please turn right 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the 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second traffic 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</a:p>
          <a:p>
            <a:pPr fontAlgn="auto"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lights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 </a:t>
            </a:r>
          </a:p>
          <a:p>
            <a:pPr fontAlgn="auto">
              <a:lnSpc>
                <a:spcPct val="150000"/>
              </a:lnSpc>
            </a:pP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A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at	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B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along	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C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to    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	D. down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2491459" y="2300298"/>
            <a:ext cx="3409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文本框 7"/>
          <p:cNvSpPr txBox="1"/>
          <p:nvPr/>
        </p:nvSpPr>
        <p:spPr>
          <a:xfrm>
            <a:off x="7829599" y="4804012"/>
            <a:ext cx="3409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12" grpId="0"/>
      <p:bldP spid="12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29858" y="651400"/>
            <a:ext cx="11578003" cy="6065923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66330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17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九年级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全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 3—4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真题试做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437856" y="882015"/>
            <a:ext cx="11470005" cy="590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endParaRPr lang="en-US" altLang="zh-CN" sz="2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5. (2021</a:t>
            </a:r>
            <a:r>
              <a:rPr lang="en-US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石家庄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</a:t>
            </a:r>
            <a:r>
              <a:rPr lang="zh-CN" alt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中一模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 We must _____make sure everything is ready.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Or we may miss it.  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A. slowly	          B. exactly   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C. quietly  	D. directly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6. (2021</a:t>
            </a:r>
            <a:r>
              <a:rPr lang="en-US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承德一模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 Come on! I believe you can ______the difficulties in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study.  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A. deal with	B. depend on	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C. look after	D. give up</a:t>
            </a:r>
            <a:endParaRPr lang="zh-CN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58377" y="978987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2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318918" y="1637729"/>
            <a:ext cx="55955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B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8124072" y="4151216"/>
            <a:ext cx="55955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07633" y="65902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45820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17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九年级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全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 3—4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47300" y="1027430"/>
            <a:ext cx="1675765" cy="417195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2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1011555"/>
            <a:ext cx="1746885" cy="443588"/>
            <a:chOff x="8480182" y="1575737"/>
            <a:chExt cx="1678579" cy="576443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93530"/>
              <a:ext cx="1527522" cy="5586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3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532765" y="1557790"/>
            <a:ext cx="11238230" cy="46166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(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原创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 _______. 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Which is the way to the nearest restaurant? </a:t>
            </a:r>
          </a:p>
          <a:p>
            <a:pPr fontAlgn="auto">
              <a:lnSpc>
                <a:spcPct val="150000"/>
              </a:lnSpc>
            </a:pP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A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Excuse me	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B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Nice to meet you</a:t>
            </a:r>
          </a:p>
          <a:p>
            <a:pPr fontAlgn="auto">
              <a:lnSpc>
                <a:spcPct val="150000"/>
              </a:lnSpc>
            </a:pP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C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You’re welcome	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D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Thank you</a:t>
            </a:r>
          </a:p>
          <a:p>
            <a:pPr fontAlgn="auto"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5. — Excuse me, would you please tell me 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the 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nearest post office? </a:t>
            </a:r>
          </a:p>
          <a:p>
            <a:pPr fontAlgn="auto">
              <a:lnSpc>
                <a:spcPct val="150000"/>
              </a:lnSpc>
            </a:pP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— 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Certainly. Walk across the road and turn right, and you’ll see it. </a:t>
            </a:r>
          </a:p>
          <a:p>
            <a:pPr fontAlgn="auto">
              <a:lnSpc>
                <a:spcPct val="150000"/>
              </a:lnSpc>
            </a:pP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when can I get to	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B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when I can get to</a:t>
            </a:r>
          </a:p>
          <a:p>
            <a:pPr fontAlgn="auto">
              <a:lnSpc>
                <a:spcPct val="150000"/>
              </a:lnSpc>
            </a:pP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C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how can I get to	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D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how I can get to 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2406332" y="1686310"/>
            <a:ext cx="3409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</a:p>
        </p:txBody>
      </p:sp>
      <p:sp>
        <p:nvSpPr>
          <p:cNvPr id="12" name="文本框 7"/>
          <p:cNvSpPr txBox="1"/>
          <p:nvPr/>
        </p:nvSpPr>
        <p:spPr>
          <a:xfrm>
            <a:off x="7320738" y="3617374"/>
            <a:ext cx="3409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12" grpId="0"/>
      <p:bldP spid="12" grpId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07633" y="65902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45820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17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九年级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全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 3—4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47300" y="1027430"/>
            <a:ext cx="1675765" cy="417195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2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1011555"/>
            <a:ext cx="1746885" cy="443588"/>
            <a:chOff x="8480182" y="1575737"/>
            <a:chExt cx="1678579" cy="576443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93530"/>
              <a:ext cx="1527522" cy="5586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3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532765" y="1557790"/>
            <a:ext cx="11238230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6. (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原创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the, you, tell, can, to, me, way, the, hospital</a:t>
            </a:r>
          </a:p>
          <a:p>
            <a:pPr fontAlgn="auto"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______________________________________________________? </a:t>
            </a:r>
            <a:endParaRPr 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7. (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原创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tell, is, where, could, the, you, restaurant, me</a:t>
            </a:r>
          </a:p>
          <a:p>
            <a:pPr fontAlgn="auto"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______________________________________________________? </a:t>
            </a:r>
            <a:endParaRPr 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8. (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原创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there, is, here, a, park, 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near</a:t>
            </a:r>
          </a:p>
          <a:p>
            <a:pPr fontAlgn="auto"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______________________________________________________?</a:t>
            </a:r>
            <a:endParaRPr 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928716" y="2288420"/>
            <a:ext cx="1044632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Can you tell me the way to the hospital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文本框 7"/>
          <p:cNvSpPr txBox="1"/>
          <p:nvPr/>
        </p:nvSpPr>
        <p:spPr>
          <a:xfrm>
            <a:off x="928716" y="3538158"/>
            <a:ext cx="1044632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Could you tell me where the restaurant is</a:t>
            </a:r>
          </a:p>
        </p:txBody>
      </p:sp>
      <p:sp>
        <p:nvSpPr>
          <p:cNvPr id="13" name="文本框 7"/>
          <p:cNvSpPr txBox="1"/>
          <p:nvPr/>
        </p:nvSpPr>
        <p:spPr>
          <a:xfrm>
            <a:off x="902990" y="4863383"/>
            <a:ext cx="1044632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Is there a park near 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here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12" grpId="0"/>
      <p:bldP spid="12" grpId="1"/>
      <p:bldP spid="13" grpId="0"/>
      <p:bldP spid="13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29858" y="651400"/>
            <a:ext cx="11578003" cy="6065923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66330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17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九年级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全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 3—4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真题试做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437856" y="1497217"/>
            <a:ext cx="11470005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7. (2021</a:t>
            </a:r>
            <a:r>
              <a:rPr lang="en-US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石家庄长安区一模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)He used to _____with his friends and watch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movies in the cinema.  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A. stay up	 B. wake up	  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C. come up	 D. make up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8. (2021</a:t>
            </a:r>
            <a:r>
              <a:rPr lang="en-US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石家庄裕华区一模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)Now waste from daily life _____to be    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separated into four different groups in many cities.  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A. was required	B. is requiring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C. is required	           D. has required</a:t>
            </a:r>
            <a:endParaRPr lang="zh-CN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58377" y="944128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2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946716" y="1626384"/>
            <a:ext cx="55955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9269109" y="4128706"/>
            <a:ext cx="55955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259312" y="903881"/>
            <a:ext cx="11578003" cy="5892862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fontAlgn="base">
              <a:lnSpc>
                <a:spcPct val="150000"/>
              </a:lnSpc>
            </a:pPr>
            <a:r>
              <a:rPr lang="en-US" altLang="zh-CN" sz="2800" b="1" noProof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9. (2021</a:t>
            </a:r>
            <a:r>
              <a:rPr lang="en-US" altLang="zh-CN" sz="2800" b="1" noProof="1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en-US" sz="2800" b="1" noProof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石家庄裕华区一模</a:t>
            </a:r>
            <a:r>
              <a:rPr lang="en-US" altLang="zh-CN" sz="2800" b="1" noProof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)Don’t forget this,kids. _____careful you are, </a:t>
            </a:r>
            <a:r>
              <a:rPr lang="zh-CN" altLang="en-US" sz="2800" b="1" noProof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endParaRPr lang="en-US" altLang="zh-CN" sz="2800" b="1" noProof="1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>
              <a:lnSpc>
                <a:spcPct val="150000"/>
              </a:lnSpc>
            </a:pPr>
            <a:r>
              <a:rPr lang="en-US" altLang="zh-CN" sz="2800" b="1" noProof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noProof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mistakes you will make.  </a:t>
            </a:r>
          </a:p>
          <a:p>
            <a:pPr fontAlgn="base">
              <a:lnSpc>
                <a:spcPct val="150000"/>
              </a:lnSpc>
            </a:pPr>
            <a:r>
              <a:rPr lang="en-US" altLang="zh-CN" sz="2800" b="1" noProof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A. The more; the more</a:t>
            </a:r>
            <a:r>
              <a:rPr lang="zh-CN" altLang="en-US" sz="2800" b="1" noProof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　	</a:t>
            </a:r>
            <a:endParaRPr lang="en-US" altLang="zh-CN" sz="2800" b="1" noProof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>
              <a:lnSpc>
                <a:spcPct val="150000"/>
              </a:lnSpc>
            </a:pPr>
            <a:r>
              <a:rPr lang="en-US" altLang="zh-CN" sz="2800" b="1" noProof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B. The fewer; the more</a:t>
            </a:r>
          </a:p>
          <a:p>
            <a:pPr fontAlgn="base">
              <a:lnSpc>
                <a:spcPct val="150000"/>
              </a:lnSpc>
            </a:pPr>
            <a:r>
              <a:rPr lang="en-US" altLang="zh-CN" sz="2800" b="1" noProof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C. The less; the less	         </a:t>
            </a:r>
          </a:p>
          <a:p>
            <a:pPr fontAlgn="base">
              <a:lnSpc>
                <a:spcPct val="150000"/>
              </a:lnSpc>
            </a:pPr>
            <a:r>
              <a:rPr lang="en-US" altLang="zh-CN" sz="2800" b="1" noProof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D. The more; the fewer</a:t>
            </a:r>
            <a:endParaRPr lang="en-US" altLang="zh-CN" sz="2800" b="1" noProof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45820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17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九年级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全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 3—4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真题试做</a:t>
            </a: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9921308" y="939506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1725323" y="417634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zh-CN" alt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8476437" y="1971301"/>
            <a:ext cx="55955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259312" y="607006"/>
            <a:ext cx="11578003" cy="5892862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fontAlgn="base"/>
            <a:endParaRPr lang="en-US" altLang="zh-CN" sz="2800" b="1" noProof="1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/>
            <a:endParaRPr lang="en-US" altLang="zh-CN" sz="2800" b="1" noProof="1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/>
            <a:endParaRPr lang="en-US" altLang="zh-CN" sz="2800" b="1" noProof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/>
            <a:endParaRPr lang="en-US" altLang="zh-CN" sz="2800" b="1" noProof="1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/>
            <a:endParaRPr lang="en-US" altLang="zh-CN" sz="2800" b="1" noProof="1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>
              <a:lnSpc>
                <a:spcPct val="150000"/>
              </a:lnSpc>
            </a:pPr>
            <a:r>
              <a:rPr lang="en-US" altLang="zh-CN" sz="2800" b="1" noProof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10. (2021</a:t>
            </a:r>
            <a:r>
              <a:rPr lang="en-US" altLang="zh-CN" sz="2800" b="1" noProof="1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en-US" sz="2800" b="1" noProof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保定第十七中学一模</a:t>
            </a:r>
            <a:r>
              <a:rPr lang="en-US" altLang="zh-CN" sz="2800" b="1" noProof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)— Dad, could you tell me ______? </a:t>
            </a:r>
          </a:p>
          <a:p>
            <a:pPr fontAlgn="base">
              <a:lnSpc>
                <a:spcPct val="150000"/>
              </a:lnSpc>
            </a:pPr>
            <a:r>
              <a:rPr lang="en-US" altLang="zh-CN" sz="2800" b="1" noProof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— You have to set a goal and work hard for it until you succeed. </a:t>
            </a:r>
          </a:p>
          <a:p>
            <a:pPr fontAlgn="base">
              <a:lnSpc>
                <a:spcPct val="125000"/>
              </a:lnSpc>
            </a:pPr>
            <a:r>
              <a:rPr lang="en-US" altLang="zh-CN" sz="2800" b="1" noProof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A. when I can get a good grade</a:t>
            </a:r>
          </a:p>
          <a:p>
            <a:pPr fontAlgn="base">
              <a:lnSpc>
                <a:spcPct val="125000"/>
              </a:lnSpc>
            </a:pPr>
            <a:r>
              <a:rPr lang="en-US" altLang="zh-CN" sz="2800" b="1" noProof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B. whether I can get a good grade</a:t>
            </a:r>
          </a:p>
          <a:p>
            <a:pPr fontAlgn="base">
              <a:lnSpc>
                <a:spcPct val="125000"/>
              </a:lnSpc>
            </a:pPr>
            <a:r>
              <a:rPr lang="en-US" altLang="zh-CN" sz="2800" b="1" noProof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C. how I can get into my dream school</a:t>
            </a:r>
          </a:p>
          <a:p>
            <a:pPr fontAlgn="base">
              <a:lnSpc>
                <a:spcPct val="125000"/>
              </a:lnSpc>
            </a:pPr>
            <a:r>
              <a:rPr lang="en-US" altLang="zh-CN" sz="2800" b="1" noProof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D. whom I can turn to ask for help</a:t>
            </a:r>
            <a:endParaRPr lang="en-US" altLang="zh-CN" sz="2800" b="1" noProof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/>
            <a:endParaRPr lang="en-US" altLang="zh-CN" sz="2800" b="1" noProof="1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/>
            <a:endParaRPr lang="en-US" altLang="zh-CN" sz="2800" b="1" noProof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/>
            <a:endParaRPr lang="en-US" altLang="zh-CN" sz="2800" b="1" noProof="1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/>
            <a:endParaRPr lang="en-US" altLang="zh-CN" sz="2800" b="1" noProof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45820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17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九年级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全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 3—4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真题试做</a:t>
            </a: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9945058" y="1015531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1725323" y="417634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zh-CN" alt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9569489" y="2052300"/>
            <a:ext cx="4503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924688c0-0b66-4e99-9baf-26e3383fba12}"/>
  <p:tag name="TABLE_ENDDRAG_ORIGIN_RECT" val="758*48"/>
  <p:tag name="TABLE_ENDDRAG_RECT" val="97*116*758*48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333d6d34-9340-454e-8fa6-34d8b7a590c4}"/>
  <p:tag name="TABLE_ENDDRAG_ORIGIN_RECT" val="880*386"/>
  <p:tag name="TABLE_ENDDRAG_RECT" val="40*138*880*386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333d6d34-9340-454e-8fa6-34d8b7a590c4}"/>
  <p:tag name="TABLE_ENDDRAG_ORIGIN_RECT" val="880*386"/>
  <p:tag name="TABLE_ENDDRAG_RECT" val="40*138*880*386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333d6d34-9340-454e-8fa6-34d8b7a590c4}"/>
  <p:tag name="TABLE_ENDDRAG_ORIGIN_RECT" val="772*328"/>
  <p:tag name="TABLE_ENDDRAG_RECT" val="76*165*772*328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333d6d34-9340-454e-8fa6-34d8b7a590c4}"/>
  <p:tag name="TABLE_ENDDRAG_ORIGIN_RECT" val="815*389"/>
  <p:tag name="TABLE_ENDDRAG_RECT" val="76*150*815*389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333d6d34-9340-454e-8fa6-34d8b7a590c4}"/>
  <p:tag name="TABLE_ENDDRAG_ORIGIN_RECT" val="772*328"/>
  <p:tag name="TABLE_ENDDRAG_RECT" val="76*165*772*328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ABLE_ENDDRAG_ORIGIN_RECT" val="602*154"/>
  <p:tag name="TABLE_ENDDRAG_RECT" val="135*137*602*154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ABLE_ENDDRAG_ORIGIN_RECT" val="784*422"/>
  <p:tag name="TABLE_ENDDRAG_RECT" val="87*83*784*422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ABLE_ENDDRAG_ORIGIN_RECT" val="830*403"/>
  <p:tag name="TABLE_ENDDRAG_RECT" val="62*120*830*403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ABLE_ENDDRAG_ORIGIN_RECT" val="830*403"/>
  <p:tag name="TABLE_ENDDRAG_RECT" val="62*120*830*403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ABLE_ENDDRAG_ORIGIN_RECT" val="830*403"/>
  <p:tag name="TABLE_ENDDRAG_RECT" val="62*120*830*403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ABLE_ENDDRAG_ORIGIN_RECT" val="830*403"/>
  <p:tag name="TABLE_ENDDRAG_RECT" val="62*120*830*403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312720e9-eab3-419b-9e66-2773fbd18258}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66c09e52-3bac-4efe-8844-eebae6fd4034}"/>
  <p:tag name="TABLE_ENDDRAG_ORIGIN_RECT" val="825*425"/>
  <p:tag name="TABLE_ENDDRAG_RECT" val="46*108*825*425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5b88a760-2008-4d08-b669-f41c77a5a27e}"/>
  <p:tag name="TABLE_ENDDRAG_ORIGIN_RECT" val="842*328"/>
  <p:tag name="TABLE_ENDDRAG_RECT" val="57*140*842*328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5b88a760-2008-4d08-b669-f41c77a5a27e}"/>
  <p:tag name="TABLE_ENDDRAG_ORIGIN_RECT" val="842*328"/>
  <p:tag name="TABLE_ENDDRAG_RECT" val="57*140*842*328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551dd909-e3c4-4abd-a120-c3adca7a7935}"/>
  <p:tag name="TABLE_ENDDRAG_ORIGIN_RECT" val="753*300"/>
  <p:tag name="TABLE_ENDDRAG_RECT" val="93*203*753*300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4756</Words>
  <Application>WPS 演示</Application>
  <PresentationFormat>自定义</PresentationFormat>
  <Paragraphs>1015</Paragraphs>
  <Slides>61</Slides>
  <Notes>3</Notes>
  <HiddenSlides>0</HiddenSlides>
  <MMClips>0</MMClips>
  <ScaleCrop>false</ScaleCrop>
  <HeadingPairs>
    <vt:vector size="4" baseType="variant">
      <vt:variant>
        <vt:lpstr>主题</vt:lpstr>
      </vt:variant>
      <vt:variant>
        <vt:i4>3</vt:i4>
      </vt:variant>
      <vt:variant>
        <vt:lpstr>幻灯片标题</vt:lpstr>
      </vt:variant>
      <vt:variant>
        <vt:i4>61</vt:i4>
      </vt:variant>
    </vt:vector>
  </HeadingPairs>
  <TitlesOfParts>
    <vt:vector size="64" baseType="lpstr">
      <vt:lpstr>Office 主题​​</vt:lpstr>
      <vt:lpstr>自定义设计方案</vt:lpstr>
      <vt:lpstr>1_Office 主题​​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  <vt:lpstr>幻灯片 41</vt:lpstr>
      <vt:lpstr>幻灯片 42</vt:lpstr>
      <vt:lpstr>幻灯片 43</vt:lpstr>
      <vt:lpstr>幻灯片 44</vt:lpstr>
      <vt:lpstr>幻灯片 45</vt:lpstr>
      <vt:lpstr>幻灯片 46</vt:lpstr>
      <vt:lpstr>幻灯片 47</vt:lpstr>
      <vt:lpstr>幻灯片 48</vt:lpstr>
      <vt:lpstr>幻灯片 49</vt:lpstr>
      <vt:lpstr>幻灯片 50</vt:lpstr>
      <vt:lpstr>幻灯片 51</vt:lpstr>
      <vt:lpstr>幻灯片 52</vt:lpstr>
      <vt:lpstr>幻灯片 53</vt:lpstr>
      <vt:lpstr>幻灯片 54</vt:lpstr>
      <vt:lpstr>幻灯片 55</vt:lpstr>
      <vt:lpstr>幻灯片 56</vt:lpstr>
      <vt:lpstr>幻灯片 57</vt:lpstr>
      <vt:lpstr>幻灯片 58</vt:lpstr>
      <vt:lpstr>幻灯片 59</vt:lpstr>
      <vt:lpstr>幻灯片 60</vt:lpstr>
      <vt:lpstr>幻灯片 61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lrsff</dc:creator>
  <cp:lastModifiedBy>dell</cp:lastModifiedBy>
  <cp:revision>256</cp:revision>
  <dcterms:created xsi:type="dcterms:W3CDTF">2020-07-19T08:35:00Z</dcterms:created>
  <dcterms:modified xsi:type="dcterms:W3CDTF">2022-02-26T03:11:32Z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62B0166924B84D7CBA7790EC8427695F</vt:lpwstr>
  </property>
  <property fmtid="{D5CDD505-2E9C-101B-9397-08002B2CF9AE}" pid="3" name="KSOProductBuildVer">
    <vt:lpwstr>2052-11.1.0.11045</vt:lpwstr>
  </property>
</Properties>
</file>