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257" r:id="rId2"/>
    <p:sldId id="258" r:id="rId3"/>
    <p:sldId id="259" r:id="rId4"/>
    <p:sldId id="271" r:id="rId5"/>
    <p:sldId id="261" r:id="rId6"/>
    <p:sldId id="273" r:id="rId7"/>
    <p:sldId id="260" r:id="rId8"/>
    <p:sldId id="265" r:id="rId9"/>
    <p:sldId id="262" r:id="rId10"/>
    <p:sldId id="416" r:id="rId11"/>
    <p:sldId id="535" r:id="rId12"/>
    <p:sldId id="415" r:id="rId13"/>
    <p:sldId id="539" r:id="rId14"/>
    <p:sldId id="538" r:id="rId15"/>
    <p:sldId id="537" r:id="rId16"/>
    <p:sldId id="541" r:id="rId17"/>
    <p:sldId id="544" r:id="rId18"/>
    <p:sldId id="536" r:id="rId19"/>
    <p:sldId id="543" r:id="rId20"/>
    <p:sldId id="542" r:id="rId21"/>
    <p:sldId id="547" r:id="rId22"/>
    <p:sldId id="546" r:id="rId23"/>
    <p:sldId id="545" r:id="rId24"/>
    <p:sldId id="540" r:id="rId25"/>
    <p:sldId id="550" r:id="rId26"/>
    <p:sldId id="549" r:id="rId27"/>
    <p:sldId id="548" r:id="rId28"/>
    <p:sldId id="551" r:id="rId29"/>
    <p:sldId id="552" r:id="rId30"/>
    <p:sldId id="556" r:id="rId31"/>
    <p:sldId id="555" r:id="rId32"/>
    <p:sldId id="554" r:id="rId33"/>
    <p:sldId id="553" r:id="rId34"/>
    <p:sldId id="421" r:id="rId35"/>
    <p:sldId id="560" r:id="rId36"/>
    <p:sldId id="559" r:id="rId37"/>
    <p:sldId id="558" r:id="rId38"/>
    <p:sldId id="400" r:id="rId39"/>
    <p:sldId id="461" r:id="rId40"/>
    <p:sldId id="563" r:id="rId41"/>
    <p:sldId id="562" r:id="rId42"/>
    <p:sldId id="566" r:id="rId4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默认节" id="{9f2c4468-e007-4eb4-aa58-fb7746fa64f5}">
          <p14:sldIdLst>
            <p14:sldId id="257"/>
            <p14:sldId id="258"/>
            <p14:sldId id="259"/>
            <p14:sldId id="271"/>
            <p14:sldId id="261"/>
            <p14:sldId id="273"/>
            <p14:sldId id="260"/>
            <p14:sldId id="265"/>
            <p14:sldId id="262"/>
            <p14:sldId id="416"/>
            <p14:sldId id="535"/>
            <p14:sldId id="415"/>
            <p14:sldId id="539"/>
            <p14:sldId id="538"/>
            <p14:sldId id="537"/>
            <p14:sldId id="541"/>
            <p14:sldId id="544"/>
            <p14:sldId id="536"/>
            <p14:sldId id="543"/>
            <p14:sldId id="542"/>
            <p14:sldId id="547"/>
            <p14:sldId id="546"/>
            <p14:sldId id="545"/>
            <p14:sldId id="540"/>
            <p14:sldId id="550"/>
            <p14:sldId id="549"/>
            <p14:sldId id="548"/>
            <p14:sldId id="551"/>
            <p14:sldId id="552"/>
            <p14:sldId id="556"/>
            <p14:sldId id="555"/>
            <p14:sldId id="554"/>
            <p14:sldId id="553"/>
            <p14:sldId id="421"/>
            <p14:sldId id="560"/>
            <p14:sldId id="559"/>
            <p14:sldId id="558"/>
            <p14:sldId id="400"/>
            <p14:sldId id="461"/>
            <p14:sldId id="563"/>
            <p14:sldId id="562"/>
            <p14:sldId id="566"/>
            <p14:sldId id="26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DA251C"/>
    <a:srgbClr val="F5F5F5"/>
    <a:srgbClr val="4472C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64" d="100"/>
          <a:sy n="64" d="100"/>
        </p:scale>
        <p:origin x="-724" y="-64"/>
      </p:cViewPr>
      <p:guideLst>
        <p:guide orient="horz" pos="224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5BB56C-4931-4118-B3F5-299378C19C45}" type="datetimeFigureOut">
              <a:rPr lang="zh-CN" altLang="en-US" smtClean="0"/>
              <a:pPr/>
              <a:t>2021/9/23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496906-7F17-49DB-A88E-BC92012453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FBB724-59E0-414B-B5B4-090993CEF57D}" type="datetimeFigureOut">
              <a:rPr lang="zh-CN" altLang="en-US" smtClean="0"/>
              <a:pPr/>
              <a:t>2021/9/23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530" y="1143000"/>
            <a:ext cx="54869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0E95EE-6685-4757-B717-501E08EF73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bg>
      <p:bgPr>
        <a:solidFill>
          <a:srgbClr val="DA25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5431187" y="263457"/>
            <a:ext cx="1330828" cy="2898940"/>
            <a:chOff x="5320236" y="0"/>
            <a:chExt cx="1566554" cy="3412757"/>
          </a:xfrm>
        </p:grpSpPr>
        <p:sp>
          <p:nvSpPr>
            <p:cNvPr id="5" name="任意多边形 3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4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 userDrawn="1"/>
        </p:nvSpPr>
        <p:spPr>
          <a:xfrm>
            <a:off x="4290660" y="5331023"/>
            <a:ext cx="3611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2022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版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《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高考帮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》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配套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课件</a:t>
            </a: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3713220" y="3595403"/>
            <a:ext cx="4765100" cy="1454328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9" name="任意多边形 7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8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9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 userDrawn="1"/>
        </p:nvSpPr>
        <p:spPr>
          <a:xfrm>
            <a:off x="6026492" y="-4852"/>
            <a:ext cx="138559" cy="13208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3201" cy="6858000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 userDrawn="1"/>
        </p:nvSpPr>
        <p:spPr>
          <a:xfrm>
            <a:off x="72007" y="69000"/>
            <a:ext cx="12049186" cy="6720000"/>
          </a:xfrm>
          <a:prstGeom prst="roundRect">
            <a:avLst>
              <a:gd name="adj" fmla="val 1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11295413" y="103788"/>
            <a:ext cx="118901" cy="205737"/>
            <a:chOff x="8465487" y="93561"/>
            <a:chExt cx="85864" cy="154303"/>
          </a:xfrm>
        </p:grpSpPr>
        <p:sp>
          <p:nvSpPr>
            <p:cNvPr id="11" name="任意多边形: 形状 10"/>
            <p:cNvSpPr/>
            <p:nvPr/>
          </p:nvSpPr>
          <p:spPr>
            <a:xfrm flipH="1">
              <a:off x="8465487" y="154304"/>
              <a:ext cx="85864" cy="93560"/>
            </a:xfrm>
            <a:custGeom>
              <a:avLst/>
              <a:gdLst>
                <a:gd name="connsiteX0" fmla="*/ 61853 w 85864"/>
                <a:gd name="connsiteY0" fmla="*/ 0 h 93560"/>
                <a:gd name="connsiteX1" fmla="*/ 24011 w 85864"/>
                <a:gd name="connsiteY1" fmla="*/ 0 h 93560"/>
                <a:gd name="connsiteX2" fmla="*/ 23729 w 85864"/>
                <a:gd name="connsiteY2" fmla="*/ 3111 h 93560"/>
                <a:gd name="connsiteX3" fmla="*/ 15368 w 85864"/>
                <a:gd name="connsiteY3" fmla="*/ 17274 h 93560"/>
                <a:gd name="connsiteX4" fmla="*/ 12624 w 85864"/>
                <a:gd name="connsiteY4" fmla="*/ 20162 h 93560"/>
                <a:gd name="connsiteX5" fmla="*/ 12624 w 85864"/>
                <a:gd name="connsiteY5" fmla="*/ 20230 h 93560"/>
                <a:gd name="connsiteX6" fmla="*/ 12575 w 85864"/>
                <a:gd name="connsiteY6" fmla="*/ 20270 h 93560"/>
                <a:gd name="connsiteX7" fmla="*/ 0 w 85864"/>
                <a:gd name="connsiteY7" fmla="*/ 50628 h 93560"/>
                <a:gd name="connsiteX8" fmla="*/ 42932 w 85864"/>
                <a:gd name="connsiteY8" fmla="*/ 93560 h 93560"/>
                <a:gd name="connsiteX9" fmla="*/ 85864 w 85864"/>
                <a:gd name="connsiteY9" fmla="*/ 50628 h 93560"/>
                <a:gd name="connsiteX10" fmla="*/ 73290 w 85864"/>
                <a:gd name="connsiteY10" fmla="*/ 20270 h 93560"/>
                <a:gd name="connsiteX11" fmla="*/ 73241 w 85864"/>
                <a:gd name="connsiteY11" fmla="*/ 20230 h 93560"/>
                <a:gd name="connsiteX12" fmla="*/ 73241 w 85864"/>
                <a:gd name="connsiteY12" fmla="*/ 20162 h 93560"/>
                <a:gd name="connsiteX13" fmla="*/ 70496 w 85864"/>
                <a:gd name="connsiteY13" fmla="*/ 17274 h 93560"/>
                <a:gd name="connsiteX14" fmla="*/ 62136 w 85864"/>
                <a:gd name="connsiteY14" fmla="*/ 3111 h 9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64" h="93560">
                  <a:moveTo>
                    <a:pt x="61853" y="0"/>
                  </a:moveTo>
                  <a:lnTo>
                    <a:pt x="24011" y="0"/>
                  </a:lnTo>
                  <a:lnTo>
                    <a:pt x="23729" y="3111"/>
                  </a:lnTo>
                  <a:cubicBezTo>
                    <a:pt x="21429" y="8686"/>
                    <a:pt x="18499" y="13538"/>
                    <a:pt x="15368" y="17274"/>
                  </a:cubicBezTo>
                  <a:lnTo>
                    <a:pt x="12624" y="20162"/>
                  </a:lnTo>
                  <a:lnTo>
                    <a:pt x="12624" y="20230"/>
                  </a:lnTo>
                  <a:lnTo>
                    <a:pt x="12575" y="20270"/>
                  </a:lnTo>
                  <a:cubicBezTo>
                    <a:pt x="4806" y="28040"/>
                    <a:pt x="0" y="38773"/>
                    <a:pt x="0" y="50628"/>
                  </a:cubicBezTo>
                  <a:cubicBezTo>
                    <a:pt x="0" y="74339"/>
                    <a:pt x="19222" y="93560"/>
                    <a:pt x="42932" y="93560"/>
                  </a:cubicBezTo>
                  <a:cubicBezTo>
                    <a:pt x="66643" y="93560"/>
                    <a:pt x="85864" y="74339"/>
                    <a:pt x="85864" y="50628"/>
                  </a:cubicBezTo>
                  <a:cubicBezTo>
                    <a:pt x="85864" y="38773"/>
                    <a:pt x="81059" y="28040"/>
                    <a:pt x="73290" y="20270"/>
                  </a:cubicBezTo>
                  <a:lnTo>
                    <a:pt x="73241" y="20230"/>
                  </a:lnTo>
                  <a:lnTo>
                    <a:pt x="73241" y="20162"/>
                  </a:lnTo>
                  <a:lnTo>
                    <a:pt x="70496" y="17274"/>
                  </a:lnTo>
                  <a:cubicBezTo>
                    <a:pt x="67366" y="13538"/>
                    <a:pt x="64436" y="8686"/>
                    <a:pt x="62136" y="3111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8486110" y="93561"/>
              <a:ext cx="49867" cy="70269"/>
            </a:xfrm>
            <a:custGeom>
              <a:avLst/>
              <a:gdLst>
                <a:gd name="connsiteX0" fmla="*/ 19901 w 49867"/>
                <a:gd name="connsiteY0" fmla="*/ 0 h 70269"/>
                <a:gd name="connsiteX1" fmla="*/ 29966 w 49867"/>
                <a:gd name="connsiteY1" fmla="*/ 0 h 70269"/>
                <a:gd name="connsiteX2" fmla="*/ 29966 w 49867"/>
                <a:gd name="connsiteY2" fmla="*/ 7176 h 70269"/>
                <a:gd name="connsiteX3" fmla="*/ 34160 w 49867"/>
                <a:gd name="connsiteY3" fmla="*/ 7176 h 70269"/>
                <a:gd name="connsiteX4" fmla="*/ 43157 w 49867"/>
                <a:gd name="connsiteY4" fmla="*/ 14256 h 70269"/>
                <a:gd name="connsiteX5" fmla="*/ 43157 w 49867"/>
                <a:gd name="connsiteY5" fmla="*/ 14958 h 70269"/>
                <a:gd name="connsiteX6" fmla="*/ 43534 w 49867"/>
                <a:gd name="connsiteY6" fmla="*/ 15018 h 70269"/>
                <a:gd name="connsiteX7" fmla="*/ 49867 w 49867"/>
                <a:gd name="connsiteY7" fmla="*/ 22537 h 70269"/>
                <a:gd name="connsiteX8" fmla="*/ 49867 w 49867"/>
                <a:gd name="connsiteY8" fmla="*/ 22927 h 70269"/>
                <a:gd name="connsiteX9" fmla="*/ 49867 w 49867"/>
                <a:gd name="connsiteY9" fmla="*/ 27097 h 70269"/>
                <a:gd name="connsiteX10" fmla="*/ 49867 w 49867"/>
                <a:gd name="connsiteY10" fmla="*/ 70269 h 70269"/>
                <a:gd name="connsiteX11" fmla="*/ 0 w 49867"/>
                <a:gd name="connsiteY11" fmla="*/ 70269 h 70269"/>
                <a:gd name="connsiteX12" fmla="*/ 0 w 49867"/>
                <a:gd name="connsiteY12" fmla="*/ 27097 h 70269"/>
                <a:gd name="connsiteX13" fmla="*/ 0 w 49867"/>
                <a:gd name="connsiteY13" fmla="*/ 22927 h 70269"/>
                <a:gd name="connsiteX14" fmla="*/ 0 w 49867"/>
                <a:gd name="connsiteY14" fmla="*/ 22537 h 70269"/>
                <a:gd name="connsiteX15" fmla="*/ 6333 w 49867"/>
                <a:gd name="connsiteY15" fmla="*/ 15018 h 70269"/>
                <a:gd name="connsiteX16" fmla="*/ 6710 w 49867"/>
                <a:gd name="connsiteY16" fmla="*/ 14958 h 70269"/>
                <a:gd name="connsiteX17" fmla="*/ 6710 w 49867"/>
                <a:gd name="connsiteY17" fmla="*/ 14256 h 70269"/>
                <a:gd name="connsiteX18" fmla="*/ 15707 w 49867"/>
                <a:gd name="connsiteY18" fmla="*/ 7176 h 70269"/>
                <a:gd name="connsiteX19" fmla="*/ 19901 w 49867"/>
                <a:gd name="connsiteY19" fmla="*/ 7176 h 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867" h="70269">
                  <a:moveTo>
                    <a:pt x="19901" y="0"/>
                  </a:moveTo>
                  <a:lnTo>
                    <a:pt x="29966" y="0"/>
                  </a:lnTo>
                  <a:lnTo>
                    <a:pt x="29966" y="7176"/>
                  </a:lnTo>
                  <a:lnTo>
                    <a:pt x="34160" y="7176"/>
                  </a:lnTo>
                  <a:cubicBezTo>
                    <a:pt x="39129" y="7176"/>
                    <a:pt x="43157" y="10346"/>
                    <a:pt x="43157" y="14256"/>
                  </a:cubicBezTo>
                  <a:lnTo>
                    <a:pt x="43157" y="14958"/>
                  </a:lnTo>
                  <a:lnTo>
                    <a:pt x="43534" y="15018"/>
                  </a:lnTo>
                  <a:cubicBezTo>
                    <a:pt x="47256" y="16257"/>
                    <a:pt x="49867" y="19157"/>
                    <a:pt x="49867" y="22537"/>
                  </a:cubicBezTo>
                  <a:lnTo>
                    <a:pt x="49867" y="22927"/>
                  </a:lnTo>
                  <a:lnTo>
                    <a:pt x="49867" y="27097"/>
                  </a:lnTo>
                  <a:lnTo>
                    <a:pt x="49867" y="70269"/>
                  </a:lnTo>
                  <a:lnTo>
                    <a:pt x="0" y="70269"/>
                  </a:lnTo>
                  <a:lnTo>
                    <a:pt x="0" y="27097"/>
                  </a:lnTo>
                  <a:lnTo>
                    <a:pt x="0" y="22927"/>
                  </a:lnTo>
                  <a:lnTo>
                    <a:pt x="0" y="22537"/>
                  </a:lnTo>
                  <a:cubicBezTo>
                    <a:pt x="0" y="19157"/>
                    <a:pt x="2612" y="16257"/>
                    <a:pt x="6333" y="15018"/>
                  </a:cubicBezTo>
                  <a:lnTo>
                    <a:pt x="6710" y="14958"/>
                  </a:lnTo>
                  <a:lnTo>
                    <a:pt x="6710" y="14256"/>
                  </a:lnTo>
                  <a:cubicBezTo>
                    <a:pt x="6710" y="10346"/>
                    <a:pt x="10738" y="7176"/>
                    <a:pt x="15707" y="7176"/>
                  </a:cubicBezTo>
                  <a:lnTo>
                    <a:pt x="19901" y="717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组合 12"/>
          <p:cNvGrpSpPr/>
          <p:nvPr userDrawn="1"/>
        </p:nvGrpSpPr>
        <p:grpSpPr>
          <a:xfrm>
            <a:off x="11493310" y="138508"/>
            <a:ext cx="505871" cy="154395"/>
            <a:chOff x="2452571" y="1771159"/>
            <a:chExt cx="7813430" cy="2384926"/>
          </a:xfrm>
          <a:solidFill>
            <a:srgbClr val="DA251C"/>
          </a:solidFill>
        </p:grpSpPr>
        <p:sp>
          <p:nvSpPr>
            <p:cNvPr id="14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15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16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9468" y="392655"/>
            <a:ext cx="11515730" cy="640175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735">
                <a:latin typeface="+mn-lt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confont-10517-5127270"/>
          <p:cNvSpPr/>
          <p:nvPr userDrawn="1"/>
        </p:nvSpPr>
        <p:spPr>
          <a:xfrm>
            <a:off x="9580359" y="1331809"/>
            <a:ext cx="373805" cy="373841"/>
          </a:xfrm>
          <a:custGeom>
            <a:avLst/>
            <a:gdLst>
              <a:gd name="connsiteX0" fmla="*/ 253961 w 507905"/>
              <a:gd name="connsiteY0" fmla="*/ 126976 h 508005"/>
              <a:gd name="connsiteX1" fmla="*/ 348093 w 507905"/>
              <a:gd name="connsiteY1" fmla="*/ 159840 h 508005"/>
              <a:gd name="connsiteX2" fmla="*/ 312192 w 507905"/>
              <a:gd name="connsiteY2" fmla="*/ 195752 h 508005"/>
              <a:gd name="connsiteX3" fmla="*/ 253961 w 507905"/>
              <a:gd name="connsiteY3" fmla="*/ 177796 h 508005"/>
              <a:gd name="connsiteX4" fmla="*/ 177780 w 507905"/>
              <a:gd name="connsiteY4" fmla="*/ 254002 h 508005"/>
              <a:gd name="connsiteX5" fmla="*/ 253961 w 507905"/>
              <a:gd name="connsiteY5" fmla="*/ 330208 h 508005"/>
              <a:gd name="connsiteX6" fmla="*/ 312192 w 507905"/>
              <a:gd name="connsiteY6" fmla="*/ 312204 h 508005"/>
              <a:gd name="connsiteX7" fmla="*/ 348093 w 507905"/>
              <a:gd name="connsiteY7" fmla="*/ 348212 h 508005"/>
              <a:gd name="connsiteX8" fmla="*/ 253961 w 507905"/>
              <a:gd name="connsiteY8" fmla="*/ 381028 h 508005"/>
              <a:gd name="connsiteX9" fmla="*/ 126976 w 507905"/>
              <a:gd name="connsiteY9" fmla="*/ 254002 h 508005"/>
              <a:gd name="connsiteX10" fmla="*/ 253961 w 507905"/>
              <a:gd name="connsiteY10" fmla="*/ 126976 h 508005"/>
              <a:gd name="connsiteX11" fmla="*/ 253952 w 507905"/>
              <a:gd name="connsiteY11" fmla="*/ 50772 h 508005"/>
              <a:gd name="connsiteX12" fmla="*/ 50762 w 507905"/>
              <a:gd name="connsiteY12" fmla="*/ 254002 h 508005"/>
              <a:gd name="connsiteX13" fmla="*/ 253952 w 507905"/>
              <a:gd name="connsiteY13" fmla="*/ 457233 h 508005"/>
              <a:gd name="connsiteX14" fmla="*/ 457143 w 507905"/>
              <a:gd name="connsiteY14" fmla="*/ 254002 h 508005"/>
              <a:gd name="connsiteX15" fmla="*/ 253952 w 507905"/>
              <a:gd name="connsiteY15" fmla="*/ 50772 h 508005"/>
              <a:gd name="connsiteX16" fmla="*/ 253952 w 507905"/>
              <a:gd name="connsiteY16" fmla="*/ 0 h 508005"/>
              <a:gd name="connsiteX17" fmla="*/ 507905 w 507905"/>
              <a:gd name="connsiteY17" fmla="*/ 254002 h 508005"/>
              <a:gd name="connsiteX18" fmla="*/ 253952 w 507905"/>
              <a:gd name="connsiteY18" fmla="*/ 508005 h 508005"/>
              <a:gd name="connsiteX19" fmla="*/ 0 w 507905"/>
              <a:gd name="connsiteY19" fmla="*/ 254002 h 508005"/>
              <a:gd name="connsiteX20" fmla="*/ 253952 w 507905"/>
              <a:gd name="connsiteY20" fmla="*/ 0 h 508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07905" h="508005">
                <a:moveTo>
                  <a:pt x="253961" y="126976"/>
                </a:moveTo>
                <a:cubicBezTo>
                  <a:pt x="276863" y="126976"/>
                  <a:pt x="319525" y="131263"/>
                  <a:pt x="348093" y="159840"/>
                </a:cubicBezTo>
                <a:lnTo>
                  <a:pt x="312192" y="195752"/>
                </a:lnTo>
                <a:cubicBezTo>
                  <a:pt x="300956" y="184512"/>
                  <a:pt x="279196" y="177796"/>
                  <a:pt x="253961" y="177796"/>
                </a:cubicBezTo>
                <a:cubicBezTo>
                  <a:pt x="212680" y="177796"/>
                  <a:pt x="177780" y="212708"/>
                  <a:pt x="177780" y="254002"/>
                </a:cubicBezTo>
                <a:cubicBezTo>
                  <a:pt x="177780" y="295296"/>
                  <a:pt x="212680" y="330208"/>
                  <a:pt x="253961" y="330208"/>
                </a:cubicBezTo>
                <a:cubicBezTo>
                  <a:pt x="279149" y="330208"/>
                  <a:pt x="300956" y="323492"/>
                  <a:pt x="312192" y="312204"/>
                </a:cubicBezTo>
                <a:lnTo>
                  <a:pt x="348093" y="348212"/>
                </a:lnTo>
                <a:cubicBezTo>
                  <a:pt x="319525" y="376741"/>
                  <a:pt x="276863" y="381028"/>
                  <a:pt x="253961" y="381028"/>
                </a:cubicBezTo>
                <a:cubicBezTo>
                  <a:pt x="183969" y="381028"/>
                  <a:pt x="126976" y="324016"/>
                  <a:pt x="126976" y="254002"/>
                </a:cubicBezTo>
                <a:cubicBezTo>
                  <a:pt x="126976" y="183988"/>
                  <a:pt x="183969" y="126976"/>
                  <a:pt x="253961" y="126976"/>
                </a:cubicBezTo>
                <a:close/>
                <a:moveTo>
                  <a:pt x="253952" y="50772"/>
                </a:moveTo>
                <a:cubicBezTo>
                  <a:pt x="143810" y="50772"/>
                  <a:pt x="50762" y="143838"/>
                  <a:pt x="50762" y="254002"/>
                </a:cubicBezTo>
                <a:cubicBezTo>
                  <a:pt x="50762" y="364167"/>
                  <a:pt x="143810" y="457233"/>
                  <a:pt x="253952" y="457233"/>
                </a:cubicBezTo>
                <a:cubicBezTo>
                  <a:pt x="364095" y="457233"/>
                  <a:pt x="457143" y="364167"/>
                  <a:pt x="457143" y="254002"/>
                </a:cubicBezTo>
                <a:cubicBezTo>
                  <a:pt x="457143" y="143838"/>
                  <a:pt x="364095" y="50772"/>
                  <a:pt x="253952" y="50772"/>
                </a:cubicBezTo>
                <a:close/>
                <a:moveTo>
                  <a:pt x="253952" y="0"/>
                </a:moveTo>
                <a:cubicBezTo>
                  <a:pt x="391619" y="0"/>
                  <a:pt x="507905" y="116309"/>
                  <a:pt x="507905" y="254002"/>
                </a:cubicBezTo>
                <a:cubicBezTo>
                  <a:pt x="507905" y="391696"/>
                  <a:pt x="391619" y="508005"/>
                  <a:pt x="253952" y="508005"/>
                </a:cubicBezTo>
                <a:cubicBezTo>
                  <a:pt x="116286" y="508005"/>
                  <a:pt x="0" y="391696"/>
                  <a:pt x="0" y="254002"/>
                </a:cubicBezTo>
                <a:cubicBezTo>
                  <a:pt x="0" y="116309"/>
                  <a:pt x="116286" y="0"/>
                  <a:pt x="253952" y="0"/>
                </a:cubicBezTo>
                <a:close/>
              </a:path>
            </a:pathLst>
          </a:cu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75210" y="663056"/>
            <a:ext cx="1658035" cy="460772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689181" y="1123828"/>
            <a:ext cx="10920866" cy="3461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>
                <a:solidFill>
                  <a:srgbClr val="DA251C"/>
                </a:solidFill>
              </a:rPr>
              <a:t>《</a:t>
            </a:r>
            <a:r>
              <a:rPr lang="zh-CN" altLang="en-US" sz="2000" b="1" dirty="0">
                <a:solidFill>
                  <a:srgbClr val="DA251C"/>
                </a:solidFill>
              </a:rPr>
              <a:t>高考帮</a:t>
            </a:r>
            <a:r>
              <a:rPr lang="en-US" altLang="zh-CN" sz="2000" b="1" dirty="0">
                <a:solidFill>
                  <a:srgbClr val="DA251C"/>
                </a:solidFill>
              </a:rPr>
              <a:t>》</a:t>
            </a:r>
            <a:r>
              <a:rPr lang="zh-CN" altLang="en-US" sz="2000" b="1" dirty="0">
                <a:solidFill>
                  <a:srgbClr val="DA251C"/>
                </a:solidFill>
              </a:rPr>
              <a:t>系列图书配套</a:t>
            </a:r>
            <a:r>
              <a:rPr lang="en-US" altLang="zh-CN" sz="2000" b="1" dirty="0">
                <a:solidFill>
                  <a:srgbClr val="DA251C"/>
                </a:solidFill>
              </a:rPr>
              <a:t>PPT</a:t>
            </a:r>
            <a:r>
              <a:rPr lang="zh-CN" altLang="en-US" sz="2000" b="1" dirty="0">
                <a:solidFill>
                  <a:srgbClr val="DA251C"/>
                </a:solidFill>
              </a:rPr>
              <a:t>课件版权声明 </a:t>
            </a:r>
            <a:endParaRPr lang="en-US" altLang="zh-CN" sz="2000" b="1" dirty="0">
              <a:solidFill>
                <a:srgbClr val="DA251C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</a:rPr>
              <a:t>本系列课件为河南天星教育传媒股份有限公司旗下</a:t>
            </a:r>
            <a:r>
              <a:rPr lang="en-US" altLang="zh-CN" sz="1400" dirty="0">
                <a:solidFill>
                  <a:prstClr val="black"/>
                </a:solidFill>
              </a:rPr>
              <a:t>《</a:t>
            </a:r>
            <a:r>
              <a:rPr lang="zh-CN" altLang="en-US" sz="1400" dirty="0">
                <a:solidFill>
                  <a:prstClr val="black"/>
                </a:solidFill>
              </a:rPr>
              <a:t>高考帮</a:t>
            </a:r>
            <a:r>
              <a:rPr lang="en-US" altLang="zh-CN" sz="1400" dirty="0">
                <a:solidFill>
                  <a:prstClr val="black"/>
                </a:solidFill>
              </a:rPr>
              <a:t>》</a:t>
            </a:r>
            <a:r>
              <a:rPr lang="zh-CN" altLang="en-US" sz="1400" dirty="0">
                <a:solidFill>
                  <a:prstClr val="black"/>
                </a:solidFill>
              </a:rPr>
              <a:t>品牌图书配属</a:t>
            </a:r>
            <a:r>
              <a:rPr lang="en-US" altLang="zh-CN" sz="1400" dirty="0">
                <a:solidFill>
                  <a:prstClr val="black"/>
                </a:solidFill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</a:rPr>
              <a:t>课件，由天星教育开发，并拥有所有版权。本系列仅用于个人学习欣赏、教学研究，及其他非商业性或非盈利性用途。使用者须遵守著作权法及其他相关法律规定，不得侵犯本集团及相关权利人的合法权利。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</a:rPr>
              <a:t>将本课件任何内容用于其他用途时，应获得授权，如未经授权用于商业或盈利用途，一经发现，我司将追究侵权者的法律责任。</a:t>
            </a:r>
            <a:endParaRPr lang="en-US" altLang="zh-CN" sz="14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prstClr val="black"/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</a:rPr>
              <a:t>河南天星教育传媒股份有限公司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2021/9/23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矩形: 圆角 8"/>
          <p:cNvSpPr/>
          <p:nvPr userDrawn="1"/>
        </p:nvSpPr>
        <p:spPr>
          <a:xfrm>
            <a:off x="71372" y="69000"/>
            <a:ext cx="12049186" cy="6720000"/>
          </a:xfrm>
          <a:prstGeom prst="roundRect">
            <a:avLst>
              <a:gd name="adj" fmla="val 1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 userDrawn="1"/>
        </p:nvSpPr>
        <p:spPr>
          <a:xfrm>
            <a:off x="0" y="2234988"/>
            <a:ext cx="12193201" cy="2387600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49555" y="2182495"/>
            <a:ext cx="11943715" cy="830580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algn="ctr">
              <a:defRPr sz="533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87965" y="3602567"/>
            <a:ext cx="11380321" cy="6401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3735"/>
            </a:lvl1pPr>
            <a:lvl2pPr marL="609600" indent="0" algn="ctr">
              <a:buNone/>
              <a:defRPr sz="2665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5"/>
            </a:lvl4pPr>
            <a:lvl5pPr marL="2438400" indent="0" algn="ctr">
              <a:buNone/>
              <a:defRPr sz="2135"/>
            </a:lvl5pPr>
            <a:lvl6pPr marL="3048000" indent="0" algn="ctr">
              <a:buNone/>
              <a:defRPr sz="2135"/>
            </a:lvl6pPr>
            <a:lvl7pPr marL="3657600" indent="0" algn="ctr">
              <a:buNone/>
              <a:defRPr sz="2135"/>
            </a:lvl7pPr>
            <a:lvl8pPr marL="4267200" indent="0" algn="ctr">
              <a:buNone/>
              <a:defRPr sz="2135"/>
            </a:lvl8pPr>
            <a:lvl9pPr marL="4876800" indent="0" algn="ctr">
              <a:buNone/>
              <a:defRPr sz="2135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83" y="1520731"/>
            <a:ext cx="5991974" cy="69762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sz="3735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标题 1"/>
          <p:cNvSpPr txBox="1"/>
          <p:nvPr userDrawn="1"/>
        </p:nvSpPr>
        <p:spPr>
          <a:xfrm>
            <a:off x="4162775" y="143693"/>
            <a:ext cx="3867651" cy="869335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/>
              <a:t>目   录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83" y="1520731"/>
            <a:ext cx="5991974" cy="69762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sz="3735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标题 1"/>
          <p:cNvSpPr txBox="1"/>
          <p:nvPr userDrawn="1"/>
        </p:nvSpPr>
        <p:spPr>
          <a:xfrm>
            <a:off x="4162775" y="143693"/>
            <a:ext cx="3867651" cy="870181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/>
              <a:t>考情解读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pPr/>
              <a:t>2021/9/23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83" y="1520731"/>
            <a:ext cx="5991974" cy="69762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sz="3735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标题 1"/>
          <p:cNvSpPr txBox="1"/>
          <p:nvPr userDrawn="1"/>
        </p:nvSpPr>
        <p:spPr>
          <a:xfrm>
            <a:off x="4162775" y="143693"/>
            <a:ext cx="3867651" cy="870181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/>
              <a:t>知识体系构建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83534" y="2595360"/>
            <a:ext cx="5445491" cy="1157240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marL="0" indent="0">
              <a:buNone/>
              <a:defRPr sz="3735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7" name="矩形: 圆角 6"/>
          <p:cNvSpPr/>
          <p:nvPr userDrawn="1"/>
        </p:nvSpPr>
        <p:spPr>
          <a:xfrm>
            <a:off x="-360045" y="1979295"/>
            <a:ext cx="5666105" cy="2387600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3476" y="2817283"/>
            <a:ext cx="5390411" cy="712047"/>
          </a:xfrm>
          <a:prstGeom prst="rect">
            <a:avLst/>
          </a:prstGeom>
          <a:ln>
            <a:noFill/>
          </a:ln>
        </p:spPr>
        <p:txBody>
          <a:bodyPr wrap="square" anchor="b">
            <a:spAutoFit/>
          </a:bodyPr>
          <a:lstStyle>
            <a:lvl1pPr>
              <a:defRPr sz="426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考点帮</a:t>
            </a:r>
            <a:r>
              <a:rPr lang="en-US" altLang="zh-CN" dirty="0"/>
              <a:t>·必备</a:t>
            </a:r>
            <a:r>
              <a:rPr lang="zh-CN" altLang="en-US" dirty="0"/>
              <a:t>知识通关</a:t>
            </a: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1295413" y="103788"/>
            <a:ext cx="118901" cy="205737"/>
            <a:chOff x="8465487" y="93561"/>
            <a:chExt cx="85864" cy="154303"/>
          </a:xfrm>
        </p:grpSpPr>
        <p:sp>
          <p:nvSpPr>
            <p:cNvPr id="9" name="任意多边形: 形状 8"/>
            <p:cNvSpPr/>
            <p:nvPr/>
          </p:nvSpPr>
          <p:spPr>
            <a:xfrm flipH="1">
              <a:off x="8465487" y="154304"/>
              <a:ext cx="85864" cy="93560"/>
            </a:xfrm>
            <a:custGeom>
              <a:avLst/>
              <a:gdLst>
                <a:gd name="connsiteX0" fmla="*/ 61853 w 85864"/>
                <a:gd name="connsiteY0" fmla="*/ 0 h 93560"/>
                <a:gd name="connsiteX1" fmla="*/ 24011 w 85864"/>
                <a:gd name="connsiteY1" fmla="*/ 0 h 93560"/>
                <a:gd name="connsiteX2" fmla="*/ 23729 w 85864"/>
                <a:gd name="connsiteY2" fmla="*/ 3111 h 93560"/>
                <a:gd name="connsiteX3" fmla="*/ 15368 w 85864"/>
                <a:gd name="connsiteY3" fmla="*/ 17274 h 93560"/>
                <a:gd name="connsiteX4" fmla="*/ 12624 w 85864"/>
                <a:gd name="connsiteY4" fmla="*/ 20162 h 93560"/>
                <a:gd name="connsiteX5" fmla="*/ 12624 w 85864"/>
                <a:gd name="connsiteY5" fmla="*/ 20230 h 93560"/>
                <a:gd name="connsiteX6" fmla="*/ 12575 w 85864"/>
                <a:gd name="connsiteY6" fmla="*/ 20270 h 93560"/>
                <a:gd name="connsiteX7" fmla="*/ 0 w 85864"/>
                <a:gd name="connsiteY7" fmla="*/ 50628 h 93560"/>
                <a:gd name="connsiteX8" fmla="*/ 42932 w 85864"/>
                <a:gd name="connsiteY8" fmla="*/ 93560 h 93560"/>
                <a:gd name="connsiteX9" fmla="*/ 85864 w 85864"/>
                <a:gd name="connsiteY9" fmla="*/ 50628 h 93560"/>
                <a:gd name="connsiteX10" fmla="*/ 73290 w 85864"/>
                <a:gd name="connsiteY10" fmla="*/ 20270 h 93560"/>
                <a:gd name="connsiteX11" fmla="*/ 73241 w 85864"/>
                <a:gd name="connsiteY11" fmla="*/ 20230 h 93560"/>
                <a:gd name="connsiteX12" fmla="*/ 73241 w 85864"/>
                <a:gd name="connsiteY12" fmla="*/ 20162 h 93560"/>
                <a:gd name="connsiteX13" fmla="*/ 70496 w 85864"/>
                <a:gd name="connsiteY13" fmla="*/ 17274 h 93560"/>
                <a:gd name="connsiteX14" fmla="*/ 62136 w 85864"/>
                <a:gd name="connsiteY14" fmla="*/ 3111 h 9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64" h="93560">
                  <a:moveTo>
                    <a:pt x="61853" y="0"/>
                  </a:moveTo>
                  <a:lnTo>
                    <a:pt x="24011" y="0"/>
                  </a:lnTo>
                  <a:lnTo>
                    <a:pt x="23729" y="3111"/>
                  </a:lnTo>
                  <a:cubicBezTo>
                    <a:pt x="21429" y="8686"/>
                    <a:pt x="18499" y="13538"/>
                    <a:pt x="15368" y="17274"/>
                  </a:cubicBezTo>
                  <a:lnTo>
                    <a:pt x="12624" y="20162"/>
                  </a:lnTo>
                  <a:lnTo>
                    <a:pt x="12624" y="20230"/>
                  </a:lnTo>
                  <a:lnTo>
                    <a:pt x="12575" y="20270"/>
                  </a:lnTo>
                  <a:cubicBezTo>
                    <a:pt x="4806" y="28040"/>
                    <a:pt x="0" y="38773"/>
                    <a:pt x="0" y="50628"/>
                  </a:cubicBezTo>
                  <a:cubicBezTo>
                    <a:pt x="0" y="74339"/>
                    <a:pt x="19222" y="93560"/>
                    <a:pt x="42932" y="93560"/>
                  </a:cubicBezTo>
                  <a:cubicBezTo>
                    <a:pt x="66643" y="93560"/>
                    <a:pt x="85864" y="74339"/>
                    <a:pt x="85864" y="50628"/>
                  </a:cubicBezTo>
                  <a:cubicBezTo>
                    <a:pt x="85864" y="38773"/>
                    <a:pt x="81059" y="28040"/>
                    <a:pt x="73290" y="20270"/>
                  </a:cubicBezTo>
                  <a:lnTo>
                    <a:pt x="73241" y="20230"/>
                  </a:lnTo>
                  <a:lnTo>
                    <a:pt x="73241" y="20162"/>
                  </a:lnTo>
                  <a:lnTo>
                    <a:pt x="70496" y="17274"/>
                  </a:lnTo>
                  <a:cubicBezTo>
                    <a:pt x="67366" y="13538"/>
                    <a:pt x="64436" y="8686"/>
                    <a:pt x="62136" y="3111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8486110" y="93561"/>
              <a:ext cx="49867" cy="70269"/>
            </a:xfrm>
            <a:custGeom>
              <a:avLst/>
              <a:gdLst>
                <a:gd name="connsiteX0" fmla="*/ 19901 w 49867"/>
                <a:gd name="connsiteY0" fmla="*/ 0 h 70269"/>
                <a:gd name="connsiteX1" fmla="*/ 29966 w 49867"/>
                <a:gd name="connsiteY1" fmla="*/ 0 h 70269"/>
                <a:gd name="connsiteX2" fmla="*/ 29966 w 49867"/>
                <a:gd name="connsiteY2" fmla="*/ 7176 h 70269"/>
                <a:gd name="connsiteX3" fmla="*/ 34160 w 49867"/>
                <a:gd name="connsiteY3" fmla="*/ 7176 h 70269"/>
                <a:gd name="connsiteX4" fmla="*/ 43157 w 49867"/>
                <a:gd name="connsiteY4" fmla="*/ 14256 h 70269"/>
                <a:gd name="connsiteX5" fmla="*/ 43157 w 49867"/>
                <a:gd name="connsiteY5" fmla="*/ 14958 h 70269"/>
                <a:gd name="connsiteX6" fmla="*/ 43534 w 49867"/>
                <a:gd name="connsiteY6" fmla="*/ 15018 h 70269"/>
                <a:gd name="connsiteX7" fmla="*/ 49867 w 49867"/>
                <a:gd name="connsiteY7" fmla="*/ 22537 h 70269"/>
                <a:gd name="connsiteX8" fmla="*/ 49867 w 49867"/>
                <a:gd name="connsiteY8" fmla="*/ 22927 h 70269"/>
                <a:gd name="connsiteX9" fmla="*/ 49867 w 49867"/>
                <a:gd name="connsiteY9" fmla="*/ 27097 h 70269"/>
                <a:gd name="connsiteX10" fmla="*/ 49867 w 49867"/>
                <a:gd name="connsiteY10" fmla="*/ 70269 h 70269"/>
                <a:gd name="connsiteX11" fmla="*/ 0 w 49867"/>
                <a:gd name="connsiteY11" fmla="*/ 70269 h 70269"/>
                <a:gd name="connsiteX12" fmla="*/ 0 w 49867"/>
                <a:gd name="connsiteY12" fmla="*/ 27097 h 70269"/>
                <a:gd name="connsiteX13" fmla="*/ 0 w 49867"/>
                <a:gd name="connsiteY13" fmla="*/ 22927 h 70269"/>
                <a:gd name="connsiteX14" fmla="*/ 0 w 49867"/>
                <a:gd name="connsiteY14" fmla="*/ 22537 h 70269"/>
                <a:gd name="connsiteX15" fmla="*/ 6333 w 49867"/>
                <a:gd name="connsiteY15" fmla="*/ 15018 h 70269"/>
                <a:gd name="connsiteX16" fmla="*/ 6710 w 49867"/>
                <a:gd name="connsiteY16" fmla="*/ 14958 h 70269"/>
                <a:gd name="connsiteX17" fmla="*/ 6710 w 49867"/>
                <a:gd name="connsiteY17" fmla="*/ 14256 h 70269"/>
                <a:gd name="connsiteX18" fmla="*/ 15707 w 49867"/>
                <a:gd name="connsiteY18" fmla="*/ 7176 h 70269"/>
                <a:gd name="connsiteX19" fmla="*/ 19901 w 49867"/>
                <a:gd name="connsiteY19" fmla="*/ 7176 h 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867" h="70269">
                  <a:moveTo>
                    <a:pt x="19901" y="0"/>
                  </a:moveTo>
                  <a:lnTo>
                    <a:pt x="29966" y="0"/>
                  </a:lnTo>
                  <a:lnTo>
                    <a:pt x="29966" y="7176"/>
                  </a:lnTo>
                  <a:lnTo>
                    <a:pt x="34160" y="7176"/>
                  </a:lnTo>
                  <a:cubicBezTo>
                    <a:pt x="39129" y="7176"/>
                    <a:pt x="43157" y="10346"/>
                    <a:pt x="43157" y="14256"/>
                  </a:cubicBezTo>
                  <a:lnTo>
                    <a:pt x="43157" y="14958"/>
                  </a:lnTo>
                  <a:lnTo>
                    <a:pt x="43534" y="15018"/>
                  </a:lnTo>
                  <a:cubicBezTo>
                    <a:pt x="47256" y="16257"/>
                    <a:pt x="49867" y="19157"/>
                    <a:pt x="49867" y="22537"/>
                  </a:cubicBezTo>
                  <a:lnTo>
                    <a:pt x="49867" y="22927"/>
                  </a:lnTo>
                  <a:lnTo>
                    <a:pt x="49867" y="27097"/>
                  </a:lnTo>
                  <a:lnTo>
                    <a:pt x="49867" y="70269"/>
                  </a:lnTo>
                  <a:lnTo>
                    <a:pt x="0" y="70269"/>
                  </a:lnTo>
                  <a:lnTo>
                    <a:pt x="0" y="27097"/>
                  </a:lnTo>
                  <a:lnTo>
                    <a:pt x="0" y="22927"/>
                  </a:lnTo>
                  <a:lnTo>
                    <a:pt x="0" y="22537"/>
                  </a:lnTo>
                  <a:cubicBezTo>
                    <a:pt x="0" y="19157"/>
                    <a:pt x="2612" y="16257"/>
                    <a:pt x="6333" y="15018"/>
                  </a:cubicBezTo>
                  <a:lnTo>
                    <a:pt x="6710" y="14958"/>
                  </a:lnTo>
                  <a:lnTo>
                    <a:pt x="6710" y="14256"/>
                  </a:lnTo>
                  <a:cubicBezTo>
                    <a:pt x="6710" y="10346"/>
                    <a:pt x="10738" y="7176"/>
                    <a:pt x="15707" y="7176"/>
                  </a:cubicBezTo>
                  <a:lnTo>
                    <a:pt x="19901" y="717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 userDrawn="1"/>
        </p:nvGrpSpPr>
        <p:grpSpPr>
          <a:xfrm>
            <a:off x="11493310" y="138508"/>
            <a:ext cx="505871" cy="154395"/>
            <a:chOff x="2452571" y="1771159"/>
            <a:chExt cx="7813430" cy="2384926"/>
          </a:xfrm>
          <a:solidFill>
            <a:srgbClr val="DA251C"/>
          </a:solidFill>
        </p:grpSpPr>
        <p:sp>
          <p:nvSpPr>
            <p:cNvPr id="12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13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14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3201" cy="6858000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 userDrawn="1"/>
        </p:nvSpPr>
        <p:spPr>
          <a:xfrm>
            <a:off x="72642" y="69000"/>
            <a:ext cx="12049186" cy="6720000"/>
          </a:xfrm>
          <a:prstGeom prst="roundRect">
            <a:avLst>
              <a:gd name="adj" fmla="val 1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0" y="184785"/>
            <a:ext cx="5318125" cy="723091"/>
          </a:xfrm>
          <a:prstGeom prst="roundRect">
            <a:avLst>
              <a:gd name="adj" fmla="val 31077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lnSpc>
                <a:spcPct val="100000"/>
              </a:lnSpc>
              <a:defRPr sz="373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输入标题</a:t>
            </a: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11295413" y="103788"/>
            <a:ext cx="118901" cy="205737"/>
            <a:chOff x="8465487" y="93561"/>
            <a:chExt cx="85864" cy="154303"/>
          </a:xfrm>
        </p:grpSpPr>
        <p:sp>
          <p:nvSpPr>
            <p:cNvPr id="17" name="任意多边形: 形状 16"/>
            <p:cNvSpPr/>
            <p:nvPr/>
          </p:nvSpPr>
          <p:spPr>
            <a:xfrm flipH="1">
              <a:off x="8465487" y="154304"/>
              <a:ext cx="85864" cy="93560"/>
            </a:xfrm>
            <a:custGeom>
              <a:avLst/>
              <a:gdLst>
                <a:gd name="connsiteX0" fmla="*/ 61853 w 85864"/>
                <a:gd name="connsiteY0" fmla="*/ 0 h 93560"/>
                <a:gd name="connsiteX1" fmla="*/ 24011 w 85864"/>
                <a:gd name="connsiteY1" fmla="*/ 0 h 93560"/>
                <a:gd name="connsiteX2" fmla="*/ 23729 w 85864"/>
                <a:gd name="connsiteY2" fmla="*/ 3111 h 93560"/>
                <a:gd name="connsiteX3" fmla="*/ 15368 w 85864"/>
                <a:gd name="connsiteY3" fmla="*/ 17274 h 93560"/>
                <a:gd name="connsiteX4" fmla="*/ 12624 w 85864"/>
                <a:gd name="connsiteY4" fmla="*/ 20162 h 93560"/>
                <a:gd name="connsiteX5" fmla="*/ 12624 w 85864"/>
                <a:gd name="connsiteY5" fmla="*/ 20230 h 93560"/>
                <a:gd name="connsiteX6" fmla="*/ 12575 w 85864"/>
                <a:gd name="connsiteY6" fmla="*/ 20270 h 93560"/>
                <a:gd name="connsiteX7" fmla="*/ 0 w 85864"/>
                <a:gd name="connsiteY7" fmla="*/ 50628 h 93560"/>
                <a:gd name="connsiteX8" fmla="*/ 42932 w 85864"/>
                <a:gd name="connsiteY8" fmla="*/ 93560 h 93560"/>
                <a:gd name="connsiteX9" fmla="*/ 85864 w 85864"/>
                <a:gd name="connsiteY9" fmla="*/ 50628 h 93560"/>
                <a:gd name="connsiteX10" fmla="*/ 73290 w 85864"/>
                <a:gd name="connsiteY10" fmla="*/ 20270 h 93560"/>
                <a:gd name="connsiteX11" fmla="*/ 73241 w 85864"/>
                <a:gd name="connsiteY11" fmla="*/ 20230 h 93560"/>
                <a:gd name="connsiteX12" fmla="*/ 73241 w 85864"/>
                <a:gd name="connsiteY12" fmla="*/ 20162 h 93560"/>
                <a:gd name="connsiteX13" fmla="*/ 70496 w 85864"/>
                <a:gd name="connsiteY13" fmla="*/ 17274 h 93560"/>
                <a:gd name="connsiteX14" fmla="*/ 62136 w 85864"/>
                <a:gd name="connsiteY14" fmla="*/ 3111 h 9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64" h="93560">
                  <a:moveTo>
                    <a:pt x="61853" y="0"/>
                  </a:moveTo>
                  <a:lnTo>
                    <a:pt x="24011" y="0"/>
                  </a:lnTo>
                  <a:lnTo>
                    <a:pt x="23729" y="3111"/>
                  </a:lnTo>
                  <a:cubicBezTo>
                    <a:pt x="21429" y="8686"/>
                    <a:pt x="18499" y="13538"/>
                    <a:pt x="15368" y="17274"/>
                  </a:cubicBezTo>
                  <a:lnTo>
                    <a:pt x="12624" y="20162"/>
                  </a:lnTo>
                  <a:lnTo>
                    <a:pt x="12624" y="20230"/>
                  </a:lnTo>
                  <a:lnTo>
                    <a:pt x="12575" y="20270"/>
                  </a:lnTo>
                  <a:cubicBezTo>
                    <a:pt x="4806" y="28040"/>
                    <a:pt x="0" y="38773"/>
                    <a:pt x="0" y="50628"/>
                  </a:cubicBezTo>
                  <a:cubicBezTo>
                    <a:pt x="0" y="74339"/>
                    <a:pt x="19222" y="93560"/>
                    <a:pt x="42932" y="93560"/>
                  </a:cubicBezTo>
                  <a:cubicBezTo>
                    <a:pt x="66643" y="93560"/>
                    <a:pt x="85864" y="74339"/>
                    <a:pt x="85864" y="50628"/>
                  </a:cubicBezTo>
                  <a:cubicBezTo>
                    <a:pt x="85864" y="38773"/>
                    <a:pt x="81059" y="28040"/>
                    <a:pt x="73290" y="20270"/>
                  </a:cubicBezTo>
                  <a:lnTo>
                    <a:pt x="73241" y="20230"/>
                  </a:lnTo>
                  <a:lnTo>
                    <a:pt x="73241" y="20162"/>
                  </a:lnTo>
                  <a:lnTo>
                    <a:pt x="70496" y="17274"/>
                  </a:lnTo>
                  <a:cubicBezTo>
                    <a:pt x="67366" y="13538"/>
                    <a:pt x="64436" y="8686"/>
                    <a:pt x="62136" y="3111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8486110" y="93561"/>
              <a:ext cx="49867" cy="70269"/>
            </a:xfrm>
            <a:custGeom>
              <a:avLst/>
              <a:gdLst>
                <a:gd name="connsiteX0" fmla="*/ 19901 w 49867"/>
                <a:gd name="connsiteY0" fmla="*/ 0 h 70269"/>
                <a:gd name="connsiteX1" fmla="*/ 29966 w 49867"/>
                <a:gd name="connsiteY1" fmla="*/ 0 h 70269"/>
                <a:gd name="connsiteX2" fmla="*/ 29966 w 49867"/>
                <a:gd name="connsiteY2" fmla="*/ 7176 h 70269"/>
                <a:gd name="connsiteX3" fmla="*/ 34160 w 49867"/>
                <a:gd name="connsiteY3" fmla="*/ 7176 h 70269"/>
                <a:gd name="connsiteX4" fmla="*/ 43157 w 49867"/>
                <a:gd name="connsiteY4" fmla="*/ 14256 h 70269"/>
                <a:gd name="connsiteX5" fmla="*/ 43157 w 49867"/>
                <a:gd name="connsiteY5" fmla="*/ 14958 h 70269"/>
                <a:gd name="connsiteX6" fmla="*/ 43534 w 49867"/>
                <a:gd name="connsiteY6" fmla="*/ 15018 h 70269"/>
                <a:gd name="connsiteX7" fmla="*/ 49867 w 49867"/>
                <a:gd name="connsiteY7" fmla="*/ 22537 h 70269"/>
                <a:gd name="connsiteX8" fmla="*/ 49867 w 49867"/>
                <a:gd name="connsiteY8" fmla="*/ 22927 h 70269"/>
                <a:gd name="connsiteX9" fmla="*/ 49867 w 49867"/>
                <a:gd name="connsiteY9" fmla="*/ 27097 h 70269"/>
                <a:gd name="connsiteX10" fmla="*/ 49867 w 49867"/>
                <a:gd name="connsiteY10" fmla="*/ 70269 h 70269"/>
                <a:gd name="connsiteX11" fmla="*/ 0 w 49867"/>
                <a:gd name="connsiteY11" fmla="*/ 70269 h 70269"/>
                <a:gd name="connsiteX12" fmla="*/ 0 w 49867"/>
                <a:gd name="connsiteY12" fmla="*/ 27097 h 70269"/>
                <a:gd name="connsiteX13" fmla="*/ 0 w 49867"/>
                <a:gd name="connsiteY13" fmla="*/ 22927 h 70269"/>
                <a:gd name="connsiteX14" fmla="*/ 0 w 49867"/>
                <a:gd name="connsiteY14" fmla="*/ 22537 h 70269"/>
                <a:gd name="connsiteX15" fmla="*/ 6333 w 49867"/>
                <a:gd name="connsiteY15" fmla="*/ 15018 h 70269"/>
                <a:gd name="connsiteX16" fmla="*/ 6710 w 49867"/>
                <a:gd name="connsiteY16" fmla="*/ 14958 h 70269"/>
                <a:gd name="connsiteX17" fmla="*/ 6710 w 49867"/>
                <a:gd name="connsiteY17" fmla="*/ 14256 h 70269"/>
                <a:gd name="connsiteX18" fmla="*/ 15707 w 49867"/>
                <a:gd name="connsiteY18" fmla="*/ 7176 h 70269"/>
                <a:gd name="connsiteX19" fmla="*/ 19901 w 49867"/>
                <a:gd name="connsiteY19" fmla="*/ 7176 h 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867" h="70269">
                  <a:moveTo>
                    <a:pt x="19901" y="0"/>
                  </a:moveTo>
                  <a:lnTo>
                    <a:pt x="29966" y="0"/>
                  </a:lnTo>
                  <a:lnTo>
                    <a:pt x="29966" y="7176"/>
                  </a:lnTo>
                  <a:lnTo>
                    <a:pt x="34160" y="7176"/>
                  </a:lnTo>
                  <a:cubicBezTo>
                    <a:pt x="39129" y="7176"/>
                    <a:pt x="43157" y="10346"/>
                    <a:pt x="43157" y="14256"/>
                  </a:cubicBezTo>
                  <a:lnTo>
                    <a:pt x="43157" y="14958"/>
                  </a:lnTo>
                  <a:lnTo>
                    <a:pt x="43534" y="15018"/>
                  </a:lnTo>
                  <a:cubicBezTo>
                    <a:pt x="47256" y="16257"/>
                    <a:pt x="49867" y="19157"/>
                    <a:pt x="49867" y="22537"/>
                  </a:cubicBezTo>
                  <a:lnTo>
                    <a:pt x="49867" y="22927"/>
                  </a:lnTo>
                  <a:lnTo>
                    <a:pt x="49867" y="27097"/>
                  </a:lnTo>
                  <a:lnTo>
                    <a:pt x="49867" y="70269"/>
                  </a:lnTo>
                  <a:lnTo>
                    <a:pt x="0" y="70269"/>
                  </a:lnTo>
                  <a:lnTo>
                    <a:pt x="0" y="27097"/>
                  </a:lnTo>
                  <a:lnTo>
                    <a:pt x="0" y="22927"/>
                  </a:lnTo>
                  <a:lnTo>
                    <a:pt x="0" y="22537"/>
                  </a:lnTo>
                  <a:cubicBezTo>
                    <a:pt x="0" y="19157"/>
                    <a:pt x="2612" y="16257"/>
                    <a:pt x="6333" y="15018"/>
                  </a:cubicBezTo>
                  <a:lnTo>
                    <a:pt x="6710" y="14958"/>
                  </a:lnTo>
                  <a:lnTo>
                    <a:pt x="6710" y="14256"/>
                  </a:lnTo>
                  <a:cubicBezTo>
                    <a:pt x="6710" y="10346"/>
                    <a:pt x="10738" y="7176"/>
                    <a:pt x="15707" y="7176"/>
                  </a:cubicBezTo>
                  <a:lnTo>
                    <a:pt x="19901" y="717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组合 18"/>
          <p:cNvGrpSpPr/>
          <p:nvPr userDrawn="1"/>
        </p:nvGrpSpPr>
        <p:grpSpPr>
          <a:xfrm>
            <a:off x="11493310" y="138508"/>
            <a:ext cx="505871" cy="154395"/>
            <a:chOff x="2452571" y="1771159"/>
            <a:chExt cx="7813430" cy="2384926"/>
          </a:xfrm>
          <a:solidFill>
            <a:srgbClr val="DA251C"/>
          </a:solidFill>
        </p:grpSpPr>
        <p:sp>
          <p:nvSpPr>
            <p:cNvPr id="20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21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22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550" y="888365"/>
            <a:ext cx="7998460" cy="56013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285" y="502285"/>
            <a:ext cx="11187430" cy="60674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466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特别提醒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that和whether/if在名词性从句中均不作成分,只起连接作用,区别在于: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</a:p>
          <a:p>
            <a:pPr indent="0" fontAlgn="auto">
              <a:lnSpc>
                <a:spcPts val="4660"/>
              </a:lnSpc>
            </a:pPr>
            <a:endParaRPr lang="en-US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ts val="4660"/>
              </a:lnSpc>
            </a:pPr>
            <a:endParaRPr lang="en-US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ts val="4660"/>
              </a:lnSpc>
            </a:pPr>
            <a:endParaRPr lang="en-US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ts val="4660"/>
              </a:lnSpc>
            </a:pPr>
            <a:endParaRPr lang="en-US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ts val="46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We should keep in mind that there aren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 any short cuts to learning.我们应当牢记学习没有任何捷径。</a:t>
            </a:r>
          </a:p>
          <a:p>
            <a:pPr indent="0" fontAlgn="auto">
              <a:lnSpc>
                <a:spcPts val="46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We have offered her the job, but I don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 know whether/if she will accept.我们已经给她提供了工作,但我不知道她是否会接受。</a:t>
            </a:r>
            <a:endParaRPr lang="en-US" sz="28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285" y="1788160"/>
            <a:ext cx="8228330" cy="23183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285" y="364490"/>
            <a:ext cx="11187430" cy="6339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 fontAlgn="auto">
              <a:lnSpc>
                <a:spcPts val="406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[2021天津河西区期中,2]Pick yourself up. Courage is doing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you are afraid to do. </a:t>
            </a:r>
          </a:p>
          <a:p>
            <a:pPr indent="0" algn="just" fontAlgn="auto">
              <a:lnSpc>
                <a:spcPts val="406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考查宾语从句。句意:振作起来。勇气是做你害怕做的事。分析句子结构可知,空处引导宾语从句,且在从句中作do的宾语,表示"……的事情",故填what。</a:t>
            </a:r>
          </a:p>
          <a:p>
            <a:pPr indent="0" algn="just" fontAlgn="auto">
              <a:lnSpc>
                <a:spcPts val="406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[2021浙江金丽衢十二校联考,64]Unfortunately,I missed this event for the reason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 had to go and visit my grandma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 house instead.  </a:t>
            </a:r>
          </a:p>
          <a:p>
            <a:pPr indent="0" fontAlgn="auto">
              <a:lnSpc>
                <a:spcPts val="406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考查同位语从句。句意:很不幸的是,我错过了这次活动,因为我得去我奶奶家。分析句子结构及语境可知,"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I had to...instead"用来说明reason的具体内容,空处引导同位语从句,且从句中不缺任何成分,故填that。  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285" y="3062605"/>
            <a:ext cx="864870" cy="394970"/>
          </a:xfrm>
          <a:prstGeom prst="rect">
            <a:avLst/>
          </a:prstGeom>
        </p:spPr>
      </p:pic>
      <p:pic>
        <p:nvPicPr>
          <p:cNvPr id="2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285" y="501015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920" y="213995"/>
            <a:ext cx="1118743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宾语从句通常用于以下三种句型:  </a:t>
            </a:r>
          </a:p>
          <a:p>
            <a:pPr indent="0" fontAlgn="auto">
              <a:lnSpc>
                <a:spcPct val="150000"/>
              </a:lnSpc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知识1　动词后接宾语从句的特殊用法</a:t>
            </a:r>
            <a:endParaRPr lang="en-US" sz="28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1.doubt+宾语从句</a:t>
            </a:r>
          </a:p>
          <a:p>
            <a:pPr indent="0" fontAlgn="auto">
              <a:lnSpc>
                <a:spcPct val="150000"/>
              </a:lnSpc>
            </a:pPr>
            <a:endParaRPr lang="en-US" sz="28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endParaRPr lang="en-US" sz="28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endParaRPr lang="en-US" sz="28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标题 3"/>
          <p:cNvSpPr>
            <a:spLocks noGrp="1"/>
          </p:cNvSpPr>
          <p:nvPr/>
        </p:nvSpPr>
        <p:spPr>
          <a:xfrm>
            <a:off x="0" y="132080"/>
            <a:ext cx="5779770" cy="676952"/>
          </a:xfrm>
          <a:prstGeom prst="roundRect">
            <a:avLst>
              <a:gd name="adj" fmla="val 31077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735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宾语从句的特殊用法</a:t>
            </a:r>
            <a:endParaRPr lang="zh-CN" altLang="en-US" sz="32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1667510"/>
            <a:ext cx="3845560" cy="16929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205" y="4990465"/>
            <a:ext cx="7225030" cy="11601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41960" y="303530"/>
            <a:ext cx="11308715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 don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 doubt that the plan is practical, but I doubt whether/if he can stick with the plan until it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 finished.我不怀疑这个计划的可行性,但是我怀疑他能否坚持执行下去,直到计划完成。 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2.表示"建议、要求、命令等"的动词+that从句(从句谓语用"should+动词原形",should可省略)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常见的这类词有:suggest/advise(建议),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demand(强烈要求),order(要求,命令),insist(坚决要求),request(要求)等。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teacher suggested that we (should) clean the blackboard after class.老师建议我们课后擦黑板。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boss ordered that the task (should)be completed by noon.老板要求(我们)中午之前完成任务。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285" y="502285"/>
            <a:ext cx="1118743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3.形式宾语it代替宾语从句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(1)find/feel/think/believe/consider/make等+it+宾补+that从句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 think it necessary that we drink plenty of boiled water every day.我认为我们每天喝大量开水是有必要的。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(2)hate/like/appreciate/depend on等+it+宾语从句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 hate it when they talk with their mouths full of food.我讨厌他们嘴里满含食物时说话。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920" y="151765"/>
            <a:ext cx="1118743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知识2　介词后接宾语从句的用法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一般情况下介词后只能接wh-类连接词引导的宾语从句。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He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ll talk to us about what happened in the classroom.他将给我们讲述教室里发生的事情。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[2021浙江嘉兴教学测试,65]Now every holiday, we decorate our room with Gee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 treasures and Tom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 letter, reminding ourselves of 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 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it means to be a neighbor. 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此处表示:提醒我们自己做邻居意味着什么。分析句子结构可知,介词of后接宾语从句,空处应填宾语从句的引导词,且在从句中作means的宾语,表示"什么",故填what。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2905125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285" y="151765"/>
            <a:ext cx="1118743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拓展延伸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in,but,except等少数介词后可接由that引导的宾语从句,但此时介词和that已形成固定搭配,如:in that(因为),but that(要不是),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except that(除了)。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 high income tax is harmful in that it may discourage people from trying to earn more.个人所得税高是有害的,因为它可能使人们不愿意努力赚更多的钱。 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He would have failed but that you helped him.若不是你帮助他,他就失败了。 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 know nothing about him except that he lives here.除了知道他住在这儿之外,我对他一无所知。  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920" y="151765"/>
            <a:ext cx="1118743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知识3　形容词后接宾语从句的用法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表示情感或态度的形容词后可接宾语从句。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常见的这类词有:afraid, certain, glad, pleased, sure, surprised, sorry, happy等。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 very glad/pleased that all of your family will come.我很高兴你们全家都会来。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特别提醒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be sure后接宾语从句时连接词的选择: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1.be sure(用于肯定句或疑问句)+that从句。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Are you sure that we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ll have a picnic this weekend?你确定我们本周末举行野餐吗?  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285" y="502285"/>
            <a:ext cx="1118743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2.be sure(用于否定句)+whether/if从句。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 am not sure whether I should write to him or not.我不确定应不应该给他写信。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【注意】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宾语从句的时态详见第91页难点2"时态呼应"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知识4　宾语从句引导词that不可省的情况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that引导宾语从句时,that通常可以省略,但在有些情况下不可以省略。</a:t>
            </a:r>
            <a:endParaRPr lang="en-US" sz="28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32205" y="3108325"/>
            <a:ext cx="9265285" cy="829310"/>
          </a:xfrm>
          <a:ln>
            <a:noFill/>
          </a:ln>
        </p:spPr>
        <p:txBody>
          <a:bodyPr wrap="square"/>
          <a:lstStyle/>
          <a:p>
            <a:r>
              <a:rPr lang="zh-CN" altLang="en-US" sz="5330" b="1" dirty="0" smtClean="0">
                <a:sym typeface="+mn-ea"/>
              </a:rPr>
              <a:t>专题八  名词性从句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29900" y="1465157"/>
            <a:ext cx="11380321" cy="640175"/>
          </a:xfrm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第二部分  语法知识贯通</a:t>
            </a:r>
            <a:r>
              <a:rPr lang="zh-CN" altLang="en-US" sz="2800" dirty="0">
                <a:solidFill>
                  <a:srgbClr val="FF0000"/>
                </a:solidFill>
              </a:rPr>
              <a:t>】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285" y="502285"/>
            <a:ext cx="1118743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sz="28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922337" y="502285"/>
          <a:ext cx="1034923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43020"/>
                <a:gridCol w="6506210"/>
              </a:tblGrid>
              <a:tr h="12192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特殊情况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例句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当that引导的从句作介词的宾语时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They share little in common except that they are from the same country.除了来自同一个国家之外,他们几乎没有共同点。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当主句谓语后接两个或两个以上的宾语从句时,第一个that可省略,其他的that不可省略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 believe (that)you</a:t>
                      </a:r>
                      <a:r>
                        <a:rPr lang="en-US" altLang="zh-CN" sz="22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'</a:t>
                      </a: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ve done your best and that things will get better.我相信你已经尽力了,而且情况会好转的。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当it作形式宾语,that引导的从句作真正的宾语时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He has made it clear that he will not give in.他不会屈服的,他已经表明了这一点。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当that引导的宾语从句与主句谓语动词之间有插入语或that与从句主语之间有插入语时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He announced, believe it or not, that he would never forgive her.信不信由你,他郑重地说他永远不会原谅她。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920" y="803275"/>
            <a:ext cx="11187430" cy="5818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406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知识1　it作形式主语的句型</a:t>
            </a:r>
          </a:p>
          <a:p>
            <a:pPr indent="0" fontAlgn="auto">
              <a:lnSpc>
                <a:spcPts val="406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详见"it作形式主语"中(6)(7)(8)的用法</a:t>
            </a:r>
          </a:p>
          <a:p>
            <a:pPr indent="0" fontAlgn="auto">
              <a:lnSpc>
                <a:spcPts val="406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通关秘籍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如何判断形式主语it是否代替主语从句?</a:t>
            </a:r>
          </a:p>
          <a:p>
            <a:pPr indent="0" fontAlgn="auto">
              <a:lnSpc>
                <a:spcPts val="406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解题时可用"还原法",即把从句调到句首,去掉句首的It, 再加上句子剩余成分。如果新句子意思不变,合乎逻辑,则该从句为主语从句,否则为其他从句或结构。</a:t>
            </a:r>
          </a:p>
          <a:p>
            <a:pPr indent="0" fontAlgn="auto">
              <a:lnSpc>
                <a:spcPts val="40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It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 no surprise that our team has won the game.我们队赢了这场比赛并不奇怪。</a:t>
            </a:r>
          </a:p>
          <a:p>
            <a:pPr indent="0" fontAlgn="auto">
              <a:lnSpc>
                <a:spcPts val="406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按"还原法"该句可改为"That our team has won the game is no surprise.",新句子意思不变、通顺且合乎逻辑,故可判断原句中It作形式主语,代替that引导的主语从句。  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</a:p>
        </p:txBody>
      </p:sp>
      <p:sp>
        <p:nvSpPr>
          <p:cNvPr id="3" name="标题 3"/>
          <p:cNvSpPr>
            <a:spLocks noGrp="1"/>
          </p:cNvSpPr>
          <p:nvPr/>
        </p:nvSpPr>
        <p:spPr>
          <a:xfrm>
            <a:off x="0" y="126365"/>
            <a:ext cx="5815330" cy="676952"/>
          </a:xfrm>
          <a:prstGeom prst="roundRect">
            <a:avLst>
              <a:gd name="adj" fmla="val 31077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735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主语从句的特殊用法</a:t>
            </a:r>
            <a:endParaRPr lang="zh-CN" altLang="en-US" sz="32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920" y="332740"/>
            <a:ext cx="11187430" cy="6383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4460"/>
              </a:lnSpc>
            </a:pP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What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 more,it is surprising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 whole park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and </a:t>
            </a:r>
          </a:p>
          <a:p>
            <a:pPr indent="0" fontAlgn="auto">
              <a:lnSpc>
                <a:spcPts val="446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facilities have been designed to be used for free.</a:t>
            </a:r>
          </a:p>
          <a:p>
            <a:pPr indent="0" fontAlgn="auto">
              <a:lnSpc>
                <a:spcPts val="446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题干中it作形式主语,设空处引导主语从句,从句结构完整,故填that。</a:t>
            </a:r>
          </a:p>
          <a:p>
            <a:pPr indent="0" fontAlgn="auto">
              <a:lnSpc>
                <a:spcPts val="446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知识2　从句作主语时,句子谓语动词的单复数问题</a:t>
            </a:r>
          </a:p>
          <a:p>
            <a:pPr indent="0" fontAlgn="auto">
              <a:lnSpc>
                <a:spcPts val="446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1.从句作主语时,谓语动词一般用单数。</a:t>
            </a:r>
          </a:p>
          <a:p>
            <a:pPr indent="0" fontAlgn="auto">
              <a:lnSpc>
                <a:spcPts val="44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Who he is doesn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 concern me.他是谁与我无关。</a:t>
            </a:r>
          </a:p>
          <a:p>
            <a:pPr indent="0" fontAlgn="auto">
              <a:lnSpc>
                <a:spcPts val="44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That you will have an answer is certain.你能得到答复,这是肯定的。</a:t>
            </a:r>
          </a:p>
          <a:p>
            <a:pPr indent="0" fontAlgn="auto">
              <a:lnSpc>
                <a:spcPts val="446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2.what引导的从句作主语时,谓语动词一般用单数;若从句谓语或从句后的表语是复数形式,则谓语动词常用复数。</a:t>
            </a:r>
          </a:p>
          <a:p>
            <a:pPr indent="0" fontAlgn="auto">
              <a:lnSpc>
                <a:spcPts val="44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What she said is wrong. 她所说的是错误的。</a:t>
            </a:r>
          </a:p>
          <a:p>
            <a:pPr indent="0" fontAlgn="auto">
              <a:lnSpc>
                <a:spcPts val="44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What we need are books. 我们所需要的是书籍。   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516890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12090" y="898525"/>
            <a:ext cx="11768455" cy="5959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416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知识1　表语从句的特殊连接词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ts val="416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1.as if/as though。as if/as though意为"好像,仿佛",其引导的表语从句常位于系动词之后,从句有时用虚拟语气。</a:t>
            </a:r>
          </a:p>
          <a:p>
            <a:pPr indent="0" fontAlgn="auto">
              <a:lnSpc>
                <a:spcPts val="41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 felt as if we had known each other for years.我感觉好像我们已经互相认识多年了。(虚拟语气)</a:t>
            </a:r>
          </a:p>
          <a:p>
            <a:pPr indent="0" fontAlgn="auto">
              <a:lnSpc>
                <a:spcPts val="41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She looks as if she has been working hard for a long time.她看起来好像已经努力工作了很长时间。(陈述语气)</a:t>
            </a:r>
          </a:p>
          <a:p>
            <a:pPr indent="0" fontAlgn="auto">
              <a:lnSpc>
                <a:spcPts val="416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2.because。because引导的表语从句常用于"This/That/It is+because从句."句式中。</a:t>
            </a:r>
          </a:p>
          <a:p>
            <a:pPr indent="0" fontAlgn="auto">
              <a:lnSpc>
                <a:spcPts val="41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 was late for the appointment.That was because I met with an old friend on the way.我约会迟到了,那是因为我在路上碰到了一位老朋友。   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</a:p>
        </p:txBody>
      </p:sp>
      <p:sp>
        <p:nvSpPr>
          <p:cNvPr id="3" name="标题 3"/>
          <p:cNvSpPr>
            <a:spLocks noGrp="1"/>
          </p:cNvSpPr>
          <p:nvPr/>
        </p:nvSpPr>
        <p:spPr>
          <a:xfrm>
            <a:off x="0" y="126365"/>
            <a:ext cx="5815330" cy="676954"/>
          </a:xfrm>
          <a:prstGeom prst="roundRect">
            <a:avLst>
              <a:gd name="adj" fmla="val 31077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735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表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语从句的特殊用法</a:t>
            </a:r>
            <a:endParaRPr lang="zh-CN" altLang="en-US" sz="32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285" y="502285"/>
            <a:ext cx="1118743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知识2　表语从句的三个易混句式</a:t>
            </a: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01027" y="1362075"/>
          <a:ext cx="11283315" cy="4206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29485"/>
                <a:gridCol w="4189730"/>
                <a:gridCol w="4864100"/>
              </a:tblGrid>
              <a:tr h="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428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句式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428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用法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428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例句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fontAlgn="auto">
                        <a:lnSpc>
                          <a:spcPts val="428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This/That iswhy+结果.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0320" marR="2032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428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意为"这/那就是……的原因", why引导表语从句。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0320" marR="2032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428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That</a:t>
                      </a:r>
                      <a:r>
                        <a:rPr lang="en-US" altLang="zh-CN" sz="24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'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s why I want you to work there.那就是我想要你在那儿工作的原因。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0320" marR="2032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7120">
                <a:tc>
                  <a:txBody>
                    <a:bodyPr/>
                    <a:lstStyle/>
                    <a:p>
                      <a:pPr indent="0" fontAlgn="auto">
                        <a:lnSpc>
                          <a:spcPts val="428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This/That/It is because+原因.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0320" marR="2032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428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意为"这/那是因为……",because引导表语从句。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0320" marR="2032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428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It</a:t>
                      </a:r>
                      <a:r>
                        <a:rPr lang="en-US" altLang="zh-CN" sz="24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'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s just because he doesn</a:t>
                      </a:r>
                      <a:r>
                        <a:rPr lang="en-US" altLang="zh-CN" sz="24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'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 know her.这仅仅是因为他不认识她。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0320" marR="2032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fontAlgn="auto">
                        <a:lnSpc>
                          <a:spcPts val="428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HZ-S92" charset="0"/>
                        </a:rPr>
                        <a:t>The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HZ-S92" charset="0"/>
                        </a:rPr>
                        <a:t>reason why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… 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HZ-S92" charset="0"/>
                        </a:rPr>
                        <a:t>is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HZ-S92" charset="0"/>
                        </a:rPr>
                        <a:t>that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…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HZ-S92" charset="0"/>
                      </a:endParaRPr>
                    </a:p>
                  </a:txBody>
                  <a:tcPr marL="50800" marR="5080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428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意为"……的原因是……",why引导定语从句(修饰先行词reason),that引导表语从句。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0320" marR="2032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428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The reason why he didn</a:t>
                      </a:r>
                      <a:r>
                        <a:rPr lang="en-US" altLang="zh-CN" sz="24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'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 come is that it was raining heavily.他没有来的原因是(当时)雨下得很大。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0320" marR="2032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285" y="502285"/>
            <a:ext cx="1118743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 reason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he was late for class is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he didn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 catch the early bus. 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本题考查的是"The reason why…is that…"句式。第一空处,why在此引导定语从句并在从句中作原因状语,从句修饰先行词reason;第二空处,that在此引导表语从句,在从句中不作成分,只起连接作用。故填why; that。 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【注意】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主语为名词reason,表语从句用that引导,常构成"The reason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(why...) is that..."句式。  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285" y="723900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05130" y="803275"/>
            <a:ext cx="1118743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知识1　同位语从句前名词的特殊性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同位语从句前的名词通常是fact, news, idea, truth, hope, problem, information, belief, thought, doubt, promise, question等表示抽象意义的名词, 同位语从句用于对这些名词作进一步的解释或说明。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She has to face up to the fact that she is no longer young.她必须正视自己不再年轻这一事实。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question whether he will join us is very important.他是否会加入我们这个问题很重要。</a:t>
            </a:r>
            <a:endParaRPr lang="en-US" sz="28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标题 3"/>
          <p:cNvSpPr>
            <a:spLocks noGrp="1"/>
          </p:cNvSpPr>
          <p:nvPr/>
        </p:nvSpPr>
        <p:spPr>
          <a:xfrm>
            <a:off x="0" y="126365"/>
            <a:ext cx="6179820" cy="676952"/>
          </a:xfrm>
          <a:prstGeom prst="roundRect">
            <a:avLst>
              <a:gd name="adj" fmla="val 31077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735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5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同位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语从句的特殊用法</a:t>
            </a:r>
            <a:endParaRPr lang="zh-CN" altLang="en-US" sz="32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285" y="502285"/>
            <a:ext cx="1118743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知识2　分割式同位语从句</a:t>
            </a:r>
            <a:endParaRPr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有时主句的谓语较短,而同位语从句内容较长,为避免"头重脚轻",常常将谓语部分提到从句前面,形成分隔式同位</a:t>
            </a: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语从句。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sz="28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My wish will come true one day that I should buy a big house for my parents.我要给父母买一套大房子的愿望总有一天会实现。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Word came that our school had won first prize in the final.消息传来说,我们学校已经在决赛中获得了一等奖。</a:t>
            </a:r>
            <a:endParaRPr lang="en-US" sz="28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285" y="502285"/>
            <a:ext cx="1118743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 news spread quickly all over the world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　　　　Michael Schumacher came to life after his being seriously injured for 5 years. 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句意:迈克尔·舒马赫在受重伤5年后苏醒过来的消息很快传遍了全世界。分析句子结构可知,空处引导的从句是The news的具体内容,是同位语从句,且从句不缺少成分,意思完整,故填that。   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sz="28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285" y="735965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285" y="803275"/>
            <a:ext cx="1118743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1.that与what引导名词性从句的区别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that在从句中不充当句子成分,也没有含义;what在从句中可以作主语、表语、宾语和定语,意思是"什么,……的事情,什么样的"。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en-US" alt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That he failed in the test again really puzzled us.他又一次没通过考试,这真让我们感到迷惑不解。(that在主语从句中不作成分,不可以省略)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en-US" alt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These photographs will show you what our village looks like.这些照片将向你展示我们村的面貌。(what在宾语从句中作介词like的宾语)</a:t>
            </a:r>
          </a:p>
        </p:txBody>
      </p:sp>
      <p:sp>
        <p:nvSpPr>
          <p:cNvPr id="3" name="标题 3"/>
          <p:cNvSpPr>
            <a:spLocks noGrp="1"/>
          </p:cNvSpPr>
          <p:nvPr/>
        </p:nvSpPr>
        <p:spPr>
          <a:xfrm>
            <a:off x="0" y="126365"/>
            <a:ext cx="6642100" cy="676954"/>
          </a:xfrm>
          <a:prstGeom prst="roundRect">
            <a:avLst>
              <a:gd name="adj" fmla="val 31077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735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难点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名词性从句的易混连接词</a:t>
            </a:r>
            <a:endParaRPr lang="zh-CN" altLang="en-US" sz="32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" action="ppaction://noaction"/>
          </p:cNvPr>
          <p:cNvSpPr/>
          <p:nvPr/>
        </p:nvSpPr>
        <p:spPr>
          <a:xfrm>
            <a:off x="689450" y="1295853"/>
            <a:ext cx="10065636" cy="54777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考点帮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必备知识通关</a:t>
            </a:r>
          </a:p>
        </p:txBody>
      </p:sp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689610" y="2086610"/>
            <a:ext cx="10066020" cy="351726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考点1   名词性从句的共性</a:t>
            </a:r>
          </a:p>
          <a:p>
            <a:pPr fontAlgn="auto">
              <a:lnSpc>
                <a:spcPct val="150000"/>
              </a:lnSpc>
            </a:pPr>
            <a:r>
              <a:rPr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考点2   宾语从句的特殊用法</a:t>
            </a:r>
          </a:p>
          <a:p>
            <a:pPr fontAlgn="auto">
              <a:lnSpc>
                <a:spcPct val="150000"/>
              </a:lnSpc>
            </a:pPr>
            <a:r>
              <a:rPr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考点3   主语从句的特殊用法</a:t>
            </a:r>
          </a:p>
          <a:p>
            <a:pPr fontAlgn="auto">
              <a:lnSpc>
                <a:spcPct val="150000"/>
              </a:lnSpc>
            </a:pPr>
            <a:r>
              <a:rPr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r>
              <a:rPr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表语从句的特殊用法</a:t>
            </a:r>
          </a:p>
          <a:p>
            <a:pPr fontAlgn="auto">
              <a:lnSpc>
                <a:spcPct val="150000"/>
              </a:lnSpc>
            </a:pPr>
            <a:r>
              <a:rPr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5</a:t>
            </a:r>
            <a:r>
              <a:rPr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同位语从句的特殊用法</a:t>
            </a:r>
          </a:p>
          <a:p>
            <a:pPr fontAlgn="auto">
              <a:lnSpc>
                <a:spcPct val="150000"/>
              </a:lnSpc>
            </a:pPr>
            <a:endParaRPr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285" y="502285"/>
            <a:ext cx="1118743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We haven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 decided what measures we should take to deal with the noise problem.我们还没有决定应该采取什么措施来解决噪声问题。(what在宾语从句中作定语)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en-US" alt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Contrary to 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 </a:t>
            </a:r>
            <a:r>
              <a:rPr lang="en-US" alt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many people think, HIV cannot be transmitted through mosquitoes, coughs or sneezes. 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en-US" alt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句意:与许多人的想法相反,艾滋病病毒不能通过蚊子、咳嗽和喷嚏传播。根据句意并分析句子结构可知,空处引导宾语从句,且在从句中作think的宾语,表示"……的事情",故用what。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285" y="2627630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285" y="151765"/>
            <a:ext cx="1118743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2.wh-与wh-ever引导名词性从句的区别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连接词what, which, who分别表示"……的东西或事情""哪一个""谁",指具体的人或物;而whatever, whichever, whoever 分别相当于anything that, any...that, anyone who,意为"任何……",强调一切情况。试比较: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en-US" alt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What he said was right.他说的是对的。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en-US" alt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Whatever he said was right.他无论说什么都是对的。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</a:t>
            </a:r>
            <a:r>
              <a:rPr lang="en-US" alt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 </a:t>
            </a:r>
            <a:r>
              <a:rPr lang="en-US" alt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will come to help with my English hasn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lang="en-US" alt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 been decided. 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en-US" alt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句意:谁要来帮我学英语还没有决定。根据语境可知,此处有疑问含义,表示"谁",故用who引导主语从句,who在从句中作主语。故填Who。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285" y="4305935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285" y="502285"/>
            <a:ext cx="1118743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突破攻略     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如何判断用wh-还是用wh-ever引导名词性从句?</a:t>
            </a:r>
            <a:endParaRPr 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做题时,我们要认真分析语境,看看句子要表达什么意思,如果表示任何一个人或事物,不在意具体对象,无范围可言,就用wh-ever;如果有疑问的含义,且指的是具体的人或物,就用wh-。上题中,显然"帮助我学英语的人"是具体的人,且有疑问含义,所以用who。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3.引导名词性从句用whether 而不用if的情况 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whether/if引导宾语从句表示"是否"时,一般情况下可互换,但在有些情况下只用whether而不用if引导名词性从句: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285" y="502285"/>
            <a:ext cx="1118743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</a:p>
          <a:p>
            <a:pPr indent="0" fontAlgn="auto">
              <a:lnSpc>
                <a:spcPct val="150000"/>
              </a:lnSpc>
            </a:pPr>
            <a:endParaRPr lang="en-US" altLang="zh-CN" sz="28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28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28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28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28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379730" y="584835"/>
          <a:ext cx="11468100" cy="558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10230"/>
                <a:gridCol w="8357870"/>
              </a:tblGrid>
              <a:tr h="399415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04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特殊情况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04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例句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7560">
                <a:tc>
                  <a:txBody>
                    <a:bodyPr/>
                    <a:lstStyle/>
                    <a:p>
                      <a:pPr indent="0" fontAlgn="auto">
                        <a:lnSpc>
                          <a:spcPts val="304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引导主语从句且从句置于句首时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04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Whether the sports meeting will be held on time depends on the weather.运动会是否会按时举行取决于天气。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8830">
                <a:tc>
                  <a:txBody>
                    <a:bodyPr/>
                    <a:lstStyle/>
                    <a:p>
                      <a:pPr indent="0" fontAlgn="auto">
                        <a:lnSpc>
                          <a:spcPts val="304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引导表语从句时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04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The question is whether our team will win the game.问题是我们队能否赢得比赛。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8830">
                <a:tc>
                  <a:txBody>
                    <a:bodyPr/>
                    <a:lstStyle/>
                    <a:p>
                      <a:pPr indent="0" fontAlgn="auto">
                        <a:lnSpc>
                          <a:spcPts val="304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引导同位语从句时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04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 have no idea whether he is willing to help us.我不知道他是否愿意帮我们。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7560">
                <a:tc>
                  <a:txBody>
                    <a:bodyPr/>
                    <a:lstStyle/>
                    <a:p>
                      <a:pPr indent="0" fontAlgn="auto">
                        <a:lnSpc>
                          <a:spcPts val="304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作介词的宾语时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04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Everything depends on whether we have enough money.一切都取决于我们是否有足够的钱。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8830">
                <a:tc>
                  <a:txBody>
                    <a:bodyPr/>
                    <a:lstStyle/>
                    <a:p>
                      <a:pPr indent="0" fontAlgn="auto">
                        <a:lnSpc>
                          <a:spcPts val="304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作discuss的宾语时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04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We are discussing whether we should close the shop right now.我们在讨论是否应立即关闭店铺。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96975">
                <a:tc>
                  <a:txBody>
                    <a:bodyPr/>
                    <a:lstStyle/>
                    <a:p>
                      <a:pPr indent="0" fontAlgn="auto">
                        <a:lnSpc>
                          <a:spcPts val="304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与or not直接连用时(不直接连用时,whether和if可互换)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04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 don</a:t>
                      </a:r>
                      <a:r>
                        <a:rPr lang="en-US" altLang="zh-CN" sz="22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'</a:t>
                      </a: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 know whether or not they will come.</a:t>
                      </a:r>
                    </a:p>
                    <a:p>
                      <a:pPr indent="0" fontAlgn="auto">
                        <a:lnSpc>
                          <a:spcPts val="3040"/>
                        </a:lnSpc>
                        <a:buNone/>
                      </a:pP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=I don</a:t>
                      </a:r>
                      <a:r>
                        <a:rPr lang="en-US" altLang="zh-CN" sz="22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'</a:t>
                      </a:r>
                      <a:r>
                        <a:rPr lang="en-US" sz="22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 know whether/if they will come or not.我不知道他们是否会来。</a:t>
                      </a:r>
                      <a:endParaRPr lang="en-US" altLang="en-US" sz="22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285" y="502285"/>
            <a:ext cx="1118743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特别提醒　 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whether后直接接不定式时,不能用if替换。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Can you tell me whether to go or to stay?你能告诉我是走还是留吗?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We haven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 settled the question of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 </a:t>
            </a:r>
            <a:r>
              <a:rPr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it is necessary for him to study abroad. 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根据语境可知,空处应用表示"是否"的if或whether引导宾语从句,但是空处引导的从句作介词的宾语,故用whether,不用if。故填whether。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285" y="2034540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285" y="803275"/>
            <a:ext cx="1118743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◉区别1　从句的作用</a:t>
            </a:r>
          </a:p>
          <a:p>
            <a:pPr indent="0" fontAlgn="auto">
              <a:lnSpc>
                <a:spcPct val="150000"/>
              </a:lnSpc>
            </a:pPr>
            <a:endParaRPr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►We are delighted at the news that we are going to spend our summer vacation in Hainan.听到我们将在海南度暑假的消息,我们非常高兴。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►Neither of us showed any interest in the news that John told us yesterday.我俩对约翰昨天告诉我们的消息都不感兴趣。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</a:p>
        </p:txBody>
      </p:sp>
      <p:sp>
        <p:nvSpPr>
          <p:cNvPr id="3" name="标题 3"/>
          <p:cNvSpPr>
            <a:spLocks noGrp="1"/>
          </p:cNvSpPr>
          <p:nvPr/>
        </p:nvSpPr>
        <p:spPr>
          <a:xfrm>
            <a:off x="0" y="126365"/>
            <a:ext cx="7346950" cy="676974"/>
          </a:xfrm>
          <a:prstGeom prst="roundRect">
            <a:avLst>
              <a:gd name="adj" fmla="val 31077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735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难点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同位语从句与定语从句的区别</a:t>
            </a:r>
            <a:endParaRPr lang="zh-CN" altLang="en-US" sz="32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47700" y="1776730"/>
          <a:ext cx="10421620" cy="1645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5350"/>
                <a:gridCol w="8256270"/>
              </a:tblGrid>
              <a:tr h="36576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同位语从句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从句既"说明、解释"前面的词,又"等同"前面的词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50800" marR="5080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定语从句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从句"修饰、限定"先行词,关系词"替代"先行词,在从句中充当成分。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50800" marR="5080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26415" y="271145"/>
            <a:ext cx="11248390" cy="63468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◉区别2　that的作用</a:t>
            </a:r>
          </a:p>
          <a:p>
            <a:pPr indent="0" fontAlgn="auto">
              <a:lnSpc>
                <a:spcPct val="150000"/>
              </a:lnSpc>
            </a:pPr>
            <a:endParaRPr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ts val="42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►The news that he gave it up surprised us.他放弃了它这个消息让我们很吃惊。</a:t>
            </a:r>
          </a:p>
          <a:p>
            <a:pPr indent="0" fontAlgn="auto">
              <a:lnSpc>
                <a:spcPts val="42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►The news(that)he told me surprised me.他告诉我的消息让我吃惊。</a:t>
            </a:r>
          </a:p>
          <a:p>
            <a:pPr indent="0" fontAlgn="auto">
              <a:lnSpc>
                <a:spcPts val="426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◉区别3　从句前面的词</a:t>
            </a:r>
            <a:endParaRPr lang="en-US" sz="28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ts val="4260"/>
              </a:lnSpc>
            </a:pP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</a:p>
          <a:p>
            <a:pPr indent="0" fontAlgn="auto">
              <a:lnSpc>
                <a:spcPts val="3660"/>
              </a:lnSpc>
            </a:pPr>
            <a:endParaRPr lang="en-US" sz="28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ts val="3660"/>
              </a:lnSpc>
            </a:pPr>
            <a:endParaRPr lang="en-US" sz="28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85800" y="1170940"/>
          <a:ext cx="10725150" cy="1666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71980"/>
                <a:gridCol w="8853170"/>
              </a:tblGrid>
              <a:tr h="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28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同位语从句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28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从句中that 为连接词,只起连接作用,在从句中不作成分,一般不能省略。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50800" marR="5080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28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定语从句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28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从句中that为关系代词,在从句中充当句子成分,可作主语、宾语和表语,作宾语时常可省略。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50800" marR="5080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685800" y="5194935"/>
          <a:ext cx="10725150" cy="1325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59280"/>
                <a:gridCol w="8865870"/>
              </a:tblGrid>
              <a:tr h="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48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同位语从句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48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从句用来解释、说明的词有限,大多是表示抽象概念的名词,如fact, idea, promise, news, thought等。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50800" marR="5080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348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定语从句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348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从句所修饰、限定的名词没有限制,既可指人,又可指物。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50800" marR="5080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920" y="368300"/>
            <a:ext cx="1118743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通关秘籍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如何判断that引导的从句是否为同位语从句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可以运用"试加法",即在相关名词和从句之间加系动词be,使相关名词和从句构成一个新的句子。如果新句子通顺、合乎逻 辑,那么该从句就是同位语从句,否则就是其他从句。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We heard the news that our team had won the football match.我们听说了我们队已赢得这场足球比赛的消息。</a:t>
            </a:r>
          </a:p>
          <a:p>
            <a:pPr indent="0" fontAlgn="auto">
              <a:lnSpc>
                <a:spcPct val="150000"/>
              </a:lnSpc>
            </a:pPr>
            <a:r>
              <a:rPr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根据"试加法",名词和从句部分可改写为"The news was that our team had won the football match.",改写后的句子通顺、合乎逻辑,故that引导的是同位语从句。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"/>
          </p:cNvPr>
          <p:cNvSpPr/>
          <p:nvPr/>
        </p:nvSpPr>
        <p:spPr>
          <a:xfrm>
            <a:off x="5436870" y="617855"/>
            <a:ext cx="6487795" cy="562292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考法   考查名词性从句的连接词</a:t>
            </a:r>
          </a:p>
          <a:p>
            <a:pPr fontAlgn="auto">
              <a:lnSpc>
                <a:spcPct val="150000"/>
              </a:lnSpc>
            </a:pP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2859405"/>
            <a:ext cx="52705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+mj-ea"/>
                <a:ea typeface="+mj-ea"/>
                <a:cs typeface="+mj-ea"/>
              </a:rPr>
              <a:t>考法帮</a:t>
            </a:r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n-ea"/>
              </a:rPr>
              <a:t>·</a:t>
            </a:r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n-ea"/>
              </a:rPr>
              <a:t>解题能力提升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06400" y="1040765"/>
            <a:ext cx="1137983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命题透视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对于名词性从句,高考通常考查其连接词的选取:近五年高考语法填空中考查了who/what引导的宾语从句、that引导的同位语从句和that引导的主语从句。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方法点拨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分析从句成分,根据"缺啥补啥,啥都不缺用that"的原则来选取连接词: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1.若从句中缺成分,要分析具体缺什么:</a:t>
            </a:r>
            <a:endParaRPr sz="28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标题 3"/>
          <p:cNvSpPr>
            <a:spLocks noGrp="1"/>
          </p:cNvSpPr>
          <p:nvPr/>
        </p:nvSpPr>
        <p:spPr>
          <a:xfrm>
            <a:off x="0" y="121285"/>
            <a:ext cx="6571615" cy="676954"/>
          </a:xfrm>
          <a:prstGeom prst="roundRect">
            <a:avLst>
              <a:gd name="adj" fmla="val 31077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735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考法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考查名词性从句的连接词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" action="ppaction://noaction"/>
          </p:cNvPr>
          <p:cNvSpPr/>
          <p:nvPr/>
        </p:nvSpPr>
        <p:spPr>
          <a:xfrm>
            <a:off x="808195" y="2498543"/>
            <a:ext cx="10065636" cy="54777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b="1" dirty="0">
              <a:solidFill>
                <a:srgbClr val="DA251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923925" y="2583180"/>
            <a:ext cx="9834245" cy="46291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endParaRPr lang="zh-CN" altLang="en-US" sz="2800" b="1" dirty="0">
              <a:solidFill>
                <a:srgbClr val="DA251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考法帮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·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解题能力提升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917575" y="3204210"/>
            <a:ext cx="9773285" cy="96901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考法   考查名词性从句的连接词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17575" y="910590"/>
            <a:ext cx="977328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难点1   名词性从句的易混连接词</a:t>
            </a:r>
          </a:p>
          <a:p>
            <a:pPr fontAlgn="auto">
              <a:lnSpc>
                <a:spcPct val="150000"/>
              </a:lnSpc>
            </a:pPr>
            <a:r>
              <a:rPr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难点2   同位语从句与定语从句的区别 </a:t>
            </a: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285" y="502285"/>
            <a:ext cx="1118743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sz="28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endParaRPr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2.若从句中不缺成分,连接词从that,whether/if中选择(that无意义,whether/if意为"是否")。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10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[2019全国Ⅰ,61]While they are rare north of 88°, there is evidence 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 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they range all the way across the Arctic, and as far south as James Bay in Canada.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285" y="4560570"/>
            <a:ext cx="864870" cy="3949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285" y="406400"/>
            <a:ext cx="8630920" cy="26955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920" y="237490"/>
            <a:ext cx="11187430" cy="6383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446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句意:虽然它们(北极熊)在北纬88度以北很少见,但有证据表明,它们的活动范围遍及整个北极,甚至南至加拿大的詹姆斯湾。结合句意可知,句中While引导让步状语从句,there is evidence...为主句,主句中的they range all the way...in Canada是对名词evidence的解释,从句不缺成分且句意完整,故用that引导同位语从句。故填that。</a:t>
            </a:r>
          </a:p>
          <a:p>
            <a:pPr indent="0" fontAlgn="auto">
              <a:lnSpc>
                <a:spcPts val="4460"/>
              </a:lnSpc>
            </a:pP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[2017江苏,26]We choose this hotel because the price for a night here is down to $20, half of 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 </a:t>
            </a:r>
            <a:r>
              <a:rPr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it used to charge. </a:t>
            </a:r>
          </a:p>
          <a:p>
            <a:pPr indent="0" fontAlgn="auto">
              <a:lnSpc>
                <a:spcPts val="446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句意:我们选择这家宾馆,因为这里一晚的价格降到了20美元,这是它过去要价的一半。分析句子结构可知,half of...作$20的同位语,空处在此引导宾语从句,从句作介词of的宾语,且引导词在从句中作charge的宾语,因此填what。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3231515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285" y="502285"/>
            <a:ext cx="1118743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[2018浙江11月,63]It is possible 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 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caffeine may cause birth defects(缺陷) in humans, too. 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句意:咖啡因可能也会导致人类的先天缺陷。分析句子结构可知,It在此作形式主语,空处引导的从句作真正的主语,从句意思完整,且不缺成分,因此应用that引导。故填that。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考法总结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It在此处作形式主语,that引导的从句作真正的主语,主语从句较长,因而后置。解答此类题的关键是熟悉it作形式主语和形式宾语的常见句型。   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285" y="765175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73025" y="144145"/>
            <a:ext cx="2721610" cy="676952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3600" dirty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 </a:t>
            </a:r>
            <a:r>
              <a:rPr lang="zh-CN" sz="3600" dirty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考情解读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019742" y="5772150"/>
            <a:ext cx="5080000" cy="229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en-US" sz="900" b="0">
                <a:solidFill>
                  <a:srgbClr val="000000"/>
                </a:solidFill>
                <a:latin typeface="NEU-BZ-S92" charset="0"/>
                <a:ea typeface="方正书宋_GBK" panose="03000509000000000000" charset="-122"/>
                <a:cs typeface="Times New Roman" panose="02020603050405020304" charset="0"/>
              </a:rPr>
              <a:t> 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32130" y="963930"/>
            <a:ext cx="1069022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课标要求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理解名词性从句与定语从句的联系与区别。</a:t>
            </a:r>
            <a:endParaRPr lang="en-US" sz="28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掌握名词性从句的分类、区别与共性。</a:t>
            </a:r>
            <a:endParaRPr lang="en-US" sz="28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掌握引导词在名词性从句中用法的共性与差异。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61975" y="4627880"/>
            <a:ext cx="11068050" cy="2071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386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命题分析预测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ts val="386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1.高考对名词性从句的考查主要集中在宾语从句上。</a:t>
            </a:r>
          </a:p>
          <a:p>
            <a:pPr fontAlgn="auto">
              <a:lnSpc>
                <a:spcPts val="386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2.对名词性从句引导词的考查主要集中在that,who,what, if/whether,</a:t>
            </a:r>
          </a:p>
          <a:p>
            <a:pPr fontAlgn="auto">
              <a:lnSpc>
                <a:spcPts val="386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wh-ever等的选用上。</a:t>
            </a: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52463" y="831850"/>
          <a:ext cx="10594975" cy="37960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6720"/>
                <a:gridCol w="2440940"/>
                <a:gridCol w="2390775"/>
                <a:gridCol w="2503170"/>
                <a:gridCol w="2833370"/>
              </a:tblGrid>
              <a:tr h="501015">
                <a:tc gridSpan="2">
                  <a:txBody>
                    <a:bodyPr/>
                    <a:lstStyle/>
                    <a:p>
                      <a:pPr indent="0" algn="ctr" fontAlgn="auto">
                        <a:lnSpc>
                          <a:spcPts val="2800"/>
                        </a:lnSpc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卷别　　　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800"/>
                        </a:lnSpc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宾语从句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800"/>
                        </a:lnSpc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同位语从句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800"/>
                        </a:lnSpc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主语从句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13715">
                <a:tc gridSpan="2">
                  <a:txBody>
                    <a:bodyPr/>
                    <a:lstStyle/>
                    <a:p>
                      <a:pPr indent="0" algn="ctr" fontAlgn="auto">
                        <a:lnSpc>
                          <a:spcPts val="28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2020新高考Ⅰ(山东)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8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8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8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495">
                <a:tc rowSpan="4">
                  <a:txBody>
                    <a:bodyPr/>
                    <a:lstStyle/>
                    <a:p>
                      <a:pPr indent="0" algn="ctr" fontAlgn="auto">
                        <a:lnSpc>
                          <a:spcPts val="28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panose="03000509000000000000" charset="-122"/>
                        </a:rPr>
                        <a:t>全国卷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方正书宋_GBK" panose="03000509000000000000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8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2020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8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8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8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27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8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2019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8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8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Ⅰ·61.that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8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4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8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2018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8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Ⅲ·61.who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8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8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48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8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5年考频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8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5年1考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8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5年1考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8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5年0考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4040"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ts val="28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panose="03000509000000000000" charset="-122"/>
                        </a:rPr>
                        <a:t>浙江卷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方正书宋_GBK" panose="03000509000000000000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8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2021.1—2017.6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8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2020.7 ·57.what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8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8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2018.11·63.that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67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8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5年考频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8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5年1考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8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5年0考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8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5年1考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516255" y="244475"/>
            <a:ext cx="2316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五年考情回顾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5459730" y="292100"/>
            <a:ext cx="6487795" cy="562292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考点1   名词性从句的共性</a:t>
            </a:r>
            <a:endParaRPr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考点2   宾语从句的特殊用法</a:t>
            </a:r>
            <a:endParaRPr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考点3   主语从句的特殊用法</a:t>
            </a:r>
            <a:endParaRPr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r>
              <a:rPr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表语从句的特殊用法</a:t>
            </a:r>
          </a:p>
          <a:p>
            <a:pPr fontAlgn="auto">
              <a:lnSpc>
                <a:spcPct val="150000"/>
              </a:lnSpc>
            </a:pPr>
            <a:r>
              <a:rPr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5</a:t>
            </a:r>
            <a:r>
              <a:rPr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同位语从句的特殊用法</a:t>
            </a:r>
          </a:p>
          <a:p>
            <a:pPr fontAlgn="auto">
              <a:lnSpc>
                <a:spcPct val="150000"/>
              </a:lnSpc>
            </a:pPr>
            <a:r>
              <a:rPr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难点1   名词性从句的易混连接词</a:t>
            </a:r>
          </a:p>
          <a:p>
            <a:pPr fontAlgn="auto">
              <a:lnSpc>
                <a:spcPct val="150000"/>
              </a:lnSpc>
            </a:pPr>
            <a:r>
              <a:rPr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难点2   同位语从句与定语从句的区别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2859405"/>
            <a:ext cx="52705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+mj-ea"/>
                <a:ea typeface="+mj-ea"/>
                <a:cs typeface="+mj-ea"/>
              </a:rPr>
              <a:t>考点帮</a:t>
            </a:r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n-ea"/>
              </a:rPr>
              <a:t>·</a:t>
            </a:r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n-ea"/>
              </a:rPr>
              <a:t>必备知识通关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5512435" cy="676952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名词性从句的共性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84175" y="1209675"/>
            <a:ext cx="1100074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sz="28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名词性从句的功能相当于名词词组,在复合句中担当主语、宾语、表语和同位语。按其句法功能可分为主语从句、宾语从句、表语从句和同位语从句。引导名词性从句的连接词主要有以下几类:</a:t>
            </a:r>
            <a:endParaRPr lang="zh-CN" altLang="zh-CN" sz="2800" b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879157" y="668655"/>
          <a:ext cx="10869613" cy="5791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8335"/>
                <a:gridCol w="1805940"/>
                <a:gridCol w="2494280"/>
                <a:gridCol w="1240790"/>
                <a:gridCol w="1089660"/>
                <a:gridCol w="1175068"/>
                <a:gridCol w="1090295"/>
                <a:gridCol w="1325245"/>
              </a:tblGrid>
              <a:tr h="0">
                <a:tc rowSpan="2" gridSpan="3"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连接词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宾语从句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主语从句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表语从句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同位语从句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gridSpan="3"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动词宾语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介词宾语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rowSpan="5"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  <a:p>
                      <a:pPr indent="0" algn="ctr">
                        <a:buNone/>
                      </a:pPr>
                      <a:endParaRPr 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  <a:p>
                      <a:pPr indent="0" algn="ctr">
                        <a:buNone/>
                      </a:pPr>
                      <a:endParaRPr 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  <a:p>
                      <a:pPr indent="0" algn="ctr">
                        <a:buNone/>
                      </a:pPr>
                      <a:endParaRPr 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从属连词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that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在从句中不作成分,只起连接作用(that不表示任何含义, whether/if表"是否")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√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(可省略)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√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(不可省略)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√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(不可省略)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√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(不可省略)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√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(不可省略)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whether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√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√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√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√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√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if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√(discuss后不可用)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×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√(it作形式主语时可用)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×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×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as if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×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×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×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√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×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because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×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×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×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√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×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连接代词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who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panose="03000509000000000000" charset="-122"/>
                        </a:rPr>
                        <a:t>(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ever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panose="03000509000000000000" charset="-122"/>
                        </a:rPr>
                        <a:t>),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what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panose="03000509000000000000" charset="-122"/>
                        </a:rPr>
                        <a:t>(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ever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panose="03000509000000000000" charset="-122"/>
                        </a:rPr>
                        <a:t>),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which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panose="03000509000000000000" charset="-122"/>
                        </a:rPr>
                        <a:t>(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ever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panose="03000509000000000000" charset="-122"/>
                        </a:rPr>
                        <a:t>),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whose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panose="03000509000000000000" charset="-122"/>
                        </a:rPr>
                        <a:t>,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whom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panose="03000509000000000000" charset="-122"/>
                        </a:rPr>
                        <a:t>(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ever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panose="03000509000000000000" charset="-122"/>
                        </a:rPr>
                        <a:t>)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在从句中作主语、宾语、表语、定语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√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√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√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(一般不用wh-ever连接词引导)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连接副词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when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panose="03000509000000000000" charset="-122"/>
                        </a:rPr>
                        <a:t>,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how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panose="03000509000000000000" charset="-122"/>
                        </a:rPr>
                        <a:t>,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where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panose="03000509000000000000" charset="-122"/>
                        </a:rPr>
                        <a:t>,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why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33655" marR="3365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在从句中作状语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√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√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√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√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√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b0d66e3-a4bf-41af-a555-568c63c0550c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e20233e-a739-41aa-9d4e-94c68899f50a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11459a9-9998-4233-8afd-ca58a4d58a5f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51b0621-7289-4677-be44-bb3ebcaa83d1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20a1df0-657f-45f8-bfd6-4f70bfa82a75}"/>
  <p:tag name="TABLE_ENDDRAG_ORIGIN_RECT" val="903*439"/>
  <p:tag name="TABLE_ENDDRAG_RECT" val="29*46*903*44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1218a92c-2649-46f6-a0a8-bf6da2364c44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f3a910c-a88a-4785-9db0-50cb877e6f11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d9b4753-2bd4-4931-8828-a319758c7a43}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体NewRoma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1470</Words>
  <Application>WPS 演示</Application>
  <PresentationFormat>自定义</PresentationFormat>
  <Paragraphs>358</Paragraphs>
  <Slides>42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3" baseType="lpstr">
      <vt:lpstr>Office 主题​​</vt:lpstr>
      <vt:lpstr>幻灯片 1</vt:lpstr>
      <vt:lpstr>专题八  名词性从句</vt:lpstr>
      <vt:lpstr>幻灯片 3</vt:lpstr>
      <vt:lpstr>幻灯片 4</vt:lpstr>
      <vt:lpstr>  考情解读</vt:lpstr>
      <vt:lpstr>幻灯片 6</vt:lpstr>
      <vt:lpstr>幻灯片 7</vt:lpstr>
      <vt:lpstr>  考点1   名词性从句的共性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tesoon</dc:creator>
  <cp:lastModifiedBy>dell</cp:lastModifiedBy>
  <cp:revision>361</cp:revision>
  <dcterms:created xsi:type="dcterms:W3CDTF">2021-01-08T01:23:00Z</dcterms:created>
  <dcterms:modified xsi:type="dcterms:W3CDTF">2021-09-22T16:01:46Z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F2BA9ECBD6B14C7D857132FB797A6EAB</vt:lpwstr>
  </property>
</Properties>
</file>