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tags/tag8.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tags/tag79.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slides/slide32.xml" ContentType="application/vnd.openxmlformats-officedocument.presentationml.slide+xml"/>
  <Override PartName="/ppt/slideLayouts/slideLayout42.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ags/tag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77" r:id="rId3"/>
    <p:sldMasterId id="2147483689" r:id="rId4"/>
  </p:sldMasterIdLst>
  <p:notesMasterIdLst>
    <p:notesMasterId r:id="rId75"/>
  </p:notesMasterIdLst>
  <p:handoutMasterIdLst>
    <p:handoutMasterId r:id="rId76"/>
  </p:handoutMasterIdLst>
  <p:sldIdLst>
    <p:sldId id="277" r:id="rId5"/>
    <p:sldId id="293" r:id="rId6"/>
    <p:sldId id="771" r:id="rId7"/>
    <p:sldId id="1004" r:id="rId8"/>
    <p:sldId id="296" r:id="rId9"/>
    <p:sldId id="400" r:id="rId10"/>
    <p:sldId id="485" r:id="rId11"/>
    <p:sldId id="486" r:id="rId12"/>
    <p:sldId id="1005" r:id="rId13"/>
    <p:sldId id="1006" r:id="rId14"/>
    <p:sldId id="1007" r:id="rId15"/>
    <p:sldId id="1008" r:id="rId16"/>
    <p:sldId id="1009" r:id="rId17"/>
    <p:sldId id="1010" r:id="rId18"/>
    <p:sldId id="1013" r:id="rId19"/>
    <p:sldId id="1012" r:id="rId20"/>
    <p:sldId id="1011" r:id="rId21"/>
    <p:sldId id="1014" r:id="rId22"/>
    <p:sldId id="358" r:id="rId23"/>
    <p:sldId id="417" r:id="rId24"/>
    <p:sldId id="327" r:id="rId25"/>
    <p:sldId id="1033" r:id="rId26"/>
    <p:sldId id="1034" r:id="rId27"/>
    <p:sldId id="1035" r:id="rId28"/>
    <p:sldId id="1036" r:id="rId29"/>
    <p:sldId id="888" r:id="rId30"/>
    <p:sldId id="889" r:id="rId31"/>
    <p:sldId id="1015" r:id="rId32"/>
    <p:sldId id="890" r:id="rId33"/>
    <p:sldId id="1022" r:id="rId34"/>
    <p:sldId id="1021" r:id="rId35"/>
    <p:sldId id="1020" r:id="rId36"/>
    <p:sldId id="328" r:id="rId37"/>
    <p:sldId id="342" r:id="rId38"/>
    <p:sldId id="1023" r:id="rId39"/>
    <p:sldId id="1024" r:id="rId40"/>
    <p:sldId id="1037" r:id="rId41"/>
    <p:sldId id="1038" r:id="rId42"/>
    <p:sldId id="1039" r:id="rId43"/>
    <p:sldId id="895" r:id="rId44"/>
    <p:sldId id="653" r:id="rId45"/>
    <p:sldId id="1025" r:id="rId46"/>
    <p:sldId id="1028" r:id="rId47"/>
    <p:sldId id="1027" r:id="rId48"/>
    <p:sldId id="1026" r:id="rId49"/>
    <p:sldId id="1029" r:id="rId50"/>
    <p:sldId id="1031" r:id="rId51"/>
    <p:sldId id="1030" r:id="rId52"/>
    <p:sldId id="1032" r:id="rId53"/>
    <p:sldId id="346" r:id="rId54"/>
    <p:sldId id="655" r:id="rId55"/>
    <p:sldId id="1040" r:id="rId56"/>
    <p:sldId id="421" r:id="rId57"/>
    <p:sldId id="656" r:id="rId58"/>
    <p:sldId id="1044" r:id="rId59"/>
    <p:sldId id="1043" r:id="rId60"/>
    <p:sldId id="1041" r:id="rId61"/>
    <p:sldId id="1042" r:id="rId62"/>
    <p:sldId id="1046" r:id="rId63"/>
    <p:sldId id="1047" r:id="rId64"/>
    <p:sldId id="1045" r:id="rId65"/>
    <p:sldId id="1049" r:id="rId66"/>
    <p:sldId id="1048" r:id="rId67"/>
    <p:sldId id="941" r:id="rId68"/>
    <p:sldId id="1050" r:id="rId69"/>
    <p:sldId id="962" r:id="rId70"/>
    <p:sldId id="991" r:id="rId71"/>
    <p:sldId id="992" r:id="rId72"/>
    <p:sldId id="1052" r:id="rId73"/>
    <p:sldId id="1051" r:id="rId7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898" autoAdjust="0"/>
    <p:restoredTop sz="94617"/>
  </p:normalViewPr>
  <p:slideViewPr>
    <p:cSldViewPr snapToGrid="0">
      <p:cViewPr>
        <p:scale>
          <a:sx n="70" d="100"/>
          <a:sy n="70" d="100"/>
        </p:scale>
        <p:origin x="-360" y="100"/>
      </p:cViewPr>
      <p:guideLst>
        <p:guide orient="horz" pos="2267"/>
        <p:guide pos="3854"/>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42314244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4206032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4067902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3228604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7100295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8074493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2517424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2722749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442150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084221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88322770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114692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843862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157187" y="141911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7391400" y="3521075"/>
            <a:ext cx="2743200" cy="365125"/>
          </a:xfrm>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5227" y="114145"/>
            <a:ext cx="8216114" cy="58356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第一部分  教材知识梳理</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知识清单</a:t>
            </a:r>
            <a:endParaRPr kumimoji="1"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实数的相关</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概</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000"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实数的相关</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概</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000"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solidFill>
                  <a:prstClr val="black">
                    <a:tint val="75000"/>
                  </a:prstClr>
                </a:solidFill>
              </a:rPr>
              <a:pPr/>
              <a:t>2022/2/26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098755097"/>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19.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5.xml"/><Relationship Id="rId5" Type="http://schemas.openxmlformats.org/officeDocument/2006/relationships/tags" Target="../tags/tag5.xml"/><Relationship Id="rId10" Type="http://schemas.openxmlformats.org/officeDocument/2006/relationships/slide" Target="slide2.xml"/><Relationship Id="rId4" Type="http://schemas.openxmlformats.org/officeDocument/2006/relationships/tags" Target="../tags/tag4.xml"/><Relationship Id="rId9" Type="http://schemas.openxmlformats.org/officeDocument/2006/relationships/slide" Target="slide9.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7" Type="http://schemas.openxmlformats.org/officeDocument/2006/relationships/slide" Target="slide64.xml"/><Relationship Id="rId2" Type="http://schemas.openxmlformats.org/officeDocument/2006/relationships/slideLayout" Target="../slideLayouts/slideLayout1.xml"/><Relationship Id="rId1" Type="http://schemas.openxmlformats.org/officeDocument/2006/relationships/tags" Target="../tags/tag28.xml"/><Relationship Id="rId6" Type="http://schemas.openxmlformats.org/officeDocument/2006/relationships/slide" Target="slide50.xml"/><Relationship Id="rId5" Type="http://schemas.openxmlformats.org/officeDocument/2006/relationships/slide" Target="slide33.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slide" Target="slide1.xml"/><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tags" Target="../tags/tag31.xml"/><Relationship Id="rId7" Type="http://schemas.openxmlformats.org/officeDocument/2006/relationships/slide" Target="slide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slideLayout" Target="../slideLayouts/slideLayout1.xml"/><Relationship Id="rId5" Type="http://schemas.openxmlformats.org/officeDocument/2006/relationships/tags" Target="../tags/tag33.xml"/><Relationship Id="rId4" Type="http://schemas.openxmlformats.org/officeDocument/2006/relationships/tags" Target="../tags/tag3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slide" Target="slide19.xml"/><Relationship Id="rId4" Type="http://schemas.openxmlformats.org/officeDocument/2006/relationships/slide" Target="slide1.xml"/></Relationships>
</file>

<file path=ppt/slides/_rels/slide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36.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37.xml"/><Relationship Id="rId4" Type="http://schemas.openxmlformats.org/officeDocument/2006/relationships/slide" Target="slide19.xml"/></Relationships>
</file>

<file path=ppt/slides/_rels/slide2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38.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39.xml"/><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40.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41.xml"/><Relationship Id="rId4" Type="http://schemas.openxmlformats.org/officeDocument/2006/relationships/slide" Target="slide19.xml"/></Relationships>
</file>

<file path=ppt/slides/_rels/slide2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42.xml"/><Relationship Id="rId4" Type="http://schemas.openxmlformats.org/officeDocument/2006/relationships/slide" Target="slide19.xml"/></Relationships>
</file>

<file path=ppt/slides/_rels/slide2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43.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slide" Target="slide1.xml"/></Relationships>
</file>

<file path=ppt/slides/_rels/slide3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44.xml"/><Relationship Id="rId4" Type="http://schemas.openxmlformats.org/officeDocument/2006/relationships/slide" Target="slide19.xml"/></Relationships>
</file>

<file path=ppt/slides/_rels/slide3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45.xml"/><Relationship Id="rId4" Type="http://schemas.openxmlformats.org/officeDocument/2006/relationships/slide" Target="slide19.xml"/></Relationships>
</file>

<file path=ppt/slides/_rels/slide3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46.xml"/><Relationship Id="rId4" Type="http://schemas.openxmlformats.org/officeDocument/2006/relationships/slide" Target="slide19.xml"/></Relationships>
</file>

<file path=ppt/slides/_rels/slide33.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tags" Target="../tags/tag49.xml"/><Relationship Id="rId7" Type="http://schemas.openxmlformats.org/officeDocument/2006/relationships/slide" Target="slide1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slide" Target="slide1.xml"/><Relationship Id="rId5" Type="http://schemas.openxmlformats.org/officeDocument/2006/relationships/slideLayout" Target="../slideLayouts/slideLayout1.xml"/><Relationship Id="rId4" Type="http://schemas.openxmlformats.org/officeDocument/2006/relationships/tags" Target="../tags/tag5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slide" Target="slide19.xml"/><Relationship Id="rId4" Type="http://schemas.openxmlformats.org/officeDocument/2006/relationships/slide" Target="slide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 Target="slide19.xml"/><Relationship Id="rId4" Type="http://schemas.openxmlformats.org/officeDocument/2006/relationships/slide" Target="slide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 Target="slide19.xml"/><Relationship Id="rId4" Type="http://schemas.openxmlformats.org/officeDocument/2006/relationships/slide" Target="slide1.xml"/></Relationships>
</file>

<file path=ppt/slides/_rels/slide3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57.xml"/><Relationship Id="rId4" Type="http://schemas.openxmlformats.org/officeDocument/2006/relationships/slide" Target="slide19.xml"/></Relationships>
</file>

<file path=ppt/slides/_rels/slide3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58.xml"/><Relationship Id="rId4" Type="http://schemas.openxmlformats.org/officeDocument/2006/relationships/slide" Target="slide19.xml"/></Relationships>
</file>

<file path=ppt/slides/_rels/slide3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59.xml"/><Relationship Id="rId4" Type="http://schemas.openxmlformats.org/officeDocument/2006/relationships/slide" Target="slide1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 Target="slide1.xml"/></Relationships>
</file>

<file path=ppt/slides/_rels/slide4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60.xml"/><Relationship Id="rId4" Type="http://schemas.openxmlformats.org/officeDocument/2006/relationships/slide" Target="slide19.xml"/></Relationships>
</file>

<file path=ppt/slides/_rels/slide4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61.xml"/><Relationship Id="rId4" Type="http://schemas.openxmlformats.org/officeDocument/2006/relationships/slide" Target="slide19.xml"/></Relationships>
</file>

<file path=ppt/slides/_rels/slide4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62.xml"/><Relationship Id="rId4" Type="http://schemas.openxmlformats.org/officeDocument/2006/relationships/slide" Target="slide19.xml"/></Relationships>
</file>

<file path=ppt/slides/_rels/slide4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63.xml"/><Relationship Id="rId4" Type="http://schemas.openxmlformats.org/officeDocument/2006/relationships/slide" Target="slide19.xml"/></Relationships>
</file>

<file path=ppt/slides/_rels/slide4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slide" Target="slide19.xml"/></Relationships>
</file>

<file path=ppt/slides/_rels/slide4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65.xml"/><Relationship Id="rId4" Type="http://schemas.openxmlformats.org/officeDocument/2006/relationships/slide" Target="slide19.xml"/></Relationships>
</file>

<file path=ppt/slides/_rels/slide4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66.xml"/><Relationship Id="rId4" Type="http://schemas.openxmlformats.org/officeDocument/2006/relationships/slide" Target="slide19.xml"/></Relationships>
</file>

<file path=ppt/slides/_rels/slide4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67.xml"/><Relationship Id="rId4" Type="http://schemas.openxmlformats.org/officeDocument/2006/relationships/slide" Target="slide19.xml"/></Relationships>
</file>

<file path=ppt/slides/_rels/slide4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68.xml"/><Relationship Id="rId4" Type="http://schemas.openxmlformats.org/officeDocument/2006/relationships/slide" Target="slide19.xml"/></Relationships>
</file>

<file path=ppt/slides/_rels/slide4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69.xml"/><Relationship Id="rId4" Type="http://schemas.openxmlformats.org/officeDocument/2006/relationships/slide" Target="slide19.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50.xml.rels><?xml version="1.0" encoding="UTF-8" standalone="yes"?>
<Relationships xmlns="http://schemas.openxmlformats.org/package/2006/relationships"><Relationship Id="rId3" Type="http://schemas.openxmlformats.org/officeDocument/2006/relationships/tags" Target="../tags/tag72.xml"/><Relationship Id="rId7" Type="http://schemas.openxmlformats.org/officeDocument/2006/relationships/slide" Target="slide9.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 Target="slide19.xml"/><Relationship Id="rId5" Type="http://schemas.openxmlformats.org/officeDocument/2006/relationships/slide" Target="slide1.xml"/><Relationship Id="rId4"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slide" Target="slide19.xml"/><Relationship Id="rId4" Type="http://schemas.openxmlformats.org/officeDocument/2006/relationships/slide" Target="slide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slide" Target="slide19.xml"/><Relationship Id="rId4" Type="http://schemas.openxmlformats.org/officeDocument/2006/relationships/slide" Target="slide1.xml"/></Relationships>
</file>

<file path=ppt/slides/_rels/slide5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77.xml"/><Relationship Id="rId4" Type="http://schemas.openxmlformats.org/officeDocument/2006/relationships/slide" Target="slide19.xml"/></Relationships>
</file>

<file path=ppt/slides/_rels/slide5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78.xml"/><Relationship Id="rId4" Type="http://schemas.openxmlformats.org/officeDocument/2006/relationships/slide" Target="slide19.xml"/></Relationships>
</file>

<file path=ppt/slides/_rels/slide5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79.xml"/><Relationship Id="rId4" Type="http://schemas.openxmlformats.org/officeDocument/2006/relationships/slide" Target="slide19.xml"/></Relationships>
</file>

<file path=ppt/slides/_rels/slide5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80.xml"/><Relationship Id="rId4" Type="http://schemas.openxmlformats.org/officeDocument/2006/relationships/slide" Target="slide19.xml"/></Relationships>
</file>

<file path=ppt/slides/_rels/slide5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81.xml"/><Relationship Id="rId4" Type="http://schemas.openxmlformats.org/officeDocument/2006/relationships/slide" Target="slide19.xml"/></Relationships>
</file>

<file path=ppt/slides/_rels/slide5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82.xml"/><Relationship Id="rId4" Type="http://schemas.openxmlformats.org/officeDocument/2006/relationships/slide" Target="slide19.xml"/></Relationships>
</file>

<file path=ppt/slides/_rels/slide5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83.xml"/><Relationship Id="rId4" Type="http://schemas.openxmlformats.org/officeDocument/2006/relationships/slide" Target="slide19.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6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84.xml"/><Relationship Id="rId4" Type="http://schemas.openxmlformats.org/officeDocument/2006/relationships/slide" Target="slide19.xml"/></Relationships>
</file>

<file path=ppt/slides/_rels/slide6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85.xml"/><Relationship Id="rId4" Type="http://schemas.openxmlformats.org/officeDocument/2006/relationships/slide" Target="slide19.xml"/></Relationships>
</file>

<file path=ppt/slides/_rels/slide6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86.xml"/><Relationship Id="rId4" Type="http://schemas.openxmlformats.org/officeDocument/2006/relationships/slide" Target="slide19.xml"/></Relationships>
</file>

<file path=ppt/slides/_rels/slide6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87.xml"/><Relationship Id="rId4" Type="http://schemas.openxmlformats.org/officeDocument/2006/relationships/slide" Target="slide19.xml"/></Relationships>
</file>

<file path=ppt/slides/_rels/slide64.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slide" Target="slide19.xml"/><Relationship Id="rId5" Type="http://schemas.openxmlformats.org/officeDocument/2006/relationships/slide" Target="slide1.xml"/><Relationship Id="rId4"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2.xml"/><Relationship Id="rId1" Type="http://schemas.openxmlformats.org/officeDocument/2006/relationships/tags" Target="../tags/tag91.xml"/><Relationship Id="rId5" Type="http://schemas.openxmlformats.org/officeDocument/2006/relationships/slide" Target="slide19.xml"/><Relationship Id="rId4" Type="http://schemas.openxmlformats.org/officeDocument/2006/relationships/slide" Target="slide1.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slide" Target="slide19.xml"/><Relationship Id="rId4" Type="http://schemas.openxmlformats.org/officeDocument/2006/relationships/slide" Target="slide1.xml"/></Relationships>
</file>

<file path=ppt/slides/_rels/slide6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95.xml"/><Relationship Id="rId4" Type="http://schemas.openxmlformats.org/officeDocument/2006/relationships/slide" Target="slide19.xml"/></Relationships>
</file>

<file path=ppt/slides/_rels/slide6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96.xml"/><Relationship Id="rId4" Type="http://schemas.openxmlformats.org/officeDocument/2006/relationships/slide" Target="slide19.xml"/></Relationships>
</file>

<file path=ppt/slides/_rels/slide6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97.xml"/><Relationship Id="rId4" Type="http://schemas.openxmlformats.org/officeDocument/2006/relationships/slide" Target="slide19.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7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98.xml"/><Relationship Id="rId4" Type="http://schemas.openxmlformats.org/officeDocument/2006/relationships/slide" Target="slide19.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51505" y="2817495"/>
            <a:ext cx="6941185" cy="737235"/>
            <a:chOff x="3027246" y="1938253"/>
            <a:chExt cx="5990707" cy="968738"/>
          </a:xfrm>
        </p:grpSpPr>
        <p:sp>
          <p:nvSpPr>
            <p:cNvPr id="38" name="圆角矩形 6">
              <a:hlinkClick r:id="rId9" action="ppaction://hlinksldjump"/>
            </p:cNvPr>
            <p:cNvSpPr/>
            <p:nvPr>
              <p:custDataLst>
                <p:tags r:id="rId6"/>
              </p:custDataLst>
            </p:nvPr>
          </p:nvSpPr>
          <p:spPr>
            <a:xfrm flipV="1">
              <a:off x="4137042" y="2036712"/>
              <a:ext cx="4880911" cy="792680"/>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p:nvPr>
              <p:custDataLst>
                <p:tags r:id="rId7"/>
              </p:custDataLst>
            </p:nvPr>
          </p:nvSpPr>
          <p:spPr>
            <a:xfrm>
              <a:off x="3027246" y="2016110"/>
              <a:ext cx="885507" cy="799447"/>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390787" y="1938253"/>
              <a:ext cx="4559207" cy="96873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数据纵览  考情分析</a:t>
              </a:r>
            </a:p>
          </p:txBody>
        </p:sp>
        <p:sp>
          <p:nvSpPr>
            <p:cNvPr id="62" name="圆角矩形 61"/>
            <p:cNvSpPr/>
            <p:nvPr/>
          </p:nvSpPr>
          <p:spPr bwMode="auto">
            <a:xfrm rot="16200000">
              <a:off x="3924200" y="2242422"/>
              <a:ext cx="36000" cy="39005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151505" y="3653790"/>
            <a:ext cx="6941820" cy="737235"/>
            <a:chOff x="2941329" y="3106174"/>
            <a:chExt cx="6094086" cy="1013103"/>
          </a:xfrm>
        </p:grpSpPr>
        <p:sp>
          <p:nvSpPr>
            <p:cNvPr id="42" name="圆角矩形 6">
              <a:hlinkClick r:id="" action="ppaction://noaction"/>
            </p:cNvPr>
            <p:cNvSpPr/>
            <p:nvPr>
              <p:custDataLst>
                <p:tags r:id="rId4"/>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p:nvPr>
              <p:custDataLst>
                <p:tags r:id="rId5"/>
              </p:custDataLst>
            </p:nvPr>
          </p:nvSpPr>
          <p:spPr>
            <a:xfrm>
              <a:off x="2941329" y="3252773"/>
              <a:ext cx="900705" cy="835302"/>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lnSpcReduction="10000"/>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087522" y="3106174"/>
              <a:ext cx="4529681" cy="1013103"/>
            </a:xfrm>
            <a:prstGeom prst="rect">
              <a:avLst/>
            </a:prstGeom>
            <a:noFill/>
            <a:ln w="9525">
              <a:noFill/>
            </a:ln>
          </p:spPr>
          <p:txBody>
            <a:bodyPr wrap="square" anchor="t">
              <a:spAutoFit/>
            </a:bodyPr>
            <a:lstStyle/>
            <a:p>
              <a:pPr algn="ctr">
                <a:lnSpc>
                  <a:spcPct val="150000"/>
                </a:lnSpc>
              </a:pPr>
              <a:r>
                <a:rPr lang="en-US" altLang="zh-CN"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575833" y="1293368"/>
            <a:ext cx="9712711" cy="1198880"/>
          </a:xfrm>
          <a:prstGeom prst="rect">
            <a:avLst/>
          </a:prstGeom>
          <a:noFill/>
          <a:ln w="9525">
            <a:noFill/>
          </a:ln>
        </p:spPr>
        <p:txBody>
          <a:bodyPr wrap="square" anchor="t">
            <a:spAutoFit/>
          </a:bodyPr>
          <a:lstStyle/>
          <a:p>
            <a:pPr algn="ctr">
              <a:lnSpc>
                <a:spcPct val="150000"/>
              </a:lnSpc>
            </a:pPr>
            <a:r>
              <a:rPr lang="zh-CN" altLang="zh-CN" sz="4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a:t>
            </a:r>
            <a:r>
              <a:rPr lang="zh-CN" altLang="en-US" sz="4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十三</a:t>
            </a:r>
            <a:r>
              <a:rPr lang="en-US" altLang="zh-CN" sz="4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4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复合句、并列句和连词</a:t>
            </a:r>
            <a:r>
              <a:rPr lang="zh-CN" altLang="zh-CN" sz="4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a:t>
            </a:r>
            <a:endParaRPr lang="zh-CN" altLang="en-US" sz="6000" b="1" dirty="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3151504" y="4537075"/>
            <a:ext cx="6941186" cy="751288"/>
            <a:chOff x="3024550" y="3691330"/>
            <a:chExt cx="6048318" cy="1128229"/>
          </a:xfrm>
        </p:grpSpPr>
        <p:sp>
          <p:nvSpPr>
            <p:cNvPr id="7" name="圆角矩形 6"/>
            <p:cNvSpPr/>
            <p:nvPr>
              <p:custDataLst>
                <p:tags r:id="rId2"/>
              </p:custDataLst>
            </p:nvPr>
          </p:nvSpPr>
          <p:spPr>
            <a:xfrm flipV="1">
              <a:off x="4145573" y="3971687"/>
              <a:ext cx="4927295" cy="792438"/>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p:nvPr>
              <p:custDataLst>
                <p:tags r:id="rId3"/>
              </p:custDataLst>
            </p:nvPr>
          </p:nvSpPr>
          <p:spPr>
            <a:xfrm>
              <a:off x="3024550" y="3994573"/>
              <a:ext cx="894022" cy="82498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p>
          </p:txBody>
        </p:sp>
        <p:sp>
          <p:nvSpPr>
            <p:cNvPr id="9" name="文本框 16">
              <a:hlinkClick r:id="rId12" action="ppaction://hlinksldjump"/>
            </p:cNvPr>
            <p:cNvSpPr txBox="1"/>
            <p:nvPr/>
          </p:nvSpPr>
          <p:spPr>
            <a:xfrm>
              <a:off x="4730410" y="3691330"/>
              <a:ext cx="3891249" cy="1107125"/>
            </a:xfrm>
            <a:prstGeom prst="rect">
              <a:avLst/>
            </a:prstGeom>
            <a:noFill/>
            <a:ln w="9525">
              <a:noFill/>
            </a:ln>
          </p:spPr>
          <p:txBody>
            <a:bodyPr wrap="square" anchor="t">
              <a:spAutoFit/>
            </a:bodyPr>
            <a:lstStyle/>
            <a:p>
              <a:pPr>
                <a:lnSpc>
                  <a:spcPct val="150000"/>
                </a:lnSpc>
              </a:pPr>
              <a:r>
                <a:rPr lang="en-US" altLang="zh-CN"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数据共享  考点聚焦</a:t>
              </a:r>
            </a:p>
          </p:txBody>
        </p:sp>
        <p:sp>
          <p:nvSpPr>
            <p:cNvPr id="10" name="圆角矩形 9"/>
            <p:cNvSpPr/>
            <p:nvPr/>
          </p:nvSpPr>
          <p:spPr bwMode="auto">
            <a:xfrm rot="16200000" flipH="1">
              <a:off x="3980973" y="4214218"/>
              <a:ext cx="37843" cy="385841"/>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147320" y="882015"/>
            <a:ext cx="11904980" cy="58337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9948"/>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5620" y="1536259"/>
            <a:ext cx="11136630" cy="526297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9.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承德模拟</a:t>
            </a:r>
            <a:r>
              <a:rPr lang="en-US" altLang="zh-CN" sz="2800" b="1" dirty="0" smtClean="0">
                <a:latin typeface="Times New Roman" panose="02020603050405020304" pitchFamily="18" charset="0"/>
                <a:ea typeface="宋体" panose="02010600030101010101" pitchFamily="2" charset="-122"/>
                <a:sym typeface="+mn-ea"/>
              </a:rPr>
              <a:t>) — What beautiful gifts! Could you please tell me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In the gift shop.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when you got them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how will you get them</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who you got them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where you got them</a:t>
            </a:r>
          </a:p>
          <a:p>
            <a:pPr>
              <a:lnSpc>
                <a:spcPct val="150000"/>
              </a:lnSpc>
            </a:pPr>
            <a:endParaRPr lang="en-US" altLang="zh-CN" sz="2800" b="1" dirty="0" smtClean="0">
              <a:latin typeface="Times New Roman" panose="02020603050405020304" pitchFamily="18" charset="0"/>
              <a:ea typeface="宋体" panose="02010600030101010101" pitchFamily="2" charset="-122"/>
              <a:sym typeface="+mn-ea"/>
            </a:endParaRPr>
          </a:p>
        </p:txBody>
      </p:sp>
      <p:sp>
        <p:nvSpPr>
          <p:cNvPr id="8" name="TextBox 7"/>
          <p:cNvSpPr txBox="1"/>
          <p:nvPr/>
        </p:nvSpPr>
        <p:spPr>
          <a:xfrm>
            <a:off x="1529257" y="2333299"/>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D</a:t>
            </a:r>
            <a:endParaRPr lang="zh-CN" altLang="en-US" sz="2800" b="1" dirty="0">
              <a:solidFill>
                <a:srgbClr val="FF0000"/>
              </a:solidFill>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9948"/>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5620" y="1536259"/>
            <a:ext cx="11136630" cy="397031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10.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河北模拟统考</a:t>
            </a:r>
            <a:r>
              <a:rPr lang="en-US" altLang="zh-CN" sz="2800" b="1" dirty="0" smtClean="0">
                <a:latin typeface="Times New Roman" panose="02020603050405020304" pitchFamily="18" charset="0"/>
                <a:ea typeface="宋体" panose="02010600030101010101" pitchFamily="2" charset="-122"/>
                <a:sym typeface="+mn-ea"/>
              </a:rPr>
              <a:t>) — Could you tell me _________?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I guess it was Tony.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when the plane arrives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where I could get some stamps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what was your trouble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who left the message for me</a:t>
            </a:r>
          </a:p>
        </p:txBody>
      </p:sp>
      <p:sp>
        <p:nvSpPr>
          <p:cNvPr id="8" name="TextBox 7"/>
          <p:cNvSpPr txBox="1"/>
          <p:nvPr/>
        </p:nvSpPr>
        <p:spPr>
          <a:xfrm>
            <a:off x="8403023" y="1686913"/>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D</a:t>
            </a:r>
            <a:endParaRPr lang="zh-CN" altLang="en-US" sz="2800" b="1" dirty="0">
              <a:solidFill>
                <a:srgbClr val="FF0000"/>
              </a:solidFill>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9948"/>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5620" y="1536259"/>
            <a:ext cx="11136630" cy="2677656"/>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11.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唐山迁安一模</a:t>
            </a:r>
            <a:r>
              <a:rPr lang="en-US" altLang="zh-CN" sz="2800" b="1" dirty="0" smtClean="0">
                <a:latin typeface="Times New Roman" panose="02020603050405020304" pitchFamily="18" charset="0"/>
                <a:ea typeface="宋体" panose="02010600030101010101" pitchFamily="2" charset="-122"/>
                <a:sym typeface="+mn-ea"/>
              </a:rPr>
              <a:t>) Little Tony was happy to get a gift from his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friend, ________ the gift was only a card.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though	                 B. but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since	                           D. if</a:t>
            </a:r>
          </a:p>
        </p:txBody>
      </p:sp>
      <p:sp>
        <p:nvSpPr>
          <p:cNvPr id="8" name="TextBox 7"/>
          <p:cNvSpPr txBox="1"/>
          <p:nvPr/>
        </p:nvSpPr>
        <p:spPr>
          <a:xfrm>
            <a:off x="2837796" y="2349065"/>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A</a:t>
            </a:r>
            <a:endParaRPr lang="zh-CN" altLang="en-US" sz="2800" b="1" dirty="0">
              <a:solidFill>
                <a:srgbClr val="FF0000"/>
              </a:solidFill>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9948"/>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5620" y="1536259"/>
            <a:ext cx="11355814" cy="461664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12.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石家庄长安区一模</a:t>
            </a:r>
            <a:r>
              <a:rPr lang="en-US" altLang="zh-CN" sz="2800" b="1" dirty="0" smtClean="0">
                <a:latin typeface="Times New Roman" panose="02020603050405020304" pitchFamily="18" charset="0"/>
                <a:ea typeface="宋体" panose="02010600030101010101" pitchFamily="2" charset="-122"/>
                <a:sym typeface="+mn-ea"/>
              </a:rPr>
              <a:t>) — Excuse me. Could you tell me _______ </a:t>
            </a:r>
            <a:r>
              <a:rPr lang="zh-CN" altLang="en-US" sz="2800" b="1" dirty="0" smtClean="0">
                <a:latin typeface="Times New Roman" panose="02020603050405020304" pitchFamily="18" charset="0"/>
                <a:ea typeface="宋体" panose="02010600030101010101" pitchFamily="2" charset="-122"/>
                <a:sym typeface="+mn-ea"/>
              </a:rPr>
              <a:t>　　　　 </a:t>
            </a:r>
            <a:endParaRPr lang="en-US" altLang="zh-CN" sz="2800" b="1" dirty="0" smtClean="0">
              <a:latin typeface="Times New Roman" panose="02020603050405020304" pitchFamily="18" charset="0"/>
              <a:ea typeface="宋体" panose="02010600030101010101" pitchFamily="2" charset="-122"/>
              <a:sym typeface="+mn-ea"/>
            </a:endParaRP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about the local history and culture?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Of course. You can check it on this computer.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why I can get the information</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what information I got</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where I can get the information</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that I got the information</a:t>
            </a:r>
          </a:p>
        </p:txBody>
      </p:sp>
      <p:sp>
        <p:nvSpPr>
          <p:cNvPr id="8" name="TextBox 7"/>
          <p:cNvSpPr txBox="1"/>
          <p:nvPr/>
        </p:nvSpPr>
        <p:spPr>
          <a:xfrm>
            <a:off x="10767860" y="1686914"/>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C</a:t>
            </a:r>
            <a:endParaRPr lang="zh-CN" altLang="en-US" sz="2800" b="1" dirty="0">
              <a:solidFill>
                <a:srgbClr val="FF0000"/>
              </a:solidFill>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9948"/>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5620" y="1536259"/>
            <a:ext cx="11355814" cy="3246530"/>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13.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石家庄裕华区一模</a:t>
            </a:r>
            <a:r>
              <a:rPr lang="en-US" altLang="zh-CN" sz="2800" b="1" dirty="0" smtClean="0">
                <a:latin typeface="Times New Roman" panose="02020603050405020304" pitchFamily="18" charset="0"/>
                <a:ea typeface="宋体" panose="02010600030101010101" pitchFamily="2" charset="-122"/>
                <a:sym typeface="+mn-ea"/>
              </a:rPr>
              <a:t>) All the passengers will stay at the airport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for another day if the snow storm ________ tomorrow.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won’t stop	               B. doesn’t stop</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didn’t stop	               D. hasn’t stopped</a:t>
            </a:r>
          </a:p>
          <a:p>
            <a:pPr>
              <a:lnSpc>
                <a:spcPct val="150000"/>
              </a:lnSpc>
            </a:pPr>
            <a:endParaRPr lang="en-US" altLang="zh-CN" sz="2800" b="1" dirty="0" smtClean="0">
              <a:latin typeface="Times New Roman" panose="02020603050405020304" pitchFamily="18" charset="0"/>
              <a:ea typeface="宋体" panose="02010600030101010101" pitchFamily="2" charset="-122"/>
              <a:sym typeface="+mn-ea"/>
            </a:endParaRPr>
          </a:p>
        </p:txBody>
      </p:sp>
      <p:sp>
        <p:nvSpPr>
          <p:cNvPr id="8" name="TextBox 7"/>
          <p:cNvSpPr txBox="1"/>
          <p:nvPr/>
        </p:nvSpPr>
        <p:spPr>
          <a:xfrm>
            <a:off x="6889543" y="2333300"/>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B</a:t>
            </a:r>
            <a:endParaRPr lang="zh-CN" altLang="en-US" sz="2800" b="1" dirty="0">
              <a:solidFill>
                <a:srgbClr val="FF0000"/>
              </a:solidFill>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9948"/>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5620" y="1536259"/>
            <a:ext cx="11355814" cy="461664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14.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唐山丰润区一模</a:t>
            </a:r>
            <a:r>
              <a:rPr lang="en-US" altLang="zh-CN" sz="2800" b="1" dirty="0" smtClean="0">
                <a:latin typeface="Times New Roman" panose="02020603050405020304" pitchFamily="18" charset="0"/>
                <a:ea typeface="宋体" panose="02010600030101010101" pitchFamily="2" charset="-122"/>
                <a:sym typeface="+mn-ea"/>
              </a:rPr>
              <a:t>)So far nobody has really known 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Some say it’s the result of carelessness.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what caused the accident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when the accident happened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where the accident happened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who saw the accident happen</a:t>
            </a:r>
          </a:p>
          <a:p>
            <a:pPr>
              <a:lnSpc>
                <a:spcPct val="150000"/>
              </a:lnSpc>
            </a:pPr>
            <a:endParaRPr lang="en-US" altLang="zh-CN" sz="2800" b="1" dirty="0" smtClean="0">
              <a:latin typeface="Times New Roman" panose="02020603050405020304" pitchFamily="18" charset="0"/>
              <a:ea typeface="宋体" panose="02010600030101010101" pitchFamily="2" charset="-122"/>
              <a:sym typeface="+mn-ea"/>
            </a:endParaRPr>
          </a:p>
        </p:txBody>
      </p:sp>
      <p:sp>
        <p:nvSpPr>
          <p:cNvPr id="8" name="TextBox 7"/>
          <p:cNvSpPr txBox="1"/>
          <p:nvPr/>
        </p:nvSpPr>
        <p:spPr>
          <a:xfrm>
            <a:off x="10137240" y="1702680"/>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A</a:t>
            </a:r>
            <a:endParaRPr lang="zh-CN" altLang="en-US" sz="2800" b="1" dirty="0">
              <a:solidFill>
                <a:srgbClr val="FF0000"/>
              </a:solidFill>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9948"/>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5620" y="1536259"/>
            <a:ext cx="11355814" cy="461664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15.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唐山路南区二模</a:t>
            </a:r>
            <a:r>
              <a:rPr lang="en-US" altLang="zh-CN" sz="2800" b="1" dirty="0" smtClean="0">
                <a:latin typeface="Times New Roman" panose="02020603050405020304" pitchFamily="18" charset="0"/>
                <a:ea typeface="宋体" panose="02010600030101010101" pitchFamily="2" charset="-122"/>
                <a:sym typeface="+mn-ea"/>
              </a:rPr>
              <a:t>)</a:t>
            </a:r>
            <a:r>
              <a:rPr lang="en-US" altLang="zh-CN" sz="2800" b="1" dirty="0" err="1" smtClean="0">
                <a:latin typeface="Times New Roman" panose="02020603050405020304" pitchFamily="18" charset="0"/>
                <a:ea typeface="宋体" panose="02010600030101010101" pitchFamily="2" charset="-122"/>
                <a:sym typeface="+mn-ea"/>
              </a:rPr>
              <a:t>WeChat</a:t>
            </a:r>
            <a:r>
              <a:rPr lang="en-US" altLang="zh-CN" sz="2800" b="1" dirty="0" smtClean="0">
                <a:latin typeface="Times New Roman" panose="02020603050405020304" pitchFamily="18" charset="0"/>
                <a:ea typeface="宋体" panose="02010600030101010101" pitchFamily="2" charset="-122"/>
                <a:sym typeface="+mn-ea"/>
              </a:rPr>
              <a:t> Pay makes our life convenient. We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can buy things ________ we don’t take any money.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even if</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B. so that</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C. because</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D. unless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16.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张家口二模</a:t>
            </a:r>
            <a:r>
              <a:rPr lang="en-US" altLang="zh-CN" sz="2800" b="1" dirty="0" smtClean="0">
                <a:latin typeface="Times New Roman" panose="02020603050405020304" pitchFamily="18" charset="0"/>
                <a:ea typeface="宋体" panose="02010600030101010101" pitchFamily="2" charset="-122"/>
                <a:sym typeface="+mn-ea"/>
              </a:rPr>
              <a:t>)You will succeed in the end ________ you give up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halfway.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if</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B. unless</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C. because</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D. although</a:t>
            </a:r>
          </a:p>
          <a:p>
            <a:pPr>
              <a:lnSpc>
                <a:spcPct val="150000"/>
              </a:lnSpc>
            </a:pPr>
            <a:endParaRPr lang="en-US" altLang="zh-CN" sz="2800" b="1" dirty="0" smtClean="0">
              <a:latin typeface="Times New Roman" panose="02020603050405020304" pitchFamily="18" charset="0"/>
              <a:ea typeface="宋体" panose="02010600030101010101" pitchFamily="2" charset="-122"/>
              <a:sym typeface="+mn-ea"/>
            </a:endParaRPr>
          </a:p>
        </p:txBody>
      </p:sp>
      <p:sp>
        <p:nvSpPr>
          <p:cNvPr id="8" name="TextBox 7"/>
          <p:cNvSpPr txBox="1"/>
          <p:nvPr/>
        </p:nvSpPr>
        <p:spPr>
          <a:xfrm>
            <a:off x="4067515" y="2333301"/>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A</a:t>
            </a:r>
            <a:endParaRPr lang="zh-CN" altLang="en-US" sz="2800" b="1" dirty="0">
              <a:solidFill>
                <a:srgbClr val="FF0000"/>
              </a:solidFill>
              <a:latin typeface="Times New Roman" pitchFamily="18" charset="0"/>
              <a:cs typeface="Times New Roman" pitchFamily="18" charset="0"/>
            </a:endParaRPr>
          </a:p>
        </p:txBody>
      </p:sp>
      <p:sp>
        <p:nvSpPr>
          <p:cNvPr id="7" name="TextBox 6"/>
          <p:cNvSpPr txBox="1"/>
          <p:nvPr/>
        </p:nvSpPr>
        <p:spPr>
          <a:xfrm>
            <a:off x="8728858" y="3605052"/>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B</a:t>
            </a:r>
            <a:endParaRPr lang="zh-CN" altLang="en-US" sz="2800" b="1" dirty="0">
              <a:solidFill>
                <a:srgbClr val="FF0000"/>
              </a:solidFill>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9948"/>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5620" y="1536259"/>
            <a:ext cx="11355814" cy="461664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17. (2012</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石家庄</a:t>
            </a:r>
            <a:r>
              <a:rPr lang="en-US" altLang="zh-CN" sz="2800" b="1" dirty="0" smtClean="0">
                <a:latin typeface="Times New Roman" panose="02020603050405020304" pitchFamily="18" charset="0"/>
                <a:ea typeface="宋体" panose="02010600030101010101" pitchFamily="2" charset="-122"/>
                <a:sym typeface="+mn-ea"/>
              </a:rPr>
              <a:t>28</a:t>
            </a:r>
            <a:r>
              <a:rPr lang="zh-CN" altLang="en-US" sz="2800" b="1" dirty="0" smtClean="0">
                <a:latin typeface="Times New Roman" panose="02020603050405020304" pitchFamily="18" charset="0"/>
                <a:ea typeface="宋体" panose="02010600030101010101" pitchFamily="2" charset="-122"/>
                <a:sym typeface="+mn-ea"/>
              </a:rPr>
              <a:t>中一模</a:t>
            </a:r>
            <a:r>
              <a:rPr lang="en-US" altLang="zh-CN" sz="2800" b="1" dirty="0" smtClean="0">
                <a:latin typeface="Times New Roman" panose="02020603050405020304" pitchFamily="18" charset="0"/>
                <a:ea typeface="宋体" panose="02010600030101010101" pitchFamily="2" charset="-122"/>
                <a:sym typeface="+mn-ea"/>
              </a:rPr>
              <a:t>)Nobody can hear you ________ you speak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in a louder voice.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unless	B. if	        C. when	D. after</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18.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邯郸一模</a:t>
            </a:r>
            <a:r>
              <a:rPr lang="en-US" altLang="zh-CN" sz="2800" b="1" dirty="0" smtClean="0">
                <a:latin typeface="Times New Roman" panose="02020603050405020304" pitchFamily="18" charset="0"/>
                <a:ea typeface="宋体" panose="02010600030101010101" pitchFamily="2" charset="-122"/>
                <a:sym typeface="+mn-ea"/>
              </a:rPr>
              <a:t>) ________ we work hard together, nothing can stop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us from realizing the Chinese dream.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Unless	                   B. Although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As long as	                   D. Even if</a:t>
            </a:r>
          </a:p>
        </p:txBody>
      </p:sp>
      <p:sp>
        <p:nvSpPr>
          <p:cNvPr id="8" name="TextBox 7"/>
          <p:cNvSpPr txBox="1"/>
          <p:nvPr/>
        </p:nvSpPr>
        <p:spPr>
          <a:xfrm>
            <a:off x="8939078" y="1702681"/>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A</a:t>
            </a:r>
            <a:endParaRPr lang="zh-CN" altLang="en-US" sz="2800" b="1" dirty="0">
              <a:solidFill>
                <a:srgbClr val="FF0000"/>
              </a:solidFill>
              <a:latin typeface="Times New Roman" pitchFamily="18" charset="0"/>
              <a:cs typeface="Times New Roman" pitchFamily="18" charset="0"/>
            </a:endParaRPr>
          </a:p>
        </p:txBody>
      </p:sp>
      <p:sp>
        <p:nvSpPr>
          <p:cNvPr id="7" name="TextBox 6"/>
          <p:cNvSpPr txBox="1"/>
          <p:nvPr/>
        </p:nvSpPr>
        <p:spPr>
          <a:xfrm>
            <a:off x="4503707" y="3620820"/>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C</a:t>
            </a:r>
            <a:endParaRPr lang="zh-CN" altLang="en-US" sz="2800" b="1" dirty="0">
              <a:solidFill>
                <a:srgbClr val="FF0000"/>
              </a:solidFill>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9948"/>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5620" y="1536259"/>
            <a:ext cx="11355814" cy="5185522"/>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19.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衡水一模</a:t>
            </a:r>
            <a:r>
              <a:rPr lang="en-US" altLang="zh-CN" sz="2800" b="1" dirty="0" smtClean="0">
                <a:latin typeface="Times New Roman" panose="02020603050405020304" pitchFamily="18" charset="0"/>
                <a:ea typeface="宋体" panose="02010600030101010101" pitchFamily="2" charset="-122"/>
                <a:sym typeface="+mn-ea"/>
              </a:rPr>
              <a:t>)A true friend is a person _______ reaches for your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hand and touches your heart.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whom	B. whose	  C. who	          D. which</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20.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邢台二模</a:t>
            </a:r>
            <a:r>
              <a:rPr lang="en-US" altLang="zh-CN" sz="2800" b="1" dirty="0" smtClean="0">
                <a:latin typeface="Times New Roman" panose="02020603050405020304" pitchFamily="18" charset="0"/>
                <a:ea typeface="宋体" panose="02010600030101010101" pitchFamily="2" charset="-122"/>
                <a:sym typeface="+mn-ea"/>
              </a:rPr>
              <a:t>) —Miss Green, I tried hard but I didn’t make much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progress in English learning.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Come on, Helen. ________ you try your best, you will never know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how great you are.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Until	          B. Unless	   C. Though	D. If</a:t>
            </a:r>
          </a:p>
        </p:txBody>
      </p:sp>
      <p:sp>
        <p:nvSpPr>
          <p:cNvPr id="8" name="TextBox 7"/>
          <p:cNvSpPr txBox="1"/>
          <p:nvPr/>
        </p:nvSpPr>
        <p:spPr>
          <a:xfrm>
            <a:off x="8071948" y="1702681"/>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C</a:t>
            </a:r>
            <a:endParaRPr lang="zh-CN" altLang="en-US" sz="2800" b="1" dirty="0">
              <a:solidFill>
                <a:srgbClr val="FF0000"/>
              </a:solidFill>
              <a:latin typeface="Times New Roman" pitchFamily="18" charset="0"/>
              <a:cs typeface="Times New Roman" pitchFamily="18" charset="0"/>
            </a:endParaRPr>
          </a:p>
        </p:txBody>
      </p:sp>
      <p:sp>
        <p:nvSpPr>
          <p:cNvPr id="7" name="TextBox 6"/>
          <p:cNvSpPr txBox="1"/>
          <p:nvPr/>
        </p:nvSpPr>
        <p:spPr>
          <a:xfrm>
            <a:off x="4803246" y="4897828"/>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B</a:t>
            </a:r>
            <a:endParaRPr lang="zh-CN" altLang="en-US" sz="2800" b="1" dirty="0">
              <a:solidFill>
                <a:srgbClr val="FF0000"/>
              </a:solidFill>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127635" y="816610"/>
            <a:ext cx="11982450" cy="590296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z="2000"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343451" y="944896"/>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6" name="圆角矩形 5"/>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文本框 6"/>
          <p:cNvSpPr txBox="1"/>
          <p:nvPr/>
        </p:nvSpPr>
        <p:spPr>
          <a:xfrm>
            <a:off x="14249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数据共享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考点聚焦</a:t>
            </a:r>
          </a:p>
        </p:txBody>
      </p:sp>
      <p:sp>
        <p:nvSpPr>
          <p:cNvPr id="8" name="圆角矩形 7"/>
          <p:cNvSpPr/>
          <p:nvPr/>
        </p:nvSpPr>
        <p:spPr>
          <a:xfrm>
            <a:off x="4307396" y="173923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三角形 7"/>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文本框 2">
            <a:hlinkClick r:id="rId4" action="ppaction://hlinksldjump"/>
          </p:cNvPr>
          <p:cNvSpPr txBox="1"/>
          <p:nvPr/>
        </p:nvSpPr>
        <p:spPr>
          <a:xfrm>
            <a:off x="4902200" y="2139950"/>
            <a:ext cx="7283450" cy="521970"/>
          </a:xfrm>
          <a:prstGeom prst="rect">
            <a:avLst/>
          </a:prstGeom>
          <a:noFill/>
          <a:ln w="9525">
            <a:noFill/>
          </a:ln>
        </p:spPr>
        <p:txBody>
          <a:bodyPr wrap="square" anchor="t">
            <a:spAutoFit/>
          </a:bodyPr>
          <a:lstStyle/>
          <a:p>
            <a:pPr algn="l"/>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考点 </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en-US" altLang="zh-CN" sz="2800" b="1" dirty="0" smtClean="0">
                <a:solidFill>
                  <a:schemeClr val="tx1"/>
                </a:solidFill>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solidFill>
                  <a:schemeClr val="tx1"/>
                </a:solidFill>
                <a:latin typeface="黑体" panose="02010609060101010101" pitchFamily="49" charset="-122"/>
                <a:ea typeface="黑体" panose="02010609060101010101" pitchFamily="49" charset="-122"/>
                <a:sym typeface="宋体" panose="02010600030101010101" pitchFamily="2" charset="-122"/>
              </a:rPr>
              <a:t>宾语从句</a:t>
            </a:r>
            <a:endParaRPr lang="zh-CN" altLang="en-US" sz="2800" b="1" dirty="0" smtClean="0">
              <a:solidFill>
                <a:schemeClr val="tx1"/>
              </a:solidFill>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19" name="文本框 2">
            <a:hlinkClick r:id="rId5" action="ppaction://hlinksldjump"/>
          </p:cNvPr>
          <p:cNvSpPr txBox="1"/>
          <p:nvPr/>
        </p:nvSpPr>
        <p:spPr>
          <a:xfrm>
            <a:off x="4890135" y="2895600"/>
            <a:ext cx="9045575" cy="521970"/>
          </a:xfrm>
          <a:prstGeom prst="rect">
            <a:avLst/>
          </a:prstGeom>
          <a:noFill/>
          <a:ln w="9525">
            <a:noFill/>
          </a:ln>
        </p:spPr>
        <p:txBody>
          <a:bodyPr wrap="square" anchor="t">
            <a:spAutoFit/>
          </a:bodyPr>
          <a:lstStyle/>
          <a:p>
            <a:pPr algn="l"/>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考点</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en-US"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状语从句与从属连词</a:t>
            </a:r>
            <a:endParaRPr lang="zh-CN" altLang="en-US" sz="2800" b="1" dirty="0" smtClean="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21" name="文本框 2">
            <a:hlinkClick r:id="rId6" action="ppaction://hlinksldjump"/>
          </p:cNvPr>
          <p:cNvSpPr txBox="1"/>
          <p:nvPr/>
        </p:nvSpPr>
        <p:spPr>
          <a:xfrm>
            <a:off x="4883785" y="3684270"/>
            <a:ext cx="6993890" cy="521970"/>
          </a:xfrm>
          <a:prstGeom prst="rect">
            <a:avLst/>
          </a:prstGeom>
          <a:noFill/>
          <a:ln w="9525">
            <a:noFill/>
          </a:ln>
        </p:spPr>
        <p:txBody>
          <a:bodyPr wrap="square" anchor="t">
            <a:spAutoFit/>
          </a:bodyPr>
          <a:lstStyle/>
          <a:p>
            <a:pPr algn="l"/>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考点</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en-US"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定语从句</a:t>
            </a:r>
            <a:endParaRPr lang="zh-CN" altLang="en-US" sz="2800" b="1" dirty="0" smtClean="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2" name="椭圆 1"/>
          <p:cNvSpPr/>
          <p:nvPr/>
        </p:nvSpPr>
        <p:spPr>
          <a:xfrm>
            <a:off x="5806440" y="2880360"/>
            <a:ext cx="570230" cy="55245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黑体" panose="02010609060101010101" pitchFamily="49" charset="-122"/>
                <a:ea typeface="黑体" panose="02010609060101010101" pitchFamily="49" charset="-122"/>
              </a:rPr>
              <a:t>二</a:t>
            </a:r>
          </a:p>
        </p:txBody>
      </p:sp>
      <p:sp>
        <p:nvSpPr>
          <p:cNvPr id="3" name="椭圆 2"/>
          <p:cNvSpPr/>
          <p:nvPr/>
        </p:nvSpPr>
        <p:spPr>
          <a:xfrm>
            <a:off x="5818505" y="3679190"/>
            <a:ext cx="570230" cy="55245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黑体" panose="02010609060101010101" pitchFamily="49" charset="-122"/>
                <a:ea typeface="黑体" panose="02010609060101010101" pitchFamily="49" charset="-122"/>
              </a:rPr>
              <a:t>三</a:t>
            </a:r>
          </a:p>
        </p:txBody>
      </p:sp>
      <p:sp>
        <p:nvSpPr>
          <p:cNvPr id="14" name="椭圆 13"/>
          <p:cNvSpPr/>
          <p:nvPr/>
        </p:nvSpPr>
        <p:spPr>
          <a:xfrm>
            <a:off x="5815330" y="2124710"/>
            <a:ext cx="561340" cy="55245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黑体" panose="02010609060101010101" pitchFamily="49" charset="-122"/>
                <a:ea typeface="黑体" panose="02010609060101010101" pitchFamily="49" charset="-122"/>
              </a:rPr>
              <a:t>一</a:t>
            </a:r>
          </a:p>
        </p:txBody>
      </p:sp>
      <p:sp>
        <p:nvSpPr>
          <p:cNvPr id="11" name="文本框 2">
            <a:hlinkClick r:id="rId7" action="ppaction://hlinksldjump"/>
          </p:cNvPr>
          <p:cNvSpPr txBox="1"/>
          <p:nvPr/>
        </p:nvSpPr>
        <p:spPr>
          <a:xfrm>
            <a:off x="4902835" y="4478020"/>
            <a:ext cx="6993255" cy="521970"/>
          </a:xfrm>
          <a:prstGeom prst="rect">
            <a:avLst/>
          </a:prstGeom>
          <a:noFill/>
          <a:ln w="9525">
            <a:noFill/>
          </a:ln>
        </p:spPr>
        <p:txBody>
          <a:bodyPr wrap="square" anchor="t">
            <a:spAutoFit/>
          </a:bodyPr>
          <a:lstStyle/>
          <a:p>
            <a:pPr algn="l"/>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考点</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en-US"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并列句与并列连词</a:t>
            </a:r>
            <a:endParaRPr lang="zh-CN" altLang="en-US" sz="2800" b="1" dirty="0" smtClean="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12" name="椭圆 11"/>
          <p:cNvSpPr/>
          <p:nvPr/>
        </p:nvSpPr>
        <p:spPr>
          <a:xfrm>
            <a:off x="5833745" y="4475480"/>
            <a:ext cx="570230" cy="55245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黑体" panose="02010609060101010101" pitchFamily="49" charset="-122"/>
                <a:ea typeface="黑体" panose="02010609060101010101" pitchFamily="49" charset="-122"/>
              </a:rPr>
              <a:t>四</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1437"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专</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考情分析</a:t>
            </a:r>
          </a:p>
        </p:txBody>
      </p:sp>
      <p:sp>
        <p:nvSpPr>
          <p:cNvPr id="10" name="圆角矩形 9">
            <a:hlinkClick r:id=""/>
          </p:cNvPr>
          <p:cNvSpPr/>
          <p:nvPr/>
        </p:nvSpPr>
        <p:spPr>
          <a:xfrm>
            <a:off x="10447221" y="961476"/>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5"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p:nvSpPr>
        <p:spPr>
          <a:xfrm>
            <a:off x="653010" y="1641407"/>
            <a:ext cx="6963410" cy="46037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cs typeface="黑体" panose="02010609060101010101" pitchFamily="49" charset="-122"/>
              </a:rPr>
              <a:t>2012—2021年河北中考命题分析</a:t>
            </a:r>
          </a:p>
        </p:txBody>
      </p:sp>
      <p:sp>
        <p:nvSpPr>
          <p:cNvPr id="8" name="圆角矩形 7"/>
          <p:cNvSpPr/>
          <p:nvPr/>
        </p:nvSpPr>
        <p:spPr>
          <a:xfrm>
            <a:off x="2304415" y="1073785"/>
            <a:ext cx="3659505" cy="503555"/>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zh-CN" dirty="0"/>
              <a:t>                    </a:t>
            </a:r>
          </a:p>
        </p:txBody>
      </p:sp>
      <p:sp>
        <p:nvSpPr>
          <p:cNvPr id="9" name="矩形 8"/>
          <p:cNvSpPr/>
          <p:nvPr/>
        </p:nvSpPr>
        <p:spPr>
          <a:xfrm>
            <a:off x="2977515" y="1073785"/>
            <a:ext cx="5560060" cy="503555"/>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a:latin typeface="黑体" panose="02010609060101010101" pitchFamily="49" charset="-122"/>
                <a:ea typeface="黑体" panose="02010609060101010101" pitchFamily="49" charset="-122"/>
                <a:cs typeface="黑体" panose="02010609060101010101" pitchFamily="49" charset="-122"/>
              </a:rPr>
              <a:t>数据总览</a:t>
            </a:r>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a:latin typeface="黑体" panose="02010609060101010101" pitchFamily="49" charset="-122"/>
                <a:ea typeface="黑体" panose="02010609060101010101" pitchFamily="49" charset="-122"/>
                <a:cs typeface="黑体" panose="02010609060101010101" pitchFamily="49" charset="-122"/>
              </a:rPr>
              <a:t>考情分析</a:t>
            </a:r>
          </a:p>
        </p:txBody>
      </p:sp>
      <p:sp>
        <p:nvSpPr>
          <p:cNvPr id="12" name="椭圆 11"/>
          <p:cNvSpPr/>
          <p:nvPr/>
        </p:nvSpPr>
        <p:spPr>
          <a:xfrm>
            <a:off x="2599055" y="946472"/>
            <a:ext cx="729615" cy="72961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1            </a:t>
            </a:r>
          </a:p>
        </p:txBody>
      </p:sp>
      <p:graphicFrame>
        <p:nvGraphicFramePr>
          <p:cNvPr id="6" name="表格 5"/>
          <p:cNvGraphicFramePr>
            <a:graphicFrameLocks noGrp="1"/>
          </p:cNvGraphicFramePr>
          <p:nvPr>
            <p:custDataLst>
              <p:tags r:id="rId2"/>
            </p:custDataLst>
            <p:extLst>
              <p:ext uri="{D42A27DB-BD31-4B8C-83A1-F6EECF244321}">
                <p14:modId xmlns:p14="http://schemas.microsoft.com/office/powerpoint/2010/main" xmlns="" val="1030875843"/>
              </p:ext>
            </p:extLst>
          </p:nvPr>
        </p:nvGraphicFramePr>
        <p:xfrm>
          <a:off x="360680" y="2230095"/>
          <a:ext cx="11589582" cy="4504599"/>
        </p:xfrm>
        <a:graphic>
          <a:graphicData uri="http://schemas.openxmlformats.org/drawingml/2006/table">
            <a:tbl>
              <a:tblPr firstRow="1" firstCol="1" bandRow="1">
                <a:tableStyleId>{5940675A-B579-460E-94D1-54222C63F5DA}</a:tableStyleId>
              </a:tblPr>
              <a:tblGrid>
                <a:gridCol w="1282428"/>
                <a:gridCol w="881447"/>
                <a:gridCol w="2036190"/>
                <a:gridCol w="689172"/>
                <a:gridCol w="1931908"/>
                <a:gridCol w="489708"/>
                <a:gridCol w="809808"/>
                <a:gridCol w="1340576"/>
                <a:gridCol w="961697"/>
                <a:gridCol w="1166648"/>
              </a:tblGrid>
              <a:tr h="1805601">
                <a:tc gridSpan="5">
                  <a:txBody>
                    <a:bodyPr/>
                    <a:lstStyle/>
                    <a:p>
                      <a:pPr algn="ctr" fontAlgn="auto">
                        <a:lnSpc>
                          <a:spcPct val="100000"/>
                        </a:lnSpc>
                        <a:spcAft>
                          <a:spcPts val="0"/>
                        </a:spcAft>
                      </a:pPr>
                      <a:r>
                        <a:rPr lang="zh-CN" altLang="en-US" sz="2000" b="1" dirty="0">
                          <a:latin typeface="黑体" panose="02010609060101010101" pitchFamily="49" charset="-122"/>
                          <a:ea typeface="黑体" panose="02010609060101010101" pitchFamily="49" charset="-122"/>
                          <a:sym typeface="+mn-ea"/>
                        </a:rPr>
                        <a:t>考点综述</a:t>
                      </a:r>
                      <a:endParaRPr lang="zh-CN" altLang="en-US" sz="2000" b="1" dirty="0"/>
                    </a:p>
                    <a:p>
                      <a:pPr algn="l" fontAlgn="auto">
                        <a:lnSpc>
                          <a:spcPct val="100000"/>
                        </a:lnSpc>
                        <a:spcAft>
                          <a:spcPts val="0"/>
                        </a:spcAft>
                      </a:pPr>
                      <a:r>
                        <a:rPr lang="zh-CN" altLang="en-US" sz="2000" dirty="0" smtClean="0">
                          <a:sym typeface="+mn-ea"/>
                        </a:rPr>
                        <a:t>宾语从句是河北中考的必考点</a:t>
                      </a:r>
                      <a:r>
                        <a:rPr lang="en-US" altLang="zh-CN" sz="2000" dirty="0" smtClean="0">
                          <a:sym typeface="+mn-ea"/>
                        </a:rPr>
                        <a:t>,</a:t>
                      </a:r>
                      <a:r>
                        <a:rPr lang="zh-CN" altLang="en-US" sz="2000" dirty="0" smtClean="0">
                          <a:sym typeface="+mn-ea"/>
                        </a:rPr>
                        <a:t>考查形式多为单项选择</a:t>
                      </a:r>
                      <a:r>
                        <a:rPr lang="en-US" altLang="zh-CN" sz="2000" dirty="0" smtClean="0">
                          <a:sym typeface="+mn-ea"/>
                        </a:rPr>
                        <a:t>,</a:t>
                      </a:r>
                      <a:r>
                        <a:rPr lang="zh-CN" altLang="en-US" sz="2000" dirty="0" smtClean="0">
                          <a:sym typeface="+mn-ea"/>
                        </a:rPr>
                        <a:t>但</a:t>
                      </a:r>
                      <a:r>
                        <a:rPr lang="en-US" altLang="zh-CN" sz="2000" dirty="0" smtClean="0">
                          <a:sym typeface="+mn-ea"/>
                        </a:rPr>
                        <a:t>2019</a:t>
                      </a:r>
                      <a:r>
                        <a:rPr lang="zh-CN" altLang="en-US" sz="2000" dirty="0" smtClean="0">
                          <a:sym typeface="+mn-ea"/>
                        </a:rPr>
                        <a:t>年以连词成句的形式来考查</a:t>
                      </a:r>
                      <a:r>
                        <a:rPr lang="en-US" altLang="zh-CN" sz="2000" dirty="0" smtClean="0">
                          <a:sym typeface="+mn-ea"/>
                        </a:rPr>
                        <a:t>,</a:t>
                      </a:r>
                      <a:r>
                        <a:rPr lang="zh-CN" altLang="en-US" sz="2000" dirty="0" smtClean="0">
                          <a:sym typeface="+mn-ea"/>
                        </a:rPr>
                        <a:t>主要考查语序或疑问词的选择。连词是重要考点</a:t>
                      </a:r>
                      <a:r>
                        <a:rPr lang="en-US" altLang="zh-CN" sz="2000" dirty="0" smtClean="0">
                          <a:sym typeface="+mn-ea"/>
                        </a:rPr>
                        <a:t>,</a:t>
                      </a:r>
                      <a:r>
                        <a:rPr lang="zh-CN" altLang="en-US" sz="2000" dirty="0" smtClean="0">
                          <a:sym typeface="+mn-ea"/>
                        </a:rPr>
                        <a:t>包括从属连词与并列连词</a:t>
                      </a:r>
                      <a:r>
                        <a:rPr lang="en-US" altLang="zh-CN" sz="2000" dirty="0" smtClean="0">
                          <a:sym typeface="+mn-ea"/>
                        </a:rPr>
                        <a:t>,</a:t>
                      </a:r>
                      <a:r>
                        <a:rPr lang="zh-CN" altLang="en-US" sz="2000" dirty="0" smtClean="0">
                          <a:sym typeface="+mn-ea"/>
                        </a:rPr>
                        <a:t>多在单项选择或完形填空中出现。定语从句虽然关系考生对阅读材料的理解</a:t>
                      </a:r>
                      <a:r>
                        <a:rPr lang="en-US" altLang="zh-CN" sz="2000" dirty="0" smtClean="0">
                          <a:sym typeface="+mn-ea"/>
                        </a:rPr>
                        <a:t>,</a:t>
                      </a:r>
                      <a:r>
                        <a:rPr lang="zh-CN" altLang="en-US" sz="2000" dirty="0" smtClean="0">
                          <a:sym typeface="+mn-ea"/>
                        </a:rPr>
                        <a:t>但近年来对其没有设题考查</a:t>
                      </a:r>
                      <a:endParaRPr lang="zh-CN" altLang="en-US" sz="2000" dirty="0">
                        <a:sym typeface="+mn-ea"/>
                      </a:endParaRPr>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gridSpan="5">
                  <a:txBody>
                    <a:bodyPr/>
                    <a:lstStyle/>
                    <a:p>
                      <a:pPr algn="ctr" fontAlgn="auto">
                        <a:lnSpc>
                          <a:spcPct val="100000"/>
                        </a:lnSpc>
                        <a:spcAft>
                          <a:spcPts val="0"/>
                        </a:spcAft>
                      </a:pPr>
                      <a:r>
                        <a:rPr lang="zh-CN" altLang="en-US" sz="2000" b="1" dirty="0">
                          <a:latin typeface="黑体" panose="02010609060101010101" pitchFamily="49" charset="-122"/>
                          <a:ea typeface="黑体" panose="02010609060101010101" pitchFamily="49" charset="-122"/>
                          <a:sym typeface="+mn-ea"/>
                        </a:rPr>
                        <a:t>满分攻略</a:t>
                      </a:r>
                      <a:endParaRPr lang="zh-CN" altLang="en-US" sz="2000" dirty="0">
                        <a:latin typeface="黑体" panose="02010609060101010101" pitchFamily="49" charset="-122"/>
                        <a:ea typeface="黑体" panose="02010609060101010101" pitchFamily="49" charset="-122"/>
                      </a:endParaRPr>
                    </a:p>
                    <a:p>
                      <a:pPr algn="l" fontAlgn="auto">
                        <a:lnSpc>
                          <a:spcPct val="100000"/>
                        </a:lnSpc>
                        <a:spcAft>
                          <a:spcPts val="0"/>
                        </a:spcAft>
                      </a:pPr>
                      <a:r>
                        <a:rPr lang="zh-CN" altLang="en-US" sz="2000" kern="1200" dirty="0" smtClean="0">
                          <a:solidFill>
                            <a:schemeClr val="tx1"/>
                          </a:solidFill>
                          <a:latin typeface="+mn-lt"/>
                          <a:ea typeface="+mn-ea"/>
                          <a:cs typeface="+mn-cs"/>
                        </a:rPr>
                        <a:t>考生要认真体会各种复合句的构成与原则</a:t>
                      </a:r>
                      <a:r>
                        <a:rPr lang="en-US" altLang="zh-CN" sz="2000" kern="1200" dirty="0" smtClean="0">
                          <a:solidFill>
                            <a:schemeClr val="tx1"/>
                          </a:solidFill>
                          <a:latin typeface="+mn-lt"/>
                          <a:ea typeface="+mn-ea"/>
                          <a:cs typeface="+mn-cs"/>
                        </a:rPr>
                        <a:t>,</a:t>
                      </a:r>
                      <a:r>
                        <a:rPr lang="zh-CN" altLang="en-US" sz="2000" kern="1200" dirty="0" smtClean="0">
                          <a:solidFill>
                            <a:schemeClr val="tx1"/>
                          </a:solidFill>
                          <a:latin typeface="+mn-lt"/>
                          <a:ea typeface="+mn-ea"/>
                          <a:cs typeface="+mn-cs"/>
                        </a:rPr>
                        <a:t>把握题目的关键。宾语从句从时态、语序、从句的引导词入手</a:t>
                      </a:r>
                      <a:r>
                        <a:rPr lang="en-US" altLang="zh-CN" sz="2000" kern="1200" dirty="0" smtClean="0">
                          <a:solidFill>
                            <a:schemeClr val="tx1"/>
                          </a:solidFill>
                          <a:latin typeface="+mn-lt"/>
                          <a:ea typeface="+mn-ea"/>
                          <a:cs typeface="+mn-cs"/>
                        </a:rPr>
                        <a:t>;</a:t>
                      </a:r>
                      <a:r>
                        <a:rPr lang="zh-CN" altLang="en-US" sz="2000" kern="1200" dirty="0" smtClean="0">
                          <a:solidFill>
                            <a:schemeClr val="tx1"/>
                          </a:solidFill>
                          <a:latin typeface="+mn-lt"/>
                          <a:ea typeface="+mn-ea"/>
                          <a:cs typeface="+mn-cs"/>
                        </a:rPr>
                        <a:t>状语从句要考虑主句与从句的时态</a:t>
                      </a:r>
                      <a:r>
                        <a:rPr lang="en-US" altLang="zh-CN" sz="2000" kern="1200" dirty="0" smtClean="0">
                          <a:solidFill>
                            <a:schemeClr val="tx1"/>
                          </a:solidFill>
                          <a:latin typeface="+mn-lt"/>
                          <a:ea typeface="+mn-ea"/>
                          <a:cs typeface="+mn-cs"/>
                        </a:rPr>
                        <a:t>,</a:t>
                      </a:r>
                      <a:r>
                        <a:rPr lang="zh-CN" altLang="en-US" sz="2000" kern="1200" dirty="0" smtClean="0">
                          <a:solidFill>
                            <a:schemeClr val="tx1"/>
                          </a:solidFill>
                          <a:latin typeface="+mn-lt"/>
                          <a:ea typeface="+mn-ea"/>
                          <a:cs typeface="+mn-cs"/>
                        </a:rPr>
                        <a:t>以及根据语境确定连词</a:t>
                      </a:r>
                      <a:endParaRPr lang="en-US" altLang="zh-CN" sz="2000" kern="1200" dirty="0" smtClean="0">
                        <a:solidFill>
                          <a:schemeClr val="tx1"/>
                        </a:solidFill>
                        <a:latin typeface="+mn-lt"/>
                        <a:ea typeface="+mn-ea"/>
                        <a:cs typeface="+mn-cs"/>
                      </a:endParaRPr>
                    </a:p>
                    <a:p>
                      <a:pPr algn="l" fontAlgn="auto">
                        <a:lnSpc>
                          <a:spcPct val="100000"/>
                        </a:lnSpc>
                        <a:spcAft>
                          <a:spcPts val="0"/>
                        </a:spcAft>
                      </a:pPr>
                      <a:endParaRPr lang="zh-CN" altLang="en-US" sz="2000" dirty="0">
                        <a:sym typeface="+mn-ea"/>
                      </a:endParaRPr>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r>
              <a:tr h="1203734">
                <a:tc>
                  <a:txBody>
                    <a:bodyPr/>
                    <a:lstStyle/>
                    <a:p>
                      <a:pPr marL="0" indent="0" algn="ctr" defTabSz="914400" rtl="0" fontAlgn="auto">
                        <a:lnSpc>
                          <a:spcPct val="100000"/>
                        </a:lnSpc>
                        <a:spcAft>
                          <a:spcPts val="0"/>
                        </a:spcAft>
                        <a:buNone/>
                      </a:pPr>
                      <a:r>
                        <a:rPr lang="zh-CN" altLang="en-US" sz="2000">
                          <a:sym typeface="+mn-ea"/>
                        </a:rPr>
                        <a:t>2022预测</a:t>
                      </a:r>
                      <a:endParaRPr lang="zh-CN" altLang="en-US" sz="2000"/>
                    </a:p>
                    <a:p>
                      <a:pPr marL="0" indent="0" algn="ctr" defTabSz="914400" rtl="0" fontAlgn="auto">
                        <a:lnSpc>
                          <a:spcPct val="100000"/>
                        </a:lnSpc>
                        <a:spcAft>
                          <a:spcPts val="0"/>
                        </a:spcAft>
                        <a:buNone/>
                      </a:pPr>
                      <a:r>
                        <a:rPr lang="zh-CN" altLang="en-US" sz="2000">
                          <a:sym typeface="+mn-ea"/>
                        </a:rPr>
                        <a:t>(★★☆)</a:t>
                      </a:r>
                      <a:endParaRPr lang="zh-CN" altLang="en-US" sz="2000" b="1"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tc>
                <a:tc gridSpan="9">
                  <a:txBody>
                    <a:bodyPr/>
                    <a:lstStyle/>
                    <a:p>
                      <a:pPr algn="l" fontAlgn="auto">
                        <a:lnSpc>
                          <a:spcPct val="100000"/>
                        </a:lnSpc>
                        <a:spcAft>
                          <a:spcPts val="0"/>
                        </a:spcAft>
                        <a:buNone/>
                      </a:pPr>
                      <a:r>
                        <a:rPr lang="zh-CN" altLang="en-US" sz="2000" dirty="0" smtClean="0">
                          <a:sym typeface="+mn-ea"/>
                        </a:rPr>
                        <a:t>预测</a:t>
                      </a:r>
                      <a:r>
                        <a:rPr lang="en-US" altLang="zh-CN" sz="2000" dirty="0" smtClean="0">
                          <a:sym typeface="+mn-ea"/>
                        </a:rPr>
                        <a:t>2022</a:t>
                      </a:r>
                      <a:r>
                        <a:rPr lang="zh-CN" altLang="en-US" sz="2000" dirty="0" smtClean="0">
                          <a:sym typeface="+mn-ea"/>
                        </a:rPr>
                        <a:t>河北中考会继续考查宾语从句</a:t>
                      </a:r>
                      <a:r>
                        <a:rPr lang="en-US" altLang="zh-CN" sz="2000" dirty="0" smtClean="0">
                          <a:sym typeface="+mn-ea"/>
                        </a:rPr>
                        <a:t>,</a:t>
                      </a:r>
                      <a:r>
                        <a:rPr lang="zh-CN" altLang="en-US" sz="2000" dirty="0" smtClean="0">
                          <a:sym typeface="+mn-ea"/>
                        </a:rPr>
                        <a:t>形式为单项选择或连词成句。对于连词的考查多集中在单选或完形填空中。定语从句有可能在词语运用中考查关系代词的填写。分值</a:t>
                      </a:r>
                      <a:r>
                        <a:rPr lang="en-US" altLang="zh-CN" sz="2000" dirty="0" smtClean="0">
                          <a:sym typeface="+mn-ea"/>
                        </a:rPr>
                        <a:t>2—3</a:t>
                      </a:r>
                      <a:r>
                        <a:rPr lang="zh-CN" altLang="en-US" sz="2000" dirty="0" smtClean="0">
                          <a:sym typeface="+mn-ea"/>
                        </a:rPr>
                        <a:t>分预测</a:t>
                      </a:r>
                      <a:r>
                        <a:rPr lang="en-US" altLang="zh-CN" sz="2000" dirty="0" smtClean="0">
                          <a:sym typeface="+mn-ea"/>
                        </a:rPr>
                        <a:t>2022</a:t>
                      </a:r>
                      <a:r>
                        <a:rPr lang="zh-CN" altLang="en-US" sz="2000" dirty="0" smtClean="0">
                          <a:sym typeface="+mn-ea"/>
                        </a:rPr>
                        <a:t>河北中考会继续考查宾语从句</a:t>
                      </a:r>
                      <a:r>
                        <a:rPr lang="en-US" altLang="zh-CN" sz="2000" dirty="0" smtClean="0">
                          <a:sym typeface="+mn-ea"/>
                        </a:rPr>
                        <a:t>,</a:t>
                      </a:r>
                      <a:r>
                        <a:rPr lang="zh-CN" altLang="en-US" sz="2000" dirty="0" smtClean="0">
                          <a:sym typeface="+mn-ea"/>
                        </a:rPr>
                        <a:t>形式为单项选择或连词成句。对于连词的考查多集中在单选或完形填空中。定语从句有可能在词语运用中考查关系代词的填写。分值</a:t>
                      </a:r>
                      <a:r>
                        <a:rPr lang="en-US" altLang="zh-CN" sz="2000" dirty="0" smtClean="0">
                          <a:sym typeface="+mn-ea"/>
                        </a:rPr>
                        <a:t>2—3</a:t>
                      </a:r>
                      <a:r>
                        <a:rPr lang="zh-CN" altLang="en-US" sz="2000" dirty="0" smtClean="0">
                          <a:sym typeface="+mn-ea"/>
                        </a:rPr>
                        <a:t>分</a:t>
                      </a:r>
                      <a:endParaRPr lang="zh-CN" altLang="en-US" sz="2000" dirty="0">
                        <a:sym typeface="+mn-ea"/>
                      </a:endParaRPr>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hMerge="1">
                  <a:txBody>
                    <a:bodyPr/>
                    <a:lstStyle/>
                    <a:p>
                      <a:endParaRPr lang="zh-CN" dirty="0"/>
                    </a:p>
                  </a:txBody>
                  <a:tcPr marL="0" marR="0" marT="0" marB="0" anchor="ctr"/>
                </a:tc>
              </a:tr>
              <a:tr h="494910">
                <a:tc rowSpan="2">
                  <a:txBody>
                    <a:bodyPr/>
                    <a:lstStyle/>
                    <a:p>
                      <a:pPr marL="0" indent="0" algn="l" defTabSz="914400" rtl="0" fontAlgn="auto">
                        <a:lnSpc>
                          <a:spcPct val="100000"/>
                        </a:lnSpc>
                        <a:spcAft>
                          <a:spcPts val="0"/>
                        </a:spcAft>
                        <a:buNone/>
                      </a:pPr>
                      <a:r>
                        <a:rPr lang="en-US" altLang="zh-CN" sz="2000" b="1" kern="1200" dirty="0">
                          <a:solidFill>
                            <a:srgbClr val="FF00FF"/>
                          </a:solidFill>
                          <a:latin typeface="黑体" panose="02010609060101010101" pitchFamily="49" charset="-122"/>
                          <a:ea typeface="黑体" panose="02010609060101010101" pitchFamily="49" charset="-122"/>
                          <a:cs typeface="黑体" panose="02010609060101010101" pitchFamily="49" charset="-122"/>
                        </a:rPr>
                        <a:t>    </a:t>
                      </a:r>
                      <a:r>
                        <a:rPr lang="en-US" altLang="zh-CN" sz="2000" b="1"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 </a:t>
                      </a:r>
                      <a:r>
                        <a:rPr lang="zh-CN" altLang="en-US" sz="2000" b="1"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考点</a:t>
                      </a:r>
                      <a:r>
                        <a:rPr lang="en-US" altLang="zh-CN" sz="2000" b="1"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ltLang="en-US" sz="2000" b="1" kern="1200" dirty="0">
                          <a:solidFill>
                            <a:schemeClr val="tx1"/>
                          </a:solidFill>
                          <a:latin typeface="黑体" panose="02010609060101010101" pitchFamily="49" charset="-122"/>
                          <a:ea typeface="黑体" panose="02010609060101010101" pitchFamily="49" charset="-122"/>
                          <a:cs typeface="黑体" panose="02010609060101010101" pitchFamily="49" charset="-122"/>
                        </a:rPr>
                        <a:t>年份</a:t>
                      </a:r>
                    </a:p>
                  </a:txBody>
                  <a:tcPr marL="0" marR="0" marT="0" marB="0" anchor="ctr"/>
                </a:tc>
                <a:tc gridSpan="2">
                  <a:txBody>
                    <a:bodyPr/>
                    <a:lstStyle/>
                    <a:p>
                      <a:pPr algn="ctr" fontAlgn="auto">
                        <a:lnSpc>
                          <a:spcPct val="100000"/>
                        </a:lnSpc>
                        <a:spcAft>
                          <a:spcPts val="0"/>
                        </a:spcAft>
                        <a:buNone/>
                      </a:pPr>
                      <a:r>
                        <a:rPr lang="zh-CN" altLang="en-US" sz="2000" b="1" dirty="0" smtClean="0">
                          <a:solidFill>
                            <a:srgbClr val="000000"/>
                          </a:solidFill>
                          <a:effectLst/>
                          <a:latin typeface="黑体" panose="02010609060101010101" pitchFamily="49" charset="-122"/>
                          <a:ea typeface="黑体" panose="02010609060101010101" pitchFamily="49" charset="-122"/>
                          <a:cs typeface="Times New Roman" panose="02020603050405020304"/>
                          <a:sym typeface="+mn-ea"/>
                        </a:rPr>
                        <a:t>宾语从句</a:t>
                      </a:r>
                      <a:endParaRPr lang="zh-CN" altLang="en-US" sz="2000" b="1" dirty="0">
                        <a:solidFill>
                          <a:srgbClr val="000000"/>
                        </a:solidFill>
                        <a:effectLst/>
                        <a:latin typeface="黑体" panose="02010609060101010101" pitchFamily="49" charset="-122"/>
                        <a:ea typeface="黑体" panose="02010609060101010101" pitchFamily="49" charset="-122"/>
                        <a:cs typeface="Times New Roman" panose="02020603050405020304"/>
                        <a:sym typeface="+mn-ea"/>
                      </a:endParaRPr>
                    </a:p>
                  </a:txBody>
                  <a:tcPr marL="0" marR="0" marT="0" marB="0" anchor="ctr"/>
                </a:tc>
                <a:tc hMerge="1">
                  <a:txBody>
                    <a:bodyPr/>
                    <a:lstStyle/>
                    <a:p>
                      <a:endParaRPr lang="zh-CN"/>
                    </a:p>
                  </a:txBody>
                  <a:tcPr marL="0" marR="0" marT="0" marB="0" anchor="ctr"/>
                </a:tc>
                <a:tc gridSpan="3">
                  <a:txBody>
                    <a:bodyPr/>
                    <a:lstStyle/>
                    <a:p>
                      <a:pPr algn="ctr" fontAlgn="auto">
                        <a:lnSpc>
                          <a:spcPct val="100000"/>
                        </a:lnSpc>
                        <a:spcAft>
                          <a:spcPts val="0"/>
                        </a:spcAft>
                        <a:buNone/>
                      </a:pPr>
                      <a:r>
                        <a:rPr lang="zh-CN" altLang="en-US" sz="2000" b="1" dirty="0" smtClean="0">
                          <a:latin typeface="黑体" panose="02010609060101010101" pitchFamily="49" charset="-122"/>
                          <a:ea typeface="黑体" panose="02010609060101010101" pitchFamily="49" charset="-122"/>
                          <a:sym typeface="+mn-ea"/>
                        </a:rPr>
                        <a:t>状语从句与从属连词</a:t>
                      </a:r>
                      <a:endParaRPr lang="zh-CN" altLang="en-US" sz="2000" b="1" dirty="0">
                        <a:latin typeface="黑体" panose="02010609060101010101" pitchFamily="49" charset="-122"/>
                        <a:ea typeface="黑体" panose="02010609060101010101" pitchFamily="49" charset="-122"/>
                        <a:sym typeface="+mn-ea"/>
                      </a:endParaRPr>
                    </a:p>
                  </a:txBody>
                  <a:tcPr marL="0" marR="0" marT="0" marB="0" anchor="ctr"/>
                </a:tc>
                <a:tc hMerge="1">
                  <a:txBody>
                    <a:bodyPr/>
                    <a:lstStyle/>
                    <a:p>
                      <a:endParaRPr lang="zh-CN"/>
                    </a:p>
                  </a:txBody>
                  <a:tcPr marL="0" marR="0" marT="0" marB="0" anchor="ctr"/>
                </a:tc>
                <a:tc hMerge="1">
                  <a:txBody>
                    <a:bodyPr/>
                    <a:lstStyle/>
                    <a:p>
                      <a:endParaRPr lang="zh-CN"/>
                    </a:p>
                  </a:txBody>
                  <a:tcPr marL="0" marR="0" marT="0" marB="0" anchor="ctr"/>
                </a:tc>
                <a:tc gridSpan="2">
                  <a:txBody>
                    <a:bodyPr/>
                    <a:lstStyle/>
                    <a:p>
                      <a:pPr algn="ctr" fontAlgn="auto">
                        <a:lnSpc>
                          <a:spcPct val="100000"/>
                        </a:lnSpc>
                        <a:spcAft>
                          <a:spcPts val="0"/>
                        </a:spcAft>
                        <a:buNone/>
                      </a:pPr>
                      <a:r>
                        <a:rPr lang="zh-CN" altLang="en-US" sz="2000" b="1" dirty="0" smtClean="0">
                          <a:latin typeface="黑体" panose="02010609060101010101" pitchFamily="49" charset="-122"/>
                          <a:ea typeface="黑体" panose="02010609060101010101" pitchFamily="49" charset="-122"/>
                          <a:sym typeface="+mn-ea"/>
                        </a:rPr>
                        <a:t>定语从句</a:t>
                      </a:r>
                      <a:endParaRPr lang="zh-CN" altLang="en-US" sz="2000" b="1" dirty="0">
                        <a:latin typeface="黑体" panose="02010609060101010101" pitchFamily="49" charset="-122"/>
                        <a:ea typeface="黑体" panose="02010609060101010101" pitchFamily="49" charset="-122"/>
                        <a:sym typeface="+mn-ea"/>
                      </a:endParaRPr>
                    </a:p>
                  </a:txBody>
                  <a:tcPr marL="0" marR="0" marT="0" marB="0" anchor="ctr"/>
                </a:tc>
                <a:tc hMerge="1">
                  <a:txBody>
                    <a:bodyPr/>
                    <a:lstStyle/>
                    <a:p>
                      <a:endParaRPr lang="zh-CN"/>
                    </a:p>
                  </a:txBody>
                  <a:tcPr marL="0" marR="0" marT="0" marB="0" anchor="ctr"/>
                </a:tc>
                <a:tc gridSpan="2">
                  <a:txBody>
                    <a:bodyPr/>
                    <a:lstStyle/>
                    <a:p>
                      <a:pPr algn="ctr" fontAlgn="auto">
                        <a:lnSpc>
                          <a:spcPct val="100000"/>
                        </a:lnSpc>
                        <a:spcAft>
                          <a:spcPts val="0"/>
                        </a:spcAft>
                        <a:buNone/>
                      </a:pPr>
                      <a:r>
                        <a:rPr lang="zh-CN" altLang="en-US" sz="2000" b="1" dirty="0" smtClean="0">
                          <a:latin typeface="黑体" panose="02010609060101010101" pitchFamily="49" charset="-122"/>
                          <a:ea typeface="黑体" panose="02010609060101010101" pitchFamily="49" charset="-122"/>
                          <a:sym typeface="+mn-ea"/>
                        </a:rPr>
                        <a:t>并列句与并列连词</a:t>
                      </a:r>
                      <a:endParaRPr lang="zh-CN" altLang="en-US" sz="2000" b="1" dirty="0">
                        <a:latin typeface="黑体" panose="02010609060101010101" pitchFamily="49" charset="-122"/>
                        <a:ea typeface="黑体" panose="02010609060101010101" pitchFamily="49" charset="-122"/>
                        <a:sym typeface="+mn-ea"/>
                      </a:endParaRPr>
                    </a:p>
                  </a:txBody>
                  <a:tcPr marL="0" marR="0" marT="0" marB="0" anchor="ctr"/>
                </a:tc>
                <a:tc hMerge="1">
                  <a:txBody>
                    <a:bodyPr/>
                    <a:lstStyle/>
                    <a:p>
                      <a:endParaRPr lang="zh-CN"/>
                    </a:p>
                  </a:txBody>
                  <a:tcPr marL="0" marR="0" marT="0" marB="0" anchor="ctr"/>
                </a:tc>
              </a:tr>
              <a:tr h="504968">
                <a:tc vMerge="1">
                  <a:txBody>
                    <a:bodyPr/>
                    <a:lstStyle/>
                    <a:p>
                      <a:endParaRPr lang="zh-CN"/>
                    </a:p>
                  </a:txBody>
                  <a:tcPr marL="0" marR="0" marT="0" marB="0" anchor="ctr"/>
                </a:tc>
                <a:tc>
                  <a:txBody>
                    <a:bodyPr/>
                    <a:lstStyle/>
                    <a:p>
                      <a:pPr algn="l" fontAlgn="auto">
                        <a:lnSpc>
                          <a:spcPct val="100000"/>
                        </a:lnSpc>
                        <a:spcAft>
                          <a:spcPts val="0"/>
                        </a:spcAft>
                        <a:buNone/>
                      </a:pPr>
                      <a:r>
                        <a:rPr lang="en-US" altLang="zh-CN" sz="2000" dirty="0">
                          <a:solidFill>
                            <a:srgbClr val="000000"/>
                          </a:solidFill>
                          <a:effectLst/>
                          <a:latin typeface="黑体" pitchFamily="49" charset="-122"/>
                          <a:ea typeface="黑体" pitchFamily="49" charset="-122"/>
                          <a:cs typeface="Times New Roman" panose="02020603050405020304"/>
                        </a:rPr>
                        <a:t>  </a:t>
                      </a:r>
                      <a:r>
                        <a:rPr lang="zh-CN" altLang="en-US" sz="2000" b="1" dirty="0">
                          <a:latin typeface="黑体" panose="02010609060101010101" pitchFamily="49" charset="-122"/>
                          <a:ea typeface="黑体" panose="02010609060101010101" pitchFamily="49" charset="-122"/>
                        </a:rPr>
                        <a:t>题号</a:t>
                      </a:r>
                      <a:endParaRPr lang="zh-CN" altLang="zh-CN" sz="2000" dirty="0">
                        <a:solidFill>
                          <a:srgbClr val="000000"/>
                        </a:solidFill>
                        <a:effectLst/>
                        <a:latin typeface="黑体" pitchFamily="49" charset="-122"/>
                        <a:ea typeface="黑体" pitchFamily="49"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zh-CN" sz="2000" b="1" dirty="0">
                          <a:solidFill>
                            <a:srgbClr val="000000"/>
                          </a:solidFill>
                          <a:effectLst/>
                          <a:latin typeface="黑体" pitchFamily="49" charset="-122"/>
                          <a:ea typeface="黑体" pitchFamily="49" charset="-122"/>
                          <a:cs typeface="Times New Roman" panose="02020603050405020304"/>
                        </a:rPr>
                        <a:t>题目设置</a:t>
                      </a:r>
                    </a:p>
                  </a:txBody>
                  <a:tcPr marL="0" marR="0" marT="0" marB="0" anchor="ctr"/>
                </a:tc>
                <a:tc>
                  <a:txBody>
                    <a:bodyPr/>
                    <a:lstStyle/>
                    <a:p>
                      <a:pPr algn="l" fontAlgn="auto">
                        <a:lnSpc>
                          <a:spcPct val="100000"/>
                        </a:lnSpc>
                        <a:spcAft>
                          <a:spcPts val="0"/>
                        </a:spcAft>
                        <a:buNone/>
                      </a:pPr>
                      <a:r>
                        <a:rPr lang="en-US" altLang="zh-CN" sz="2000" dirty="0">
                          <a:solidFill>
                            <a:srgbClr val="000000"/>
                          </a:solidFill>
                          <a:effectLst/>
                          <a:latin typeface="黑体" pitchFamily="49" charset="-122"/>
                          <a:ea typeface="黑体" pitchFamily="49" charset="-122"/>
                          <a:cs typeface="Times New Roman" panose="02020603050405020304"/>
                          <a:sym typeface="+mn-ea"/>
                        </a:rPr>
                        <a:t> </a:t>
                      </a:r>
                      <a:r>
                        <a:rPr lang="zh-CN" altLang="en-US" sz="2000" b="1" dirty="0">
                          <a:latin typeface="黑体" panose="02010609060101010101" pitchFamily="49" charset="-122"/>
                          <a:ea typeface="黑体" panose="02010609060101010101" pitchFamily="49" charset="-122"/>
                          <a:sym typeface="+mn-ea"/>
                        </a:rPr>
                        <a:t>题号</a:t>
                      </a:r>
                      <a:endParaRPr lang="zh-CN" altLang="zh-CN" sz="2000" dirty="0">
                        <a:solidFill>
                          <a:srgbClr val="000000"/>
                        </a:solidFill>
                        <a:effectLst/>
                        <a:latin typeface="黑体" pitchFamily="49" charset="-122"/>
                        <a:ea typeface="黑体" pitchFamily="49" charset="-122"/>
                        <a:cs typeface="Times New Roman" panose="02020603050405020304"/>
                      </a:endParaRPr>
                    </a:p>
                  </a:txBody>
                  <a:tcPr marL="0" marR="0" marT="0" marB="0" anchor="ctr"/>
                </a:tc>
                <a:tc gridSpan="2">
                  <a:txBody>
                    <a:bodyPr/>
                    <a:lstStyle/>
                    <a:p>
                      <a:pPr algn="ctr" fontAlgn="auto">
                        <a:lnSpc>
                          <a:spcPct val="100000"/>
                        </a:lnSpc>
                        <a:spcAft>
                          <a:spcPts val="0"/>
                        </a:spcAft>
                        <a:buNone/>
                      </a:pPr>
                      <a:r>
                        <a:rPr lang="zh-CN" altLang="zh-CN" sz="2000" b="1" dirty="0">
                          <a:solidFill>
                            <a:srgbClr val="000000"/>
                          </a:solidFill>
                          <a:effectLst/>
                          <a:latin typeface="黑体" pitchFamily="49" charset="-122"/>
                          <a:ea typeface="黑体" pitchFamily="49" charset="-122"/>
                          <a:cs typeface="Times New Roman" panose="02020603050405020304"/>
                          <a:sym typeface="+mn-ea"/>
                        </a:rPr>
                        <a:t>题目设置</a:t>
                      </a:r>
                      <a:endParaRPr lang="zh-CN" altLang="zh-CN" sz="2000" b="1" dirty="0">
                        <a:solidFill>
                          <a:srgbClr val="000000"/>
                        </a:solidFill>
                        <a:effectLst/>
                        <a:latin typeface="黑体" pitchFamily="49" charset="-122"/>
                        <a:ea typeface="黑体" pitchFamily="49" charset="-122"/>
                        <a:cs typeface="Times New Roman" panose="02020603050405020304"/>
                      </a:endParaRPr>
                    </a:p>
                  </a:txBody>
                  <a:tcPr marL="0" marR="0" marT="0" marB="0" anchor="ctr"/>
                </a:tc>
                <a:tc hMerge="1">
                  <a:txBody>
                    <a:bodyPr/>
                    <a:lstStyle/>
                    <a:p>
                      <a:endParaRPr lang="zh-CN"/>
                    </a:p>
                  </a:txBody>
                  <a:tcPr marL="0" marR="0" marT="0" marB="0" anchor="ctr"/>
                </a:tc>
                <a:tc>
                  <a:txBody>
                    <a:bodyPr/>
                    <a:lstStyle/>
                    <a:p>
                      <a:pPr algn="ctr" fontAlgn="auto">
                        <a:lnSpc>
                          <a:spcPct val="100000"/>
                        </a:lnSpc>
                        <a:spcAft>
                          <a:spcPts val="0"/>
                        </a:spcAft>
                        <a:buNone/>
                      </a:pPr>
                      <a:r>
                        <a:rPr lang="zh-CN" altLang="en-US" sz="2000" b="1" dirty="0">
                          <a:latin typeface="黑体" panose="02010609060101010101" pitchFamily="49" charset="-122"/>
                          <a:ea typeface="黑体" panose="02010609060101010101" pitchFamily="49" charset="-122"/>
                          <a:sym typeface="+mn-ea"/>
                        </a:rPr>
                        <a:t>题号</a:t>
                      </a:r>
                      <a:endParaRPr lang="zh-CN" altLang="zh-CN" sz="2000" dirty="0">
                        <a:solidFill>
                          <a:srgbClr val="000000"/>
                        </a:solidFill>
                        <a:effectLst/>
                        <a:latin typeface="黑体" pitchFamily="49" charset="-122"/>
                        <a:ea typeface="黑体" pitchFamily="49"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zh-CN" sz="2000" b="1" dirty="0">
                          <a:solidFill>
                            <a:srgbClr val="000000"/>
                          </a:solidFill>
                          <a:effectLst/>
                          <a:latin typeface="黑体" pitchFamily="49" charset="-122"/>
                          <a:ea typeface="黑体" pitchFamily="49" charset="-122"/>
                          <a:cs typeface="Times New Roman" panose="02020603050405020304"/>
                          <a:sym typeface="+mn-ea"/>
                        </a:rPr>
                        <a:t>题目设置</a:t>
                      </a:r>
                      <a:endParaRPr lang="zh-CN" altLang="zh-CN" sz="2000" dirty="0">
                        <a:solidFill>
                          <a:srgbClr val="000000"/>
                        </a:solidFill>
                        <a:effectLst/>
                        <a:latin typeface="黑体" pitchFamily="49" charset="-122"/>
                        <a:ea typeface="黑体" pitchFamily="49"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zh-CN" sz="2000" b="1" dirty="0">
                          <a:solidFill>
                            <a:srgbClr val="000000"/>
                          </a:solidFill>
                          <a:effectLst/>
                          <a:latin typeface="黑体" panose="02010609060101010101" pitchFamily="49" charset="-122"/>
                          <a:ea typeface="黑体" panose="02010609060101010101" pitchFamily="49" charset="-122"/>
                          <a:cs typeface="Times New Roman" panose="02020603050405020304"/>
                        </a:rPr>
                        <a:t>题号</a:t>
                      </a:r>
                    </a:p>
                  </a:txBody>
                  <a:tcPr marL="0" marR="0" marT="0" marB="0" anchor="ctr"/>
                </a:tc>
                <a:tc>
                  <a:txBody>
                    <a:bodyPr/>
                    <a:lstStyle/>
                    <a:p>
                      <a:pPr algn="ctr" fontAlgn="auto">
                        <a:lnSpc>
                          <a:spcPct val="100000"/>
                        </a:lnSpc>
                        <a:spcAft>
                          <a:spcPts val="0"/>
                        </a:spcAft>
                        <a:buNone/>
                      </a:pPr>
                      <a:r>
                        <a:rPr lang="zh-CN" altLang="zh-CN" sz="2000" b="1" dirty="0">
                          <a:solidFill>
                            <a:srgbClr val="000000"/>
                          </a:solidFill>
                          <a:effectLst/>
                          <a:latin typeface="黑体" pitchFamily="49" charset="-122"/>
                          <a:ea typeface="黑体" pitchFamily="49" charset="-122"/>
                          <a:cs typeface="Times New Roman" panose="02020603050405020304"/>
                          <a:sym typeface="+mn-ea"/>
                        </a:rPr>
                        <a:t>题目设置</a:t>
                      </a:r>
                      <a:endParaRPr lang="zh-CN" altLang="zh-CN" sz="2000" dirty="0">
                        <a:solidFill>
                          <a:srgbClr val="000000"/>
                        </a:solidFill>
                        <a:effectLst/>
                        <a:latin typeface="黑体" pitchFamily="49" charset="-122"/>
                        <a:ea typeface="黑体" pitchFamily="49" charset="-122"/>
                        <a:cs typeface="Times New Roman" panose="02020603050405020304"/>
                      </a:endParaRPr>
                    </a:p>
                  </a:txBody>
                  <a:tcPr marL="0" marR="0" marT="0" marB="0" anchor="ctr"/>
                </a:tc>
              </a:tr>
              <a:tr h="456721">
                <a:tc>
                  <a:txBody>
                    <a:bodyPr/>
                    <a:lstStyle/>
                    <a:p>
                      <a:pPr marL="0" indent="0" algn="ctr" defTabSz="914400" rtl="0" fontAlgn="auto">
                        <a:lnSpc>
                          <a:spcPct val="100000"/>
                        </a:lnSpc>
                        <a:spcAft>
                          <a:spcPts val="0"/>
                        </a:spcAft>
                        <a:buNone/>
                      </a:pPr>
                      <a:r>
                        <a:rPr lang="en-US" sz="2000" b="1"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2021</a:t>
                      </a:r>
                      <a:endParaRPr lang="zh-CN" sz="2000" b="1"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tc>
                <a:tc>
                  <a:txBody>
                    <a:bodyPr/>
                    <a:lstStyle/>
                    <a:p>
                      <a:pPr algn="ctr" fontAlgn="auto">
                        <a:lnSpc>
                          <a:spcPct val="100000"/>
                        </a:lnSpc>
                        <a:spcAft>
                          <a:spcPts val="0"/>
                        </a:spcAft>
                      </a:pPr>
                      <a:r>
                        <a:rPr lang="zh-CN" sz="2000" dirty="0">
                          <a:effectLst/>
                          <a:latin typeface="宋体" panose="02010600030101010101" pitchFamily="2" charset="-122"/>
                          <a:ea typeface="宋体" panose="02010600030101010101" pitchFamily="2" charset="-122"/>
                        </a:rPr>
                        <a:t>—</a:t>
                      </a:r>
                      <a:endParaRPr lang="zh-CN" sz="2000" dirty="0">
                        <a:solidFill>
                          <a:srgbClr val="000000"/>
                        </a:solidFill>
                        <a:effectLst/>
                        <a:latin typeface="宋体" panose="02010600030101010101" pitchFamily="2" charset="-122"/>
                        <a:ea typeface="宋体" panose="02010600030101010101" pitchFamily="2" charset="-122"/>
                        <a:cs typeface="Times New Roman" panose="02020603050405020304"/>
                      </a:endParaRPr>
                    </a:p>
                  </a:txBody>
                  <a:tcPr marL="0" marR="0" marT="0" marB="0" anchor="ctr"/>
                </a:tc>
                <a:tc>
                  <a:txBody>
                    <a:bodyPr/>
                    <a:lstStyle/>
                    <a:p>
                      <a:pPr algn="ctr" fontAlgn="auto">
                        <a:lnSpc>
                          <a:spcPct val="100000"/>
                        </a:lnSpc>
                        <a:spcAft>
                          <a:spcPts val="0"/>
                        </a:spcAft>
                      </a:pPr>
                      <a:r>
                        <a:rPr lang="en-US" altLang="zh-CN" sz="2000" dirty="0">
                          <a:effectLst/>
                          <a:latin typeface="宋体" panose="02010600030101010101" pitchFamily="2" charset="-122"/>
                          <a:ea typeface="宋体" panose="02010600030101010101" pitchFamily="2" charset="-122"/>
                        </a:rPr>
                        <a:t>—</a:t>
                      </a:r>
                    </a:p>
                  </a:txBody>
                  <a:tcPr marL="0" marR="0" marT="0" marB="0" anchor="ctr"/>
                </a:tc>
                <a:tc>
                  <a:txBody>
                    <a:bodyPr/>
                    <a:lstStyle/>
                    <a:p>
                      <a:pPr algn="ctr" fontAlgn="auto">
                        <a:lnSpc>
                          <a:spcPct val="100000"/>
                        </a:lnSpc>
                        <a:spcAft>
                          <a:spcPts val="0"/>
                        </a:spcAft>
                      </a:pPr>
                      <a:r>
                        <a:rPr lang="en-US" altLang="zh-CN" sz="20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34</a:t>
                      </a:r>
                      <a:endParaRPr lang="en-US" altLang="zh-CN" sz="2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tc>
                <a:tc gridSpan="2">
                  <a:txBody>
                    <a:bodyPr/>
                    <a:lstStyle/>
                    <a:p>
                      <a:pPr algn="ctr" fontAlgn="auto">
                        <a:lnSpc>
                          <a:spcPct val="100000"/>
                        </a:lnSpc>
                        <a:spcAft>
                          <a:spcPts val="0"/>
                        </a:spcAft>
                      </a:pPr>
                      <a:r>
                        <a:rPr lang="en-US" altLang="zh-CN" sz="2000" dirty="0" smtClean="0">
                          <a:effectLst/>
                          <a:latin typeface="Times New Roman" panose="02020603050405020304" pitchFamily="18" charset="0"/>
                          <a:ea typeface="宋体" panose="02010600030101010101" pitchFamily="2" charset="-122"/>
                          <a:cs typeface="Times New Roman" panose="02020603050405020304" pitchFamily="18" charset="0"/>
                        </a:rPr>
                        <a:t>while, after, since, until</a:t>
                      </a:r>
                      <a:endPar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tc>
                <a:tc hMerge="1">
                  <a:txBody>
                    <a:bodyPr/>
                    <a:lstStyle/>
                    <a:p>
                      <a:endParaRPr lang="zh-CN"/>
                    </a:p>
                  </a:txBody>
                  <a:tcPr marL="0" marR="0" marT="0" marB="0" anchor="ctr"/>
                </a:tc>
                <a:tc>
                  <a:txBody>
                    <a:bodyPr/>
                    <a:lstStyle/>
                    <a:p>
                      <a:pPr algn="ctr" fontAlgn="auto">
                        <a:lnSpc>
                          <a:spcPct val="100000"/>
                        </a:lnSpc>
                        <a:spcAft>
                          <a:spcPts val="0"/>
                        </a:spcAft>
                        <a:buNone/>
                      </a:pPr>
                      <a:r>
                        <a:rPr lang="en-US" altLang="zh-CN" sz="2000" dirty="0" smtClean="0">
                          <a:effectLst/>
                          <a:latin typeface="宋体" panose="02010600030101010101" pitchFamily="2" charset="-122"/>
                          <a:ea typeface="宋体" panose="02010600030101010101" pitchFamily="2" charset="-122"/>
                        </a:rPr>
                        <a:t>—</a:t>
                      </a:r>
                      <a:endParaRPr lang="en-US" altLang="zh-CN" sz="2000" dirty="0">
                        <a:effectLst/>
                        <a:latin typeface="宋体" panose="02010600030101010101" pitchFamily="2" charset="-122"/>
                        <a:ea typeface="宋体" panose="02010600030101010101" pitchFamily="2" charset="-122"/>
                      </a:endParaRPr>
                    </a:p>
                  </a:txBody>
                  <a:tcPr marL="0" marR="0" marT="0" marB="0" anchor="ctr"/>
                </a:tc>
                <a:tc>
                  <a:txBody>
                    <a:bodyPr/>
                    <a:lstStyle/>
                    <a:p>
                      <a:pPr algn="ctr" fontAlgn="auto">
                        <a:lnSpc>
                          <a:spcPct val="100000"/>
                        </a:lnSpc>
                        <a:spcAft>
                          <a:spcPts val="0"/>
                        </a:spcAft>
                        <a:buClrTx/>
                        <a:buSzTx/>
                        <a:buFontTx/>
                      </a:pPr>
                      <a:r>
                        <a:rPr lang="en-US" altLang="zh-CN" sz="2000"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ClrTx/>
                        <a:buSzTx/>
                        <a:buFontTx/>
                        <a:buNone/>
                      </a:pPr>
                      <a:r>
                        <a:rPr lang="en-US" altLang="zh-CN" sz="2000">
                          <a:effectLst/>
                          <a:latin typeface="宋体" panose="02010600030101010101" pitchFamily="2" charset="-122"/>
                          <a:ea typeface="宋体" panose="02010600030101010101" pitchFamily="2" charset="-122"/>
                        </a:rPr>
                        <a:t>—</a:t>
                      </a:r>
                    </a:p>
                  </a:txBody>
                  <a:tcPr marL="0" marR="0" marT="0" marB="0" anchor="ctr"/>
                </a:tc>
                <a:tc>
                  <a:txBody>
                    <a:bodyPr/>
                    <a:lstStyle/>
                    <a:p>
                      <a:pPr algn="ctr" fontAlgn="auto">
                        <a:lnSpc>
                          <a:spcPct val="100000"/>
                        </a:lnSpc>
                        <a:spcAft>
                          <a:spcPts val="0"/>
                        </a:spcAft>
                        <a:buClrTx/>
                        <a:buSzTx/>
                        <a:buFontTx/>
                        <a:buNone/>
                      </a:pPr>
                      <a:r>
                        <a:rPr lang="en-US" altLang="zh-CN" sz="2000" dirty="0">
                          <a:effectLst/>
                          <a:latin typeface="宋体" panose="02010600030101010101" pitchFamily="2" charset="-122"/>
                          <a:ea typeface="宋体" panose="02010600030101010101" pitchFamily="2" charset="-122"/>
                        </a:rPr>
                        <a:t>—</a:t>
                      </a:r>
                    </a:p>
                  </a:txBody>
                  <a:tcPr marL="0" marR="0" marT="0" marB="0" anchor="ctr"/>
                </a:tc>
              </a:tr>
            </a:tbl>
          </a:graphicData>
        </a:graphic>
      </p:graphicFrame>
      <p:cxnSp>
        <p:nvCxnSpPr>
          <p:cNvPr id="15" name="直接连接符 14"/>
          <p:cNvCxnSpPr/>
          <p:nvPr/>
        </p:nvCxnSpPr>
        <p:spPr>
          <a:xfrm>
            <a:off x="368490" y="5254388"/>
            <a:ext cx="1255594" cy="955343"/>
          </a:xfrm>
          <a:prstGeom prst="line">
            <a:avLst/>
          </a:prstGeom>
        </p:spPr>
        <p:style>
          <a:lnRef idx="1">
            <a:schemeClr val="dk1"/>
          </a:lnRef>
          <a:fillRef idx="0">
            <a:schemeClr val="dk1"/>
          </a:fillRef>
          <a:effectRef idx="0">
            <a:schemeClr val="dk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3101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7"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8" action="ppaction://hlinksldjump">
                    <a:extLst>
                      <a:ext uri="{DAF060AB-1E55-43B9-8AAB-6FB025537F2F}">
                        <wpsdc:hlinkClr xmlns:wpsdc="http://www.wps.cn/officeDocument/2017/drawingmlCustomData" xmlns="" val="0563C1"/>
                        <wpsdc:folHlinkClr xmlns:wpsdc="http://www.wps.cn/officeDocument/2017/drawingmlCustomData" xmlns="" val="4472C4"/>
                        <wpsdc:hlinkUnderline xmlns:wpsdc="http://www.wps.cn/officeDocument/2017/drawingmlCustomData" xmlns="" val="1"/>
                      </a:ext>
                    </a:extLst>
                  </a:hlinkClick>
                </a:rPr>
                <a:t>返回子目录</a:t>
              </a:r>
              <a:endParaRPr lang="zh-CN" altLang="en-US" sz="2200" dirty="0">
                <a:latin typeface="黑体" panose="02010609060101010101" pitchFamily="49" charset="-122"/>
                <a:ea typeface="黑体" panose="02010609060101010101" pitchFamily="49" charset="-122"/>
              </a:endParaRPr>
            </a:p>
          </p:txBody>
        </p:sp>
      </p:grpSp>
      <p:grpSp>
        <p:nvGrpSpPr>
          <p:cNvPr id="11" name="组合 10"/>
          <p:cNvGrpSpPr/>
          <p:nvPr/>
        </p:nvGrpSpPr>
        <p:grpSpPr>
          <a:xfrm>
            <a:off x="746444" y="2102775"/>
            <a:ext cx="4819650" cy="640595"/>
            <a:chOff x="1034884" y="617178"/>
            <a:chExt cx="4819650" cy="640595"/>
          </a:xfrm>
        </p:grpSpPr>
        <p:sp>
          <p:nvSpPr>
            <p:cNvPr id="12" name="圆角矩形 6">
              <a:hlinkClick r:id=""/>
            </p:cNvPr>
            <p:cNvSpPr/>
            <p:nvPr>
              <p:custDataLst>
                <p:tags r:id="rId3"/>
              </p:custDataLst>
            </p:nvPr>
          </p:nvSpPr>
          <p:spPr>
            <a:xfrm flipH="1">
              <a:off x="2642704" y="664168"/>
              <a:ext cx="3211830"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800" b="1" dirty="0" smtClean="0">
                  <a:ea typeface="黑体" panose="02010609060101010101" pitchFamily="49" charset="-122"/>
                  <a:sym typeface="宋体" panose="02010600030101010101" pitchFamily="2" charset="-122"/>
                </a:rPr>
                <a:t>宾语从句</a:t>
              </a:r>
              <a:endParaRPr lang="zh-CN" sz="2800" b="1" dirty="0">
                <a:ea typeface="黑体" panose="02010609060101010101" pitchFamily="49" charset="-122"/>
                <a:sym typeface="宋体" panose="02010600030101010101" pitchFamily="2" charset="-122"/>
              </a:endParaRPr>
            </a:p>
          </p:txBody>
        </p:sp>
        <p:sp>
          <p:nvSpPr>
            <p:cNvPr id="13" name="椭圆 7"/>
            <p:cNvSpPr>
              <a:spLocks noChangeAspect="1"/>
            </p:cNvSpPr>
            <p:nvPr>
              <p:custDataLst>
                <p:tags r:id="rId4"/>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sp>
          <p:nvSpPr>
            <p:cNvPr id="22" name="椭圆 7"/>
            <p:cNvSpPr>
              <a:spLocks noChangeAspect="1"/>
            </p:cNvSpPr>
            <p:nvPr>
              <p:custDataLst>
                <p:tags r:id="rId5"/>
              </p:custDataLst>
            </p:nvPr>
          </p:nvSpPr>
          <p:spPr>
            <a:xfrm>
              <a:off x="1039964" y="6171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grpSp>
      <p:sp>
        <p:nvSpPr>
          <p:cNvPr id="3" name="TextBox 2"/>
          <p:cNvSpPr txBox="1"/>
          <p:nvPr/>
        </p:nvSpPr>
        <p:spPr>
          <a:xfrm>
            <a:off x="532120" y="2609554"/>
            <a:ext cx="10867292" cy="656846"/>
          </a:xfrm>
          <a:prstGeom prst="rect">
            <a:avLst/>
          </a:prstGeom>
          <a:noFill/>
        </p:spPr>
        <p:txBody>
          <a:bodyPr wrap="square" rtlCol="0">
            <a:spAutoFit/>
          </a:bodyPr>
          <a:lstStyle/>
          <a:p>
            <a:pPr>
              <a:lnSpc>
                <a:spcPct val="150000"/>
              </a:lnSpc>
            </a:pP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学法方法点拨</a:t>
            </a:r>
            <a:r>
              <a:rPr lang="en-US" altLang="zh-CN" sz="2800" b="1" dirty="0" smtClean="0">
                <a:latin typeface="Times New Roman" panose="02020603050405020304" pitchFamily="18" charset="0"/>
                <a:ea typeface="宋体" panose="02010600030101010101" pitchFamily="2" charset="-122"/>
              </a:rPr>
              <a:t>】</a:t>
            </a:r>
          </a:p>
        </p:txBody>
      </p:sp>
      <p:sp>
        <p:nvSpPr>
          <p:cNvPr id="2" name="圆角矩形 1"/>
          <p:cNvSpPr/>
          <p:nvPr/>
        </p:nvSpPr>
        <p:spPr>
          <a:xfrm>
            <a:off x="2406015" y="1480185"/>
            <a:ext cx="3659505" cy="503555"/>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zh-CN" dirty="0"/>
              <a:t>                    </a:t>
            </a:r>
          </a:p>
        </p:txBody>
      </p:sp>
      <p:sp>
        <p:nvSpPr>
          <p:cNvPr id="6" name="矩形 5"/>
          <p:cNvSpPr/>
          <p:nvPr/>
        </p:nvSpPr>
        <p:spPr>
          <a:xfrm>
            <a:off x="3079115" y="1442085"/>
            <a:ext cx="5560060" cy="503555"/>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a:latin typeface="黑体" panose="02010609060101010101" pitchFamily="49" charset="-122"/>
                <a:ea typeface="黑体" panose="02010609060101010101" pitchFamily="49" charset="-122"/>
                <a:cs typeface="黑体" panose="02010609060101010101" pitchFamily="49" charset="-122"/>
              </a:rPr>
              <a:t>数据共享</a:t>
            </a:r>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a:latin typeface="黑体" panose="02010609060101010101" pitchFamily="49" charset="-122"/>
                <a:ea typeface="黑体" panose="02010609060101010101" pitchFamily="49" charset="-122"/>
                <a:cs typeface="黑体" panose="02010609060101010101" pitchFamily="49" charset="-122"/>
              </a:rPr>
              <a:t>考点聚焦</a:t>
            </a:r>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p>
        </p:txBody>
      </p:sp>
      <p:sp>
        <p:nvSpPr>
          <p:cNvPr id="15" name="椭圆 14"/>
          <p:cNvSpPr/>
          <p:nvPr/>
        </p:nvSpPr>
        <p:spPr>
          <a:xfrm>
            <a:off x="2700655" y="1366520"/>
            <a:ext cx="729615" cy="72961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a:latin typeface="黑体" panose="02010609060101010101" pitchFamily="49" charset="-122"/>
                <a:ea typeface="黑体" panose="02010609060101010101" pitchFamily="49" charset="-122"/>
              </a:rPr>
              <a:t>3         </a:t>
            </a:r>
          </a:p>
        </p:txBody>
      </p:sp>
      <p:graphicFrame>
        <p:nvGraphicFramePr>
          <p:cNvPr id="17" name="表格 16"/>
          <p:cNvGraphicFramePr>
            <a:graphicFrameLocks noGrp="1"/>
          </p:cNvGraphicFramePr>
          <p:nvPr>
            <p:custDataLst>
              <p:tags r:id="rId2"/>
            </p:custDataLst>
          </p:nvPr>
        </p:nvGraphicFramePr>
        <p:xfrm>
          <a:off x="677917" y="3820066"/>
          <a:ext cx="11199758" cy="2817220"/>
        </p:xfrm>
        <a:graphic>
          <a:graphicData uri="http://schemas.openxmlformats.org/drawingml/2006/table">
            <a:tbl>
              <a:tblPr firstRow="1" firstCol="1" bandRow="1">
                <a:tableStyleId>{5940675A-B579-460E-94D1-54222C63F5DA}</a:tableStyleId>
              </a:tblPr>
              <a:tblGrid>
                <a:gridCol w="1150883"/>
                <a:gridCol w="4159250"/>
                <a:gridCol w="5889625"/>
              </a:tblGrid>
              <a:tr h="560875">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引导词</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作用</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例句</a:t>
                      </a:r>
                    </a:p>
                  </a:txBody>
                  <a:tcPr marL="66675" marR="66675" marT="0" marB="0" anchor="ctr"/>
                </a:tc>
              </a:tr>
              <a:tr h="751936">
                <a:tc>
                  <a:txBody>
                    <a:bodyPr/>
                    <a:lstStyle/>
                    <a:p>
                      <a:pPr indent="0" algn="ctr">
                        <a:buNone/>
                      </a:pPr>
                      <a:r>
                        <a:rPr lang="en-US" altLang="zh-CN" sz="2400" b="1" dirty="0" smtClean="0">
                          <a:solidFill>
                            <a:srgbClr val="FF00FF"/>
                          </a:solidFill>
                          <a:latin typeface="Times New Roman" pitchFamily="18" charset="0"/>
                          <a:ea typeface="宋体" pitchFamily="2" charset="-122"/>
                          <a:cs typeface="Times New Roman" pitchFamily="18" charset="0"/>
                        </a:rPr>
                        <a:t>that</a:t>
                      </a:r>
                      <a:endParaRPr lang="en-US" altLang="en-US" sz="2400" b="1"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l" fontAlgn="auto">
                        <a:lnSpc>
                          <a:spcPct val="100000"/>
                        </a:lnSpc>
                        <a:buClrTx/>
                        <a:buSzTx/>
                        <a:buNone/>
                      </a:pPr>
                      <a:r>
                        <a:rPr lang="zh-CN" altLang="en-US" sz="2400" b="1" dirty="0" smtClean="0">
                          <a:latin typeface="Times New Roman" panose="02020603050405020304" pitchFamily="18" charset="0"/>
                          <a:ea typeface="宋体" panose="02010600030101010101" pitchFamily="2" charset="-122"/>
                          <a:sym typeface="+mn-ea"/>
                        </a:rPr>
                        <a:t>从句是陈述句</a:t>
                      </a:r>
                      <a:r>
                        <a:rPr lang="en-US" altLang="zh-CN" sz="2400" b="1" dirty="0" smtClean="0">
                          <a:latin typeface="Times New Roman" panose="02020603050405020304" pitchFamily="18" charset="0"/>
                          <a:ea typeface="宋体" panose="02010600030101010101" pitchFamily="2" charset="-122"/>
                          <a:sym typeface="+mn-ea"/>
                        </a:rPr>
                        <a:t>,</a:t>
                      </a:r>
                      <a:r>
                        <a:rPr lang="zh-CN" altLang="en-US" sz="2400" b="1" dirty="0" smtClean="0">
                          <a:latin typeface="Times New Roman" panose="02020603050405020304" pitchFamily="18" charset="0"/>
                          <a:ea typeface="宋体" panose="02010600030101010101" pitchFamily="2" charset="-122"/>
                          <a:sym typeface="+mn-ea"/>
                        </a:rPr>
                        <a:t>本身无意义</a:t>
                      </a:r>
                      <a:r>
                        <a:rPr lang="en-US" altLang="zh-CN" sz="2400" b="1" dirty="0" smtClean="0">
                          <a:latin typeface="Times New Roman" panose="02020603050405020304" pitchFamily="18" charset="0"/>
                          <a:ea typeface="宋体" panose="02010600030101010101" pitchFamily="2" charset="-122"/>
                          <a:sym typeface="+mn-ea"/>
                        </a:rPr>
                        <a:t>,</a:t>
                      </a:r>
                      <a:r>
                        <a:rPr lang="zh-CN" altLang="en-US" sz="2400" b="1" dirty="0" smtClean="0">
                          <a:latin typeface="Times New Roman" panose="02020603050405020304" pitchFamily="18" charset="0"/>
                          <a:ea typeface="宋体" panose="02010600030101010101" pitchFamily="2" charset="-122"/>
                          <a:sym typeface="+mn-ea"/>
                        </a:rPr>
                        <a:t>只起连接作用</a:t>
                      </a:r>
                      <a:r>
                        <a:rPr lang="en-US" altLang="zh-CN" sz="2400" b="1" dirty="0" smtClean="0">
                          <a:latin typeface="Times New Roman" panose="02020603050405020304" pitchFamily="18" charset="0"/>
                          <a:ea typeface="宋体" panose="02010600030101010101" pitchFamily="2" charset="-122"/>
                          <a:sym typeface="+mn-ea"/>
                        </a:rPr>
                        <a:t>,</a:t>
                      </a:r>
                      <a:r>
                        <a:rPr lang="zh-CN" altLang="en-US" sz="2400" b="1" dirty="0" smtClean="0">
                          <a:latin typeface="Times New Roman" panose="02020603050405020304" pitchFamily="18" charset="0"/>
                          <a:ea typeface="宋体" panose="02010600030101010101" pitchFamily="2" charset="-122"/>
                          <a:sym typeface="+mn-ea"/>
                        </a:rPr>
                        <a:t>口语中可省略</a:t>
                      </a:r>
                    </a:p>
                  </a:txBody>
                  <a:tcPr marL="66675" marR="66675" marT="0" marB="0" anchor="ctr">
                    <a:lnL w="12700" cap="flat" cmpd="sng" algn="ctr">
                      <a:solidFill>
                        <a:schemeClr val="tx1"/>
                      </a:solidFill>
                      <a:prstDash val="solid"/>
                      <a:round/>
                      <a:headEnd type="none" w="med" len="med"/>
                      <a:tailEnd type="none" w="med" len="med"/>
                    </a:lnL>
                  </a:tcPr>
                </a:tc>
                <a:tc>
                  <a:txBody>
                    <a:bodyPr/>
                    <a:lstStyle/>
                    <a:p>
                      <a:pPr algn="l" fontAlgn="auto">
                        <a:lnSpc>
                          <a:spcPct val="100000"/>
                        </a:lnSpc>
                        <a:buNone/>
                      </a:pPr>
                      <a:r>
                        <a:rPr lang="en-US" altLang="zh-CN" sz="2400" b="1" dirty="0" smtClean="0">
                          <a:latin typeface="Times New Roman" panose="02020603050405020304" pitchFamily="18" charset="0"/>
                          <a:ea typeface="宋体" panose="02010600030101010101" pitchFamily="2" charset="-122"/>
                          <a:sym typeface="+mn-ea"/>
                        </a:rPr>
                        <a:t>I believe that he will come to help me. </a:t>
                      </a:r>
                    </a:p>
                    <a:p>
                      <a:pPr algn="l" fontAlgn="auto">
                        <a:lnSpc>
                          <a:spcPct val="100000"/>
                        </a:lnSpc>
                        <a:buNone/>
                      </a:pPr>
                      <a:r>
                        <a:rPr lang="zh-CN" altLang="en-US" sz="2400" b="1" dirty="0" smtClean="0">
                          <a:latin typeface="Times New Roman" panose="02020603050405020304" pitchFamily="18" charset="0"/>
                          <a:ea typeface="宋体" panose="02010600030101010101" pitchFamily="2" charset="-122"/>
                          <a:sym typeface="+mn-ea"/>
                        </a:rPr>
                        <a:t>我相信他会来帮助我。</a:t>
                      </a:r>
                    </a:p>
                  </a:txBody>
                  <a:tcPr marL="66675" marR="66675" marT="0" marB="0" anchor="ctr"/>
                </a:tc>
              </a:tr>
              <a:tr h="1504409">
                <a:tc>
                  <a:txBody>
                    <a:bodyPr/>
                    <a:lstStyle/>
                    <a:p>
                      <a:pPr marL="0" indent="0" algn="ctr" defTabSz="914400" rtl="0" eaLnBrk="1" latinLnBrk="0" hangingPunct="1">
                        <a:buNone/>
                      </a:pPr>
                      <a:r>
                        <a:rPr lang="en-US" altLang="zh-CN" sz="2400" b="1" kern="1200" dirty="0" smtClean="0">
                          <a:solidFill>
                            <a:srgbClr val="FF00FF"/>
                          </a:solidFill>
                          <a:latin typeface="Times New Roman" pitchFamily="18" charset="0"/>
                          <a:ea typeface="宋体" pitchFamily="2" charset="-122"/>
                          <a:cs typeface="Times New Roman" pitchFamily="18" charset="0"/>
                        </a:rPr>
                        <a:t>if/</a:t>
                      </a:r>
                    </a:p>
                    <a:p>
                      <a:pPr marL="0" indent="0" algn="ctr" defTabSz="914400" rtl="0" eaLnBrk="1" latinLnBrk="0" hangingPunct="1">
                        <a:buNone/>
                      </a:pPr>
                      <a:r>
                        <a:rPr lang="en-US" altLang="zh-CN" sz="2400" b="1" kern="1200" dirty="0" err="1" smtClean="0">
                          <a:solidFill>
                            <a:srgbClr val="FF00FF"/>
                          </a:solidFill>
                          <a:latin typeface="Times New Roman" pitchFamily="18" charset="0"/>
                          <a:ea typeface="宋体" pitchFamily="2" charset="-122"/>
                          <a:cs typeface="Times New Roman" pitchFamily="18" charset="0"/>
                        </a:rPr>
                        <a:t>wether</a:t>
                      </a:r>
                      <a:endParaRPr lang="zh-CN" altLang="zh-CN" sz="2400" b="1" kern="1200" dirty="0">
                        <a:solidFill>
                          <a:srgbClr val="FF00FF"/>
                        </a:solidFill>
                        <a:latin typeface="Times New Roman" pitchFamily="18" charset="0"/>
                        <a:ea typeface="宋体" pitchFamily="2" charset="-122"/>
                        <a:cs typeface="Times New Roman" pitchFamily="18" charset="0"/>
                      </a:endParaRPr>
                    </a:p>
                  </a:txBody>
                  <a:tcPr marL="66675" marR="6667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l" fontAlgn="auto">
                        <a:lnSpc>
                          <a:spcPct val="100000"/>
                        </a:lnSpc>
                        <a:buClrTx/>
                        <a:buSzTx/>
                        <a:buNone/>
                      </a:pPr>
                      <a:r>
                        <a:rPr lang="zh-CN" altLang="en-US" sz="2400" b="1" dirty="0" smtClean="0">
                          <a:latin typeface="Times New Roman" panose="02020603050405020304" pitchFamily="18" charset="0"/>
                          <a:ea typeface="宋体" panose="02010600030101010101" pitchFamily="2" charset="-122"/>
                          <a:sym typeface="+mn-ea"/>
                        </a:rPr>
                        <a:t>从句是一般疑问句</a:t>
                      </a:r>
                      <a:r>
                        <a:rPr lang="en-US" altLang="zh-CN" sz="2400" b="1" dirty="0" smtClean="0">
                          <a:latin typeface="Times New Roman" panose="02020603050405020304" pitchFamily="18" charset="0"/>
                          <a:ea typeface="宋体" panose="02010600030101010101" pitchFamily="2" charset="-122"/>
                          <a:sym typeface="+mn-ea"/>
                        </a:rPr>
                        <a:t>,</a:t>
                      </a:r>
                      <a:r>
                        <a:rPr lang="zh-CN" altLang="en-US" sz="2400" b="1" dirty="0" smtClean="0">
                          <a:latin typeface="Times New Roman" panose="02020603050405020304" pitchFamily="18" charset="0"/>
                          <a:ea typeface="宋体" panose="02010600030101010101" pitchFamily="2" charset="-122"/>
                          <a:sym typeface="+mn-ea"/>
                        </a:rPr>
                        <a:t>二者意为“是否”</a:t>
                      </a:r>
                      <a:r>
                        <a:rPr lang="en-US" altLang="zh-CN" sz="2400" b="1" dirty="0" smtClean="0">
                          <a:latin typeface="Times New Roman" panose="02020603050405020304" pitchFamily="18" charset="0"/>
                          <a:ea typeface="宋体" panose="02010600030101010101" pitchFamily="2" charset="-122"/>
                          <a:sym typeface="+mn-ea"/>
                        </a:rPr>
                        <a:t>,</a:t>
                      </a:r>
                      <a:r>
                        <a:rPr lang="zh-CN" altLang="en-US" sz="2400" b="1" dirty="0" smtClean="0">
                          <a:latin typeface="Times New Roman" panose="02020603050405020304" pitchFamily="18" charset="0"/>
                          <a:ea typeface="宋体" panose="02010600030101010101" pitchFamily="2" charset="-122"/>
                          <a:sym typeface="+mn-ea"/>
                        </a:rPr>
                        <a:t>不作句子成分</a:t>
                      </a:r>
                      <a:r>
                        <a:rPr lang="en-US" altLang="zh-CN" sz="2400" b="1" dirty="0" smtClean="0">
                          <a:latin typeface="Times New Roman" panose="02020603050405020304" pitchFamily="18" charset="0"/>
                          <a:ea typeface="宋体" panose="02010600030101010101" pitchFamily="2" charset="-122"/>
                          <a:sym typeface="+mn-ea"/>
                        </a:rPr>
                        <a:t>,</a:t>
                      </a:r>
                      <a:r>
                        <a:rPr lang="zh-CN" altLang="en-US" sz="2400" b="1" dirty="0" smtClean="0">
                          <a:latin typeface="Times New Roman" panose="02020603050405020304" pitchFamily="18" charset="0"/>
                          <a:ea typeface="宋体" panose="02010600030101010101" pitchFamily="2" charset="-122"/>
                          <a:sym typeface="+mn-ea"/>
                        </a:rPr>
                        <a:t>但不能省略</a:t>
                      </a:r>
                    </a:p>
                  </a:txBody>
                  <a:tcPr marL="66675" marR="66675" marT="0" marB="0" anchor="ctr">
                    <a:lnL w="12700" cap="flat" cmpd="sng" algn="ctr">
                      <a:solidFill>
                        <a:schemeClr val="tx1"/>
                      </a:solidFill>
                      <a:prstDash val="solid"/>
                      <a:round/>
                      <a:headEnd type="none" w="med" len="med"/>
                      <a:tailEnd type="none" w="med" len="med"/>
                    </a:lnL>
                  </a:tcPr>
                </a:tc>
                <a:tc>
                  <a:txBody>
                    <a:bodyPr/>
                    <a:lstStyle/>
                    <a:p>
                      <a:pPr algn="l" fontAlgn="auto">
                        <a:lnSpc>
                          <a:spcPct val="100000"/>
                        </a:lnSpc>
                        <a:buNone/>
                      </a:pPr>
                      <a:r>
                        <a:rPr lang="en-US" altLang="zh-CN" sz="2400" b="1" dirty="0" smtClean="0">
                          <a:latin typeface="Times New Roman" panose="02020603050405020304" pitchFamily="18" charset="0"/>
                          <a:ea typeface="宋体" panose="02010600030101010101" pitchFamily="2" charset="-122"/>
                          <a:sym typeface="+mn-ea"/>
                        </a:rPr>
                        <a:t>He asked me if I had finished my homework. </a:t>
                      </a:r>
                      <a:r>
                        <a:rPr lang="zh-CN" altLang="en-US" sz="2400" b="1" dirty="0" smtClean="0">
                          <a:latin typeface="Times New Roman" panose="02020603050405020304" pitchFamily="18" charset="0"/>
                          <a:ea typeface="宋体" panose="02010600030101010101" pitchFamily="2" charset="-122"/>
                          <a:sym typeface="+mn-ea"/>
                        </a:rPr>
                        <a:t>他问我是否已经完成了作业。</a:t>
                      </a:r>
                    </a:p>
                  </a:txBody>
                  <a:tcPr marL="66675" marR="66675" marT="0" marB="0" anchor="ctr"/>
                </a:tc>
              </a:tr>
            </a:tbl>
          </a:graphicData>
        </a:graphic>
      </p:graphicFrame>
      <p:sp>
        <p:nvSpPr>
          <p:cNvPr id="19" name="TextBox 18"/>
          <p:cNvSpPr txBox="1"/>
          <p:nvPr/>
        </p:nvSpPr>
        <p:spPr>
          <a:xfrm>
            <a:off x="662147" y="3200391"/>
            <a:ext cx="4477407" cy="523220"/>
          </a:xfrm>
          <a:prstGeom prst="rect">
            <a:avLst/>
          </a:prstGeom>
          <a:noFill/>
        </p:spPr>
        <p:txBody>
          <a:bodyPr wrap="square" rtlCol="0">
            <a:spAutoFit/>
          </a:bodyPr>
          <a:lstStyle/>
          <a:p>
            <a:r>
              <a:rPr lang="en-US" altLang="zh-CN" sz="2800" b="1" dirty="0" smtClean="0">
                <a:latin typeface="宋体" pitchFamily="2" charset="-122"/>
                <a:ea typeface="宋体" pitchFamily="2" charset="-122"/>
              </a:rPr>
              <a:t>1.</a:t>
            </a:r>
            <a:r>
              <a:rPr lang="zh-CN" altLang="en-US" sz="2800" b="1" dirty="0" smtClean="0">
                <a:latin typeface="宋体" pitchFamily="2" charset="-122"/>
                <a:ea typeface="宋体" pitchFamily="2" charset="-122"/>
              </a:rPr>
              <a:t>宾语从句的引导词</a:t>
            </a:r>
            <a:endParaRPr lang="zh-CN" altLang="en-US" sz="2800" b="1" dirty="0">
              <a:latin typeface="宋体" pitchFamily="2" charset="-122"/>
              <a:ea typeface="宋体" pitchFamily="2" charset="-122"/>
            </a:endParaRP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61925" y="882015"/>
            <a:ext cx="11913870" cy="58578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1"/>
            <a:ext cx="8630889" cy="1015663"/>
          </a:xfrm>
          <a:prstGeom prst="rect">
            <a:avLst/>
          </a:prstGeom>
          <a:noFill/>
        </p:spPr>
        <p:txBody>
          <a:bodyPr wrap="squar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a:p>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3101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4"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5"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graphicFrame>
        <p:nvGraphicFramePr>
          <p:cNvPr id="17" name="表格 16"/>
          <p:cNvGraphicFramePr>
            <a:graphicFrameLocks noGrp="1"/>
          </p:cNvGraphicFramePr>
          <p:nvPr>
            <p:custDataLst>
              <p:tags r:id="rId2"/>
            </p:custDataLst>
          </p:nvPr>
        </p:nvGraphicFramePr>
        <p:xfrm>
          <a:off x="443230" y="1655734"/>
          <a:ext cx="11391265" cy="4326255"/>
        </p:xfrm>
        <a:graphic>
          <a:graphicData uri="http://schemas.openxmlformats.org/drawingml/2006/table">
            <a:tbl>
              <a:tblPr firstRow="1" firstCol="1" bandRow="1">
                <a:tableStyleId>{5940675A-B579-460E-94D1-54222C63F5DA}</a:tableStyleId>
              </a:tblPr>
              <a:tblGrid>
                <a:gridCol w="3167073"/>
                <a:gridCol w="2481252"/>
                <a:gridCol w="5742940"/>
              </a:tblGrid>
              <a:tr h="548640">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引导词</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作用</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例句</a:t>
                      </a:r>
                    </a:p>
                  </a:txBody>
                  <a:tcPr marL="66675" marR="66675" marT="0" marB="0" anchor="ctr"/>
                </a:tc>
              </a:tr>
              <a:tr h="3777615">
                <a:tc>
                  <a:txBody>
                    <a:bodyPr/>
                    <a:lstStyle/>
                    <a:p>
                      <a:pPr marL="0" indent="0" algn="ctr" defTabSz="914400" rtl="0" eaLnBrk="1" fontAlgn="auto" latinLnBrk="0" hangingPunct="1">
                        <a:lnSpc>
                          <a:spcPct val="100000"/>
                        </a:lnSpc>
                        <a:buClrTx/>
                        <a:buSzTx/>
                        <a:buNone/>
                      </a:pPr>
                      <a:r>
                        <a:rPr lang="en-US" altLang="zh-CN" sz="2400" b="1" kern="1200" dirty="0" smtClean="0">
                          <a:solidFill>
                            <a:srgbClr val="FF00FF"/>
                          </a:solidFill>
                          <a:latin typeface="Times New Roman" pitchFamily="18" charset="0"/>
                          <a:ea typeface="宋体" pitchFamily="2" charset="-122"/>
                          <a:cs typeface="Times New Roman" pitchFamily="18" charset="0"/>
                        </a:rPr>
                        <a:t>what</a:t>
                      </a:r>
                      <a:r>
                        <a:rPr lang="zh-CN" altLang="zh-CN" sz="2400" b="1" kern="1200" dirty="0" smtClean="0">
                          <a:solidFill>
                            <a:srgbClr val="FF00FF"/>
                          </a:solidFill>
                          <a:latin typeface="Times New Roman" pitchFamily="18" charset="0"/>
                          <a:ea typeface="宋体" pitchFamily="2" charset="-122"/>
                          <a:cs typeface="Times New Roman" pitchFamily="18" charset="0"/>
                        </a:rPr>
                        <a:t>、</a:t>
                      </a:r>
                      <a:r>
                        <a:rPr lang="en-US" altLang="zh-CN" sz="2400" b="1" kern="1200" dirty="0" smtClean="0">
                          <a:solidFill>
                            <a:srgbClr val="FF00FF"/>
                          </a:solidFill>
                          <a:latin typeface="Times New Roman" pitchFamily="18" charset="0"/>
                          <a:ea typeface="宋体" pitchFamily="2" charset="-122"/>
                          <a:cs typeface="Times New Roman" pitchFamily="18" charset="0"/>
                        </a:rPr>
                        <a:t>which</a:t>
                      </a:r>
                      <a:r>
                        <a:rPr lang="zh-CN" altLang="zh-CN" sz="2400" b="1" kern="1200" dirty="0" smtClean="0">
                          <a:solidFill>
                            <a:srgbClr val="FF00FF"/>
                          </a:solidFill>
                          <a:latin typeface="Times New Roman" pitchFamily="18" charset="0"/>
                          <a:ea typeface="宋体" pitchFamily="2" charset="-122"/>
                          <a:cs typeface="Times New Roman" pitchFamily="18" charset="0"/>
                        </a:rPr>
                        <a:t>、</a:t>
                      </a:r>
                      <a:r>
                        <a:rPr lang="en-US" altLang="zh-CN" sz="2400" b="1" kern="1200" dirty="0" smtClean="0">
                          <a:solidFill>
                            <a:srgbClr val="FF00FF"/>
                          </a:solidFill>
                          <a:latin typeface="Times New Roman" pitchFamily="18" charset="0"/>
                          <a:ea typeface="宋体" pitchFamily="2" charset="-122"/>
                          <a:cs typeface="Times New Roman" pitchFamily="18" charset="0"/>
                        </a:rPr>
                        <a:t>who</a:t>
                      </a:r>
                      <a:r>
                        <a:rPr lang="zh-CN" altLang="zh-CN" sz="2400" b="1" kern="1200" dirty="0" smtClean="0">
                          <a:solidFill>
                            <a:srgbClr val="FF00FF"/>
                          </a:solidFill>
                          <a:latin typeface="Times New Roman" pitchFamily="18" charset="0"/>
                          <a:ea typeface="宋体" pitchFamily="2" charset="-122"/>
                          <a:cs typeface="Times New Roman" pitchFamily="18" charset="0"/>
                        </a:rPr>
                        <a:t>、</a:t>
                      </a:r>
                      <a:r>
                        <a:rPr lang="en-US" altLang="zh-CN" sz="2400" b="1" kern="1200" dirty="0" smtClean="0">
                          <a:solidFill>
                            <a:srgbClr val="FF00FF"/>
                          </a:solidFill>
                          <a:latin typeface="Times New Roman" pitchFamily="18" charset="0"/>
                          <a:ea typeface="宋体" pitchFamily="2" charset="-122"/>
                          <a:cs typeface="Times New Roman" pitchFamily="18" charset="0"/>
                        </a:rPr>
                        <a:t>whose</a:t>
                      </a:r>
                      <a:r>
                        <a:rPr lang="zh-CN" altLang="zh-CN" sz="2400" b="1" kern="1200" dirty="0" smtClean="0">
                          <a:solidFill>
                            <a:srgbClr val="FF00FF"/>
                          </a:solidFill>
                          <a:latin typeface="Times New Roman" pitchFamily="18" charset="0"/>
                          <a:ea typeface="宋体" pitchFamily="2" charset="-122"/>
                          <a:cs typeface="Times New Roman" pitchFamily="18" charset="0"/>
                        </a:rPr>
                        <a:t>、</a:t>
                      </a:r>
                      <a:r>
                        <a:rPr lang="en-US" altLang="zh-CN" sz="2400" b="1" kern="1200" dirty="0" smtClean="0">
                          <a:solidFill>
                            <a:srgbClr val="FF00FF"/>
                          </a:solidFill>
                          <a:latin typeface="Times New Roman" pitchFamily="18" charset="0"/>
                          <a:ea typeface="宋体" pitchFamily="2" charset="-122"/>
                          <a:cs typeface="Times New Roman" pitchFamily="18" charset="0"/>
                        </a:rPr>
                        <a:t>whom</a:t>
                      </a:r>
                      <a:r>
                        <a:rPr lang="zh-CN" altLang="zh-CN" sz="2400" b="1" kern="1200" dirty="0" smtClean="0">
                          <a:solidFill>
                            <a:srgbClr val="FF00FF"/>
                          </a:solidFill>
                          <a:latin typeface="Times New Roman" pitchFamily="18" charset="0"/>
                          <a:ea typeface="宋体" pitchFamily="2" charset="-122"/>
                          <a:cs typeface="Times New Roman" pitchFamily="18" charset="0"/>
                        </a:rPr>
                        <a:t>连接代词</a:t>
                      </a:r>
                      <a:r>
                        <a:rPr lang="en-US" altLang="zh-CN" sz="2400" b="1" kern="1200" dirty="0" smtClean="0">
                          <a:solidFill>
                            <a:srgbClr val="FF00FF"/>
                          </a:solidFill>
                          <a:latin typeface="Times New Roman" pitchFamily="18" charset="0"/>
                          <a:ea typeface="宋体" pitchFamily="2" charset="-122"/>
                          <a:cs typeface="Times New Roman" pitchFamily="18" charset="0"/>
                        </a:rPr>
                        <a:t>;when(</a:t>
                      </a:r>
                      <a:r>
                        <a:rPr lang="zh-CN" altLang="zh-CN" sz="2400" b="1" kern="1200" dirty="0" smtClean="0">
                          <a:solidFill>
                            <a:srgbClr val="FF00FF"/>
                          </a:solidFill>
                          <a:latin typeface="Times New Roman" pitchFamily="18" charset="0"/>
                          <a:ea typeface="宋体" pitchFamily="2" charset="-122"/>
                          <a:cs typeface="Times New Roman" pitchFamily="18" charset="0"/>
                        </a:rPr>
                        <a:t>表时间</a:t>
                      </a:r>
                      <a:r>
                        <a:rPr lang="en-US" altLang="zh-CN" sz="2400" b="1" kern="1200" dirty="0" smtClean="0">
                          <a:solidFill>
                            <a:srgbClr val="FF00FF"/>
                          </a:solidFill>
                          <a:latin typeface="Times New Roman" pitchFamily="18" charset="0"/>
                          <a:ea typeface="宋体" pitchFamily="2" charset="-122"/>
                          <a:cs typeface="Times New Roman" pitchFamily="18" charset="0"/>
                        </a:rPr>
                        <a:t>)</a:t>
                      </a:r>
                      <a:r>
                        <a:rPr lang="zh-CN" altLang="zh-CN" sz="2400" b="1" kern="1200" dirty="0" smtClean="0">
                          <a:solidFill>
                            <a:srgbClr val="FF00FF"/>
                          </a:solidFill>
                          <a:latin typeface="Times New Roman" pitchFamily="18" charset="0"/>
                          <a:ea typeface="宋体" pitchFamily="2" charset="-122"/>
                          <a:cs typeface="Times New Roman" pitchFamily="18" charset="0"/>
                        </a:rPr>
                        <a:t>、</a:t>
                      </a:r>
                      <a:r>
                        <a:rPr lang="en-US" altLang="zh-CN" sz="2400" b="1" kern="1200" dirty="0" smtClean="0">
                          <a:solidFill>
                            <a:srgbClr val="FF00FF"/>
                          </a:solidFill>
                          <a:latin typeface="Times New Roman" pitchFamily="18" charset="0"/>
                          <a:ea typeface="宋体" pitchFamily="2" charset="-122"/>
                          <a:cs typeface="Times New Roman" pitchFamily="18" charset="0"/>
                        </a:rPr>
                        <a:t>where(</a:t>
                      </a:r>
                      <a:r>
                        <a:rPr lang="zh-CN" altLang="zh-CN" sz="2400" b="1" kern="1200" dirty="0" smtClean="0">
                          <a:solidFill>
                            <a:srgbClr val="FF00FF"/>
                          </a:solidFill>
                          <a:latin typeface="Times New Roman" pitchFamily="18" charset="0"/>
                          <a:ea typeface="宋体" pitchFamily="2" charset="-122"/>
                          <a:cs typeface="Times New Roman" pitchFamily="18" charset="0"/>
                        </a:rPr>
                        <a:t>表地点</a:t>
                      </a:r>
                      <a:r>
                        <a:rPr lang="en-US" altLang="zh-CN" sz="2400" b="1" kern="1200" dirty="0" smtClean="0">
                          <a:solidFill>
                            <a:srgbClr val="FF00FF"/>
                          </a:solidFill>
                          <a:latin typeface="Times New Roman" pitchFamily="18" charset="0"/>
                          <a:ea typeface="宋体" pitchFamily="2" charset="-122"/>
                          <a:cs typeface="Times New Roman" pitchFamily="18" charset="0"/>
                        </a:rPr>
                        <a:t>)</a:t>
                      </a:r>
                      <a:r>
                        <a:rPr lang="zh-CN" altLang="zh-CN" sz="2400" b="1" kern="1200" dirty="0" smtClean="0">
                          <a:solidFill>
                            <a:srgbClr val="FF00FF"/>
                          </a:solidFill>
                          <a:latin typeface="Times New Roman" pitchFamily="18" charset="0"/>
                          <a:ea typeface="宋体" pitchFamily="2" charset="-122"/>
                          <a:cs typeface="Times New Roman" pitchFamily="18" charset="0"/>
                        </a:rPr>
                        <a:t>、</a:t>
                      </a:r>
                      <a:r>
                        <a:rPr lang="en-US" altLang="zh-CN" sz="2400" b="1" kern="1200" dirty="0" smtClean="0">
                          <a:solidFill>
                            <a:srgbClr val="FF00FF"/>
                          </a:solidFill>
                          <a:latin typeface="Times New Roman" pitchFamily="18" charset="0"/>
                          <a:ea typeface="宋体" pitchFamily="2" charset="-122"/>
                          <a:cs typeface="Times New Roman" pitchFamily="18" charset="0"/>
                        </a:rPr>
                        <a:t>why(</a:t>
                      </a:r>
                      <a:r>
                        <a:rPr lang="zh-CN" altLang="zh-CN" sz="2400" b="1" kern="1200" dirty="0" smtClean="0">
                          <a:solidFill>
                            <a:srgbClr val="FF00FF"/>
                          </a:solidFill>
                          <a:latin typeface="Times New Roman" pitchFamily="18" charset="0"/>
                          <a:ea typeface="宋体" pitchFamily="2" charset="-122"/>
                          <a:cs typeface="Times New Roman" pitchFamily="18" charset="0"/>
                        </a:rPr>
                        <a:t>表原因</a:t>
                      </a:r>
                      <a:r>
                        <a:rPr lang="en-US" altLang="zh-CN" sz="2400" b="1" kern="1200" dirty="0" smtClean="0">
                          <a:solidFill>
                            <a:srgbClr val="FF00FF"/>
                          </a:solidFill>
                          <a:latin typeface="Times New Roman" pitchFamily="18" charset="0"/>
                          <a:ea typeface="宋体" pitchFamily="2" charset="-122"/>
                          <a:cs typeface="Times New Roman" pitchFamily="18" charset="0"/>
                        </a:rPr>
                        <a:t>)</a:t>
                      </a:r>
                      <a:r>
                        <a:rPr lang="zh-CN" altLang="zh-CN" sz="2400" b="1" kern="1200" dirty="0" smtClean="0">
                          <a:solidFill>
                            <a:srgbClr val="FF00FF"/>
                          </a:solidFill>
                          <a:latin typeface="Times New Roman" pitchFamily="18" charset="0"/>
                          <a:ea typeface="宋体" pitchFamily="2" charset="-122"/>
                          <a:cs typeface="Times New Roman" pitchFamily="18" charset="0"/>
                        </a:rPr>
                        <a:t>、</a:t>
                      </a:r>
                      <a:r>
                        <a:rPr lang="en-US" altLang="zh-CN" sz="2400" b="1" kern="1200" dirty="0" smtClean="0">
                          <a:solidFill>
                            <a:srgbClr val="FF00FF"/>
                          </a:solidFill>
                          <a:latin typeface="Times New Roman" pitchFamily="18" charset="0"/>
                          <a:ea typeface="宋体" pitchFamily="2" charset="-122"/>
                          <a:cs typeface="Times New Roman" pitchFamily="18" charset="0"/>
                        </a:rPr>
                        <a:t>how(</a:t>
                      </a:r>
                      <a:r>
                        <a:rPr lang="zh-CN" altLang="zh-CN" sz="2400" b="1" kern="1200" dirty="0" smtClean="0">
                          <a:solidFill>
                            <a:srgbClr val="FF00FF"/>
                          </a:solidFill>
                          <a:latin typeface="Times New Roman" pitchFamily="18" charset="0"/>
                          <a:ea typeface="宋体" pitchFamily="2" charset="-122"/>
                          <a:cs typeface="Times New Roman" pitchFamily="18" charset="0"/>
                        </a:rPr>
                        <a:t>表方式</a:t>
                      </a:r>
                      <a:r>
                        <a:rPr lang="en-US" altLang="zh-CN" sz="2400" b="1" kern="1200" dirty="0" smtClean="0">
                          <a:solidFill>
                            <a:srgbClr val="FF00FF"/>
                          </a:solidFill>
                          <a:latin typeface="Times New Roman" pitchFamily="18" charset="0"/>
                          <a:ea typeface="宋体" pitchFamily="2" charset="-122"/>
                          <a:cs typeface="Times New Roman" pitchFamily="18" charset="0"/>
                        </a:rPr>
                        <a:t>)</a:t>
                      </a:r>
                      <a:r>
                        <a:rPr lang="zh-CN" altLang="zh-CN" sz="2400" b="1" kern="1200" dirty="0" smtClean="0">
                          <a:solidFill>
                            <a:srgbClr val="FF00FF"/>
                          </a:solidFill>
                          <a:latin typeface="Times New Roman" pitchFamily="18" charset="0"/>
                          <a:ea typeface="宋体" pitchFamily="2" charset="-122"/>
                          <a:cs typeface="Times New Roman" pitchFamily="18" charset="0"/>
                        </a:rPr>
                        <a:t>等连接副词</a:t>
                      </a:r>
                      <a:endParaRPr lang="zh-CN" altLang="en-US" sz="2400" b="1" kern="1200" dirty="0" smtClean="0">
                        <a:solidFill>
                          <a:srgbClr val="FF00FF"/>
                        </a:solidFill>
                        <a:latin typeface="Times New Roman" pitchFamily="18" charset="0"/>
                        <a:ea typeface="宋体" pitchFamily="2" charset="-122"/>
                        <a:cs typeface="Times New Roman" pitchFamily="18" charset="0"/>
                      </a:endParaRPr>
                    </a:p>
                    <a:p>
                      <a:pPr marL="0" indent="0" algn="ctr" defTabSz="914400" rtl="0" eaLnBrk="1" fontAlgn="auto" latinLnBrk="0" hangingPunct="1">
                        <a:lnSpc>
                          <a:spcPct val="100000"/>
                        </a:lnSpc>
                        <a:buClrTx/>
                        <a:buSzTx/>
                        <a:buNone/>
                      </a:pPr>
                      <a:endParaRPr lang="en-US" altLang="zh-CN" sz="2400" b="1" kern="1200" dirty="0" smtClean="0">
                        <a:solidFill>
                          <a:srgbClr val="FF00FF"/>
                        </a:solidFill>
                        <a:latin typeface="Times New Roman" pitchFamily="18" charset="0"/>
                        <a:ea typeface="宋体" pitchFamily="2" charset="-122"/>
                        <a:cs typeface="Times New Roman" pitchFamily="18" charset="0"/>
                      </a:endParaRPr>
                    </a:p>
                  </a:txBody>
                  <a:tcPr marL="66675" marR="66675" marT="0" marB="0" anchor="ctr"/>
                </a:tc>
                <a:tc>
                  <a:txBody>
                    <a:bodyPr/>
                    <a:lstStyle/>
                    <a:p>
                      <a:pPr algn="l" fontAlgn="auto">
                        <a:lnSpc>
                          <a:spcPct val="100000"/>
                        </a:lnSpc>
                        <a:buClrTx/>
                        <a:buSzTx/>
                        <a:buNone/>
                      </a:pPr>
                      <a:r>
                        <a:rPr lang="zh-CN" altLang="en-US" sz="2400" b="1" dirty="0" smtClean="0">
                          <a:latin typeface="Times New Roman" panose="02020603050405020304" pitchFamily="18" charset="0"/>
                          <a:ea typeface="宋体" panose="02010600030101010101" pitchFamily="2" charset="-122"/>
                        </a:rPr>
                        <a:t>从句是疑问句</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这些引导词在句中充当一定的成分</a:t>
                      </a:r>
                    </a:p>
                  </a:txBody>
                  <a:tcPr marL="66675" marR="66675" marT="0" marB="0" anchor="ctr"/>
                </a:tc>
                <a:tc>
                  <a:txBody>
                    <a:bodyPr/>
                    <a:lstStyle/>
                    <a:p>
                      <a:pPr algn="l" fontAlgn="auto">
                        <a:lnSpc>
                          <a:spcPct val="100000"/>
                        </a:lnSpc>
                        <a:buNone/>
                      </a:pPr>
                      <a:r>
                        <a:rPr lang="en-US" altLang="zh-CN" sz="2400" b="1" dirty="0" smtClean="0">
                          <a:latin typeface="Times New Roman" panose="02020603050405020304" pitchFamily="18" charset="0"/>
                          <a:ea typeface="宋体" panose="02010600030101010101" pitchFamily="2" charset="-122"/>
                        </a:rPr>
                        <a:t>Mary asked me where I bought my dress. </a:t>
                      </a:r>
                      <a:r>
                        <a:rPr lang="zh-CN" altLang="en-US" sz="2400" b="1" dirty="0" smtClean="0">
                          <a:latin typeface="Times New Roman" panose="02020603050405020304" pitchFamily="18" charset="0"/>
                          <a:ea typeface="宋体" panose="02010600030101010101" pitchFamily="2" charset="-122"/>
                        </a:rPr>
                        <a:t>玛丽问我在哪里买的裙子。</a:t>
                      </a:r>
                      <a:endParaRPr lang="en-US" altLang="zh-CN" sz="2400" b="1" dirty="0" smtClean="0">
                        <a:latin typeface="Times New Roman" panose="02020603050405020304" pitchFamily="18" charset="0"/>
                        <a:ea typeface="宋体" panose="02010600030101010101" pitchFamily="2" charset="-122"/>
                      </a:endParaRPr>
                    </a:p>
                    <a:p>
                      <a:pPr algn="l" fontAlgn="auto">
                        <a:lnSpc>
                          <a:spcPct val="100000"/>
                        </a:lnSpc>
                        <a:buNone/>
                      </a:pPr>
                      <a:r>
                        <a:rPr lang="en-US" altLang="zh-CN" sz="2400" b="1" dirty="0" smtClean="0">
                          <a:latin typeface="Times New Roman" panose="02020603050405020304" pitchFamily="18" charset="0"/>
                          <a:ea typeface="宋体" panose="02010600030101010101" pitchFamily="2" charset="-122"/>
                        </a:rPr>
                        <a:t>(where</a:t>
                      </a:r>
                      <a:r>
                        <a:rPr lang="zh-CN" altLang="en-US" sz="2400" b="1" dirty="0" smtClean="0">
                          <a:latin typeface="Times New Roman" panose="02020603050405020304" pitchFamily="18" charset="0"/>
                          <a:ea typeface="宋体" panose="02010600030101010101" pitchFamily="2" charset="-122"/>
                        </a:rPr>
                        <a:t>充当从句中的状语</a:t>
                      </a:r>
                      <a:r>
                        <a:rPr lang="en-US" altLang="zh-CN" sz="2400" b="1" dirty="0" smtClean="0">
                          <a:latin typeface="Times New Roman" panose="02020603050405020304" pitchFamily="18" charset="0"/>
                          <a:ea typeface="宋体" panose="02010600030101010101" pitchFamily="2" charset="-122"/>
                        </a:rPr>
                        <a:t>)</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tc>
              </a:tr>
            </a:tbl>
          </a:graphicData>
        </a:graphic>
      </p:graphicFrame>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688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65455" y="1534411"/>
            <a:ext cx="11029950" cy="526297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2. </a:t>
            </a:r>
            <a:r>
              <a:rPr lang="zh-CN" altLang="en-US" sz="2800" b="1" dirty="0" smtClean="0">
                <a:latin typeface="Times New Roman" panose="02020603050405020304" pitchFamily="18" charset="0"/>
                <a:ea typeface="宋体" panose="02010600030101010101" pitchFamily="2" charset="-122"/>
                <a:sym typeface="+mn-ea"/>
              </a:rPr>
              <a:t>宾语从句的时态</a:t>
            </a:r>
          </a:p>
          <a:p>
            <a:pPr>
              <a:lnSpc>
                <a:spcPct val="150000"/>
              </a:lnSpc>
            </a:pPr>
            <a:r>
              <a:rPr lang="zh-CN" altLang="en-US" sz="2800" b="1" dirty="0" smtClean="0">
                <a:latin typeface="Times New Roman" panose="02020603050405020304" pitchFamily="18" charset="0"/>
                <a:ea typeface="宋体" panose="02010600030101010101" pitchFamily="2" charset="-122"/>
                <a:sym typeface="+mn-ea"/>
              </a:rPr>
              <a:t>①如果主句是现在的某种时态</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包括一般现在时、现在进行时、现在完成时</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那么宾语从句的时态可根据实际情况而定。</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We all know that Danny used to be shy. </a:t>
            </a:r>
          </a:p>
          <a:p>
            <a:pPr>
              <a:lnSpc>
                <a:spcPct val="150000"/>
              </a:lnSpc>
            </a:pPr>
            <a:r>
              <a:rPr lang="zh-CN" altLang="en-US" sz="2800" b="1" dirty="0" smtClean="0">
                <a:latin typeface="Times New Roman" panose="02020603050405020304" pitchFamily="18" charset="0"/>
                <a:ea typeface="宋体" panose="02010600030101010101" pitchFamily="2" charset="-122"/>
                <a:sym typeface="+mn-ea"/>
              </a:rPr>
              <a:t>我们都知道丹尼过去内向。</a:t>
            </a:r>
          </a:p>
          <a:p>
            <a:pPr>
              <a:lnSpc>
                <a:spcPct val="150000"/>
              </a:lnSpc>
            </a:pPr>
            <a:r>
              <a:rPr lang="zh-CN" altLang="en-US" sz="2800" b="1" dirty="0" smtClean="0">
                <a:latin typeface="Times New Roman" panose="02020603050405020304" pitchFamily="18" charset="0"/>
                <a:ea typeface="宋体" panose="02010600030101010101" pitchFamily="2" charset="-122"/>
                <a:sym typeface="+mn-ea"/>
              </a:rPr>
              <a:t>②如果主句是过去的某种时态</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那么宾语从句通常用过去的某种时态</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包括一般过去时、过去进行时、过去将来时、过去完成时</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I asked Jim if he would go with me. </a:t>
            </a:r>
            <a:r>
              <a:rPr lang="zh-CN" altLang="en-US" sz="2800" b="1" dirty="0" smtClean="0">
                <a:latin typeface="Times New Roman" panose="02020603050405020304" pitchFamily="18" charset="0"/>
                <a:ea typeface="宋体" panose="02010600030101010101" pitchFamily="2" charset="-122"/>
                <a:sym typeface="+mn-ea"/>
              </a:rPr>
              <a:t>我问吉姆是否要和我一起去。</a:t>
            </a: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688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65455" y="1833965"/>
            <a:ext cx="11029950" cy="2595839"/>
          </a:xfrm>
          <a:prstGeom prst="rect">
            <a:avLst/>
          </a:prstGeom>
          <a:noFill/>
        </p:spPr>
        <p:txBody>
          <a:bodyPr wrap="square" rtlCol="0">
            <a:spAutoFit/>
          </a:bodyPr>
          <a:lstStyle/>
          <a:p>
            <a:pPr>
              <a:lnSpc>
                <a:spcPct val="150000"/>
              </a:lnSpc>
            </a:pPr>
            <a:r>
              <a:rPr lang="zh-CN" altLang="en-US" sz="2800" b="1" dirty="0" smtClean="0">
                <a:latin typeface="Times New Roman" panose="02020603050405020304" pitchFamily="18" charset="0"/>
                <a:ea typeface="宋体" panose="02010600030101010101" pitchFamily="2" charset="-122"/>
                <a:sym typeface="+mn-ea"/>
              </a:rPr>
              <a:t>③如果宾语从句表示的是客观事实或真理</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即使主句是过去时</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从句也用一般现在时态。</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Our physics teacher told us that light travels faster than sound. </a:t>
            </a:r>
          </a:p>
          <a:p>
            <a:pPr>
              <a:lnSpc>
                <a:spcPct val="150000"/>
              </a:lnSpc>
            </a:pPr>
            <a:r>
              <a:rPr lang="zh-CN" altLang="en-US" sz="2800" b="1" dirty="0" smtClean="0">
                <a:latin typeface="Times New Roman" panose="02020603050405020304" pitchFamily="18" charset="0"/>
                <a:ea typeface="宋体" panose="02010600030101010101" pitchFamily="2" charset="-122"/>
                <a:sym typeface="+mn-ea"/>
              </a:rPr>
              <a:t>我们物理老师告诉我们光传播得比声音快。</a:t>
            </a: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688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65455" y="1739369"/>
            <a:ext cx="10680766" cy="3323987"/>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3. </a:t>
            </a:r>
            <a:r>
              <a:rPr lang="zh-CN" altLang="en-US" sz="2800" b="1" dirty="0" smtClean="0">
                <a:latin typeface="Times New Roman" panose="02020603050405020304" pitchFamily="18" charset="0"/>
                <a:ea typeface="宋体" panose="02010600030101010101" pitchFamily="2" charset="-122"/>
                <a:sym typeface="+mn-ea"/>
              </a:rPr>
              <a:t>宾语从句的语序</a:t>
            </a:r>
          </a:p>
          <a:p>
            <a:pPr>
              <a:lnSpc>
                <a:spcPct val="150000"/>
              </a:lnSpc>
            </a:pPr>
            <a:r>
              <a:rPr lang="zh-CN" altLang="en-US" sz="2800" b="1" dirty="0" smtClean="0">
                <a:latin typeface="Times New Roman" panose="02020603050405020304" pitchFamily="18" charset="0"/>
                <a:ea typeface="宋体" panose="02010600030101010101" pitchFamily="2" charset="-122"/>
                <a:sym typeface="+mn-ea"/>
              </a:rPr>
              <a:t>宾语从句要用陈述语序</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即按照“引导词</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主语</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谓语</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其他”的顺序。</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Where does Jeff come from? Do you know?</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Do you know where Jeff comes from? </a:t>
            </a:r>
          </a:p>
          <a:p>
            <a:pPr>
              <a:lnSpc>
                <a:spcPct val="150000"/>
              </a:lnSpc>
            </a:pPr>
            <a:r>
              <a:rPr lang="zh-CN" altLang="en-US" sz="2800" b="1" dirty="0" smtClean="0">
                <a:latin typeface="Times New Roman" panose="02020603050405020304" pitchFamily="18" charset="0"/>
                <a:ea typeface="宋体" panose="02010600030101010101" pitchFamily="2" charset="-122"/>
                <a:sym typeface="+mn-ea"/>
              </a:rPr>
              <a:t>你知道杰夫从哪里来吗</a:t>
            </a:r>
            <a:r>
              <a:rPr lang="en-US" altLang="zh-CN" sz="2800" b="1" dirty="0" smtClean="0">
                <a:latin typeface="Times New Roman" panose="02020603050405020304" pitchFamily="18" charset="0"/>
                <a:ea typeface="宋体" panose="02010600030101010101" pitchFamily="2" charset="-122"/>
                <a:sym typeface="+mn-ea"/>
              </a:rPr>
              <a:t>?</a:t>
            </a:r>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688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65455" y="1739369"/>
            <a:ext cx="10680766" cy="3892861"/>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4. </a:t>
            </a:r>
            <a:r>
              <a:rPr lang="zh-CN" altLang="en-US" sz="2800" b="1" dirty="0" smtClean="0">
                <a:latin typeface="Times New Roman" panose="02020603050405020304" pitchFamily="18" charset="0"/>
                <a:ea typeface="宋体" panose="02010600030101010101" pitchFamily="2" charset="-122"/>
                <a:sym typeface="+mn-ea"/>
              </a:rPr>
              <a:t>否定转移</a:t>
            </a:r>
          </a:p>
          <a:p>
            <a:pPr>
              <a:lnSpc>
                <a:spcPct val="150000"/>
              </a:lnSpc>
            </a:pPr>
            <a:r>
              <a:rPr lang="zh-CN" altLang="en-US" sz="2800" b="1" dirty="0" smtClean="0">
                <a:latin typeface="Times New Roman" panose="02020603050405020304" pitchFamily="18" charset="0"/>
                <a:ea typeface="宋体" panose="02010600030101010101" pitchFamily="2" charset="-122"/>
                <a:sym typeface="+mn-ea"/>
              </a:rPr>
              <a:t>在主从复合句中</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当主句的主语为第一人称</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谓语动词是</a:t>
            </a:r>
            <a:r>
              <a:rPr lang="en-US" altLang="zh-CN" sz="2800" b="1" dirty="0" smtClean="0">
                <a:latin typeface="Times New Roman" panose="02020603050405020304" pitchFamily="18" charset="0"/>
                <a:ea typeface="宋体" panose="02010600030101010101" pitchFamily="2" charset="-122"/>
                <a:sym typeface="+mn-ea"/>
              </a:rPr>
              <a:t>think</a:t>
            </a:r>
            <a:r>
              <a:rPr lang="zh-CN" altLang="en-US" sz="2800" b="1" dirty="0" smtClean="0">
                <a:latin typeface="Times New Roman" panose="02020603050405020304" pitchFamily="18" charset="0"/>
                <a:ea typeface="宋体" panose="02010600030101010101" pitchFamily="2" charset="-122"/>
                <a:sym typeface="+mn-ea"/>
              </a:rPr>
              <a:t>、</a:t>
            </a:r>
            <a:r>
              <a:rPr lang="en-US" altLang="zh-CN" sz="2800" b="1" dirty="0" smtClean="0">
                <a:latin typeface="Times New Roman" panose="02020603050405020304" pitchFamily="18" charset="0"/>
                <a:ea typeface="宋体" panose="02010600030101010101" pitchFamily="2" charset="-122"/>
                <a:sym typeface="+mn-ea"/>
              </a:rPr>
              <a:t>believe</a:t>
            </a:r>
            <a:r>
              <a:rPr lang="zh-CN" altLang="en-US" sz="2800" b="1" dirty="0" smtClean="0">
                <a:latin typeface="Times New Roman" panose="02020603050405020304" pitchFamily="18" charset="0"/>
                <a:ea typeface="宋体" panose="02010600030101010101" pitchFamily="2" charset="-122"/>
                <a:sym typeface="+mn-ea"/>
              </a:rPr>
              <a:t>、</a:t>
            </a:r>
            <a:r>
              <a:rPr lang="en-US" altLang="zh-CN" sz="2800" b="1" dirty="0" smtClean="0">
                <a:latin typeface="Times New Roman" panose="02020603050405020304" pitchFamily="18" charset="0"/>
                <a:ea typeface="宋体" panose="02010600030101010101" pitchFamily="2" charset="-122"/>
                <a:sym typeface="+mn-ea"/>
              </a:rPr>
              <a:t>suppose</a:t>
            </a:r>
            <a:r>
              <a:rPr lang="zh-CN" altLang="en-US" sz="2800" b="1" dirty="0" smtClean="0">
                <a:latin typeface="Times New Roman" panose="02020603050405020304" pitchFamily="18" charset="0"/>
                <a:ea typeface="宋体" panose="02010600030101010101" pitchFamily="2" charset="-122"/>
                <a:sym typeface="+mn-ea"/>
              </a:rPr>
              <a:t>等时</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要将从句的否定词转移到主句中</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即主句的谓语动词用否定式</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而从句的谓语动词用肯定式。</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I think Class One will win the game. (</a:t>
            </a:r>
            <a:r>
              <a:rPr lang="zh-CN" altLang="en-US" sz="2800" b="1" dirty="0" smtClean="0">
                <a:latin typeface="Times New Roman" panose="02020603050405020304" pitchFamily="18" charset="0"/>
                <a:ea typeface="宋体" panose="02010600030101010101" pitchFamily="2" charset="-122"/>
                <a:sym typeface="+mn-ea"/>
              </a:rPr>
              <a:t>变为否定句</a:t>
            </a:r>
            <a:r>
              <a:rPr lang="en-US" altLang="zh-CN" sz="2800" b="1" dirty="0" smtClean="0">
                <a:latin typeface="Times New Roman" panose="02020603050405020304" pitchFamily="18" charset="0"/>
                <a:ea typeface="宋体" panose="02010600030101010101" pitchFamily="2" charset="-122"/>
                <a:sym typeface="+mn-ea"/>
              </a:rPr>
              <a:t>)</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I don’t think Class One will win the game.</a:t>
            </a: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65455" y="1586789"/>
            <a:ext cx="11029950" cy="4616648"/>
          </a:xfrm>
          <a:prstGeom prst="rect">
            <a:avLst/>
          </a:prstGeom>
          <a:noFill/>
        </p:spPr>
        <p:txBody>
          <a:bodyPr wrap="square" rtlCol="0">
            <a:spAutoFit/>
          </a:bodyPr>
          <a:lstStyle/>
          <a:p>
            <a:pPr>
              <a:lnSpc>
                <a:spcPct val="150000"/>
              </a:lnSpc>
            </a:pPr>
            <a:r>
              <a:rPr sz="2800" b="1" dirty="0">
                <a:latin typeface="Times New Roman" panose="02020603050405020304" pitchFamily="18" charset="0"/>
                <a:ea typeface="宋体" panose="02010600030101010101" pitchFamily="2" charset="-122"/>
                <a:sym typeface="+mn-ea"/>
              </a:rPr>
              <a:t>【考点考法强化】</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1.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北京</a:t>
            </a:r>
            <a:r>
              <a:rPr lang="en-US" altLang="zh-CN" sz="2800" b="1" dirty="0" smtClean="0">
                <a:latin typeface="Times New Roman" panose="02020603050405020304" pitchFamily="18" charset="0"/>
                <a:ea typeface="宋体" panose="02010600030101010101" pitchFamily="2" charset="-122"/>
                <a:sym typeface="+mn-ea"/>
              </a:rPr>
              <a:t>) — Could you please tell me 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Next Thursday morning.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when we visited the Capital Museum</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when did we visit the Capital Museum</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when we will visit the Capital Museum</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when will we visit the Capital Museum</a:t>
            </a:r>
          </a:p>
        </p:txBody>
      </p:sp>
      <p:sp>
        <p:nvSpPr>
          <p:cNvPr id="2" name="TextBox 1"/>
          <p:cNvSpPr txBox="1"/>
          <p:nvPr/>
        </p:nvSpPr>
        <p:spPr>
          <a:xfrm>
            <a:off x="7677280" y="2415355"/>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688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65455" y="1455581"/>
            <a:ext cx="11029950" cy="526297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2.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海南改编</a:t>
            </a:r>
            <a:r>
              <a:rPr lang="en-US" altLang="zh-CN" sz="2800" b="1" dirty="0" smtClean="0">
                <a:latin typeface="Times New Roman" panose="02020603050405020304" pitchFamily="18" charset="0"/>
                <a:ea typeface="宋体" panose="02010600030101010101" pitchFamily="2" charset="-122"/>
                <a:sym typeface="+mn-ea"/>
              </a:rPr>
              <a:t>) — John, I wonder _________.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My teachers. It’s impossible for me to get such great success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without their help.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why you work so hard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what you have achieved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who you want to thank most</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how you have made so much progress</a:t>
            </a:r>
          </a:p>
          <a:p>
            <a:pPr>
              <a:lnSpc>
                <a:spcPct val="150000"/>
              </a:lnSpc>
            </a:pPr>
            <a:endParaRPr sz="2800" b="1" dirty="0">
              <a:latin typeface="Times New Roman" panose="02020603050405020304" pitchFamily="18" charset="0"/>
              <a:ea typeface="宋体" panose="02010600030101010101" pitchFamily="2" charset="-122"/>
              <a:sym typeface="+mn-ea"/>
            </a:endParaRPr>
          </a:p>
        </p:txBody>
      </p:sp>
      <p:sp>
        <p:nvSpPr>
          <p:cNvPr id="6" name="TextBox 1"/>
          <p:cNvSpPr txBox="1"/>
          <p:nvPr/>
        </p:nvSpPr>
        <p:spPr>
          <a:xfrm>
            <a:off x="7142348" y="1615856"/>
            <a:ext cx="492125"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C</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688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65455" y="1534411"/>
            <a:ext cx="11029950" cy="461664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3.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黔东南州</a:t>
            </a:r>
            <a:r>
              <a:rPr lang="en-US" altLang="zh-CN" sz="2800" b="1" dirty="0" smtClean="0">
                <a:latin typeface="Times New Roman" panose="02020603050405020304" pitchFamily="18" charset="0"/>
                <a:ea typeface="宋体" panose="02010600030101010101" pitchFamily="2" charset="-122"/>
                <a:sym typeface="+mn-ea"/>
              </a:rPr>
              <a:t>) — Could you tell me 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Sure. On March 18, 2021.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how the meeting between China and America will be held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where the meeting between China and America was held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when the meeting between China and America was held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why was the meeting between China and America held</a:t>
            </a:r>
          </a:p>
          <a:p>
            <a:pPr>
              <a:lnSpc>
                <a:spcPct val="150000"/>
              </a:lnSpc>
            </a:pPr>
            <a:endParaRPr sz="2800" b="1" dirty="0">
              <a:latin typeface="Times New Roman" panose="02020603050405020304" pitchFamily="18" charset="0"/>
              <a:ea typeface="宋体" panose="02010600030101010101" pitchFamily="2" charset="-122"/>
              <a:sym typeface="+mn-ea"/>
            </a:endParaRPr>
          </a:p>
        </p:txBody>
      </p:sp>
      <p:sp>
        <p:nvSpPr>
          <p:cNvPr id="6" name="TextBox 1"/>
          <p:cNvSpPr txBox="1"/>
          <p:nvPr/>
        </p:nvSpPr>
        <p:spPr>
          <a:xfrm>
            <a:off x="7441902" y="1615856"/>
            <a:ext cx="492125"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C</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65455" y="1534411"/>
            <a:ext cx="11029950" cy="461664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4.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齐齐哈尔改编</a:t>
            </a:r>
            <a:r>
              <a:rPr lang="en-US" altLang="zh-CN" sz="2800" b="1" dirty="0" smtClean="0">
                <a:latin typeface="Times New Roman" panose="02020603050405020304" pitchFamily="18" charset="0"/>
                <a:ea typeface="宋体" panose="02010600030101010101" pitchFamily="2" charset="-122"/>
                <a:sym typeface="+mn-ea"/>
              </a:rPr>
              <a:t>) — Excuse me, I’m new here. Could you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please tell me 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In five minutes.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how soon will the next subway arrive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how soon the next subway arrives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how soon the next subway will arrive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when the next subway arrived</a:t>
            </a:r>
            <a:endParaRPr sz="2800" b="1" dirty="0">
              <a:latin typeface="Times New Roman" panose="02020603050405020304" pitchFamily="18" charset="0"/>
              <a:ea typeface="宋体" panose="02010600030101010101" pitchFamily="2" charset="-122"/>
              <a:sym typeface="+mn-ea"/>
            </a:endParaRPr>
          </a:p>
        </p:txBody>
      </p:sp>
      <p:sp>
        <p:nvSpPr>
          <p:cNvPr id="2" name="TextBox 1"/>
          <p:cNvSpPr txBox="1"/>
          <p:nvPr/>
        </p:nvSpPr>
        <p:spPr>
          <a:xfrm>
            <a:off x="3606592" y="2342208"/>
            <a:ext cx="491462"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C</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147320" y="875665"/>
            <a:ext cx="11904980" cy="58337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专</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考情分析</a:t>
            </a:r>
          </a:p>
        </p:txBody>
      </p:sp>
      <p:sp>
        <p:nvSpPr>
          <p:cNvPr id="10" name="圆角矩形 9">
            <a:hlinkClick r:id=""/>
          </p:cNvPr>
          <p:cNvSpPr/>
          <p:nvPr/>
        </p:nvSpPr>
        <p:spPr>
          <a:xfrm>
            <a:off x="10201557" y="9068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4"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custDataLst>
              <p:tags r:id="rId2"/>
            </p:custDataLst>
            <p:extLst>
              <p:ext uri="{D42A27DB-BD31-4B8C-83A1-F6EECF244321}">
                <p14:modId xmlns:p14="http://schemas.microsoft.com/office/powerpoint/2010/main" xmlns="" val="1130129813"/>
              </p:ext>
            </p:extLst>
          </p:nvPr>
        </p:nvGraphicFramePr>
        <p:xfrm>
          <a:off x="296545" y="1607981"/>
          <a:ext cx="11474450" cy="4514215"/>
        </p:xfrm>
        <a:graphic>
          <a:graphicData uri="http://schemas.openxmlformats.org/drawingml/2006/table">
            <a:tbl>
              <a:tblPr firstRow="1" firstCol="1" bandRow="1">
                <a:tableStyleId>{5940675A-B579-460E-94D1-54222C63F5DA}</a:tableStyleId>
              </a:tblPr>
              <a:tblGrid>
                <a:gridCol w="1296035"/>
                <a:gridCol w="788670"/>
                <a:gridCol w="2269578"/>
                <a:gridCol w="662151"/>
                <a:gridCol w="2286000"/>
                <a:gridCol w="804042"/>
                <a:gridCol w="1182413"/>
                <a:gridCol w="930166"/>
                <a:gridCol w="1255395"/>
              </a:tblGrid>
              <a:tr h="352425">
                <a:tc rowSpan="2">
                  <a:txBody>
                    <a:bodyPr/>
                    <a:lstStyle/>
                    <a:p>
                      <a:pPr marL="0" indent="0" algn="l" defTabSz="914400" rtl="0" fontAlgn="auto">
                        <a:lnSpc>
                          <a:spcPct val="100000"/>
                        </a:lnSpc>
                        <a:spcAft>
                          <a:spcPts val="0"/>
                        </a:spcAft>
                        <a:buNone/>
                      </a:pPr>
                      <a:r>
                        <a:rPr lang="en-US" altLang="zh-CN" sz="2000" b="1" kern="1200" baseline="0" dirty="0">
                          <a:solidFill>
                            <a:srgbClr val="FF00FF"/>
                          </a:solidFill>
                          <a:latin typeface="黑体" pitchFamily="49" charset="-122"/>
                          <a:ea typeface="黑体" pitchFamily="49" charset="-122"/>
                          <a:cs typeface="黑体" panose="02010609060101010101" pitchFamily="49" charset="-122"/>
                        </a:rPr>
                        <a:t>    </a:t>
                      </a:r>
                      <a:r>
                        <a:rPr lang="en-US" altLang="zh-CN" sz="2000" b="1" kern="1200" baseline="0" dirty="0" smtClean="0">
                          <a:solidFill>
                            <a:srgbClr val="FF00FF"/>
                          </a:solidFill>
                          <a:latin typeface="黑体" pitchFamily="49" charset="-122"/>
                          <a:ea typeface="黑体" pitchFamily="49" charset="-122"/>
                          <a:cs typeface="黑体" panose="02010609060101010101" pitchFamily="49" charset="-122"/>
                        </a:rPr>
                        <a:t> </a:t>
                      </a:r>
                      <a:r>
                        <a:rPr lang="zh-CN" altLang="en-US" sz="2000" b="1" kern="1200" baseline="0" dirty="0" smtClean="0">
                          <a:solidFill>
                            <a:schemeClr val="tx1"/>
                          </a:solidFill>
                          <a:latin typeface="黑体" pitchFamily="49" charset="-122"/>
                          <a:ea typeface="黑体" pitchFamily="49" charset="-122"/>
                          <a:cs typeface="黑体" panose="02010609060101010101" pitchFamily="49" charset="-122"/>
                        </a:rPr>
                        <a:t>考点</a:t>
                      </a:r>
                      <a:r>
                        <a:rPr lang="en-US" altLang="zh-CN" sz="2000" b="1" kern="1200" baseline="0" dirty="0" smtClean="0">
                          <a:solidFill>
                            <a:schemeClr val="tx1"/>
                          </a:solidFill>
                          <a:latin typeface="黑体" pitchFamily="49" charset="-122"/>
                          <a:ea typeface="黑体" pitchFamily="49" charset="-122"/>
                          <a:cs typeface="黑体" panose="02010609060101010101" pitchFamily="49" charset="-122"/>
                        </a:rPr>
                        <a:t>                 </a:t>
                      </a:r>
                      <a:r>
                        <a:rPr lang="zh-CN" altLang="en-US" sz="2000" b="1" kern="1200" baseline="0" dirty="0">
                          <a:solidFill>
                            <a:schemeClr val="tx1"/>
                          </a:solidFill>
                          <a:latin typeface="黑体" pitchFamily="49" charset="-122"/>
                          <a:ea typeface="黑体" pitchFamily="49" charset="-122"/>
                          <a:cs typeface="黑体" panose="02010609060101010101" pitchFamily="49" charset="-122"/>
                        </a:rPr>
                        <a:t>年份</a:t>
                      </a:r>
                    </a:p>
                  </a:txBody>
                  <a:tcPr marL="0" marR="0" marT="0" marB="0" anchor="ctr"/>
                </a:tc>
                <a:tc gridSpan="2">
                  <a:txBody>
                    <a:bodyPr/>
                    <a:lstStyle/>
                    <a:p>
                      <a:pPr algn="ctr" fontAlgn="auto">
                        <a:lnSpc>
                          <a:spcPct val="100000"/>
                        </a:lnSpc>
                        <a:spcAft>
                          <a:spcPts val="0"/>
                        </a:spcAft>
                        <a:buNone/>
                      </a:pPr>
                      <a:r>
                        <a:rPr lang="zh-CN" altLang="en-US" sz="2000" b="1" baseline="0" dirty="0" smtClean="0">
                          <a:solidFill>
                            <a:srgbClr val="000000"/>
                          </a:solidFill>
                          <a:effectLst/>
                          <a:latin typeface="黑体" pitchFamily="49" charset="-122"/>
                          <a:ea typeface="黑体" pitchFamily="49" charset="-122"/>
                          <a:cs typeface="Times New Roman" panose="02020603050405020304"/>
                          <a:sym typeface="+mn-ea"/>
                        </a:rPr>
                        <a:t>宾语从句</a:t>
                      </a:r>
                      <a:endParaRPr lang="zh-CN" altLang="en-US" sz="2000" b="1" baseline="0" dirty="0">
                        <a:solidFill>
                          <a:srgbClr val="000000"/>
                        </a:solidFill>
                        <a:effectLst/>
                        <a:latin typeface="黑体" pitchFamily="49" charset="-122"/>
                        <a:ea typeface="黑体" pitchFamily="49" charset="-122"/>
                        <a:cs typeface="Times New Roman" panose="02020603050405020304"/>
                        <a:sym typeface="+mn-ea"/>
                      </a:endParaRPr>
                    </a:p>
                  </a:txBody>
                  <a:tcPr marL="0" marR="0" marT="0" marB="0" anchor="ctr"/>
                </a:tc>
                <a:tc hMerge="1">
                  <a:txBody>
                    <a:bodyPr/>
                    <a:lstStyle/>
                    <a:p>
                      <a:endParaRPr lang="zh-CN"/>
                    </a:p>
                  </a:txBody>
                  <a:tcPr marL="0" marR="0" marT="0" marB="0" anchor="ctr"/>
                </a:tc>
                <a:tc gridSpan="2">
                  <a:txBody>
                    <a:bodyPr/>
                    <a:lstStyle/>
                    <a:p>
                      <a:pPr algn="ctr" fontAlgn="auto">
                        <a:lnSpc>
                          <a:spcPct val="100000"/>
                        </a:lnSpc>
                        <a:spcAft>
                          <a:spcPts val="0"/>
                        </a:spcAft>
                        <a:buNone/>
                      </a:pPr>
                      <a:r>
                        <a:rPr lang="zh-CN" altLang="en-US" sz="2000" b="1" baseline="0" dirty="0" smtClean="0">
                          <a:latin typeface="黑体" pitchFamily="49" charset="-122"/>
                          <a:ea typeface="黑体" pitchFamily="49" charset="-122"/>
                          <a:sym typeface="+mn-ea"/>
                        </a:rPr>
                        <a:t>状语从句与从属连词</a:t>
                      </a:r>
                      <a:endParaRPr lang="zh-CN" altLang="en-US" sz="2000" b="1" baseline="0" dirty="0">
                        <a:latin typeface="黑体" pitchFamily="49" charset="-122"/>
                        <a:ea typeface="黑体" pitchFamily="49" charset="-122"/>
                        <a:sym typeface="+mn-ea"/>
                      </a:endParaRPr>
                    </a:p>
                  </a:txBody>
                  <a:tcPr marL="0" marR="0" marT="0" marB="0" anchor="ctr"/>
                </a:tc>
                <a:tc hMerge="1">
                  <a:txBody>
                    <a:bodyPr/>
                    <a:lstStyle/>
                    <a:p>
                      <a:endParaRPr lang="zh-CN"/>
                    </a:p>
                  </a:txBody>
                  <a:tcPr marL="0" marR="0" marT="0" marB="0" anchor="ctr"/>
                </a:tc>
                <a:tc gridSpan="2">
                  <a:txBody>
                    <a:bodyPr/>
                    <a:lstStyle/>
                    <a:p>
                      <a:pPr algn="ctr" fontAlgn="auto">
                        <a:lnSpc>
                          <a:spcPct val="100000"/>
                        </a:lnSpc>
                        <a:spcAft>
                          <a:spcPts val="0"/>
                        </a:spcAft>
                        <a:buNone/>
                      </a:pPr>
                      <a:r>
                        <a:rPr lang="zh-CN" altLang="en-US" sz="2000" b="1" baseline="0" dirty="0" smtClean="0">
                          <a:latin typeface="黑体" pitchFamily="49" charset="-122"/>
                          <a:ea typeface="黑体" pitchFamily="49" charset="-122"/>
                          <a:sym typeface="+mn-ea"/>
                        </a:rPr>
                        <a:t>定语从句</a:t>
                      </a:r>
                      <a:endParaRPr lang="zh-CN" altLang="en-US" sz="2000" b="1" baseline="0" dirty="0">
                        <a:latin typeface="黑体" pitchFamily="49" charset="-122"/>
                        <a:ea typeface="黑体" pitchFamily="49" charset="-122"/>
                        <a:sym typeface="+mn-ea"/>
                      </a:endParaRPr>
                    </a:p>
                  </a:txBody>
                  <a:tcPr marL="0" marR="0" marT="0" marB="0" anchor="ctr"/>
                </a:tc>
                <a:tc hMerge="1">
                  <a:txBody>
                    <a:bodyPr/>
                    <a:lstStyle/>
                    <a:p>
                      <a:endParaRPr lang="zh-CN" dirty="0"/>
                    </a:p>
                  </a:txBody>
                  <a:tcPr marL="0" marR="0" marT="0" marB="0" anchor="ctr"/>
                </a:tc>
                <a:tc gridSpan="2">
                  <a:txBody>
                    <a:bodyPr/>
                    <a:lstStyle/>
                    <a:p>
                      <a:pPr algn="ctr" fontAlgn="auto">
                        <a:lnSpc>
                          <a:spcPct val="100000"/>
                        </a:lnSpc>
                        <a:spcAft>
                          <a:spcPts val="0"/>
                        </a:spcAft>
                        <a:buNone/>
                      </a:pPr>
                      <a:r>
                        <a:rPr lang="zh-CN" altLang="en-US" sz="2000" b="1" baseline="0" dirty="0" smtClean="0">
                          <a:latin typeface="黑体" pitchFamily="49" charset="-122"/>
                          <a:ea typeface="黑体" pitchFamily="49" charset="-122"/>
                          <a:sym typeface="+mn-ea"/>
                        </a:rPr>
                        <a:t>并列句与并列连词</a:t>
                      </a:r>
                      <a:endParaRPr lang="zh-CN" altLang="en-US" sz="2000" b="1" baseline="0" dirty="0">
                        <a:latin typeface="黑体" pitchFamily="49" charset="-122"/>
                        <a:ea typeface="黑体" pitchFamily="49" charset="-122"/>
                        <a:sym typeface="+mn-ea"/>
                      </a:endParaRPr>
                    </a:p>
                  </a:txBody>
                  <a:tcPr marL="0" marR="0" marT="0" marB="0" anchor="ctr"/>
                </a:tc>
                <a:tc hMerge="1">
                  <a:txBody>
                    <a:bodyPr/>
                    <a:lstStyle/>
                    <a:p>
                      <a:endParaRPr lang="zh-CN" altLang="en-US"/>
                    </a:p>
                  </a:txBody>
                  <a:tcPr/>
                </a:tc>
              </a:tr>
              <a:tr h="351790">
                <a:tc vMerge="1">
                  <a:txBody>
                    <a:bodyPr/>
                    <a:lstStyle/>
                    <a:p>
                      <a:endParaRPr lang="zh-CN"/>
                    </a:p>
                  </a:txBody>
                  <a:tcPr marL="0" marR="0" marT="0" marB="0" anchor="ctr"/>
                </a:tc>
                <a:tc>
                  <a:txBody>
                    <a:bodyPr/>
                    <a:lstStyle/>
                    <a:p>
                      <a:pPr algn="l" fontAlgn="auto">
                        <a:lnSpc>
                          <a:spcPct val="100000"/>
                        </a:lnSpc>
                        <a:spcAft>
                          <a:spcPts val="0"/>
                        </a:spcAft>
                        <a:buNone/>
                      </a:pPr>
                      <a:r>
                        <a:rPr lang="en-US" altLang="zh-CN" sz="2000" baseline="0" dirty="0">
                          <a:solidFill>
                            <a:srgbClr val="000000"/>
                          </a:solidFill>
                          <a:effectLst/>
                          <a:latin typeface="黑体" pitchFamily="49" charset="-122"/>
                          <a:ea typeface="黑体" pitchFamily="49" charset="-122"/>
                          <a:cs typeface="Times New Roman" panose="02020603050405020304"/>
                        </a:rPr>
                        <a:t>  </a:t>
                      </a:r>
                      <a:r>
                        <a:rPr lang="zh-CN" altLang="en-US" sz="2000" b="1" baseline="0" dirty="0">
                          <a:latin typeface="黑体" pitchFamily="49" charset="-122"/>
                          <a:ea typeface="黑体" pitchFamily="49" charset="-122"/>
                        </a:rPr>
                        <a:t>题号</a:t>
                      </a:r>
                      <a:endParaRPr lang="zh-CN" altLang="zh-CN" sz="2000"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zh-CN" sz="2000" b="1" baseline="0" dirty="0">
                          <a:solidFill>
                            <a:srgbClr val="000000"/>
                          </a:solidFill>
                          <a:effectLst/>
                          <a:latin typeface="黑体" pitchFamily="49" charset="-122"/>
                          <a:ea typeface="黑体" pitchFamily="49" charset="-122"/>
                          <a:cs typeface="Times New Roman" panose="02020603050405020304"/>
                        </a:rPr>
                        <a:t>题目设置</a:t>
                      </a:r>
                    </a:p>
                  </a:txBody>
                  <a:tcPr marL="0" marR="0" marT="0" marB="0" anchor="ctr"/>
                </a:tc>
                <a:tc>
                  <a:txBody>
                    <a:bodyPr/>
                    <a:lstStyle/>
                    <a:p>
                      <a:pPr algn="l" fontAlgn="auto">
                        <a:lnSpc>
                          <a:spcPct val="100000"/>
                        </a:lnSpc>
                        <a:spcAft>
                          <a:spcPts val="0"/>
                        </a:spcAft>
                        <a:buNone/>
                      </a:pPr>
                      <a:r>
                        <a:rPr lang="en-US" altLang="zh-CN" sz="2000" baseline="0" dirty="0">
                          <a:solidFill>
                            <a:srgbClr val="000000"/>
                          </a:solidFill>
                          <a:effectLst/>
                          <a:latin typeface="黑体" pitchFamily="49" charset="-122"/>
                          <a:ea typeface="黑体" pitchFamily="49" charset="-122"/>
                          <a:cs typeface="Times New Roman" panose="02020603050405020304"/>
                          <a:sym typeface="+mn-ea"/>
                        </a:rPr>
                        <a:t> </a:t>
                      </a:r>
                      <a:r>
                        <a:rPr lang="zh-CN" altLang="en-US" sz="2000" b="1" baseline="0" dirty="0">
                          <a:latin typeface="黑体" pitchFamily="49" charset="-122"/>
                          <a:ea typeface="黑体" pitchFamily="49" charset="-122"/>
                          <a:sym typeface="+mn-ea"/>
                        </a:rPr>
                        <a:t>题号</a:t>
                      </a:r>
                      <a:endParaRPr lang="zh-CN" altLang="zh-CN" sz="2000"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zh-CN" sz="2000" b="1" baseline="0" dirty="0">
                          <a:solidFill>
                            <a:srgbClr val="000000"/>
                          </a:solidFill>
                          <a:effectLst/>
                          <a:latin typeface="黑体" pitchFamily="49" charset="-122"/>
                          <a:ea typeface="黑体" pitchFamily="49" charset="-122"/>
                          <a:cs typeface="Times New Roman" panose="02020603050405020304"/>
                        </a:rPr>
                        <a:t>题目设置</a:t>
                      </a:r>
                    </a:p>
                  </a:txBody>
                  <a:tcPr marL="0" marR="0" marT="0" marB="0" anchor="ctr"/>
                </a:tc>
                <a:tc>
                  <a:txBody>
                    <a:bodyPr/>
                    <a:lstStyle/>
                    <a:p>
                      <a:pPr algn="ctr" fontAlgn="auto">
                        <a:lnSpc>
                          <a:spcPct val="100000"/>
                        </a:lnSpc>
                        <a:spcAft>
                          <a:spcPts val="0"/>
                        </a:spcAft>
                        <a:buNone/>
                      </a:pPr>
                      <a:r>
                        <a:rPr lang="zh-CN" altLang="en-US" sz="2000" b="1" baseline="0" dirty="0" smtClean="0">
                          <a:solidFill>
                            <a:srgbClr val="000000"/>
                          </a:solidFill>
                          <a:effectLst/>
                          <a:latin typeface="黑体" pitchFamily="49" charset="-122"/>
                          <a:ea typeface="黑体" pitchFamily="49" charset="-122"/>
                          <a:cs typeface="Times New Roman" panose="02020603050405020304"/>
                        </a:rPr>
                        <a:t>题号</a:t>
                      </a:r>
                      <a:endParaRPr lang="zh-CN" altLang="zh-CN" sz="2000" b="1"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en-US" sz="2000" b="1" baseline="0" dirty="0" smtClean="0">
                          <a:solidFill>
                            <a:srgbClr val="000000"/>
                          </a:solidFill>
                          <a:effectLst/>
                          <a:latin typeface="黑体" pitchFamily="49" charset="-122"/>
                          <a:ea typeface="黑体" pitchFamily="49" charset="-122"/>
                          <a:cs typeface="Times New Roman" panose="02020603050405020304"/>
                        </a:rPr>
                        <a:t>题目设置</a:t>
                      </a:r>
                      <a:endParaRPr lang="zh-CN" altLang="zh-CN" sz="2000" b="1"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en-US" sz="2000" b="1" baseline="0" dirty="0" smtClean="0">
                          <a:solidFill>
                            <a:srgbClr val="000000"/>
                          </a:solidFill>
                          <a:effectLst/>
                          <a:latin typeface="黑体" pitchFamily="49" charset="-122"/>
                          <a:ea typeface="黑体" pitchFamily="49" charset="-122"/>
                          <a:cs typeface="Times New Roman" panose="02020603050405020304"/>
                        </a:rPr>
                        <a:t>题号</a:t>
                      </a:r>
                      <a:endParaRPr lang="zh-CN" altLang="zh-CN" sz="2000" b="1"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lnR w="12700" cap="flat" cmpd="sng" algn="ctr">
                      <a:solidFill>
                        <a:schemeClr val="tx1"/>
                      </a:solidFill>
                      <a:prstDash val="solid"/>
                      <a:round/>
                      <a:headEnd type="none" w="med" len="med"/>
                      <a:tailEnd type="none" w="med" len="med"/>
                    </a:lnR>
                  </a:tcPr>
                </a:tc>
                <a:tc>
                  <a:txBody>
                    <a:bodyPr/>
                    <a:lstStyle/>
                    <a:p>
                      <a:pPr algn="ctr" fontAlgn="auto">
                        <a:lnSpc>
                          <a:spcPct val="100000"/>
                        </a:lnSpc>
                        <a:spcAft>
                          <a:spcPts val="0"/>
                        </a:spcAft>
                        <a:buNone/>
                      </a:pPr>
                      <a:r>
                        <a:rPr lang="zh-CN" altLang="en-US" sz="2000" b="1" baseline="0" dirty="0" smtClean="0">
                          <a:solidFill>
                            <a:srgbClr val="000000"/>
                          </a:solidFill>
                          <a:effectLst/>
                          <a:latin typeface="黑体" pitchFamily="49" charset="-122"/>
                          <a:ea typeface="黑体" pitchFamily="49" charset="-122"/>
                          <a:cs typeface="Times New Roman" panose="02020603050405020304"/>
                        </a:rPr>
                        <a:t>题目设置</a:t>
                      </a:r>
                      <a:endParaRPr lang="zh-CN" altLang="zh-CN" sz="2000" b="1"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tcPr>
                </a:tc>
              </a:tr>
              <a:tr h="756920">
                <a:tc>
                  <a:txBody>
                    <a:bodyPr/>
                    <a:lstStyle/>
                    <a:p>
                      <a:pPr marL="0" indent="0" algn="ctr" defTabSz="914400" rtl="0" fontAlgn="auto">
                        <a:lnSpc>
                          <a:spcPct val="100000"/>
                        </a:lnSpc>
                        <a:spcAft>
                          <a:spcPts val="0"/>
                        </a:spcAft>
                        <a:buNone/>
                      </a:pPr>
                      <a:r>
                        <a:rPr lang="en-US" sz="2000" b="1" kern="1200" baseline="0" dirty="0" smtClean="0">
                          <a:solidFill>
                            <a:srgbClr val="FF00FF"/>
                          </a:solidFill>
                          <a:latin typeface="Times New Roman" pitchFamily="18" charset="0"/>
                          <a:ea typeface="宋体" pitchFamily="2" charset="-122"/>
                          <a:cs typeface="黑体" panose="02010609060101010101" pitchFamily="49" charset="-122"/>
                        </a:rPr>
                        <a:t>2021</a:t>
                      </a:r>
                      <a:endParaRPr lang="zh-CN" sz="2000" b="1" kern="1200" baseline="0" dirty="0">
                        <a:solidFill>
                          <a:srgbClr val="FF00FF"/>
                        </a:solidFill>
                        <a:latin typeface="Times New Roman" pitchFamily="18" charset="0"/>
                        <a:ea typeface="宋体" pitchFamily="2" charset="-122"/>
                        <a:cs typeface="黑体" panose="02010609060101010101" pitchFamily="49" charset="-122"/>
                      </a:endParaRPr>
                    </a:p>
                  </a:txBody>
                  <a:tcPr marL="0" marR="0" marT="0" marB="0" anchor="ctr"/>
                </a:tc>
                <a:tc>
                  <a:txBody>
                    <a:bodyPr/>
                    <a:lstStyle/>
                    <a:p>
                      <a:pPr algn="ctr" fontAlgn="auto">
                        <a:lnSpc>
                          <a:spcPct val="100000"/>
                        </a:lnSpc>
                        <a:spcAft>
                          <a:spcPts val="0"/>
                        </a:spcAft>
                      </a:pPr>
                      <a:r>
                        <a:rPr lang="zh-CN" sz="2000" baseline="0" dirty="0">
                          <a:effectLst/>
                          <a:latin typeface="Times New Roman" pitchFamily="18" charset="0"/>
                          <a:ea typeface="宋体" pitchFamily="2" charset="-122"/>
                        </a:rPr>
                        <a:t>—</a:t>
                      </a:r>
                      <a:endParaRPr 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pPr>
                      <a:r>
                        <a:rPr lang="zh-CN" sz="2000" baseline="0" dirty="0">
                          <a:effectLst/>
                          <a:latin typeface="Times New Roman" pitchFamily="18" charset="0"/>
                          <a:ea typeface="宋体" pitchFamily="2" charset="-122"/>
                          <a:sym typeface="+mn-ea"/>
                        </a:rPr>
                        <a:t>—</a:t>
                      </a:r>
                      <a:endParaRPr 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pPr>
                      <a:r>
                        <a:rPr lang="en-US" altLang="zh-CN" sz="2000" baseline="0" dirty="0" smtClean="0">
                          <a:effectLst/>
                          <a:latin typeface="Times New Roman" pitchFamily="18" charset="0"/>
                          <a:ea typeface="宋体" pitchFamily="2" charset="-122"/>
                        </a:rPr>
                        <a:t>48</a:t>
                      </a:r>
                      <a:endParaRPr lang="en-US" alt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pPr>
                      <a:r>
                        <a:rPr lang="en-US" altLang="zh-CN" sz="2000" baseline="0" dirty="0" smtClean="0">
                          <a:effectLst/>
                          <a:latin typeface="Times New Roman" pitchFamily="18" charset="0"/>
                          <a:ea typeface="宋体" pitchFamily="2" charset="-122"/>
                          <a:cs typeface="Times New Roman" panose="02020603050405020304" pitchFamily="18" charset="0"/>
                        </a:rPr>
                        <a:t>because, though, </a:t>
                      </a:r>
                    </a:p>
                    <a:p>
                      <a:pPr algn="ctr" fontAlgn="auto">
                        <a:lnSpc>
                          <a:spcPct val="100000"/>
                        </a:lnSpc>
                        <a:spcAft>
                          <a:spcPts val="0"/>
                        </a:spcAft>
                      </a:pPr>
                      <a:r>
                        <a:rPr lang="en-US" altLang="zh-CN" sz="2000" baseline="0" dirty="0" smtClean="0">
                          <a:effectLst/>
                          <a:latin typeface="Times New Roman" pitchFamily="18" charset="0"/>
                          <a:ea typeface="宋体" pitchFamily="2" charset="-122"/>
                          <a:cs typeface="Times New Roman" panose="02020603050405020304" pitchFamily="18" charset="0"/>
                        </a:rPr>
                        <a:t>before, unless</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ClrTx/>
                        <a:buSzTx/>
                        <a:buFontTx/>
                      </a:pPr>
                      <a:r>
                        <a:rPr lang="zh-CN" sz="2000" baseline="0">
                          <a:effectLst/>
                          <a:latin typeface="Times New Roman" pitchFamily="18" charset="0"/>
                          <a:ea typeface="宋体" pitchFamily="2" charset="-122"/>
                        </a:rPr>
                        <a:t>—</a:t>
                      </a:r>
                    </a:p>
                  </a:txBody>
                  <a:tcPr marL="0" marR="0" marT="0" marB="0" anchor="ctr"/>
                </a:tc>
                <a:tc>
                  <a:txBody>
                    <a:bodyPr/>
                    <a:lstStyle/>
                    <a:p>
                      <a:pPr algn="ctr" fontAlgn="auto">
                        <a:lnSpc>
                          <a:spcPct val="100000"/>
                        </a:lnSpc>
                        <a:spcAft>
                          <a:spcPts val="0"/>
                        </a:spcAft>
                        <a:buClrTx/>
                        <a:buSzTx/>
                        <a:buFontTx/>
                        <a:buNone/>
                      </a:pPr>
                      <a:r>
                        <a:rPr lang="en-US" altLang="zh-CN" sz="2000" baseline="0">
                          <a:effectLst/>
                          <a:latin typeface="Times New Roman" pitchFamily="18" charset="0"/>
                          <a:ea typeface="宋体" pitchFamily="2" charset="-122"/>
                        </a:rPr>
                        <a:t>—</a:t>
                      </a:r>
                    </a:p>
                  </a:txBody>
                  <a:tcPr marL="0" marR="0" marT="0" marB="0" anchor="ctr"/>
                </a:tc>
                <a:tc>
                  <a:txBody>
                    <a:bodyPr/>
                    <a:lstStyle/>
                    <a:p>
                      <a:pPr algn="ctr" fontAlgn="auto">
                        <a:lnSpc>
                          <a:spcPct val="100000"/>
                        </a:lnSpc>
                        <a:spcAft>
                          <a:spcPts val="0"/>
                        </a:spcAft>
                        <a:buClrTx/>
                        <a:buSzTx/>
                        <a:buFontTx/>
                        <a:buNone/>
                      </a:pPr>
                      <a:r>
                        <a:rPr lang="en-US" altLang="zh-CN" sz="2000" baseline="0">
                          <a:effectLst/>
                          <a:latin typeface="Times New Roman" pitchFamily="18" charset="0"/>
                          <a:ea typeface="宋体" pitchFamily="2" charset="-122"/>
                        </a:rPr>
                        <a:t>—</a:t>
                      </a:r>
                    </a:p>
                  </a:txBody>
                  <a:tcPr marL="0" marR="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a:t>
                      </a:r>
                    </a:p>
                  </a:txBody>
                  <a:tcPr marL="0" marR="0" marT="0" marB="0" anchor="ctr">
                    <a:lnL w="12700" cap="flat" cmpd="sng" algn="ctr">
                      <a:solidFill>
                        <a:schemeClr val="tx1"/>
                      </a:solidFill>
                      <a:prstDash val="solid"/>
                      <a:round/>
                      <a:headEnd type="none" w="med" len="med"/>
                      <a:tailEnd type="none" w="med" len="med"/>
                    </a:lnL>
                  </a:tcPr>
                </a:tc>
              </a:tr>
              <a:tr h="956310">
                <a:tc>
                  <a:txBody>
                    <a:bodyPr/>
                    <a:lstStyle/>
                    <a:p>
                      <a:pPr marL="0" indent="0" algn="ctr" defTabSz="914400" rtl="0" fontAlgn="auto">
                        <a:lnSpc>
                          <a:spcPct val="100000"/>
                        </a:lnSpc>
                        <a:spcAft>
                          <a:spcPts val="0"/>
                        </a:spcAft>
                        <a:buNone/>
                      </a:pPr>
                      <a:r>
                        <a:rPr lang="en-US" altLang="zh-CN" sz="2000" b="1" kern="1200" baseline="0" dirty="0" smtClean="0">
                          <a:solidFill>
                            <a:srgbClr val="FF00FF"/>
                          </a:solidFill>
                          <a:latin typeface="Times New Roman" pitchFamily="18" charset="0"/>
                          <a:ea typeface="宋体" pitchFamily="2" charset="-122"/>
                          <a:cs typeface="黑体" panose="02010609060101010101" pitchFamily="49" charset="-122"/>
                        </a:rPr>
                        <a:t>2020</a:t>
                      </a:r>
                      <a:endParaRPr lang="en-US" altLang="zh-CN" sz="2000" b="1" kern="1200" baseline="0" dirty="0">
                        <a:solidFill>
                          <a:srgbClr val="FF00FF"/>
                        </a:solidFill>
                        <a:latin typeface="Times New Roman" pitchFamily="18" charset="0"/>
                        <a:ea typeface="宋体" pitchFamily="2" charset="-122"/>
                        <a:cs typeface="黑体" panose="02010609060101010101" pitchFamily="49" charset="-122"/>
                      </a:endParaRPr>
                    </a:p>
                  </a:txBody>
                  <a:tcPr marL="0" marR="0" marT="0" marB="0" anchor="ct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a:rPr>
                        <a:t>40</a:t>
                      </a:r>
                      <a:endParaRPr lang="en-US" alt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en-US" sz="2000" baseline="0" dirty="0" smtClean="0">
                          <a:effectLst/>
                          <a:latin typeface="Times New Roman" pitchFamily="18" charset="0"/>
                          <a:ea typeface="宋体" pitchFamily="2" charset="-122"/>
                        </a:rPr>
                        <a:t>考查疑问词的选择</a:t>
                      </a:r>
                      <a:endParaRPr lang="en-US" alt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a:rPr>
                        <a:t>44</a:t>
                      </a:r>
                      <a:endParaRPr lang="en-US" alt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buNone/>
                      </a:pPr>
                      <a:r>
                        <a:rPr lang="en-US" altLang="zh-CN" sz="2000" baseline="0" dirty="0" smtClean="0">
                          <a:effectLst/>
                          <a:latin typeface="Times New Roman" pitchFamily="18" charset="0"/>
                          <a:ea typeface="宋体" pitchFamily="2" charset="-122"/>
                        </a:rPr>
                        <a:t>before, until,</a:t>
                      </a:r>
                    </a:p>
                    <a:p>
                      <a:pPr algn="ctr" fontAlgn="auto">
                        <a:lnSpc>
                          <a:spcPct val="100000"/>
                        </a:lnSpc>
                        <a:spcAft>
                          <a:spcPts val="0"/>
                        </a:spcAft>
                        <a:buNone/>
                      </a:pPr>
                      <a:r>
                        <a:rPr lang="en-US" altLang="zh-CN" sz="2000" baseline="0" dirty="0" smtClean="0">
                          <a:effectLst/>
                          <a:latin typeface="Times New Roman" pitchFamily="18" charset="0"/>
                          <a:ea typeface="宋体" pitchFamily="2" charset="-122"/>
                        </a:rPr>
                        <a:t>since, if</a:t>
                      </a:r>
                      <a:endParaRPr lang="en-US" alt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buClrTx/>
                        <a:buSzTx/>
                        <a:buFontTx/>
                        <a:buNone/>
                      </a:pPr>
                      <a:r>
                        <a:rPr lang="en-US" altLang="zh-CN" sz="2000" baseline="0" dirty="0" smtClean="0">
                          <a:effectLst/>
                          <a:latin typeface="Times New Roman" pitchFamily="18" charset="0"/>
                          <a:ea typeface="宋体" pitchFamily="2" charset="-122"/>
                          <a:cs typeface="Times New Roman" panose="02020603050405020304" pitchFamily="18" charset="0"/>
                        </a:rPr>
                        <a:t>—</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ClrTx/>
                        <a:buSzTx/>
                        <a:buFontTx/>
                        <a:buNone/>
                      </a:pPr>
                      <a:r>
                        <a:rPr lang="en-US" altLang="zh-CN" sz="2000" baseline="0">
                          <a:effectLst/>
                          <a:latin typeface="Times New Roman" pitchFamily="18" charset="0"/>
                          <a:ea typeface="宋体" pitchFamily="2" charset="-122"/>
                        </a:rPr>
                        <a:t>—</a:t>
                      </a:r>
                    </a:p>
                  </a:txBody>
                  <a:tcPr marL="0" marR="0" marT="0" marB="0" anchor="ctr"/>
                </a:tc>
                <a:tc>
                  <a:txBody>
                    <a:bodyPr/>
                    <a:lstStyle/>
                    <a:p>
                      <a:pPr algn="ctr" fontAlgn="auto">
                        <a:lnSpc>
                          <a:spcPct val="100000"/>
                        </a:lnSpc>
                        <a:spcAft>
                          <a:spcPts val="0"/>
                        </a:spcAft>
                        <a:buClrTx/>
                        <a:buSzTx/>
                        <a:buFontTx/>
                        <a:buNone/>
                      </a:pPr>
                      <a:r>
                        <a:rPr lang="en-US" altLang="zh-CN" sz="2000" baseline="0">
                          <a:effectLst/>
                          <a:latin typeface="Times New Roman" pitchFamily="18" charset="0"/>
                          <a:ea typeface="宋体" pitchFamily="2" charset="-122"/>
                        </a:rPr>
                        <a:t>—</a:t>
                      </a:r>
                    </a:p>
                  </a:txBody>
                  <a:tcPr marL="0" marR="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a:t>
                      </a:r>
                    </a:p>
                  </a:txBody>
                  <a:tcPr marL="0" marR="0" marT="0" marB="0" anchor="ctr">
                    <a:lnL w="12700" cap="flat" cmpd="sng" algn="ctr">
                      <a:solidFill>
                        <a:schemeClr val="tx1"/>
                      </a:solidFill>
                      <a:prstDash val="solid"/>
                      <a:round/>
                      <a:headEnd type="none" w="med" len="med"/>
                      <a:tailEnd type="none" w="med" len="med"/>
                    </a:lnL>
                  </a:tcPr>
                </a:tc>
              </a:tr>
              <a:tr h="728980">
                <a:tc>
                  <a:txBody>
                    <a:bodyPr/>
                    <a:lstStyle/>
                    <a:p>
                      <a:pPr marL="0" indent="0" algn="ctr" defTabSz="914400" rtl="0" fontAlgn="auto">
                        <a:lnSpc>
                          <a:spcPct val="100000"/>
                        </a:lnSpc>
                        <a:spcAft>
                          <a:spcPts val="0"/>
                        </a:spcAft>
                        <a:buNone/>
                      </a:pPr>
                      <a:r>
                        <a:rPr lang="zh-CN" altLang="en-US" sz="2000" b="1" kern="1200" baseline="0" dirty="0" smtClean="0">
                          <a:solidFill>
                            <a:srgbClr val="FF00FF"/>
                          </a:solidFill>
                          <a:latin typeface="Times New Roman" pitchFamily="18" charset="0"/>
                          <a:ea typeface="宋体" pitchFamily="2" charset="-122"/>
                          <a:cs typeface="黑体" panose="02010609060101010101" pitchFamily="49" charset="-122"/>
                        </a:rPr>
                        <a:t>201</a:t>
                      </a:r>
                      <a:r>
                        <a:rPr lang="en-US" sz="2000" b="1" kern="1200" baseline="0" dirty="0" smtClean="0">
                          <a:solidFill>
                            <a:srgbClr val="FF00FF"/>
                          </a:solidFill>
                          <a:latin typeface="Times New Roman" pitchFamily="18" charset="0"/>
                          <a:ea typeface="宋体" pitchFamily="2" charset="-122"/>
                          <a:cs typeface="黑体" panose="02010609060101010101" pitchFamily="49" charset="-122"/>
                        </a:rPr>
                        <a:t>9</a:t>
                      </a:r>
                      <a:endParaRPr lang="en-US" sz="2000" b="1" kern="1200" baseline="0" dirty="0">
                        <a:solidFill>
                          <a:srgbClr val="FF00FF"/>
                        </a:solidFill>
                        <a:latin typeface="Times New Roman" pitchFamily="18" charset="0"/>
                        <a:ea typeface="宋体" pitchFamily="2" charset="-122"/>
                        <a:cs typeface="黑体" panose="02010609060101010101" pitchFamily="49" charset="-122"/>
                      </a:endParaRPr>
                    </a:p>
                  </a:txBody>
                  <a:tcPr marL="0" marR="0" marT="0" marB="0" anchor="ctr"/>
                </a:tc>
                <a:tc>
                  <a:txBody>
                    <a:bodyPr/>
                    <a:lstStyle/>
                    <a:p>
                      <a:pPr algn="ctr" fontAlgn="auto">
                        <a:lnSpc>
                          <a:spcPct val="100000"/>
                        </a:lnSpc>
                        <a:spcAft>
                          <a:spcPts val="0"/>
                        </a:spcAft>
                      </a:pPr>
                      <a:r>
                        <a:rPr lang="en-US" altLang="zh-CN" sz="2000" baseline="0" dirty="0" smtClean="0">
                          <a:effectLst/>
                          <a:latin typeface="Times New Roman" pitchFamily="18" charset="0"/>
                          <a:ea typeface="宋体" pitchFamily="2" charset="-122"/>
                        </a:rPr>
                        <a:t>85</a:t>
                      </a:r>
                      <a:endParaRPr 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en-US" sz="2000" baseline="0" dirty="0" smtClean="0">
                          <a:solidFill>
                            <a:srgbClr val="000000"/>
                          </a:solidFill>
                          <a:effectLst/>
                          <a:latin typeface="Times New Roman" pitchFamily="18" charset="0"/>
                          <a:ea typeface="宋体" pitchFamily="2" charset="-122"/>
                          <a:cs typeface="Times New Roman" panose="02020603050405020304"/>
                        </a:rPr>
                        <a:t>连词成句</a:t>
                      </a:r>
                      <a:endParaRPr lang="en-US" alt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pitchFamily="18" charset="0"/>
                        </a:rPr>
                        <a:t>36</a:t>
                      </a:r>
                      <a:endParaRPr lang="en-US" altLang="zh-CN" sz="2000" baseline="0" dirty="0">
                        <a:solidFill>
                          <a:srgbClr val="000000"/>
                        </a:solidFill>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None/>
                      </a:pPr>
                      <a:r>
                        <a:rPr lang="en-US" altLang="zh-CN" sz="2000" baseline="0" dirty="0" smtClean="0">
                          <a:effectLst/>
                          <a:latin typeface="Times New Roman" pitchFamily="18" charset="0"/>
                          <a:ea typeface="宋体" pitchFamily="2" charset="-122"/>
                          <a:cs typeface="Times New Roman" panose="02020603050405020304" pitchFamily="18" charset="0"/>
                        </a:rPr>
                        <a:t>before, until,</a:t>
                      </a:r>
                    </a:p>
                    <a:p>
                      <a:pPr algn="ctr" fontAlgn="auto">
                        <a:lnSpc>
                          <a:spcPct val="100000"/>
                        </a:lnSpc>
                        <a:spcAft>
                          <a:spcPts val="0"/>
                        </a:spcAft>
                        <a:buNone/>
                      </a:pPr>
                      <a:r>
                        <a:rPr lang="en-US" altLang="zh-CN" sz="2000" baseline="0" dirty="0" smtClean="0">
                          <a:effectLst/>
                          <a:latin typeface="Times New Roman" pitchFamily="18" charset="0"/>
                          <a:ea typeface="宋体" pitchFamily="2" charset="-122"/>
                          <a:cs typeface="Times New Roman" panose="02020603050405020304" pitchFamily="18" charset="0"/>
                        </a:rPr>
                        <a:t>since, if</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ClrTx/>
                        <a:buSzTx/>
                        <a:buFontTx/>
                      </a:pPr>
                      <a:r>
                        <a:rPr lang="zh-CN" sz="2000" baseline="0">
                          <a:effectLst/>
                          <a:latin typeface="Times New Roman" pitchFamily="18" charset="0"/>
                          <a:ea typeface="宋体" pitchFamily="2" charset="-122"/>
                        </a:rPr>
                        <a:t>—</a:t>
                      </a:r>
                    </a:p>
                  </a:txBody>
                  <a:tcPr marL="0" marR="0" marT="0" marB="0" anchor="ctr"/>
                </a:tc>
                <a:tc>
                  <a:txBody>
                    <a:bodyPr/>
                    <a:lstStyle/>
                    <a:p>
                      <a:pPr algn="ctr" fontAlgn="auto">
                        <a:lnSpc>
                          <a:spcPct val="100000"/>
                        </a:lnSpc>
                        <a:spcAft>
                          <a:spcPts val="0"/>
                        </a:spcAft>
                        <a:buClrTx/>
                        <a:buSzTx/>
                        <a:buFontTx/>
                        <a:buNone/>
                      </a:pPr>
                      <a:r>
                        <a:rPr lang="en-US" altLang="zh-CN" sz="2000" baseline="0">
                          <a:effectLst/>
                          <a:latin typeface="Times New Roman" pitchFamily="18" charset="0"/>
                          <a:ea typeface="宋体" pitchFamily="2" charset="-122"/>
                        </a:rPr>
                        <a:t>—</a:t>
                      </a:r>
                    </a:p>
                  </a:txBody>
                  <a:tcPr marL="0" marR="0" marT="0" marB="0" anchor="ctr"/>
                </a:tc>
                <a:tc>
                  <a:txBody>
                    <a:bodyPr/>
                    <a:lstStyle/>
                    <a:p>
                      <a:pPr algn="ctr" fontAlgn="auto">
                        <a:lnSpc>
                          <a:spcPct val="100000"/>
                        </a:lnSpc>
                        <a:spcAft>
                          <a:spcPts val="0"/>
                        </a:spcAft>
                        <a:buClrTx/>
                        <a:buSzTx/>
                        <a:buFontTx/>
                        <a:buNone/>
                      </a:pPr>
                      <a:r>
                        <a:rPr lang="en-US" altLang="zh-CN" sz="2000" baseline="0">
                          <a:effectLst/>
                          <a:latin typeface="Times New Roman" pitchFamily="18" charset="0"/>
                          <a:ea typeface="宋体" pitchFamily="2" charset="-122"/>
                        </a:rPr>
                        <a:t>—</a:t>
                      </a:r>
                    </a:p>
                  </a:txBody>
                  <a:tcPr marL="0" marR="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a:t>
                      </a:r>
                    </a:p>
                  </a:txBody>
                  <a:tcPr marL="0" marR="0" marT="0" marB="0" anchor="ctr">
                    <a:lnL w="12700" cap="flat" cmpd="sng" algn="ctr">
                      <a:solidFill>
                        <a:schemeClr val="tx1"/>
                      </a:solidFill>
                      <a:prstDash val="solid"/>
                      <a:round/>
                      <a:headEnd type="none" w="med" len="med"/>
                      <a:tailEnd type="none" w="med" len="med"/>
                    </a:lnL>
                  </a:tcPr>
                </a:tc>
              </a:tr>
              <a:tr h="626110">
                <a:tc>
                  <a:txBody>
                    <a:bodyPr/>
                    <a:lstStyle/>
                    <a:p>
                      <a:pPr marL="0" indent="0" algn="ctr" defTabSz="914400" rtl="0" fontAlgn="auto">
                        <a:lnSpc>
                          <a:spcPct val="100000"/>
                        </a:lnSpc>
                        <a:spcAft>
                          <a:spcPts val="0"/>
                        </a:spcAft>
                        <a:buNone/>
                      </a:pPr>
                      <a:r>
                        <a:rPr lang="en-US" altLang="en-US" sz="2000" b="1" kern="1200" baseline="0" dirty="0" smtClean="0">
                          <a:solidFill>
                            <a:srgbClr val="FF00FF"/>
                          </a:solidFill>
                          <a:latin typeface="Times New Roman" pitchFamily="18" charset="0"/>
                          <a:ea typeface="宋体" pitchFamily="2" charset="-122"/>
                          <a:cs typeface="黑体" panose="02010609060101010101" pitchFamily="49" charset="-122"/>
                        </a:rPr>
                        <a:t>2018</a:t>
                      </a:r>
                      <a:endParaRPr lang="en-US" altLang="en-US" sz="2000" b="1" kern="1200" baseline="0" dirty="0">
                        <a:solidFill>
                          <a:srgbClr val="FF00FF"/>
                        </a:solidFill>
                        <a:latin typeface="Times New Roman" pitchFamily="18" charset="0"/>
                        <a:ea typeface="宋体" pitchFamily="2" charset="-122"/>
                        <a:cs typeface="黑体" panose="02010609060101010101" pitchFamily="49" charset="-122"/>
                      </a:endParaRPr>
                    </a:p>
                  </a:txBody>
                  <a:tcPr marL="0" marR="0" marT="0" marB="0" anchor="ct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a:rPr>
                        <a:t>35</a:t>
                      </a:r>
                      <a:endParaRPr lang="en-US" alt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en-US" sz="2000" baseline="0" dirty="0" smtClean="0">
                          <a:effectLst/>
                          <a:latin typeface="Times New Roman" pitchFamily="18" charset="0"/>
                          <a:ea typeface="宋体" pitchFamily="2" charset="-122"/>
                        </a:rPr>
                        <a:t>考查疑问词的选择</a:t>
                      </a:r>
                      <a:endParaRPr lang="en-US" alt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pitchFamily="18" charset="0"/>
                        </a:rPr>
                        <a:t>29</a:t>
                      </a:r>
                      <a:endParaRPr lang="en-US" altLang="zh-CN" sz="2000" baseline="0" dirty="0">
                        <a:solidFill>
                          <a:srgbClr val="000000"/>
                        </a:solidFill>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None/>
                      </a:pPr>
                      <a:r>
                        <a:rPr lang="en-US" altLang="zh-CN" sz="2000" baseline="0" dirty="0" smtClean="0">
                          <a:effectLst/>
                          <a:latin typeface="Times New Roman" pitchFamily="18" charset="0"/>
                          <a:ea typeface="宋体" pitchFamily="2" charset="-122"/>
                          <a:cs typeface="Times New Roman" panose="02020603050405020304" pitchFamily="18" charset="0"/>
                        </a:rPr>
                        <a:t>until, after,</a:t>
                      </a:r>
                    </a:p>
                    <a:p>
                      <a:pPr algn="ctr" fontAlgn="auto">
                        <a:lnSpc>
                          <a:spcPct val="100000"/>
                        </a:lnSpc>
                        <a:spcAft>
                          <a:spcPts val="0"/>
                        </a:spcAft>
                        <a:buNone/>
                      </a:pPr>
                      <a:r>
                        <a:rPr lang="en-US" altLang="zh-CN" sz="2000" baseline="0" dirty="0" smtClean="0">
                          <a:effectLst/>
                          <a:latin typeface="Times New Roman" pitchFamily="18" charset="0"/>
                          <a:ea typeface="宋体" pitchFamily="2" charset="-122"/>
                          <a:cs typeface="Times New Roman" panose="02020603050405020304" pitchFamily="18" charset="0"/>
                        </a:rPr>
                        <a:t> while, before</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ClrTx/>
                        <a:buSzTx/>
                        <a:buFontTx/>
                        <a:buNone/>
                      </a:pPr>
                      <a:r>
                        <a:rPr lang="en-US" altLang="zh-CN" sz="2000" baseline="0">
                          <a:effectLst/>
                          <a:latin typeface="Times New Roman" pitchFamily="18" charset="0"/>
                          <a:ea typeface="宋体" pitchFamily="2" charset="-122"/>
                        </a:rPr>
                        <a:t>—</a:t>
                      </a:r>
                    </a:p>
                  </a:txBody>
                  <a:tcPr marL="0" marR="0" marT="0" marB="0" anchor="ctr"/>
                </a:tc>
                <a:tc>
                  <a:txBody>
                    <a:bodyPr/>
                    <a:lstStyle/>
                    <a:p>
                      <a:pPr algn="ctr" fontAlgn="auto">
                        <a:lnSpc>
                          <a:spcPct val="100000"/>
                        </a:lnSpc>
                        <a:spcAft>
                          <a:spcPts val="0"/>
                        </a:spcAft>
                        <a:buClrTx/>
                        <a:buSzTx/>
                        <a:buFontTx/>
                        <a:buNone/>
                      </a:pPr>
                      <a:r>
                        <a:rPr lang="en-US" altLang="zh-CN" sz="2000" baseline="0" dirty="0" smtClean="0">
                          <a:effectLst/>
                          <a:latin typeface="Times New Roman" pitchFamily="18" charset="0"/>
                          <a:ea typeface="宋体" pitchFamily="2" charset="-122"/>
                          <a:cs typeface="Times New Roman" panose="02020603050405020304" pitchFamily="18" charset="0"/>
                        </a:rPr>
                        <a:t>—</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ClrTx/>
                        <a:buSzTx/>
                        <a:buFontTx/>
                        <a:buNone/>
                      </a:pPr>
                      <a:r>
                        <a:rPr lang="en-US" altLang="zh-CN" sz="2000" baseline="0" dirty="0" smtClean="0">
                          <a:effectLst/>
                          <a:latin typeface="Times New Roman" pitchFamily="18" charset="0"/>
                          <a:ea typeface="宋体" pitchFamily="2" charset="-122"/>
                          <a:cs typeface="Times New Roman" panose="02020603050405020304" pitchFamily="18" charset="0"/>
                        </a:rPr>
                        <a:t>38</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or, so, </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and, but</a:t>
                      </a:r>
                    </a:p>
                  </a:txBody>
                  <a:tcPr marL="0" marR="0" marT="0" marB="0" anchor="ctr">
                    <a:lnL w="12700" cap="flat" cmpd="sng" algn="ctr">
                      <a:solidFill>
                        <a:schemeClr val="tx1"/>
                      </a:solidFill>
                      <a:prstDash val="solid"/>
                      <a:round/>
                      <a:headEnd type="none" w="med" len="med"/>
                      <a:tailEnd type="none" w="med" len="med"/>
                    </a:lnL>
                  </a:tcPr>
                </a:tc>
              </a:tr>
              <a:tr h="741680">
                <a:tc>
                  <a:txBody>
                    <a:bodyPr/>
                    <a:lstStyle/>
                    <a:p>
                      <a:pPr marL="0" indent="0" algn="ctr" defTabSz="914400" rtl="0" fontAlgn="auto">
                        <a:lnSpc>
                          <a:spcPct val="100000"/>
                        </a:lnSpc>
                        <a:spcAft>
                          <a:spcPts val="0"/>
                        </a:spcAft>
                        <a:buNone/>
                      </a:pPr>
                      <a:r>
                        <a:rPr lang="en-US" altLang="en-US" sz="2000" b="1" kern="1200" baseline="0" dirty="0" smtClean="0">
                          <a:solidFill>
                            <a:srgbClr val="FF00FF"/>
                          </a:solidFill>
                          <a:latin typeface="Times New Roman" pitchFamily="18" charset="0"/>
                          <a:ea typeface="宋体" pitchFamily="2" charset="-122"/>
                          <a:cs typeface="黑体" panose="02010609060101010101" pitchFamily="49" charset="-122"/>
                        </a:rPr>
                        <a:t>2017</a:t>
                      </a:r>
                      <a:endParaRPr lang="en-US" altLang="en-US" sz="2000" b="1" kern="1200" baseline="0" dirty="0">
                        <a:solidFill>
                          <a:srgbClr val="FF00FF"/>
                        </a:solidFill>
                        <a:latin typeface="Times New Roman" pitchFamily="18" charset="0"/>
                        <a:ea typeface="宋体" pitchFamily="2" charset="-122"/>
                        <a:cs typeface="黑体" panose="02010609060101010101" pitchFamily="49" charset="-122"/>
                      </a:endParaRPr>
                    </a:p>
                  </a:txBody>
                  <a:tcPr marL="0" marR="0" marT="0" marB="0" anchor="ctr"/>
                </a:tc>
                <a:tc>
                  <a:txBody>
                    <a:bodyPr/>
                    <a:lstStyle/>
                    <a:p>
                      <a:pPr algn="ctr" fontAlgn="auto">
                        <a:lnSpc>
                          <a:spcPct val="100000"/>
                        </a:lnSpc>
                        <a:spcAft>
                          <a:spcPts val="0"/>
                        </a:spcAft>
                        <a:buNone/>
                      </a:pPr>
                      <a:r>
                        <a:rPr lang="en-US" altLang="zh-CN" sz="2000" baseline="0" dirty="0">
                          <a:solidFill>
                            <a:srgbClr val="000000"/>
                          </a:solidFill>
                          <a:effectLst/>
                          <a:latin typeface="Times New Roman" pitchFamily="18" charset="0"/>
                          <a:ea typeface="宋体" pitchFamily="2" charset="-122"/>
                          <a:cs typeface="Times New Roman" panose="02020603050405020304"/>
                        </a:rPr>
                        <a:t>—</a:t>
                      </a:r>
                    </a:p>
                  </a:txBody>
                  <a:tcPr marL="0" marR="0" marT="0" marB="0" anchor="ctr"/>
                </a:tc>
                <a:tc>
                  <a:txBody>
                    <a:bodyPr/>
                    <a:lstStyle/>
                    <a:p>
                      <a:pPr algn="ctr" fontAlgn="auto">
                        <a:lnSpc>
                          <a:spcPct val="100000"/>
                        </a:lnSpc>
                        <a:spcAft>
                          <a:spcPts val="0"/>
                        </a:spcAft>
                        <a:buNone/>
                      </a:pPr>
                      <a:r>
                        <a:rPr lang="en-US" altLang="zh-CN" sz="2000" baseline="0" dirty="0">
                          <a:solidFill>
                            <a:srgbClr val="000000"/>
                          </a:solidFill>
                          <a:effectLst/>
                          <a:latin typeface="Times New Roman" pitchFamily="18" charset="0"/>
                          <a:ea typeface="宋体" pitchFamily="2" charset="-122"/>
                          <a:cs typeface="Times New Roman" panose="02020603050405020304"/>
                          <a:sym typeface="+mn-ea"/>
                        </a:rPr>
                        <a:t>—</a:t>
                      </a:r>
                      <a:endParaRPr lang="zh-CN" altLang="en-US"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pitchFamily="18" charset="0"/>
                        </a:rPr>
                        <a:t>34</a:t>
                      </a:r>
                      <a:endParaRPr lang="en-US" altLang="zh-CN" sz="2000" baseline="0" dirty="0">
                        <a:solidFill>
                          <a:srgbClr val="000000"/>
                        </a:solidFill>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None/>
                      </a:pPr>
                      <a:r>
                        <a:rPr lang="en-US" altLang="zh-CN" sz="2000" baseline="0" dirty="0" smtClean="0">
                          <a:effectLst/>
                          <a:latin typeface="Times New Roman" pitchFamily="18" charset="0"/>
                          <a:ea typeface="宋体" pitchFamily="2" charset="-122"/>
                          <a:cs typeface="Times New Roman" panose="02020603050405020304" pitchFamily="18" charset="0"/>
                        </a:rPr>
                        <a:t>if, when,</a:t>
                      </a:r>
                    </a:p>
                    <a:p>
                      <a:pPr algn="ctr" fontAlgn="auto">
                        <a:lnSpc>
                          <a:spcPct val="100000"/>
                        </a:lnSpc>
                        <a:spcAft>
                          <a:spcPts val="0"/>
                        </a:spcAft>
                        <a:buNone/>
                      </a:pPr>
                      <a:r>
                        <a:rPr lang="en-US" altLang="zh-CN" sz="2000" baseline="0" dirty="0" smtClean="0">
                          <a:effectLst/>
                          <a:latin typeface="Times New Roman" pitchFamily="18" charset="0"/>
                          <a:ea typeface="宋体" pitchFamily="2" charset="-122"/>
                          <a:cs typeface="Times New Roman" panose="02020603050405020304" pitchFamily="18" charset="0"/>
                        </a:rPr>
                        <a:t>since, unless</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None/>
                      </a:pPr>
                      <a:r>
                        <a:rPr lang="en-US" altLang="zh-CN" sz="2000" baseline="0" smtClean="0">
                          <a:effectLst/>
                          <a:latin typeface="Times New Roman" pitchFamily="18" charset="0"/>
                          <a:ea typeface="宋体" pitchFamily="2" charset="-122"/>
                        </a:rPr>
                        <a:t>—</a:t>
                      </a:r>
                      <a:endParaRPr lang="en-US" alt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buNone/>
                      </a:pPr>
                      <a:r>
                        <a:rPr lang="en-US" altLang="zh-CN" sz="2000" baseline="0" smtClean="0">
                          <a:effectLst/>
                          <a:latin typeface="Times New Roman" pitchFamily="18" charset="0"/>
                          <a:ea typeface="宋体" pitchFamily="2" charset="-122"/>
                        </a:rPr>
                        <a:t>—</a:t>
                      </a:r>
                      <a:endParaRPr lang="en-US" alt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buNone/>
                      </a:pPr>
                      <a:r>
                        <a:rPr lang="en-US" altLang="zh-CN" sz="2000" baseline="0" dirty="0" smtClean="0">
                          <a:effectLst/>
                          <a:latin typeface="Times New Roman" pitchFamily="18" charset="0"/>
                          <a:ea typeface="宋体" pitchFamily="2" charset="-122"/>
                        </a:rPr>
                        <a:t>—</a:t>
                      </a:r>
                      <a:endParaRPr lang="en-US" altLang="zh-CN" sz="2000" baseline="0" dirty="0">
                        <a:effectLst/>
                        <a:latin typeface="Times New Roman" pitchFamily="18" charset="0"/>
                        <a:ea typeface="宋体" pitchFamily="2" charset="-122"/>
                      </a:endParaRPr>
                    </a:p>
                  </a:txBody>
                  <a:tcPr marL="0" marR="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a:t>
                      </a:r>
                    </a:p>
                  </a:txBody>
                  <a:tcPr marL="0" marR="0" marT="0" marB="0" anchor="ctr">
                    <a:lnL w="12700" cap="flat" cmpd="sng" algn="ctr">
                      <a:solidFill>
                        <a:schemeClr val="tx1"/>
                      </a:solidFill>
                      <a:prstDash val="solid"/>
                      <a:round/>
                      <a:headEnd type="none" w="med" len="med"/>
                      <a:tailEnd type="none" w="med" len="med"/>
                    </a:lnL>
                  </a:tcPr>
                </a:tc>
              </a:tr>
            </a:tbl>
          </a:graphicData>
        </a:graphic>
      </p:graphicFrame>
      <p:cxnSp>
        <p:nvCxnSpPr>
          <p:cNvPr id="12" name="直接连接符 11"/>
          <p:cNvCxnSpPr/>
          <p:nvPr/>
        </p:nvCxnSpPr>
        <p:spPr>
          <a:xfrm>
            <a:off x="331076" y="1608083"/>
            <a:ext cx="1292772" cy="712036"/>
          </a:xfrm>
          <a:prstGeom prst="line">
            <a:avLst/>
          </a:prstGeom>
        </p:spPr>
        <p:style>
          <a:lnRef idx="1">
            <a:schemeClr val="dk1"/>
          </a:lnRef>
          <a:fillRef idx="0">
            <a:schemeClr val="dk1"/>
          </a:fillRef>
          <a:effectRef idx="0">
            <a:schemeClr val="dk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65455" y="1629007"/>
            <a:ext cx="11029950" cy="397031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5.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福建改编</a:t>
            </a:r>
            <a:r>
              <a:rPr lang="en-US" altLang="zh-CN" sz="2800" b="1" dirty="0" smtClean="0">
                <a:latin typeface="Times New Roman" panose="02020603050405020304" pitchFamily="18" charset="0"/>
                <a:ea typeface="宋体" panose="02010600030101010101" pitchFamily="2" charset="-122"/>
                <a:sym typeface="+mn-ea"/>
              </a:rPr>
              <a:t>) — Do you know 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Sure. On May 15th.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where China’s Tianwen-1 probe landed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how China’s Tianwen-1 probe landed on Mars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when China’s Tianwen-1 probe landed on Mars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why China’s Tianwen-1 probe landed on Mars</a:t>
            </a:r>
            <a:endParaRPr sz="2800" b="1" dirty="0">
              <a:latin typeface="Times New Roman" panose="02020603050405020304" pitchFamily="18" charset="0"/>
              <a:ea typeface="宋体" panose="02010600030101010101" pitchFamily="2" charset="-122"/>
              <a:sym typeface="+mn-ea"/>
            </a:endParaRPr>
          </a:p>
        </p:txBody>
      </p:sp>
      <p:sp>
        <p:nvSpPr>
          <p:cNvPr id="2" name="TextBox 1"/>
          <p:cNvSpPr txBox="1"/>
          <p:nvPr/>
        </p:nvSpPr>
        <p:spPr>
          <a:xfrm>
            <a:off x="6712385" y="1774641"/>
            <a:ext cx="491462"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C</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65455" y="1676305"/>
            <a:ext cx="11029950" cy="3892861"/>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6.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乐山改编</a:t>
            </a:r>
            <a:r>
              <a:rPr lang="en-US" altLang="zh-CN" sz="2800" b="1" dirty="0" smtClean="0">
                <a:latin typeface="Times New Roman" panose="02020603050405020304" pitchFamily="18" charset="0"/>
                <a:ea typeface="宋体" panose="02010600030101010101" pitchFamily="2" charset="-122"/>
                <a:sym typeface="+mn-ea"/>
              </a:rPr>
              <a:t>) — Did you notice ________ in his office?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Yes, he was going over our homework.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how Mr. Li was doing</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what is Mr. Li doing</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what Mr. Li was doing</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how Mr. Li is doing</a:t>
            </a:r>
            <a:endParaRPr sz="2800" b="1" dirty="0">
              <a:latin typeface="Times New Roman" panose="02020603050405020304" pitchFamily="18" charset="0"/>
              <a:ea typeface="宋体" panose="02010600030101010101" pitchFamily="2" charset="-122"/>
              <a:sym typeface="+mn-ea"/>
            </a:endParaRPr>
          </a:p>
        </p:txBody>
      </p:sp>
      <p:sp>
        <p:nvSpPr>
          <p:cNvPr id="2" name="TextBox 1"/>
          <p:cNvSpPr txBox="1"/>
          <p:nvPr/>
        </p:nvSpPr>
        <p:spPr>
          <a:xfrm>
            <a:off x="6854288" y="1821937"/>
            <a:ext cx="491462"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C</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65455" y="1613241"/>
            <a:ext cx="11029950" cy="461664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7.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山西改编</a:t>
            </a:r>
            <a:r>
              <a:rPr lang="en-US" altLang="zh-CN" sz="2800" b="1" dirty="0" smtClean="0">
                <a:latin typeface="Times New Roman" panose="02020603050405020304" pitchFamily="18" charset="0"/>
                <a:ea typeface="宋体" panose="02010600030101010101" pitchFamily="2" charset="-122"/>
                <a:sym typeface="+mn-ea"/>
              </a:rPr>
              <a:t>) — China’s women’s soccer team beat Team South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Korea on April 13th. I wonder _________.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They never gave up and fought the last minute in the game.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how they won the game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why they played the game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where they played the game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when they played the game</a:t>
            </a:r>
            <a:endParaRPr sz="2800" b="1" dirty="0">
              <a:latin typeface="Times New Roman" panose="02020603050405020304" pitchFamily="18" charset="0"/>
              <a:ea typeface="宋体" panose="02010600030101010101" pitchFamily="2" charset="-122"/>
              <a:sym typeface="+mn-ea"/>
            </a:endParaRPr>
          </a:p>
        </p:txBody>
      </p:sp>
      <p:sp>
        <p:nvSpPr>
          <p:cNvPr id="2" name="TextBox 1"/>
          <p:cNvSpPr txBox="1"/>
          <p:nvPr/>
        </p:nvSpPr>
        <p:spPr>
          <a:xfrm>
            <a:off x="6192131" y="2421028"/>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31445" y="882015"/>
            <a:ext cx="11974830" cy="58705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5489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6"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338257" y="9213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7" action="ppaction://hlinksldjump">
                    <a:extLst>
                      <a:ext uri="{DAF060AB-1E55-43B9-8AAB-6FB025537F2F}">
                        <wpsdc:hlinkClr xmlns:wpsdc="http://www.wps.cn/officeDocument/2017/drawingmlCustomData" xmlns="" val="0563C1"/>
                        <wpsdc:folHlinkClr xmlns:wpsdc="http://www.wps.cn/officeDocument/2017/drawingmlCustomData" xmlns="" val="0070C0"/>
                        <wpsdc:hlinkUnderline xmlns:wpsdc="http://www.wps.cn/officeDocument/2017/drawingmlCustomData" xmlns="" val="1"/>
                      </a:ext>
                    </a:extLst>
                  </a:hlinkClick>
                </a:rPr>
                <a:t>返回子目录</a:t>
              </a:r>
              <a:endParaRPr lang="zh-CN" altLang="en-US" sz="2200" dirty="0">
                <a:latin typeface="黑体" panose="02010609060101010101" pitchFamily="49" charset="-122"/>
                <a:ea typeface="黑体" panose="02010609060101010101" pitchFamily="49" charset="-122"/>
              </a:endParaRPr>
            </a:p>
          </p:txBody>
        </p:sp>
      </p:grpSp>
      <p:grpSp>
        <p:nvGrpSpPr>
          <p:cNvPr id="11" name="组合 10"/>
          <p:cNvGrpSpPr/>
          <p:nvPr/>
        </p:nvGrpSpPr>
        <p:grpSpPr>
          <a:xfrm>
            <a:off x="614680" y="1287145"/>
            <a:ext cx="5943775" cy="628015"/>
            <a:chOff x="1034884" y="1184776"/>
            <a:chExt cx="6351386" cy="627895"/>
          </a:xfrm>
        </p:grpSpPr>
        <p:sp>
          <p:nvSpPr>
            <p:cNvPr id="12" name="圆角矩形 6">
              <a:hlinkClick r:id="rId8" action="ppaction://hlinksldjump"/>
            </p:cNvPr>
            <p:cNvSpPr/>
            <p:nvPr>
              <p:custDataLst>
                <p:tags r:id="rId3"/>
              </p:custDataLst>
            </p:nvPr>
          </p:nvSpPr>
          <p:spPr>
            <a:xfrm flipH="1">
              <a:off x="2642361" y="1219059"/>
              <a:ext cx="4743909" cy="580279"/>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800" b="1" dirty="0" smtClean="0">
                  <a:latin typeface="黑体" panose="02010609060101010101" pitchFamily="49" charset="-122"/>
                  <a:ea typeface="黑体" panose="02010609060101010101" pitchFamily="49" charset="-122"/>
                </a:rPr>
                <a:t>状语从句与从属连词</a:t>
              </a:r>
            </a:p>
          </p:txBody>
        </p:sp>
        <p:sp>
          <p:nvSpPr>
            <p:cNvPr id="13" name="椭圆 7"/>
            <p:cNvSpPr>
              <a:spLocks noChangeAspect="1"/>
            </p:cNvSpPr>
            <p:nvPr>
              <p:custDataLst>
                <p:tags r:id="rId4"/>
              </p:custDataLst>
            </p:nvPr>
          </p:nvSpPr>
          <p:spPr>
            <a:xfrm>
              <a:off x="1034884" y="1184776"/>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4" name="圆角矩形 13"/>
            <p:cNvSpPr/>
            <p:nvPr/>
          </p:nvSpPr>
          <p:spPr bwMode="auto">
            <a:xfrm rot="16200000">
              <a:off x="2557646" y="1416727"/>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3" name="TextBox 2"/>
          <p:cNvSpPr txBox="1"/>
          <p:nvPr/>
        </p:nvSpPr>
        <p:spPr>
          <a:xfrm>
            <a:off x="376511" y="1899349"/>
            <a:ext cx="10784910" cy="737235"/>
          </a:xfrm>
          <a:prstGeom prst="rect">
            <a:avLst/>
          </a:prstGeom>
          <a:noFill/>
        </p:spPr>
        <p:txBody>
          <a:bodyPr wrap="square" rtlCol="0">
            <a:spAutoFit/>
          </a:bodyPr>
          <a:lstStyle/>
          <a:p>
            <a:pPr>
              <a:lnSpc>
                <a:spcPct val="150000"/>
              </a:lnSpc>
            </a:pPr>
            <a:r>
              <a:rPr lang="zh-CN" altLang="zh-CN" sz="2800" b="1" dirty="0">
                <a:latin typeface="Times New Roman" panose="02020603050405020304" pitchFamily="18" charset="0"/>
                <a:ea typeface="宋体" panose="02010600030101010101" pitchFamily="2" charset="-122"/>
              </a:rPr>
              <a:t>【学法方法点拨】</a:t>
            </a:r>
          </a:p>
        </p:txBody>
      </p:sp>
      <p:graphicFrame>
        <p:nvGraphicFramePr>
          <p:cNvPr id="17" name="表格 16"/>
          <p:cNvGraphicFramePr>
            <a:graphicFrameLocks noGrp="1"/>
          </p:cNvGraphicFramePr>
          <p:nvPr>
            <p:custDataLst>
              <p:tags r:id="rId2"/>
            </p:custDataLst>
          </p:nvPr>
        </p:nvGraphicFramePr>
        <p:xfrm>
          <a:off x="614680" y="2672715"/>
          <a:ext cx="11135360" cy="3001010"/>
        </p:xfrm>
        <a:graphic>
          <a:graphicData uri="http://schemas.openxmlformats.org/drawingml/2006/table">
            <a:tbl>
              <a:tblPr firstRow="1" firstCol="1" bandRow="1">
                <a:tableStyleId>{5940675A-B579-460E-94D1-54222C63F5DA}</a:tableStyleId>
              </a:tblPr>
              <a:tblGrid>
                <a:gridCol w="1513665"/>
                <a:gridCol w="1497724"/>
                <a:gridCol w="3610303"/>
                <a:gridCol w="4513668"/>
              </a:tblGrid>
              <a:tr h="480388">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从句类型</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从句意义</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从属连词</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例句</a:t>
                      </a:r>
                    </a:p>
                  </a:txBody>
                  <a:tcPr marL="66675" marR="66675" marT="0" marB="0" anchor="ctr"/>
                </a:tc>
              </a:tr>
              <a:tr h="2452370">
                <a:tc>
                  <a:txBody>
                    <a:bodyPr/>
                    <a:lstStyle/>
                    <a:p>
                      <a:pPr algn="ctr">
                        <a:lnSpc>
                          <a:spcPts val="2615"/>
                        </a:lnSpc>
                        <a:spcAft>
                          <a:spcPts val="0"/>
                        </a:spcAft>
                      </a:pPr>
                      <a:r>
                        <a:rPr lang="zh-CN" altLang="zh-CN" sz="2400" b="1" kern="0" dirty="0" smtClean="0">
                          <a:solidFill>
                            <a:srgbClr val="FF00FF"/>
                          </a:solidFill>
                          <a:latin typeface="Times New Roman"/>
                          <a:ea typeface="宋体"/>
                          <a:cs typeface="Times New Roman"/>
                        </a:rPr>
                        <a:t>状语从句与从属</a:t>
                      </a:r>
                      <a:endParaRPr lang="en-US" altLang="zh-CN" sz="2400" b="1" kern="0" dirty="0" smtClean="0">
                        <a:solidFill>
                          <a:srgbClr val="FF00FF"/>
                        </a:solidFill>
                        <a:latin typeface="Times New Roman"/>
                        <a:ea typeface="宋体"/>
                        <a:cs typeface="Times New Roman"/>
                      </a:endParaRPr>
                    </a:p>
                    <a:p>
                      <a:pPr algn="ctr">
                        <a:lnSpc>
                          <a:spcPts val="2615"/>
                        </a:lnSpc>
                        <a:spcAft>
                          <a:spcPts val="0"/>
                        </a:spcAft>
                      </a:pPr>
                      <a:r>
                        <a:rPr lang="zh-CN" altLang="zh-CN" sz="2400" b="1" kern="0" dirty="0" smtClean="0">
                          <a:solidFill>
                            <a:srgbClr val="FF00FF"/>
                          </a:solidFill>
                          <a:latin typeface="Times New Roman"/>
                          <a:ea typeface="宋体"/>
                          <a:cs typeface="Times New Roman"/>
                        </a:rPr>
                        <a:t>连词</a:t>
                      </a:r>
                      <a:endParaRPr lang="zh-CN" altLang="zh-CN" sz="2400" b="1" kern="100" dirty="0">
                        <a:latin typeface="Calibri"/>
                        <a:ea typeface="宋体"/>
                        <a:cs typeface="Times New Roman"/>
                      </a:endParaRPr>
                    </a:p>
                  </a:txBody>
                  <a:tcPr marL="66675" marR="66675" marT="0" marB="0" anchor="ctr"/>
                </a:tc>
                <a:tc>
                  <a:txBody>
                    <a:bodyPr/>
                    <a:lstStyle/>
                    <a:p>
                      <a:pPr algn="l" fontAlgn="auto">
                        <a:lnSpc>
                          <a:spcPct val="100000"/>
                        </a:lnSpc>
                        <a:buNone/>
                      </a:pPr>
                      <a:r>
                        <a:rPr lang="zh-CN" altLang="en-US" sz="2400" b="1" dirty="0" smtClean="0">
                          <a:latin typeface="Times New Roman" panose="02020603050405020304" pitchFamily="18" charset="0"/>
                          <a:ea typeface="宋体" panose="02010600030101010101" pitchFamily="2" charset="-122"/>
                        </a:rPr>
                        <a:t>表明主句动作发生的时间</a:t>
                      </a: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when/while/as(</a:t>
                      </a:r>
                      <a:r>
                        <a:rPr lang="zh-CN" altLang="en-US" sz="2400" b="1" dirty="0" smtClean="0">
                          <a:latin typeface="Times New Roman" panose="02020603050405020304" pitchFamily="18" charset="0"/>
                          <a:ea typeface="宋体" panose="02010600030101010101" pitchFamily="2" charset="-122"/>
                        </a:rPr>
                        <a:t>当</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时</a:t>
                      </a:r>
                      <a:r>
                        <a:rPr lang="en-US" altLang="zh-CN" sz="2400" b="1" dirty="0" smtClean="0">
                          <a:latin typeface="Times New Roman" panose="02020603050405020304" pitchFamily="18" charset="0"/>
                          <a:ea typeface="宋体" panose="02010600030101010101" pitchFamily="2" charset="-122"/>
                        </a:rPr>
                        <a:t>); before(</a:t>
                      </a:r>
                      <a:r>
                        <a:rPr lang="zh-CN" altLang="en-US" sz="2400" b="1" dirty="0" smtClean="0">
                          <a:latin typeface="Times New Roman" panose="02020603050405020304" pitchFamily="18" charset="0"/>
                          <a:ea typeface="宋体" panose="02010600030101010101" pitchFamily="2" charset="-122"/>
                        </a:rPr>
                        <a:t>在</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之前</a:t>
                      </a:r>
                      <a:r>
                        <a:rPr lang="en-US" altLang="zh-CN" sz="2400" b="1" dirty="0" smtClean="0">
                          <a:latin typeface="Times New Roman" panose="02020603050405020304" pitchFamily="18" charset="0"/>
                          <a:ea typeface="宋体" panose="02010600030101010101" pitchFamily="2" charset="-122"/>
                        </a:rPr>
                        <a:t>); after(</a:t>
                      </a:r>
                      <a:r>
                        <a:rPr lang="zh-CN" altLang="en-US" sz="2400" b="1" dirty="0" smtClean="0">
                          <a:latin typeface="Times New Roman" panose="02020603050405020304" pitchFamily="18" charset="0"/>
                          <a:ea typeface="宋体" panose="02010600030101010101" pitchFamily="2" charset="-122"/>
                        </a:rPr>
                        <a:t>在</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之后</a:t>
                      </a:r>
                      <a:r>
                        <a:rPr lang="en-US" altLang="zh-CN" sz="2400" b="1" dirty="0" smtClean="0">
                          <a:latin typeface="Times New Roman" panose="02020603050405020304" pitchFamily="18" charset="0"/>
                          <a:ea typeface="宋体" panose="02010600030101010101" pitchFamily="2" charset="-122"/>
                        </a:rPr>
                        <a:t>); since(</a:t>
                      </a:r>
                      <a:r>
                        <a:rPr lang="zh-CN" altLang="en-US" sz="2400" b="1" dirty="0" smtClean="0">
                          <a:latin typeface="Times New Roman" panose="02020603050405020304" pitchFamily="18" charset="0"/>
                          <a:ea typeface="宋体" panose="02010600030101010101" pitchFamily="2" charset="-122"/>
                        </a:rPr>
                        <a:t>自从</a:t>
                      </a:r>
                      <a:r>
                        <a:rPr lang="en-US" altLang="zh-CN" sz="2400" b="1" dirty="0" smtClean="0">
                          <a:latin typeface="Times New Roman" panose="02020603050405020304" pitchFamily="18" charset="0"/>
                          <a:ea typeface="宋体" panose="02010600030101010101"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until/till(</a:t>
                      </a:r>
                      <a:r>
                        <a:rPr lang="zh-CN" altLang="en-US" sz="2400" b="1" dirty="0" smtClean="0">
                          <a:latin typeface="Times New Roman" panose="02020603050405020304" pitchFamily="18" charset="0"/>
                          <a:ea typeface="宋体" panose="02010600030101010101" pitchFamily="2" charset="-122"/>
                        </a:rPr>
                        <a:t>直到</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为止</a:t>
                      </a:r>
                      <a:r>
                        <a:rPr lang="en-US" altLang="zh-CN" sz="2400" b="1" dirty="0" smtClean="0">
                          <a:latin typeface="Times New Roman" panose="02020603050405020304" pitchFamily="18" charset="0"/>
                          <a:ea typeface="宋体" panose="02010600030101010101" pitchFamily="2" charset="-122"/>
                        </a:rPr>
                        <a:t>); as soon as(</a:t>
                      </a:r>
                      <a:r>
                        <a:rPr lang="zh-CN" altLang="en-US" sz="2400" b="1" dirty="0" smtClean="0">
                          <a:latin typeface="Times New Roman" panose="02020603050405020304" pitchFamily="18" charset="0"/>
                          <a:ea typeface="宋体" panose="02010600030101010101" pitchFamily="2" charset="-122"/>
                        </a:rPr>
                        <a:t>一</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就</a:t>
                      </a:r>
                      <a:r>
                        <a:rPr lang="en-US" altLang="zh-CN" sz="2400" b="1" dirty="0" smtClean="0">
                          <a:latin typeface="Times New Roman" panose="02020603050405020304" pitchFamily="18" charset="0"/>
                          <a:ea typeface="宋体" panose="02010600030101010101" pitchFamily="2" charset="-122"/>
                        </a:rPr>
                        <a:t>)</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tc>
                <a:tc>
                  <a:txBody>
                    <a:bodyPr/>
                    <a:lstStyle/>
                    <a:p>
                      <a:pPr algn="l" fontAlgn="auto">
                        <a:lnSpc>
                          <a:spcPct val="100000"/>
                        </a:lnSpc>
                        <a:buNone/>
                      </a:pPr>
                      <a:r>
                        <a:rPr lang="en-US" sz="2400" b="1" dirty="0" smtClean="0">
                          <a:latin typeface="Times New Roman" panose="02020603050405020304" pitchFamily="18" charset="0"/>
                          <a:ea typeface="宋体" panose="02010600030101010101" pitchFamily="2" charset="-122"/>
                        </a:rPr>
                        <a:t>When I got home, my sister was doing her homework. </a:t>
                      </a:r>
                      <a:r>
                        <a:rPr lang="zh-CN" altLang="en-US" sz="2400" b="1" dirty="0" smtClean="0">
                          <a:latin typeface="Times New Roman" panose="02020603050405020304" pitchFamily="18" charset="0"/>
                          <a:ea typeface="宋体" panose="02010600030101010101" pitchFamily="2" charset="-122"/>
                        </a:rPr>
                        <a:t>当我到家的时候</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我妹妹正在做作业。</a:t>
                      </a:r>
                    </a:p>
                  </a:txBody>
                  <a:tcPr marL="66675" marR="66675" marT="0" marB="0" anchor="ctr"/>
                </a:tc>
              </a:tr>
            </a:tbl>
          </a:graphicData>
        </a:graphic>
      </p:graphicFrame>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14935" y="882015"/>
            <a:ext cx="11962765" cy="584771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4"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213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5"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graphicFrame>
        <p:nvGraphicFramePr>
          <p:cNvPr id="11" name="表格 10"/>
          <p:cNvGraphicFramePr>
            <a:graphicFrameLocks noGrp="1"/>
          </p:cNvGraphicFramePr>
          <p:nvPr>
            <p:custDataLst>
              <p:tags r:id="rId2"/>
            </p:custDataLst>
          </p:nvPr>
        </p:nvGraphicFramePr>
        <p:xfrm>
          <a:off x="362424" y="1632161"/>
          <a:ext cx="11619369" cy="5060781"/>
        </p:xfrm>
        <a:graphic>
          <a:graphicData uri="http://schemas.openxmlformats.org/drawingml/2006/table">
            <a:tbl>
              <a:tblPr firstRow="1" firstCol="1" bandRow="1">
                <a:tableStyleId>{5940675A-B579-460E-94D1-54222C63F5DA}</a:tableStyleId>
              </a:tblPr>
              <a:tblGrid>
                <a:gridCol w="1579458"/>
                <a:gridCol w="1526532"/>
                <a:gridCol w="3515710"/>
                <a:gridCol w="4997669"/>
              </a:tblGrid>
              <a:tr h="468034">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从句类型</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从句意义</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从属连词</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例句</a:t>
                      </a:r>
                    </a:p>
                  </a:txBody>
                  <a:tcPr marL="66675" marR="66675" marT="0" marB="0" anchor="ctr"/>
                </a:tc>
              </a:tr>
              <a:tr h="1478577">
                <a:tc>
                  <a:txBody>
                    <a:bodyPr/>
                    <a:lstStyle/>
                    <a:p>
                      <a:pPr algn="ctr">
                        <a:lnSpc>
                          <a:spcPts val="2615"/>
                        </a:lnSpc>
                        <a:spcAft>
                          <a:spcPts val="0"/>
                        </a:spcAft>
                      </a:pPr>
                      <a:r>
                        <a:rPr lang="zh-CN" altLang="en-US" sz="2400" b="1" kern="0" dirty="0" smtClean="0">
                          <a:solidFill>
                            <a:srgbClr val="FF00FF"/>
                          </a:solidFill>
                          <a:latin typeface="Times New Roman"/>
                          <a:ea typeface="宋体"/>
                          <a:cs typeface="Times New Roman"/>
                        </a:rPr>
                        <a:t>条件</a:t>
                      </a:r>
                      <a:r>
                        <a:rPr lang="zh-CN" altLang="zh-CN" sz="2400" b="1" kern="0" dirty="0" smtClean="0">
                          <a:solidFill>
                            <a:srgbClr val="FF00FF"/>
                          </a:solidFill>
                          <a:latin typeface="Times New Roman"/>
                          <a:ea typeface="宋体"/>
                          <a:cs typeface="Times New Roman"/>
                        </a:rPr>
                        <a:t>状语从句</a:t>
                      </a:r>
                      <a:endParaRPr lang="zh-CN" altLang="zh-CN" sz="2400" b="1" kern="100" dirty="0">
                        <a:latin typeface="Calibri"/>
                        <a:ea typeface="宋体"/>
                        <a:cs typeface="Times New Roman"/>
                      </a:endParaRPr>
                    </a:p>
                  </a:txBody>
                  <a:tcPr marL="66675" marR="66675" marT="0" marB="0" anchor="ctr"/>
                </a:tc>
                <a:tc>
                  <a:txBody>
                    <a:bodyPr/>
                    <a:lstStyle/>
                    <a:p>
                      <a:pPr algn="l" fontAlgn="auto">
                        <a:lnSpc>
                          <a:spcPct val="100000"/>
                        </a:lnSpc>
                        <a:buNone/>
                      </a:pPr>
                      <a:r>
                        <a:rPr lang="zh-CN" altLang="en-US" sz="2400" b="1" dirty="0" smtClean="0">
                          <a:latin typeface="Times New Roman" panose="02020603050405020304" pitchFamily="18" charset="0"/>
                          <a:ea typeface="宋体" panose="02010600030101010101" pitchFamily="2" charset="-122"/>
                        </a:rPr>
                        <a:t>表明主句动作发生的条件</a:t>
                      </a: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if(</a:t>
                      </a:r>
                      <a:r>
                        <a:rPr lang="zh-CN" altLang="en-US" sz="2400" b="1" dirty="0" smtClean="0">
                          <a:latin typeface="Times New Roman" panose="02020603050405020304" pitchFamily="18" charset="0"/>
                          <a:ea typeface="宋体" panose="02010600030101010101" pitchFamily="2" charset="-122"/>
                        </a:rPr>
                        <a:t>如果</a:t>
                      </a:r>
                      <a:r>
                        <a:rPr lang="en-US" altLang="zh-CN" sz="2400" b="1" dirty="0" smtClean="0">
                          <a:latin typeface="Times New Roman" panose="02020603050405020304" pitchFamily="18" charset="0"/>
                          <a:ea typeface="宋体" panose="02010600030101010101" pitchFamily="2" charset="-122"/>
                        </a:rPr>
                        <a:t>); as long as(</a:t>
                      </a:r>
                      <a:r>
                        <a:rPr lang="zh-CN" altLang="en-US" sz="2400" b="1" dirty="0" smtClean="0">
                          <a:latin typeface="Times New Roman" panose="02020603050405020304" pitchFamily="18" charset="0"/>
                          <a:ea typeface="宋体" panose="02010600030101010101" pitchFamily="2" charset="-122"/>
                        </a:rPr>
                        <a:t>只要</a:t>
                      </a:r>
                      <a:r>
                        <a:rPr lang="en-US" altLang="zh-CN" sz="2400" b="1" dirty="0" smtClean="0">
                          <a:latin typeface="Times New Roman" panose="02020603050405020304" pitchFamily="18" charset="0"/>
                          <a:ea typeface="宋体" panose="02010600030101010101" pitchFamily="2" charset="-122"/>
                        </a:rPr>
                        <a:t>); unless(</a:t>
                      </a:r>
                      <a:r>
                        <a:rPr lang="zh-CN" altLang="en-US" sz="2400" b="1" dirty="0" smtClean="0">
                          <a:latin typeface="Times New Roman" panose="02020603050405020304" pitchFamily="18" charset="0"/>
                          <a:ea typeface="宋体" panose="02010600030101010101" pitchFamily="2" charset="-122"/>
                        </a:rPr>
                        <a:t>除非</a:t>
                      </a:r>
                      <a:r>
                        <a:rPr lang="en-US" altLang="zh-CN" sz="2400" b="1" dirty="0" smtClean="0">
                          <a:latin typeface="Times New Roman" panose="02020603050405020304" pitchFamily="18" charset="0"/>
                          <a:ea typeface="宋体" panose="02010600030101010101" pitchFamily="2" charset="-122"/>
                        </a:rPr>
                        <a:t>); once(</a:t>
                      </a:r>
                      <a:r>
                        <a:rPr lang="zh-CN" altLang="en-US" sz="2400" b="1" dirty="0" smtClean="0">
                          <a:latin typeface="Times New Roman" panose="02020603050405020304" pitchFamily="18" charset="0"/>
                          <a:ea typeface="宋体" panose="02010600030101010101" pitchFamily="2" charset="-122"/>
                        </a:rPr>
                        <a:t>一旦</a:t>
                      </a:r>
                      <a:r>
                        <a:rPr lang="en-US" altLang="zh-CN" sz="2400" b="1" dirty="0" smtClean="0">
                          <a:latin typeface="Times New Roman" panose="02020603050405020304" pitchFamily="18" charset="0"/>
                          <a:ea typeface="宋体" panose="02010600030101010101"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in case (</a:t>
                      </a:r>
                      <a:r>
                        <a:rPr lang="zh-CN" altLang="en-US" sz="2400" b="1" dirty="0" smtClean="0">
                          <a:latin typeface="Times New Roman" panose="02020603050405020304" pitchFamily="18" charset="0"/>
                          <a:ea typeface="宋体" panose="02010600030101010101" pitchFamily="2" charset="-122"/>
                        </a:rPr>
                        <a:t>假使</a:t>
                      </a:r>
                      <a:r>
                        <a:rPr lang="en-US" altLang="zh-CN" sz="2400" b="1" dirty="0" smtClean="0">
                          <a:latin typeface="Times New Roman" panose="02020603050405020304" pitchFamily="18" charset="0"/>
                          <a:ea typeface="宋体" panose="02010600030101010101" pitchFamily="2" charset="-122"/>
                        </a:rPr>
                        <a:t>)</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tc>
                <a:tc>
                  <a:txBody>
                    <a:bodyPr/>
                    <a:lstStyle/>
                    <a:p>
                      <a:pPr algn="l" fontAlgn="auto">
                        <a:lnSpc>
                          <a:spcPct val="100000"/>
                        </a:lnSpc>
                        <a:buNone/>
                      </a:pPr>
                      <a:r>
                        <a:rPr lang="en-US" sz="2400" b="1" dirty="0" smtClean="0">
                          <a:latin typeface="Times New Roman" panose="02020603050405020304" pitchFamily="18" charset="0"/>
                          <a:ea typeface="宋体" panose="02010600030101010101" pitchFamily="2" charset="-122"/>
                        </a:rPr>
                        <a:t>We are going on a trip this Saturday unless it rains heavily. </a:t>
                      </a:r>
                    </a:p>
                    <a:p>
                      <a:pPr algn="l" fontAlgn="auto">
                        <a:lnSpc>
                          <a:spcPct val="100000"/>
                        </a:lnSpc>
                        <a:buNone/>
                      </a:pPr>
                      <a:r>
                        <a:rPr lang="zh-CN" altLang="en-US" sz="2400" b="1" dirty="0" smtClean="0">
                          <a:latin typeface="Times New Roman" panose="02020603050405020304" pitchFamily="18" charset="0"/>
                          <a:ea typeface="宋体" panose="02010600030101010101" pitchFamily="2" charset="-122"/>
                        </a:rPr>
                        <a:t>除非下大雨</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否则我们这周六去旅游。</a:t>
                      </a:r>
                    </a:p>
                  </a:txBody>
                  <a:tcPr marL="66675" marR="66675" marT="0" marB="0" anchor="ctr"/>
                </a:tc>
              </a:tr>
              <a:tr h="1516782">
                <a:tc>
                  <a:txBody>
                    <a:bodyPr/>
                    <a:lstStyle/>
                    <a:p>
                      <a:pPr marL="0" marR="0" indent="0" algn="ctr" defTabSz="914400" rtl="0" eaLnBrk="1" fontAlgn="auto" latinLnBrk="0" hangingPunct="1">
                        <a:lnSpc>
                          <a:spcPts val="2615"/>
                        </a:lnSpc>
                        <a:spcBef>
                          <a:spcPts val="0"/>
                        </a:spcBef>
                        <a:spcAft>
                          <a:spcPts val="0"/>
                        </a:spcAft>
                        <a:buClrTx/>
                        <a:buSzTx/>
                        <a:buFontTx/>
                        <a:buNone/>
                        <a:tabLst/>
                        <a:defRPr/>
                      </a:pPr>
                      <a:r>
                        <a:rPr lang="zh-CN" altLang="en-US" sz="2400" b="1" kern="0" dirty="0" smtClean="0">
                          <a:solidFill>
                            <a:srgbClr val="FF00FF"/>
                          </a:solidFill>
                          <a:latin typeface="Times New Roman"/>
                          <a:ea typeface="宋体"/>
                          <a:cs typeface="Times New Roman"/>
                        </a:rPr>
                        <a:t>原因</a:t>
                      </a:r>
                      <a:r>
                        <a:rPr lang="zh-CN" altLang="zh-CN" sz="2400" b="1" kern="0" dirty="0" smtClean="0">
                          <a:solidFill>
                            <a:srgbClr val="FF00FF"/>
                          </a:solidFill>
                          <a:latin typeface="Times New Roman"/>
                          <a:ea typeface="宋体"/>
                          <a:cs typeface="Times New Roman"/>
                        </a:rPr>
                        <a:t>状语从句</a:t>
                      </a:r>
                      <a:endParaRPr lang="zh-CN" altLang="zh-CN" sz="2400" b="1" kern="100" dirty="0" smtClean="0">
                        <a:latin typeface="Calibri"/>
                        <a:ea typeface="宋体"/>
                        <a:cs typeface="Times New Roman"/>
                      </a:endParaRP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b="1" dirty="0" smtClean="0">
                          <a:latin typeface="Times New Roman" panose="02020603050405020304" pitchFamily="18" charset="0"/>
                          <a:ea typeface="宋体" panose="02010600030101010101" pitchFamily="2" charset="-122"/>
                        </a:rPr>
                        <a:t>表明主句动作发生的原因、理由</a:t>
                      </a: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because(</a:t>
                      </a:r>
                      <a:r>
                        <a:rPr lang="zh-CN" altLang="en-US" sz="2400" b="1" dirty="0" smtClean="0">
                          <a:latin typeface="Times New Roman" panose="02020603050405020304" pitchFamily="18" charset="0"/>
                          <a:ea typeface="宋体" panose="02010600030101010101" pitchFamily="2" charset="-122"/>
                        </a:rPr>
                        <a:t>因为</a:t>
                      </a:r>
                      <a:r>
                        <a:rPr lang="en-US" altLang="zh-CN" sz="2400" b="1" dirty="0" smtClean="0">
                          <a:latin typeface="Times New Roman" panose="02020603050405020304" pitchFamily="18" charset="0"/>
                          <a:ea typeface="宋体" panose="02010600030101010101"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 since(</a:t>
                      </a:r>
                      <a:r>
                        <a:rPr lang="zh-CN" altLang="en-US" sz="2400" b="1" dirty="0" smtClean="0">
                          <a:latin typeface="Times New Roman" panose="02020603050405020304" pitchFamily="18" charset="0"/>
                          <a:ea typeface="宋体" panose="02010600030101010101" pitchFamily="2" charset="-122"/>
                        </a:rPr>
                        <a:t>既然</a:t>
                      </a:r>
                      <a:r>
                        <a:rPr lang="en-US" altLang="zh-CN" sz="2400" b="1" dirty="0" smtClean="0">
                          <a:latin typeface="Times New Roman" panose="02020603050405020304" pitchFamily="18" charset="0"/>
                          <a:ea typeface="宋体" panose="02010600030101010101"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 as(</a:t>
                      </a:r>
                      <a:r>
                        <a:rPr lang="zh-CN" altLang="en-US" sz="2400" b="1" dirty="0" smtClean="0">
                          <a:latin typeface="Times New Roman" panose="02020603050405020304" pitchFamily="18" charset="0"/>
                          <a:ea typeface="宋体" panose="02010600030101010101" pitchFamily="2" charset="-122"/>
                        </a:rPr>
                        <a:t>由于</a:t>
                      </a:r>
                      <a:r>
                        <a:rPr lang="en-US" altLang="zh-CN" sz="2400" b="1" dirty="0" smtClean="0">
                          <a:latin typeface="Times New Roman" panose="02020603050405020304" pitchFamily="18" charset="0"/>
                          <a:ea typeface="宋体" panose="02010600030101010101" pitchFamily="2" charset="-122"/>
                        </a:rPr>
                        <a:t>) </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I like to eat apples because they are good for my health. </a:t>
                      </a:r>
                      <a:r>
                        <a:rPr lang="zh-CN" altLang="en-US" sz="2400" b="1" dirty="0" smtClean="0">
                          <a:latin typeface="Times New Roman" panose="02020603050405020304" pitchFamily="18" charset="0"/>
                          <a:ea typeface="宋体" panose="02010600030101010101" pitchFamily="2" charset="-122"/>
                        </a:rPr>
                        <a:t>我喜欢吃苹果</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因为苹果对我的健康有益。</a:t>
                      </a:r>
                    </a:p>
                  </a:txBody>
                  <a:tcPr marL="66675" marR="66675" marT="0" marB="0" anchor="ctr"/>
                </a:tc>
              </a:tr>
              <a:tr h="1516782">
                <a:tc>
                  <a:txBody>
                    <a:bodyPr/>
                    <a:lstStyle/>
                    <a:p>
                      <a:pPr algn="ctr">
                        <a:lnSpc>
                          <a:spcPts val="2615"/>
                        </a:lnSpc>
                        <a:spcAft>
                          <a:spcPts val="0"/>
                        </a:spcAft>
                      </a:pPr>
                      <a:r>
                        <a:rPr lang="zh-CN" altLang="en-US" sz="2400" b="1" kern="0" dirty="0" smtClean="0">
                          <a:solidFill>
                            <a:srgbClr val="FF00FF"/>
                          </a:solidFill>
                          <a:latin typeface="Times New Roman"/>
                          <a:ea typeface="宋体"/>
                          <a:cs typeface="Times New Roman"/>
                        </a:rPr>
                        <a:t>目的</a:t>
                      </a:r>
                      <a:r>
                        <a:rPr lang="zh-CN" altLang="zh-CN" sz="2400" b="1" kern="0" dirty="0" smtClean="0">
                          <a:solidFill>
                            <a:srgbClr val="FF00FF"/>
                          </a:solidFill>
                          <a:latin typeface="Times New Roman"/>
                          <a:ea typeface="宋体"/>
                          <a:cs typeface="Times New Roman"/>
                        </a:rPr>
                        <a:t>状语从句</a:t>
                      </a:r>
                      <a:endParaRPr lang="zh-CN" altLang="zh-CN" sz="2400" b="1" kern="100" dirty="0">
                        <a:latin typeface="Calibri"/>
                        <a:ea typeface="宋体"/>
                        <a:cs typeface="Times New Roman"/>
                      </a:endParaRPr>
                    </a:p>
                  </a:txBody>
                  <a:tcPr marL="66675" marR="66675" marT="0" marB="0" anchor="ctr"/>
                </a:tc>
                <a:tc>
                  <a:txBody>
                    <a:bodyPr/>
                    <a:lstStyle/>
                    <a:p>
                      <a:pPr algn="l" fontAlgn="auto">
                        <a:lnSpc>
                          <a:spcPct val="100000"/>
                        </a:lnSpc>
                        <a:buNone/>
                      </a:pPr>
                      <a:r>
                        <a:rPr lang="zh-CN" altLang="en-US" sz="2400" b="1" dirty="0" smtClean="0">
                          <a:latin typeface="Times New Roman" panose="02020603050405020304" pitchFamily="18" charset="0"/>
                          <a:ea typeface="宋体" panose="02010600030101010101" pitchFamily="2" charset="-122"/>
                        </a:rPr>
                        <a:t>表明行事目的</a:t>
                      </a: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so that(</a:t>
                      </a:r>
                      <a:r>
                        <a:rPr lang="zh-CN" altLang="en-US" sz="2400" b="1" dirty="0" smtClean="0">
                          <a:latin typeface="Times New Roman" panose="02020603050405020304" pitchFamily="18" charset="0"/>
                          <a:ea typeface="宋体" panose="02010600030101010101" pitchFamily="2" charset="-122"/>
                        </a:rPr>
                        <a:t>以便</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为了</a:t>
                      </a:r>
                      <a:r>
                        <a:rPr lang="en-US" altLang="zh-CN" sz="2400" b="1" dirty="0" smtClean="0">
                          <a:latin typeface="Times New Roman" panose="02020603050405020304" pitchFamily="18" charset="0"/>
                          <a:ea typeface="宋体" panose="02010600030101010101"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in order that(</a:t>
                      </a:r>
                      <a:r>
                        <a:rPr lang="zh-CN" altLang="en-US" sz="2400" b="1" dirty="0" smtClean="0">
                          <a:latin typeface="Times New Roman" panose="02020603050405020304" pitchFamily="18" charset="0"/>
                          <a:ea typeface="宋体" panose="02010600030101010101" pitchFamily="2" charset="-122"/>
                        </a:rPr>
                        <a:t>为了</a:t>
                      </a:r>
                      <a:r>
                        <a:rPr lang="en-US" altLang="zh-CN" sz="2400" b="1" dirty="0" smtClean="0">
                          <a:latin typeface="Times New Roman" panose="02020603050405020304" pitchFamily="18" charset="0"/>
                          <a:ea typeface="宋体" panose="02010600030101010101" pitchFamily="2" charset="-122"/>
                        </a:rPr>
                        <a:t>)</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tc>
                <a:tc>
                  <a:txBody>
                    <a:bodyPr/>
                    <a:lstStyle/>
                    <a:p>
                      <a:pPr algn="l" fontAlgn="auto">
                        <a:lnSpc>
                          <a:spcPct val="100000"/>
                        </a:lnSpc>
                        <a:buNone/>
                      </a:pPr>
                      <a:r>
                        <a:rPr lang="en-US" sz="2400" b="1" dirty="0" smtClean="0">
                          <a:latin typeface="Times New Roman" panose="02020603050405020304" pitchFamily="18" charset="0"/>
                          <a:ea typeface="宋体" panose="02010600030101010101" pitchFamily="2" charset="-122"/>
                        </a:rPr>
                        <a:t>You’d better speak louder so that we can hear you. </a:t>
                      </a:r>
                      <a:r>
                        <a:rPr lang="zh-CN" altLang="en-US" sz="2400" b="1" dirty="0" smtClean="0">
                          <a:latin typeface="Times New Roman" panose="02020603050405020304" pitchFamily="18" charset="0"/>
                          <a:ea typeface="宋体" panose="02010600030101010101" pitchFamily="2" charset="-122"/>
                        </a:rPr>
                        <a:t>你最好说话大声一些以便我们都能听到。</a:t>
                      </a:r>
                    </a:p>
                  </a:txBody>
                  <a:tcPr marL="66675" marR="66675" marT="0" marB="0" anchor="ctr"/>
                </a:tc>
              </a:tr>
            </a:tbl>
          </a:graphicData>
        </a:graphic>
      </p:graphicFrame>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14935" y="882015"/>
            <a:ext cx="11962765" cy="584771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4"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9213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5"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graphicFrame>
        <p:nvGraphicFramePr>
          <p:cNvPr id="11" name="表格 10"/>
          <p:cNvGraphicFramePr>
            <a:graphicFrameLocks noGrp="1"/>
          </p:cNvGraphicFramePr>
          <p:nvPr>
            <p:custDataLst>
              <p:tags r:id="rId2"/>
            </p:custDataLst>
          </p:nvPr>
        </p:nvGraphicFramePr>
        <p:xfrm>
          <a:off x="362424" y="1632159"/>
          <a:ext cx="11619369" cy="5225840"/>
        </p:xfrm>
        <a:graphic>
          <a:graphicData uri="http://schemas.openxmlformats.org/drawingml/2006/table">
            <a:tbl>
              <a:tblPr firstRow="1" firstCol="1" bandRow="1">
                <a:tableStyleId>{5940675A-B579-460E-94D1-54222C63F5DA}</a:tableStyleId>
              </a:tblPr>
              <a:tblGrid>
                <a:gridCol w="1579458"/>
                <a:gridCol w="1431939"/>
                <a:gridCol w="3610303"/>
                <a:gridCol w="4997669"/>
              </a:tblGrid>
              <a:tr h="652407">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从句类型</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从句意义</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从属连词</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例句</a:t>
                      </a:r>
                    </a:p>
                  </a:txBody>
                  <a:tcPr marL="66675" marR="66675" marT="0" marB="0" anchor="ctr"/>
                </a:tc>
              </a:tr>
              <a:tr h="1528865">
                <a:tc>
                  <a:txBody>
                    <a:bodyPr/>
                    <a:lstStyle/>
                    <a:p>
                      <a:pPr marL="0" marR="0" indent="0" algn="ctr" defTabSz="914400" rtl="0" eaLnBrk="1" fontAlgn="auto" latinLnBrk="0" hangingPunct="1">
                        <a:lnSpc>
                          <a:spcPts val="2615"/>
                        </a:lnSpc>
                        <a:spcBef>
                          <a:spcPts val="0"/>
                        </a:spcBef>
                        <a:spcAft>
                          <a:spcPts val="0"/>
                        </a:spcAft>
                        <a:buClrTx/>
                        <a:buSzTx/>
                        <a:buFontTx/>
                        <a:buNone/>
                        <a:tabLst/>
                        <a:defRPr/>
                      </a:pPr>
                      <a:r>
                        <a:rPr lang="zh-CN" altLang="en-US" sz="2400" b="1" kern="0" dirty="0" smtClean="0">
                          <a:solidFill>
                            <a:srgbClr val="FF00FF"/>
                          </a:solidFill>
                          <a:latin typeface="Times New Roman"/>
                          <a:ea typeface="宋体"/>
                          <a:cs typeface="Times New Roman"/>
                        </a:rPr>
                        <a:t>结果</a:t>
                      </a:r>
                      <a:r>
                        <a:rPr lang="zh-CN" altLang="zh-CN" sz="2400" b="1" kern="0" dirty="0" smtClean="0">
                          <a:solidFill>
                            <a:srgbClr val="FF00FF"/>
                          </a:solidFill>
                          <a:latin typeface="Times New Roman"/>
                          <a:ea typeface="宋体"/>
                          <a:cs typeface="Times New Roman"/>
                        </a:rPr>
                        <a:t>状语从句</a:t>
                      </a:r>
                      <a:endParaRPr lang="zh-CN" altLang="zh-CN" sz="2400" b="1" kern="100" dirty="0" smtClean="0">
                        <a:latin typeface="Calibri"/>
                        <a:ea typeface="宋体"/>
                        <a:cs typeface="Times New Roman"/>
                      </a:endParaRP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b="1" dirty="0" smtClean="0">
                          <a:latin typeface="Times New Roman" panose="02020603050405020304" pitchFamily="18" charset="0"/>
                          <a:ea typeface="宋体" panose="02010600030101010101" pitchFamily="2" charset="-122"/>
                        </a:rPr>
                        <a:t>表明主句动作发生后的结果</a:t>
                      </a: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so that(</a:t>
                      </a:r>
                      <a:r>
                        <a:rPr lang="zh-CN" altLang="en-US" sz="2400" b="1" dirty="0" smtClean="0">
                          <a:latin typeface="Times New Roman" panose="02020603050405020304" pitchFamily="18" charset="0"/>
                          <a:ea typeface="宋体" panose="02010600030101010101" pitchFamily="2" charset="-122"/>
                        </a:rPr>
                        <a:t>结果是</a:t>
                      </a:r>
                      <a:r>
                        <a:rPr lang="en-US" altLang="zh-CN" sz="2400" b="1" dirty="0" smtClean="0">
                          <a:latin typeface="Times New Roman" panose="02020603050405020304" pitchFamily="18" charset="0"/>
                          <a:ea typeface="宋体" panose="02010600030101010101"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so … that/such … that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如此</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以至于</a:t>
                      </a:r>
                      <a:r>
                        <a:rPr lang="en-US" altLang="zh-CN" sz="2400" b="1" dirty="0" smtClean="0">
                          <a:latin typeface="Times New Roman" panose="02020603050405020304" pitchFamily="18" charset="0"/>
                          <a:ea typeface="宋体" panose="02010600030101010101" pitchFamily="2" charset="-122"/>
                        </a:rPr>
                        <a:t>)</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I was so tired that I didn’t want to say a word. </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b="1" dirty="0" smtClean="0">
                          <a:latin typeface="Times New Roman" panose="02020603050405020304" pitchFamily="18" charset="0"/>
                          <a:ea typeface="宋体" panose="02010600030101010101" pitchFamily="2" charset="-122"/>
                        </a:rPr>
                        <a:t>我如此累以至于一句话都不想说了。</a:t>
                      </a:r>
                    </a:p>
                  </a:txBody>
                  <a:tcPr marL="66675" marR="66675" marT="0" marB="0" anchor="ctr"/>
                </a:tc>
              </a:tr>
              <a:tr h="3044568">
                <a:tc>
                  <a:txBody>
                    <a:bodyPr/>
                    <a:lstStyle/>
                    <a:p>
                      <a:pPr marL="0" marR="0" indent="0" algn="ctr" defTabSz="914400" rtl="0" eaLnBrk="1" fontAlgn="auto" latinLnBrk="0" hangingPunct="1">
                        <a:lnSpc>
                          <a:spcPts val="2615"/>
                        </a:lnSpc>
                        <a:spcBef>
                          <a:spcPts val="0"/>
                        </a:spcBef>
                        <a:spcAft>
                          <a:spcPts val="0"/>
                        </a:spcAft>
                        <a:buClrTx/>
                        <a:buSzTx/>
                        <a:buFontTx/>
                        <a:buNone/>
                        <a:tabLst/>
                        <a:defRPr/>
                      </a:pPr>
                      <a:r>
                        <a:rPr lang="zh-CN" altLang="en-US" sz="2400" b="1" kern="0" dirty="0" smtClean="0">
                          <a:solidFill>
                            <a:srgbClr val="FF00FF"/>
                          </a:solidFill>
                          <a:latin typeface="Times New Roman"/>
                          <a:ea typeface="宋体"/>
                          <a:cs typeface="Times New Roman"/>
                        </a:rPr>
                        <a:t>让步</a:t>
                      </a:r>
                      <a:r>
                        <a:rPr lang="zh-CN" altLang="zh-CN" sz="2400" b="1" kern="0" dirty="0" smtClean="0">
                          <a:solidFill>
                            <a:srgbClr val="FF00FF"/>
                          </a:solidFill>
                          <a:latin typeface="Times New Roman"/>
                          <a:ea typeface="宋体"/>
                          <a:cs typeface="Times New Roman"/>
                        </a:rPr>
                        <a:t>状语从句</a:t>
                      </a:r>
                      <a:endParaRPr lang="zh-CN" altLang="zh-CN" sz="2400" b="1" kern="100" dirty="0" smtClean="0">
                        <a:latin typeface="Calibri"/>
                        <a:ea typeface="宋体"/>
                        <a:cs typeface="Times New Roman"/>
                      </a:endParaRPr>
                    </a:p>
                    <a:p>
                      <a:pPr marL="0" marR="0" indent="0" algn="ctr" defTabSz="914400" rtl="0" eaLnBrk="1" fontAlgn="auto" latinLnBrk="0" hangingPunct="1">
                        <a:lnSpc>
                          <a:spcPts val="2615"/>
                        </a:lnSpc>
                        <a:spcBef>
                          <a:spcPts val="0"/>
                        </a:spcBef>
                        <a:spcAft>
                          <a:spcPts val="0"/>
                        </a:spcAft>
                        <a:buClrTx/>
                        <a:buSzTx/>
                        <a:buFontTx/>
                        <a:buNone/>
                        <a:tabLst/>
                        <a:defRPr/>
                      </a:pPr>
                      <a:endParaRPr lang="zh-CN" altLang="zh-CN" sz="2400" b="1" kern="100" dirty="0" smtClean="0">
                        <a:latin typeface="Calibri"/>
                        <a:ea typeface="宋体"/>
                        <a:cs typeface="Times New Roman"/>
                      </a:endParaRP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2400" b="1" kern="1200" dirty="0" smtClean="0">
                          <a:solidFill>
                            <a:schemeClr val="tx1"/>
                          </a:solidFill>
                          <a:latin typeface="宋体" pitchFamily="2" charset="-122"/>
                          <a:ea typeface="宋体" pitchFamily="2" charset="-122"/>
                          <a:cs typeface="+mn-cs"/>
                        </a:rPr>
                        <a:t>表示非正常或相反条件下的结果</a:t>
                      </a:r>
                      <a:endParaRPr lang="zh-CN" altLang="en-US" sz="2400" b="1" dirty="0" smtClean="0">
                        <a:latin typeface="宋体" pitchFamily="2" charset="-122"/>
                        <a:ea typeface="宋体" pitchFamily="2" charset="-122"/>
                      </a:endParaRP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though/although(</a:t>
                      </a:r>
                      <a:r>
                        <a:rPr lang="zh-CN" altLang="en-US" sz="2400" b="1" dirty="0" smtClean="0">
                          <a:latin typeface="Times New Roman" panose="02020603050405020304" pitchFamily="18" charset="0"/>
                          <a:ea typeface="宋体" panose="02010600030101010101" pitchFamily="2" charset="-122"/>
                        </a:rPr>
                        <a:t>尽管</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虽然</a:t>
                      </a:r>
                      <a:r>
                        <a:rPr lang="en-US" altLang="zh-CN" sz="2400" b="1" dirty="0" smtClean="0">
                          <a:latin typeface="Times New Roman" panose="02020603050405020304" pitchFamily="18" charset="0"/>
                          <a:ea typeface="宋体" panose="02010600030101010101" pitchFamily="2" charset="-122"/>
                        </a:rPr>
                        <a:t>); even if(</a:t>
                      </a:r>
                      <a:r>
                        <a:rPr lang="zh-CN" altLang="en-US" sz="2400" b="1" dirty="0" smtClean="0">
                          <a:latin typeface="Times New Roman" panose="02020603050405020304" pitchFamily="18" charset="0"/>
                          <a:ea typeface="宋体" panose="02010600030101010101" pitchFamily="2" charset="-122"/>
                        </a:rPr>
                        <a:t>即使</a:t>
                      </a:r>
                      <a:r>
                        <a:rPr lang="en-US" altLang="zh-CN" sz="2400" b="1" dirty="0" smtClean="0">
                          <a:latin typeface="Times New Roman" panose="02020603050405020304" pitchFamily="18" charset="0"/>
                          <a:ea typeface="宋体" panose="02010600030101010101"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whatever(</a:t>
                      </a:r>
                      <a:r>
                        <a:rPr lang="zh-CN" altLang="en-US" sz="2400" b="1" dirty="0" smtClean="0">
                          <a:latin typeface="Times New Roman" panose="02020603050405020304" pitchFamily="18" charset="0"/>
                          <a:ea typeface="宋体" panose="02010600030101010101" pitchFamily="2" charset="-122"/>
                        </a:rPr>
                        <a:t>无论什么</a:t>
                      </a:r>
                      <a:r>
                        <a:rPr lang="en-US" altLang="zh-CN" sz="2400" b="1" dirty="0" smtClean="0">
                          <a:latin typeface="Times New Roman" panose="02020603050405020304" pitchFamily="18" charset="0"/>
                          <a:ea typeface="宋体" panose="02010600030101010101"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wherever(</a:t>
                      </a:r>
                      <a:r>
                        <a:rPr lang="zh-CN" altLang="en-US" sz="2400" b="1" dirty="0" smtClean="0">
                          <a:latin typeface="Times New Roman" panose="02020603050405020304" pitchFamily="18" charset="0"/>
                          <a:ea typeface="宋体" panose="02010600030101010101" pitchFamily="2" charset="-122"/>
                        </a:rPr>
                        <a:t>无论哪里</a:t>
                      </a:r>
                      <a:r>
                        <a:rPr lang="en-US" altLang="zh-CN" sz="2400" b="1" dirty="0" smtClean="0">
                          <a:latin typeface="Times New Roman" panose="02020603050405020304" pitchFamily="18" charset="0"/>
                          <a:ea typeface="宋体" panose="02010600030101010101"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whenever(</a:t>
                      </a:r>
                      <a:r>
                        <a:rPr lang="zh-CN" altLang="en-US" sz="2400" b="1" dirty="0" smtClean="0">
                          <a:latin typeface="Times New Roman" panose="02020603050405020304" pitchFamily="18" charset="0"/>
                          <a:ea typeface="宋体" panose="02010600030101010101" pitchFamily="2" charset="-122"/>
                        </a:rPr>
                        <a:t>无论何时</a:t>
                      </a:r>
                      <a:r>
                        <a:rPr lang="en-US" altLang="zh-CN" sz="2400" b="1" dirty="0" smtClean="0">
                          <a:latin typeface="Times New Roman" panose="02020603050405020304" pitchFamily="18" charset="0"/>
                          <a:ea typeface="宋体" panose="02010600030101010101"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however(</a:t>
                      </a:r>
                      <a:r>
                        <a:rPr lang="zh-CN" altLang="en-US" sz="2400" b="1" dirty="0" smtClean="0">
                          <a:latin typeface="Times New Roman" panose="02020603050405020304" pitchFamily="18" charset="0"/>
                          <a:ea typeface="宋体" panose="02010600030101010101" pitchFamily="2" charset="-122"/>
                        </a:rPr>
                        <a:t>无论如何</a:t>
                      </a:r>
                      <a:r>
                        <a:rPr lang="en-US" altLang="zh-CN" sz="2400" b="1" dirty="0" smtClean="0">
                          <a:latin typeface="Times New Roman" panose="02020603050405020304" pitchFamily="18" charset="0"/>
                          <a:ea typeface="宋体" panose="02010600030101010101"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whichever(</a:t>
                      </a:r>
                      <a:r>
                        <a:rPr lang="zh-CN" altLang="en-US" sz="2400" b="1" dirty="0" smtClean="0">
                          <a:latin typeface="Times New Roman" panose="02020603050405020304" pitchFamily="18" charset="0"/>
                          <a:ea typeface="宋体" panose="02010600030101010101" pitchFamily="2" charset="-122"/>
                        </a:rPr>
                        <a:t>无论哪一个</a:t>
                      </a:r>
                      <a:r>
                        <a:rPr lang="en-US" altLang="zh-CN" sz="2400" b="1" dirty="0" smtClean="0">
                          <a:latin typeface="Times New Roman" panose="02020603050405020304" pitchFamily="18" charset="0"/>
                          <a:ea typeface="宋体" panose="02010600030101010101" pitchFamily="2" charset="-122"/>
                        </a:rPr>
                        <a:t>)</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He created many pieces of great music though he was a deaf man. </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b="1" dirty="0" smtClean="0">
                          <a:latin typeface="Times New Roman" panose="02020603050405020304" pitchFamily="18" charset="0"/>
                          <a:ea typeface="宋体" panose="02010600030101010101" pitchFamily="2" charset="-122"/>
                        </a:rPr>
                        <a:t>虽然他耳聋</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但是他创作了很多美妙的音乐。</a:t>
                      </a:r>
                    </a:p>
                  </a:txBody>
                  <a:tcPr marL="66675" marR="66675" marT="0" marB="0" anchor="ctr"/>
                </a:tc>
              </a:tr>
            </a:tbl>
          </a:graphicData>
        </a:graphic>
      </p:graphicFrame>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14935" y="882015"/>
            <a:ext cx="11962765" cy="584771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4"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9213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5"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graphicFrame>
        <p:nvGraphicFramePr>
          <p:cNvPr id="11" name="表格 10"/>
          <p:cNvGraphicFramePr>
            <a:graphicFrameLocks noGrp="1"/>
          </p:cNvGraphicFramePr>
          <p:nvPr>
            <p:custDataLst>
              <p:tags r:id="rId2"/>
            </p:custDataLst>
          </p:nvPr>
        </p:nvGraphicFramePr>
        <p:xfrm>
          <a:off x="362424" y="2073606"/>
          <a:ext cx="11619369" cy="3349732"/>
        </p:xfrm>
        <a:graphic>
          <a:graphicData uri="http://schemas.openxmlformats.org/drawingml/2006/table">
            <a:tbl>
              <a:tblPr firstRow="1" firstCol="1" bandRow="1">
                <a:tableStyleId>{5940675A-B579-460E-94D1-54222C63F5DA}</a:tableStyleId>
              </a:tblPr>
              <a:tblGrid>
                <a:gridCol w="1579458"/>
                <a:gridCol w="1526532"/>
                <a:gridCol w="3515710"/>
                <a:gridCol w="4997669"/>
              </a:tblGrid>
              <a:tr h="730975">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从句类型</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从句意义</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从属连词</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例句</a:t>
                      </a:r>
                    </a:p>
                  </a:txBody>
                  <a:tcPr marL="66675" marR="66675" marT="0" marB="0" anchor="ctr"/>
                </a:tc>
              </a:tr>
              <a:tr h="2618757">
                <a:tc>
                  <a:txBody>
                    <a:bodyPr/>
                    <a:lstStyle/>
                    <a:p>
                      <a:pPr algn="ctr">
                        <a:lnSpc>
                          <a:spcPts val="2615"/>
                        </a:lnSpc>
                        <a:spcAft>
                          <a:spcPts val="0"/>
                        </a:spcAft>
                      </a:pPr>
                      <a:r>
                        <a:rPr lang="zh-CN" altLang="en-US" sz="2400" b="1" kern="0" dirty="0" smtClean="0">
                          <a:solidFill>
                            <a:srgbClr val="FF00FF"/>
                          </a:solidFill>
                          <a:latin typeface="Times New Roman"/>
                          <a:ea typeface="宋体"/>
                          <a:cs typeface="Times New Roman"/>
                        </a:rPr>
                        <a:t>比较</a:t>
                      </a:r>
                      <a:r>
                        <a:rPr lang="zh-CN" altLang="zh-CN" sz="2400" b="1" kern="0" dirty="0" smtClean="0">
                          <a:solidFill>
                            <a:srgbClr val="FF00FF"/>
                          </a:solidFill>
                          <a:latin typeface="Times New Roman"/>
                          <a:ea typeface="宋体"/>
                          <a:cs typeface="Times New Roman"/>
                        </a:rPr>
                        <a:t>状语从句</a:t>
                      </a:r>
                      <a:endParaRPr lang="zh-CN" altLang="zh-CN" sz="2400" b="1" kern="100" dirty="0">
                        <a:latin typeface="Calibri"/>
                        <a:ea typeface="宋体"/>
                        <a:cs typeface="Times New Roman"/>
                      </a:endParaRPr>
                    </a:p>
                  </a:txBody>
                  <a:tcPr marL="66675" marR="66675" marT="0" marB="0" anchor="ctr"/>
                </a:tc>
                <a:tc>
                  <a:txBody>
                    <a:bodyPr/>
                    <a:lstStyle/>
                    <a:p>
                      <a:pPr algn="l" fontAlgn="auto">
                        <a:lnSpc>
                          <a:spcPct val="100000"/>
                        </a:lnSpc>
                        <a:buNone/>
                      </a:pPr>
                      <a:r>
                        <a:rPr lang="zh-CN" altLang="en-US" sz="2400" b="1" dirty="0" smtClean="0">
                          <a:latin typeface="Times New Roman" panose="02020603050405020304" pitchFamily="18" charset="0"/>
                          <a:ea typeface="宋体" panose="02010600030101010101" pitchFamily="2" charset="-122"/>
                        </a:rPr>
                        <a:t>表示程度的相同或不同</a:t>
                      </a:r>
                    </a:p>
                  </a:txBody>
                  <a:tcPr marL="66675" marR="66675"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than(</a:t>
                      </a:r>
                      <a:r>
                        <a:rPr lang="zh-CN" altLang="en-US" sz="2400" b="1" dirty="0" smtClean="0">
                          <a:latin typeface="Times New Roman" panose="02020603050405020304" pitchFamily="18" charset="0"/>
                          <a:ea typeface="宋体" panose="02010600030101010101" pitchFamily="2" charset="-122"/>
                        </a:rPr>
                        <a:t>比</a:t>
                      </a:r>
                      <a:r>
                        <a:rPr lang="en-US" altLang="zh-CN" sz="2400" b="1" dirty="0" smtClean="0">
                          <a:latin typeface="宋体" pitchFamily="2" charset="-122"/>
                          <a:ea typeface="宋体" pitchFamily="2" charset="-122"/>
                        </a:rPr>
                        <a:t>……</a:t>
                      </a:r>
                      <a:r>
                        <a:rPr lang="en-US" altLang="zh-CN" sz="2400" b="1" dirty="0" smtClean="0">
                          <a:latin typeface="Times New Roman" panose="02020603050405020304" pitchFamily="18" charset="0"/>
                          <a:ea typeface="宋体" panose="02010600030101010101"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as … </a:t>
                      </a:r>
                      <a:r>
                        <a:rPr lang="en-US" altLang="zh-CN" sz="2400" b="1" dirty="0" err="1" smtClean="0">
                          <a:latin typeface="Times New Roman" panose="02020603050405020304" pitchFamily="18" charset="0"/>
                          <a:ea typeface="宋体" panose="02010600030101010101" pitchFamily="2" charset="-122"/>
                        </a:rPr>
                        <a:t>as</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和</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一样</a:t>
                      </a:r>
                      <a:r>
                        <a:rPr lang="en-US" altLang="zh-CN" sz="2400" b="1" dirty="0" smtClean="0">
                          <a:latin typeface="Times New Roman" panose="02020603050405020304" pitchFamily="18" charset="0"/>
                          <a:ea typeface="宋体" panose="02010600030101010101"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not as/so … as(</a:t>
                      </a:r>
                      <a:r>
                        <a:rPr lang="zh-CN" altLang="en-US" sz="2400" b="1" dirty="0" smtClean="0">
                          <a:latin typeface="Times New Roman" panose="02020603050405020304" pitchFamily="18" charset="0"/>
                          <a:ea typeface="宋体" panose="02010600030101010101" pitchFamily="2" charset="-122"/>
                        </a:rPr>
                        <a:t>不如</a:t>
                      </a:r>
                      <a:r>
                        <a:rPr lang="en-US" altLang="zh-CN" sz="2400" b="1" dirty="0" smtClean="0">
                          <a:latin typeface="宋体" pitchFamily="2" charset="-122"/>
                          <a:ea typeface="宋体" pitchFamily="2" charset="-122"/>
                        </a:rPr>
                        <a:t>……</a:t>
                      </a:r>
                      <a:r>
                        <a:rPr lang="en-US" altLang="zh-CN" sz="2400" b="1" dirty="0" smtClean="0">
                          <a:latin typeface="Times New Roman" panose="02020603050405020304" pitchFamily="18" charset="0"/>
                          <a:ea typeface="宋体" panose="02010600030101010101" pitchFamily="2" charset="-122"/>
                        </a:rPr>
                        <a:t>); the more … the</a:t>
                      </a:r>
                      <a:r>
                        <a:rPr lang="en-US" altLang="zh-CN" sz="2400" b="1" baseline="0" dirty="0" smtClean="0">
                          <a:latin typeface="Times New Roman" panose="02020603050405020304" pitchFamily="18" charset="0"/>
                          <a:ea typeface="宋体" panose="02010600030101010101" pitchFamily="2" charset="-122"/>
                        </a:rPr>
                        <a:t> </a:t>
                      </a:r>
                      <a:r>
                        <a:rPr lang="en-US" altLang="zh-CN" sz="2400" b="1" dirty="0" smtClean="0">
                          <a:latin typeface="Times New Roman" panose="02020603050405020304" pitchFamily="18" charset="0"/>
                          <a:ea typeface="宋体" panose="02010600030101010101" pitchFamily="2" charset="-122"/>
                        </a:rPr>
                        <a:t>more (</a:t>
                      </a:r>
                      <a:r>
                        <a:rPr lang="zh-CN" altLang="en-US" sz="2400" b="1" dirty="0" smtClean="0">
                          <a:latin typeface="Times New Roman" panose="02020603050405020304" pitchFamily="18" charset="0"/>
                          <a:ea typeface="宋体" panose="02010600030101010101" pitchFamily="2" charset="-122"/>
                        </a:rPr>
                        <a:t>越</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越</a:t>
                      </a:r>
                      <a:r>
                        <a:rPr lang="en-US" altLang="zh-CN" sz="2400" b="1" dirty="0" smtClean="0">
                          <a:latin typeface="宋体" pitchFamily="2" charset="-122"/>
                          <a:ea typeface="宋体" pitchFamily="2" charset="-122"/>
                        </a:rPr>
                        <a:t>……</a:t>
                      </a:r>
                      <a:r>
                        <a:rPr lang="en-US" altLang="zh-CN" sz="2400" b="1" dirty="0" smtClean="0">
                          <a:latin typeface="Times New Roman" panose="02020603050405020304" pitchFamily="18" charset="0"/>
                          <a:ea typeface="宋体" panose="02010600030101010101" pitchFamily="2" charset="-122"/>
                        </a:rPr>
                        <a:t>)</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tc>
                <a:tc>
                  <a:txBody>
                    <a:bodyPr/>
                    <a:lstStyle/>
                    <a:p>
                      <a:pPr algn="l" fontAlgn="auto">
                        <a:lnSpc>
                          <a:spcPct val="100000"/>
                        </a:lnSpc>
                        <a:buNone/>
                      </a:pPr>
                      <a:r>
                        <a:rPr lang="en-US" sz="2400" b="1" dirty="0" smtClean="0">
                          <a:latin typeface="Times New Roman" panose="02020603050405020304" pitchFamily="18" charset="0"/>
                          <a:ea typeface="宋体" panose="02010600030101010101" pitchFamily="2" charset="-122"/>
                        </a:rPr>
                        <a:t>She’s as good an actress as she is a singer. </a:t>
                      </a:r>
                      <a:r>
                        <a:rPr lang="zh-CN" altLang="en-US" sz="2400" b="1" dirty="0" smtClean="0">
                          <a:latin typeface="Times New Roman" panose="02020603050405020304" pitchFamily="18" charset="0"/>
                          <a:ea typeface="宋体" panose="02010600030101010101" pitchFamily="2" charset="-122"/>
                        </a:rPr>
                        <a:t>她当演员和当歌手一样出色。</a:t>
                      </a:r>
                    </a:p>
                  </a:txBody>
                  <a:tcPr marL="66675" marR="66675" marT="0" marB="0" anchor="ctr"/>
                </a:tc>
              </a:tr>
            </a:tbl>
          </a:graphicData>
        </a:graphic>
      </p:graphicFrame>
    </p:spTree>
    <p:custDataLst>
      <p:tags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14935" y="882015"/>
            <a:ext cx="11962765" cy="584771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9213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2" name="TextBox 11"/>
          <p:cNvSpPr txBox="1"/>
          <p:nvPr/>
        </p:nvSpPr>
        <p:spPr>
          <a:xfrm>
            <a:off x="740984" y="1765735"/>
            <a:ext cx="10862441" cy="3323987"/>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拓展</a:t>
            </a:r>
            <a:r>
              <a:rPr lang="en-US" altLang="zh-CN" sz="2800" b="1" dirty="0" smtClean="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①</a:t>
            </a:r>
            <a:r>
              <a:rPr lang="zh-CN" altLang="en-US" sz="2800" b="1" dirty="0" smtClean="0">
                <a:latin typeface="Times New Roman" pitchFamily="18" charset="0"/>
                <a:ea typeface="宋体" pitchFamily="2" charset="-122"/>
              </a:rPr>
              <a:t>在时间状语从句和条件状语从句中注意时态要用一般现在时代替将来时。</a:t>
            </a:r>
          </a:p>
          <a:p>
            <a:pPr>
              <a:lnSpc>
                <a:spcPct val="150000"/>
              </a:lnSpc>
            </a:pPr>
            <a:r>
              <a:rPr lang="en-US" altLang="zh-CN" sz="2800" b="1" dirty="0" smtClean="0">
                <a:latin typeface="Times New Roman" pitchFamily="18" charset="0"/>
                <a:ea typeface="宋体" pitchFamily="2" charset="-122"/>
              </a:rPr>
              <a:t>If it doesn’t rain tomorrow, we will fly kites in the park. </a:t>
            </a:r>
          </a:p>
          <a:p>
            <a:pPr>
              <a:lnSpc>
                <a:spcPct val="150000"/>
              </a:lnSpc>
            </a:pPr>
            <a:r>
              <a:rPr lang="zh-CN" altLang="en-US" sz="2800" b="1" dirty="0" smtClean="0">
                <a:latin typeface="Times New Roman" pitchFamily="18" charset="0"/>
                <a:ea typeface="宋体" pitchFamily="2" charset="-122"/>
              </a:rPr>
              <a:t>如果明天不下雨</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我们要去公园放风筝。</a:t>
            </a:r>
          </a:p>
        </p:txBody>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14935" y="882015"/>
            <a:ext cx="11962765" cy="584771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9213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2" name="TextBox 11"/>
          <p:cNvSpPr txBox="1"/>
          <p:nvPr/>
        </p:nvSpPr>
        <p:spPr>
          <a:xfrm>
            <a:off x="740984" y="1765735"/>
            <a:ext cx="10862441" cy="4534831"/>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②</a:t>
            </a:r>
            <a:r>
              <a:rPr lang="en-US" altLang="zh-CN" sz="2800" b="1" dirty="0" smtClean="0">
                <a:latin typeface="Times New Roman" pitchFamily="18" charset="0"/>
                <a:ea typeface="宋体" pitchFamily="2" charset="-122"/>
              </a:rPr>
              <a:t>if </a:t>
            </a:r>
            <a:r>
              <a:rPr lang="zh-CN" altLang="en-US" sz="2800" b="1" dirty="0" smtClean="0">
                <a:latin typeface="Times New Roman" pitchFamily="18" charset="0"/>
                <a:ea typeface="宋体" pitchFamily="2" charset="-122"/>
              </a:rPr>
              <a:t>的不同用法</a:t>
            </a:r>
          </a:p>
          <a:p>
            <a:pPr>
              <a:lnSpc>
                <a:spcPct val="150000"/>
              </a:lnSpc>
            </a:pPr>
            <a:r>
              <a:rPr lang="en-US" altLang="zh-CN" sz="2800" b="1" dirty="0" smtClean="0">
                <a:latin typeface="Times New Roman" pitchFamily="18" charset="0"/>
                <a:ea typeface="宋体" pitchFamily="2" charset="-122"/>
              </a:rPr>
              <a:t>if</a:t>
            </a:r>
            <a:r>
              <a:rPr lang="zh-CN" altLang="en-US" sz="2800" b="1" dirty="0" smtClean="0">
                <a:latin typeface="Times New Roman" pitchFamily="18" charset="0"/>
                <a:ea typeface="宋体" pitchFamily="2" charset="-122"/>
              </a:rPr>
              <a:t>有两个意思</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作“是否”讲时</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引导宾语从句</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从句的时态由事实决定</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作“假如</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如果”讲时</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引导条件状语从句</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此时若主句为将来时或祈使句</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从句通常用一般现在时。</a:t>
            </a:r>
          </a:p>
          <a:p>
            <a:pPr>
              <a:lnSpc>
                <a:spcPct val="150000"/>
              </a:lnSpc>
            </a:pPr>
            <a:r>
              <a:rPr lang="en-US" altLang="zh-CN" sz="2800" b="1" dirty="0" smtClean="0">
                <a:latin typeface="Times New Roman" pitchFamily="18" charset="0"/>
                <a:ea typeface="宋体" pitchFamily="2" charset="-122"/>
              </a:rPr>
              <a:t>I don’t know if my uncle will come this weekend. If he comes, I’ll be very happy. </a:t>
            </a:r>
          </a:p>
          <a:p>
            <a:pPr>
              <a:lnSpc>
                <a:spcPct val="150000"/>
              </a:lnSpc>
            </a:pPr>
            <a:r>
              <a:rPr lang="zh-CN" altLang="en-US" sz="2800" b="1" dirty="0" smtClean="0">
                <a:latin typeface="Times New Roman" pitchFamily="18" charset="0"/>
                <a:ea typeface="宋体" pitchFamily="2" charset="-122"/>
              </a:rPr>
              <a:t>我不知道我叔叔这周末会不会来。如果他来了</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我会很开心的。</a:t>
            </a:r>
            <a:endParaRPr lang="zh-CN" altLang="en-US" sz="2400" b="1" dirty="0">
              <a:latin typeface="Times New Roman" pitchFamily="18" charset="0"/>
              <a:ea typeface="宋体" pitchFamily="2" charset="-122"/>
            </a:endParaRPr>
          </a:p>
        </p:txBody>
      </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14935" y="882015"/>
            <a:ext cx="11962765" cy="584771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9213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2" name="TextBox 11"/>
          <p:cNvSpPr txBox="1"/>
          <p:nvPr/>
        </p:nvSpPr>
        <p:spPr>
          <a:xfrm>
            <a:off x="740984" y="1481947"/>
            <a:ext cx="10862441" cy="5181162"/>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③when </a:t>
            </a:r>
            <a:r>
              <a:rPr lang="zh-CN" altLang="en-US" sz="2800" b="1" dirty="0" smtClean="0">
                <a:latin typeface="Times New Roman" pitchFamily="18" charset="0"/>
                <a:ea typeface="宋体" pitchFamily="2" charset="-122"/>
              </a:rPr>
              <a:t>的不同用法</a:t>
            </a:r>
          </a:p>
          <a:p>
            <a:pPr>
              <a:lnSpc>
                <a:spcPct val="150000"/>
              </a:lnSpc>
            </a:pPr>
            <a:r>
              <a:rPr lang="zh-CN" altLang="en-US" sz="2800" b="1" dirty="0" smtClean="0">
                <a:latin typeface="Times New Roman" pitchFamily="18" charset="0"/>
                <a:ea typeface="宋体" pitchFamily="2" charset="-122"/>
              </a:rPr>
              <a:t>含有</a:t>
            </a:r>
            <a:r>
              <a:rPr lang="en-US" altLang="zh-CN" sz="2800" b="1" dirty="0" smtClean="0">
                <a:latin typeface="Times New Roman" pitchFamily="18" charset="0"/>
                <a:ea typeface="宋体" pitchFamily="2" charset="-122"/>
              </a:rPr>
              <a:t>when </a:t>
            </a:r>
            <a:r>
              <a:rPr lang="zh-CN" altLang="en-US" sz="2800" b="1" dirty="0" smtClean="0">
                <a:latin typeface="Times New Roman" pitchFamily="18" charset="0"/>
                <a:ea typeface="宋体" pitchFamily="2" charset="-122"/>
              </a:rPr>
              <a:t>引导的时间状语从句的复合句中</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若主句是一般将来时</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从句应用一般现在时。</a:t>
            </a:r>
          </a:p>
          <a:p>
            <a:pPr>
              <a:lnSpc>
                <a:spcPct val="150000"/>
              </a:lnSpc>
            </a:pPr>
            <a:r>
              <a:rPr lang="en-US" altLang="zh-CN" sz="2800" b="1" dirty="0" smtClean="0">
                <a:latin typeface="Times New Roman" pitchFamily="18" charset="0"/>
                <a:ea typeface="宋体" pitchFamily="2" charset="-122"/>
              </a:rPr>
              <a:t>when</a:t>
            </a:r>
            <a:r>
              <a:rPr lang="zh-CN" altLang="en-US" sz="2800" b="1" dirty="0" smtClean="0">
                <a:latin typeface="Times New Roman" pitchFamily="18" charset="0"/>
                <a:ea typeface="宋体" pitchFamily="2" charset="-122"/>
              </a:rPr>
              <a:t>引导的宾语从句</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首先要保证从句是陈述语序</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然后再根据主句的时态确定从句时态。</a:t>
            </a:r>
          </a:p>
          <a:p>
            <a:pPr>
              <a:lnSpc>
                <a:spcPct val="150000"/>
              </a:lnSpc>
            </a:pPr>
            <a:r>
              <a:rPr lang="en-US" altLang="zh-CN" sz="2800" b="1" dirty="0" smtClean="0">
                <a:latin typeface="Times New Roman" pitchFamily="18" charset="0"/>
                <a:ea typeface="宋体" pitchFamily="2" charset="-122"/>
              </a:rPr>
              <a:t>I don’t know when my father will come back, but I’ll tell you when he comes back. </a:t>
            </a:r>
          </a:p>
          <a:p>
            <a:pPr>
              <a:lnSpc>
                <a:spcPct val="150000"/>
              </a:lnSpc>
            </a:pPr>
            <a:r>
              <a:rPr lang="zh-CN" altLang="en-US" sz="2800" b="1" dirty="0" smtClean="0">
                <a:latin typeface="Times New Roman" pitchFamily="18" charset="0"/>
                <a:ea typeface="宋体" pitchFamily="2" charset="-122"/>
              </a:rPr>
              <a:t>我不知道我父亲什么时候回来</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但是他回来时我会告诉你。</a:t>
            </a: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147320" y="875665"/>
            <a:ext cx="11904980" cy="58337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专</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考情分析</a:t>
            </a:r>
          </a:p>
        </p:txBody>
      </p:sp>
      <p:sp>
        <p:nvSpPr>
          <p:cNvPr id="10" name="圆角矩形 9">
            <a:hlinkClick r:id=""/>
          </p:cNvPr>
          <p:cNvSpPr/>
          <p:nvPr/>
        </p:nvSpPr>
        <p:spPr>
          <a:xfrm>
            <a:off x="10201557" y="9068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4"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custDataLst>
              <p:tags r:id="rId2"/>
            </p:custDataLst>
            <p:extLst>
              <p:ext uri="{D42A27DB-BD31-4B8C-83A1-F6EECF244321}">
                <p14:modId xmlns:p14="http://schemas.microsoft.com/office/powerpoint/2010/main" xmlns="" val="3325688252"/>
              </p:ext>
            </p:extLst>
          </p:nvPr>
        </p:nvGraphicFramePr>
        <p:xfrm>
          <a:off x="296545" y="1607981"/>
          <a:ext cx="11474450" cy="4898622"/>
        </p:xfrm>
        <a:graphic>
          <a:graphicData uri="http://schemas.openxmlformats.org/drawingml/2006/table">
            <a:tbl>
              <a:tblPr firstRow="1" firstCol="1" bandRow="1">
                <a:tableStyleId>{5940675A-B579-460E-94D1-54222C63F5DA}</a:tableStyleId>
              </a:tblPr>
              <a:tblGrid>
                <a:gridCol w="1296035"/>
                <a:gridCol w="788670"/>
                <a:gridCol w="2269578"/>
                <a:gridCol w="662151"/>
                <a:gridCol w="2286000"/>
                <a:gridCol w="804042"/>
                <a:gridCol w="1182413"/>
                <a:gridCol w="930166"/>
                <a:gridCol w="1255395"/>
              </a:tblGrid>
              <a:tr h="352425">
                <a:tc rowSpan="2">
                  <a:txBody>
                    <a:bodyPr/>
                    <a:lstStyle/>
                    <a:p>
                      <a:pPr marL="0" indent="0" algn="l" defTabSz="914400" rtl="0" fontAlgn="auto">
                        <a:lnSpc>
                          <a:spcPct val="100000"/>
                        </a:lnSpc>
                        <a:spcAft>
                          <a:spcPts val="0"/>
                        </a:spcAft>
                        <a:buNone/>
                      </a:pPr>
                      <a:r>
                        <a:rPr lang="en-US" altLang="zh-CN" sz="2000" b="1" kern="1200" baseline="0" dirty="0">
                          <a:solidFill>
                            <a:schemeClr val="tx1"/>
                          </a:solidFill>
                          <a:latin typeface="黑体" pitchFamily="49" charset="-122"/>
                          <a:ea typeface="黑体" pitchFamily="49" charset="-122"/>
                          <a:cs typeface="黑体" panose="02010609060101010101" pitchFamily="49" charset="-122"/>
                        </a:rPr>
                        <a:t>    </a:t>
                      </a:r>
                      <a:r>
                        <a:rPr lang="en-US" altLang="zh-CN" sz="2000" b="1" kern="1200" baseline="0" dirty="0" smtClean="0">
                          <a:solidFill>
                            <a:schemeClr val="tx1"/>
                          </a:solidFill>
                          <a:latin typeface="黑体" pitchFamily="49" charset="-122"/>
                          <a:ea typeface="黑体" pitchFamily="49" charset="-122"/>
                          <a:cs typeface="黑体" panose="02010609060101010101" pitchFamily="49" charset="-122"/>
                        </a:rPr>
                        <a:t>  </a:t>
                      </a:r>
                      <a:r>
                        <a:rPr lang="zh-CN" altLang="en-US" sz="2000" b="1" kern="1200" baseline="0" dirty="0" smtClean="0">
                          <a:solidFill>
                            <a:schemeClr val="tx1"/>
                          </a:solidFill>
                          <a:latin typeface="黑体" pitchFamily="49" charset="-122"/>
                          <a:ea typeface="黑体" pitchFamily="49" charset="-122"/>
                          <a:cs typeface="黑体" panose="02010609060101010101" pitchFamily="49" charset="-122"/>
                        </a:rPr>
                        <a:t>考点</a:t>
                      </a:r>
                      <a:r>
                        <a:rPr lang="en-US" altLang="zh-CN" sz="2000" b="1" kern="1200" baseline="0" dirty="0" smtClean="0">
                          <a:solidFill>
                            <a:schemeClr val="tx1"/>
                          </a:solidFill>
                          <a:latin typeface="黑体" pitchFamily="49" charset="-122"/>
                          <a:ea typeface="黑体" pitchFamily="49" charset="-122"/>
                          <a:cs typeface="黑体" panose="02010609060101010101" pitchFamily="49" charset="-122"/>
                        </a:rPr>
                        <a:t>                </a:t>
                      </a:r>
                      <a:r>
                        <a:rPr lang="zh-CN" altLang="en-US" sz="2000" b="1" kern="1200" baseline="0" dirty="0">
                          <a:solidFill>
                            <a:schemeClr val="tx1"/>
                          </a:solidFill>
                          <a:latin typeface="黑体" pitchFamily="49" charset="-122"/>
                          <a:ea typeface="黑体" pitchFamily="49" charset="-122"/>
                          <a:cs typeface="黑体" panose="02010609060101010101" pitchFamily="49" charset="-122"/>
                        </a:rPr>
                        <a:t>年份</a:t>
                      </a:r>
                    </a:p>
                  </a:txBody>
                  <a:tcPr marL="0" marR="0" marT="0" marB="0" anchor="ctr"/>
                </a:tc>
                <a:tc gridSpan="2">
                  <a:txBody>
                    <a:bodyPr/>
                    <a:lstStyle/>
                    <a:p>
                      <a:pPr algn="ctr" fontAlgn="auto">
                        <a:lnSpc>
                          <a:spcPct val="100000"/>
                        </a:lnSpc>
                        <a:spcAft>
                          <a:spcPts val="0"/>
                        </a:spcAft>
                        <a:buNone/>
                      </a:pPr>
                      <a:r>
                        <a:rPr lang="zh-CN" altLang="en-US" sz="2000" b="1" baseline="0" dirty="0" smtClean="0">
                          <a:solidFill>
                            <a:srgbClr val="000000"/>
                          </a:solidFill>
                          <a:effectLst/>
                          <a:latin typeface="黑体" pitchFamily="49" charset="-122"/>
                          <a:ea typeface="黑体" pitchFamily="49" charset="-122"/>
                          <a:cs typeface="Times New Roman" panose="02020603050405020304"/>
                          <a:sym typeface="+mn-ea"/>
                        </a:rPr>
                        <a:t>宾语从句</a:t>
                      </a:r>
                      <a:endParaRPr lang="zh-CN" altLang="en-US" sz="2000" b="1" baseline="0" dirty="0">
                        <a:solidFill>
                          <a:srgbClr val="000000"/>
                        </a:solidFill>
                        <a:effectLst/>
                        <a:latin typeface="黑体" pitchFamily="49" charset="-122"/>
                        <a:ea typeface="黑体" pitchFamily="49" charset="-122"/>
                        <a:cs typeface="Times New Roman" panose="02020603050405020304"/>
                        <a:sym typeface="+mn-ea"/>
                      </a:endParaRPr>
                    </a:p>
                  </a:txBody>
                  <a:tcPr marL="0" marR="0" marT="0" marB="0" anchor="ctr"/>
                </a:tc>
                <a:tc hMerge="1">
                  <a:txBody>
                    <a:bodyPr/>
                    <a:lstStyle/>
                    <a:p>
                      <a:endParaRPr lang="zh-CN"/>
                    </a:p>
                  </a:txBody>
                  <a:tcPr marL="0" marR="0" marT="0" marB="0" anchor="ctr"/>
                </a:tc>
                <a:tc gridSpan="2">
                  <a:txBody>
                    <a:bodyPr/>
                    <a:lstStyle/>
                    <a:p>
                      <a:pPr algn="ctr" fontAlgn="auto">
                        <a:lnSpc>
                          <a:spcPct val="100000"/>
                        </a:lnSpc>
                        <a:spcAft>
                          <a:spcPts val="0"/>
                        </a:spcAft>
                        <a:buNone/>
                      </a:pPr>
                      <a:r>
                        <a:rPr lang="zh-CN" altLang="en-US" sz="2000" b="1" baseline="0" dirty="0" smtClean="0">
                          <a:latin typeface="黑体" pitchFamily="49" charset="-122"/>
                          <a:ea typeface="黑体" pitchFamily="49" charset="-122"/>
                          <a:sym typeface="+mn-ea"/>
                        </a:rPr>
                        <a:t>状语从句与从属连词</a:t>
                      </a:r>
                      <a:endParaRPr lang="zh-CN" altLang="en-US" sz="2000" b="1" baseline="0" dirty="0">
                        <a:latin typeface="黑体" pitchFamily="49" charset="-122"/>
                        <a:ea typeface="黑体" pitchFamily="49" charset="-122"/>
                        <a:sym typeface="+mn-ea"/>
                      </a:endParaRPr>
                    </a:p>
                  </a:txBody>
                  <a:tcPr marL="0" marR="0" marT="0" marB="0" anchor="ctr"/>
                </a:tc>
                <a:tc hMerge="1">
                  <a:txBody>
                    <a:bodyPr/>
                    <a:lstStyle/>
                    <a:p>
                      <a:endParaRPr lang="zh-CN"/>
                    </a:p>
                  </a:txBody>
                  <a:tcPr marL="0" marR="0" marT="0" marB="0" anchor="ctr"/>
                </a:tc>
                <a:tc gridSpan="2">
                  <a:txBody>
                    <a:bodyPr/>
                    <a:lstStyle/>
                    <a:p>
                      <a:pPr algn="ctr" fontAlgn="auto">
                        <a:lnSpc>
                          <a:spcPct val="100000"/>
                        </a:lnSpc>
                        <a:spcAft>
                          <a:spcPts val="0"/>
                        </a:spcAft>
                        <a:buNone/>
                      </a:pPr>
                      <a:r>
                        <a:rPr lang="zh-CN" altLang="en-US" sz="2000" b="1" baseline="0" dirty="0" smtClean="0">
                          <a:latin typeface="黑体" pitchFamily="49" charset="-122"/>
                          <a:ea typeface="黑体" pitchFamily="49" charset="-122"/>
                          <a:sym typeface="+mn-ea"/>
                        </a:rPr>
                        <a:t>定语从句</a:t>
                      </a:r>
                      <a:endParaRPr lang="zh-CN" altLang="en-US" sz="2000" b="1" baseline="0" dirty="0">
                        <a:latin typeface="黑体" pitchFamily="49" charset="-122"/>
                        <a:ea typeface="黑体" pitchFamily="49" charset="-122"/>
                        <a:sym typeface="+mn-ea"/>
                      </a:endParaRPr>
                    </a:p>
                  </a:txBody>
                  <a:tcPr marL="0" marR="0" marT="0" marB="0" anchor="ctr"/>
                </a:tc>
                <a:tc hMerge="1">
                  <a:txBody>
                    <a:bodyPr/>
                    <a:lstStyle/>
                    <a:p>
                      <a:endParaRPr lang="zh-CN" dirty="0"/>
                    </a:p>
                  </a:txBody>
                  <a:tcPr marL="0" marR="0" marT="0" marB="0" anchor="ctr"/>
                </a:tc>
                <a:tc gridSpan="2">
                  <a:txBody>
                    <a:bodyPr/>
                    <a:lstStyle/>
                    <a:p>
                      <a:pPr algn="ctr" fontAlgn="auto">
                        <a:lnSpc>
                          <a:spcPct val="100000"/>
                        </a:lnSpc>
                        <a:spcAft>
                          <a:spcPts val="0"/>
                        </a:spcAft>
                        <a:buNone/>
                      </a:pPr>
                      <a:r>
                        <a:rPr lang="zh-CN" altLang="en-US" sz="2000" b="1" baseline="0" dirty="0" smtClean="0">
                          <a:latin typeface="黑体" pitchFamily="49" charset="-122"/>
                          <a:ea typeface="黑体" pitchFamily="49" charset="-122"/>
                          <a:sym typeface="+mn-ea"/>
                        </a:rPr>
                        <a:t>并列句与并列连词</a:t>
                      </a:r>
                      <a:endParaRPr lang="zh-CN" altLang="en-US" sz="2000" b="1" baseline="0" dirty="0">
                        <a:latin typeface="黑体" pitchFamily="49" charset="-122"/>
                        <a:ea typeface="黑体" pitchFamily="49" charset="-122"/>
                        <a:sym typeface="+mn-ea"/>
                      </a:endParaRPr>
                    </a:p>
                  </a:txBody>
                  <a:tcPr marL="0" marR="0" marT="0" marB="0" anchor="ctr"/>
                </a:tc>
                <a:tc hMerge="1">
                  <a:txBody>
                    <a:bodyPr/>
                    <a:lstStyle/>
                    <a:p>
                      <a:endParaRPr lang="zh-CN" altLang="en-US"/>
                    </a:p>
                  </a:txBody>
                  <a:tcPr/>
                </a:tc>
              </a:tr>
              <a:tr h="351790">
                <a:tc vMerge="1">
                  <a:txBody>
                    <a:bodyPr/>
                    <a:lstStyle/>
                    <a:p>
                      <a:endParaRPr lang="zh-CN"/>
                    </a:p>
                  </a:txBody>
                  <a:tcPr marL="0" marR="0" marT="0" marB="0" anchor="ctr"/>
                </a:tc>
                <a:tc>
                  <a:txBody>
                    <a:bodyPr/>
                    <a:lstStyle/>
                    <a:p>
                      <a:pPr algn="l" fontAlgn="auto">
                        <a:lnSpc>
                          <a:spcPct val="100000"/>
                        </a:lnSpc>
                        <a:spcAft>
                          <a:spcPts val="0"/>
                        </a:spcAft>
                        <a:buNone/>
                      </a:pPr>
                      <a:r>
                        <a:rPr lang="en-US" altLang="zh-CN" sz="2000" b="1" baseline="0" dirty="0">
                          <a:solidFill>
                            <a:srgbClr val="000000"/>
                          </a:solidFill>
                          <a:effectLst/>
                          <a:latin typeface="黑体" pitchFamily="49" charset="-122"/>
                          <a:ea typeface="黑体" pitchFamily="49" charset="-122"/>
                          <a:cs typeface="Times New Roman" panose="02020603050405020304"/>
                        </a:rPr>
                        <a:t>  </a:t>
                      </a:r>
                      <a:r>
                        <a:rPr lang="zh-CN" altLang="en-US" sz="2000" b="1" baseline="0" dirty="0">
                          <a:latin typeface="黑体" pitchFamily="49" charset="-122"/>
                          <a:ea typeface="黑体" pitchFamily="49" charset="-122"/>
                        </a:rPr>
                        <a:t>题号</a:t>
                      </a:r>
                      <a:endParaRPr lang="zh-CN" altLang="zh-CN" sz="2000" b="1"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zh-CN" sz="2000" b="1" baseline="0" dirty="0">
                          <a:solidFill>
                            <a:srgbClr val="000000"/>
                          </a:solidFill>
                          <a:effectLst/>
                          <a:latin typeface="黑体" pitchFamily="49" charset="-122"/>
                          <a:ea typeface="黑体" pitchFamily="49" charset="-122"/>
                          <a:cs typeface="Times New Roman" panose="02020603050405020304"/>
                        </a:rPr>
                        <a:t>题目设置</a:t>
                      </a:r>
                    </a:p>
                  </a:txBody>
                  <a:tcPr marL="0" marR="0" marT="0" marB="0" anchor="ctr"/>
                </a:tc>
                <a:tc>
                  <a:txBody>
                    <a:bodyPr/>
                    <a:lstStyle/>
                    <a:p>
                      <a:pPr algn="l" fontAlgn="auto">
                        <a:lnSpc>
                          <a:spcPct val="100000"/>
                        </a:lnSpc>
                        <a:spcAft>
                          <a:spcPts val="0"/>
                        </a:spcAft>
                        <a:buNone/>
                      </a:pPr>
                      <a:r>
                        <a:rPr lang="en-US" altLang="zh-CN" sz="2000" b="1" baseline="0" dirty="0">
                          <a:solidFill>
                            <a:srgbClr val="000000"/>
                          </a:solidFill>
                          <a:effectLst/>
                          <a:latin typeface="黑体" pitchFamily="49" charset="-122"/>
                          <a:ea typeface="黑体" pitchFamily="49" charset="-122"/>
                          <a:cs typeface="Times New Roman" panose="02020603050405020304"/>
                          <a:sym typeface="+mn-ea"/>
                        </a:rPr>
                        <a:t> </a:t>
                      </a:r>
                      <a:r>
                        <a:rPr lang="zh-CN" altLang="en-US" sz="2000" b="1" baseline="0">
                          <a:latin typeface="黑体" pitchFamily="49" charset="-122"/>
                          <a:ea typeface="黑体" pitchFamily="49" charset="-122"/>
                          <a:sym typeface="+mn-ea"/>
                        </a:rPr>
                        <a:t>题号</a:t>
                      </a:r>
                      <a:endParaRPr lang="zh-CN" altLang="zh-CN" sz="2000" b="1"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zh-CN" sz="2000" b="1" baseline="0" dirty="0">
                          <a:solidFill>
                            <a:srgbClr val="000000"/>
                          </a:solidFill>
                          <a:effectLst/>
                          <a:latin typeface="黑体" pitchFamily="49" charset="-122"/>
                          <a:ea typeface="黑体" pitchFamily="49" charset="-122"/>
                          <a:cs typeface="Times New Roman" panose="02020603050405020304"/>
                        </a:rPr>
                        <a:t>题目设置</a:t>
                      </a:r>
                    </a:p>
                  </a:txBody>
                  <a:tcPr marL="0" marR="0" marT="0" marB="0" anchor="ctr"/>
                </a:tc>
                <a:tc>
                  <a:txBody>
                    <a:bodyPr/>
                    <a:lstStyle/>
                    <a:p>
                      <a:pPr algn="ctr" fontAlgn="auto">
                        <a:lnSpc>
                          <a:spcPct val="100000"/>
                        </a:lnSpc>
                        <a:spcAft>
                          <a:spcPts val="0"/>
                        </a:spcAft>
                        <a:buNone/>
                      </a:pPr>
                      <a:r>
                        <a:rPr lang="zh-CN" altLang="en-US" sz="2000" b="1" baseline="0" dirty="0" smtClean="0">
                          <a:solidFill>
                            <a:srgbClr val="000000"/>
                          </a:solidFill>
                          <a:effectLst/>
                          <a:latin typeface="黑体" pitchFamily="49" charset="-122"/>
                          <a:ea typeface="黑体" pitchFamily="49" charset="-122"/>
                          <a:cs typeface="Times New Roman" panose="02020603050405020304"/>
                        </a:rPr>
                        <a:t>题号</a:t>
                      </a:r>
                      <a:endParaRPr lang="zh-CN" altLang="zh-CN" sz="2000" b="1"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en-US" sz="2000" b="1" baseline="0" dirty="0" smtClean="0">
                          <a:solidFill>
                            <a:srgbClr val="000000"/>
                          </a:solidFill>
                          <a:effectLst/>
                          <a:latin typeface="黑体" pitchFamily="49" charset="-122"/>
                          <a:ea typeface="黑体" pitchFamily="49" charset="-122"/>
                          <a:cs typeface="Times New Roman" panose="02020603050405020304"/>
                        </a:rPr>
                        <a:t>题目设置</a:t>
                      </a:r>
                      <a:endParaRPr lang="zh-CN" altLang="zh-CN" sz="2000" b="1"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en-US" sz="2000" b="1" baseline="0" dirty="0" smtClean="0">
                          <a:solidFill>
                            <a:srgbClr val="000000"/>
                          </a:solidFill>
                          <a:effectLst/>
                          <a:latin typeface="黑体" pitchFamily="49" charset="-122"/>
                          <a:ea typeface="黑体" pitchFamily="49" charset="-122"/>
                          <a:cs typeface="Times New Roman" panose="02020603050405020304"/>
                        </a:rPr>
                        <a:t>题号</a:t>
                      </a:r>
                      <a:endParaRPr lang="zh-CN" altLang="zh-CN" sz="2000" b="1"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lnR w="12700" cap="flat" cmpd="sng" algn="ctr">
                      <a:solidFill>
                        <a:schemeClr val="tx1"/>
                      </a:solidFill>
                      <a:prstDash val="solid"/>
                      <a:round/>
                      <a:headEnd type="none" w="med" len="med"/>
                      <a:tailEnd type="none" w="med" len="med"/>
                    </a:lnR>
                  </a:tcPr>
                </a:tc>
                <a:tc>
                  <a:txBody>
                    <a:bodyPr/>
                    <a:lstStyle/>
                    <a:p>
                      <a:pPr algn="ctr" fontAlgn="auto">
                        <a:lnSpc>
                          <a:spcPct val="100000"/>
                        </a:lnSpc>
                        <a:spcAft>
                          <a:spcPts val="0"/>
                        </a:spcAft>
                        <a:buNone/>
                      </a:pPr>
                      <a:r>
                        <a:rPr lang="zh-CN" altLang="en-US" sz="2000" b="1" baseline="0" dirty="0" smtClean="0">
                          <a:solidFill>
                            <a:srgbClr val="000000"/>
                          </a:solidFill>
                          <a:effectLst/>
                          <a:latin typeface="黑体" pitchFamily="49" charset="-122"/>
                          <a:ea typeface="黑体" pitchFamily="49" charset="-122"/>
                          <a:cs typeface="Times New Roman" panose="02020603050405020304"/>
                        </a:rPr>
                        <a:t>题目设置</a:t>
                      </a:r>
                      <a:endParaRPr lang="zh-CN" altLang="zh-CN" sz="2000" b="1" baseline="0" dirty="0">
                        <a:solidFill>
                          <a:srgbClr val="000000"/>
                        </a:solidFill>
                        <a:effectLst/>
                        <a:latin typeface="黑体" pitchFamily="49" charset="-122"/>
                        <a:ea typeface="黑体" pitchFamily="49"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tcPr>
                </a:tc>
              </a:tr>
              <a:tr h="756920">
                <a:tc>
                  <a:txBody>
                    <a:bodyPr/>
                    <a:lstStyle/>
                    <a:p>
                      <a:pPr marL="0" indent="0" algn="ctr" defTabSz="914400" rtl="0" fontAlgn="auto">
                        <a:lnSpc>
                          <a:spcPct val="100000"/>
                        </a:lnSpc>
                        <a:spcAft>
                          <a:spcPts val="0"/>
                        </a:spcAft>
                        <a:buNone/>
                      </a:pPr>
                      <a:r>
                        <a:rPr lang="en-US" sz="2000" b="1" kern="1200" baseline="0" dirty="0" smtClean="0">
                          <a:solidFill>
                            <a:srgbClr val="FF00FF"/>
                          </a:solidFill>
                          <a:latin typeface="Times New Roman" pitchFamily="18" charset="0"/>
                          <a:ea typeface="宋体" pitchFamily="2" charset="-122"/>
                          <a:cs typeface="黑体" panose="02010609060101010101" pitchFamily="49" charset="-122"/>
                        </a:rPr>
                        <a:t>2016</a:t>
                      </a:r>
                      <a:endParaRPr lang="zh-CN" sz="2000" b="1" kern="1200" baseline="0" dirty="0">
                        <a:solidFill>
                          <a:srgbClr val="FF00FF"/>
                        </a:solidFill>
                        <a:latin typeface="Times New Roman" pitchFamily="18" charset="0"/>
                        <a:ea typeface="宋体" pitchFamily="2" charset="-122"/>
                        <a:cs typeface="黑体" panose="02010609060101010101" pitchFamily="49" charset="-122"/>
                      </a:endParaRPr>
                    </a:p>
                  </a:txBody>
                  <a:tcPr marL="0" marR="0" marT="0" marB="0" anchor="ctr"/>
                </a:tc>
                <a:tc>
                  <a:txBody>
                    <a:bodyPr/>
                    <a:lstStyle/>
                    <a:p>
                      <a:pPr algn="ctr" fontAlgn="auto">
                        <a:lnSpc>
                          <a:spcPct val="100000"/>
                        </a:lnSpc>
                        <a:spcAft>
                          <a:spcPts val="0"/>
                        </a:spcAft>
                      </a:pPr>
                      <a:r>
                        <a:rPr lang="en-US" altLang="zh-CN" sz="2000" baseline="0" dirty="0" smtClean="0">
                          <a:effectLst/>
                          <a:latin typeface="Times New Roman" pitchFamily="18" charset="0"/>
                          <a:ea typeface="宋体" pitchFamily="2" charset="-122"/>
                        </a:rPr>
                        <a:t>40</a:t>
                      </a:r>
                      <a:endParaRPr 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pPr>
                      <a:r>
                        <a:rPr lang="zh-CN" altLang="en-US" sz="2000" baseline="0" dirty="0" smtClean="0">
                          <a:effectLst/>
                          <a:latin typeface="Times New Roman" pitchFamily="18" charset="0"/>
                          <a:ea typeface="宋体" pitchFamily="2" charset="-122"/>
                          <a:sym typeface="+mn-ea"/>
                        </a:rPr>
                        <a:t>考查疑问词的选择</a:t>
                      </a:r>
                      <a:endParaRPr 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pPr>
                      <a:r>
                        <a:rPr lang="en-US" altLang="zh-CN" sz="2000" baseline="0" dirty="0" smtClean="0">
                          <a:effectLst/>
                          <a:latin typeface="Times New Roman" pitchFamily="18" charset="0"/>
                          <a:ea typeface="宋体" pitchFamily="2" charset="-122"/>
                        </a:rPr>
                        <a:t>49</a:t>
                      </a:r>
                      <a:endParaRPr lang="en-US" alt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pPr>
                      <a:r>
                        <a:rPr lang="en-US" altLang="zh-CN" sz="2000" baseline="0" dirty="0" smtClean="0">
                          <a:effectLst/>
                          <a:latin typeface="Times New Roman" pitchFamily="18" charset="0"/>
                          <a:ea typeface="宋体" pitchFamily="2" charset="-122"/>
                          <a:cs typeface="Times New Roman" panose="02020603050405020304" pitchFamily="18" charset="0"/>
                        </a:rPr>
                        <a:t>until, after,</a:t>
                      </a:r>
                    </a:p>
                    <a:p>
                      <a:pPr algn="ctr" fontAlgn="auto">
                        <a:lnSpc>
                          <a:spcPct val="100000"/>
                        </a:lnSpc>
                        <a:spcAft>
                          <a:spcPts val="0"/>
                        </a:spcAft>
                      </a:pPr>
                      <a:r>
                        <a:rPr lang="en-US" altLang="zh-CN" sz="2000" baseline="0" dirty="0" smtClean="0">
                          <a:effectLst/>
                          <a:latin typeface="Times New Roman" pitchFamily="18" charset="0"/>
                          <a:ea typeface="宋体" pitchFamily="2" charset="-122"/>
                          <a:cs typeface="Times New Roman" panose="02020603050405020304" pitchFamily="18" charset="0"/>
                        </a:rPr>
                        <a:t>while, before</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ClrTx/>
                        <a:buSzTx/>
                        <a:buFontTx/>
                      </a:pPr>
                      <a:r>
                        <a:rPr lang="zh-CN" sz="2000" baseline="0" dirty="0">
                          <a:effectLst/>
                          <a:latin typeface="Times New Roman" pitchFamily="18" charset="0"/>
                          <a:ea typeface="宋体" pitchFamily="2" charset="-122"/>
                        </a:rPr>
                        <a:t>—</a:t>
                      </a:r>
                    </a:p>
                  </a:txBody>
                  <a:tcPr marL="0" marR="0" marT="0" marB="0" anchor="ctr"/>
                </a:tc>
                <a:tc>
                  <a:txBody>
                    <a:bodyPr/>
                    <a:lstStyle/>
                    <a:p>
                      <a:pPr algn="ctr" fontAlgn="auto">
                        <a:lnSpc>
                          <a:spcPct val="100000"/>
                        </a:lnSpc>
                        <a:spcAft>
                          <a:spcPts val="0"/>
                        </a:spcAft>
                        <a:buClrTx/>
                        <a:buSzTx/>
                        <a:buFontTx/>
                        <a:buNone/>
                      </a:pPr>
                      <a:r>
                        <a:rPr lang="en-US" altLang="zh-CN" sz="2000" baseline="0" dirty="0">
                          <a:effectLst/>
                          <a:latin typeface="Times New Roman" pitchFamily="18" charset="0"/>
                          <a:ea typeface="宋体" pitchFamily="2" charset="-122"/>
                        </a:rPr>
                        <a:t>—</a:t>
                      </a:r>
                    </a:p>
                  </a:txBody>
                  <a:tcPr marL="0" marR="0" marT="0" marB="0" anchor="ctr"/>
                </a:tc>
                <a:tc>
                  <a:txBody>
                    <a:bodyPr/>
                    <a:lstStyle/>
                    <a:p>
                      <a:pPr algn="ctr" fontAlgn="auto">
                        <a:lnSpc>
                          <a:spcPct val="100000"/>
                        </a:lnSpc>
                        <a:spcAft>
                          <a:spcPts val="0"/>
                        </a:spcAft>
                        <a:buClrTx/>
                        <a:buSzTx/>
                        <a:buFontTx/>
                        <a:buNone/>
                      </a:pPr>
                      <a:r>
                        <a:rPr lang="en-US" altLang="zh-CN" sz="2000" baseline="0" dirty="0" smtClean="0">
                          <a:effectLst/>
                          <a:latin typeface="Times New Roman" pitchFamily="18" charset="0"/>
                          <a:ea typeface="宋体" pitchFamily="2" charset="-122"/>
                        </a:rPr>
                        <a:t>30</a:t>
                      </a:r>
                      <a:endParaRPr lang="en-US" altLang="zh-CN" sz="2000" baseline="0" dirty="0">
                        <a:effectLst/>
                        <a:latin typeface="Times New Roman" pitchFamily="18" charset="0"/>
                        <a:ea typeface="宋体" pitchFamily="2" charset="-122"/>
                      </a:endParaRPr>
                    </a:p>
                  </a:txBody>
                  <a:tcPr marL="0" marR="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or, so,</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but, and</a:t>
                      </a:r>
                    </a:p>
                  </a:txBody>
                  <a:tcPr marL="0" marR="0" marT="0" marB="0" anchor="ctr">
                    <a:lnL w="12700" cap="flat" cmpd="sng" algn="ctr">
                      <a:solidFill>
                        <a:schemeClr val="tx1"/>
                      </a:solidFill>
                      <a:prstDash val="solid"/>
                      <a:round/>
                      <a:headEnd type="none" w="med" len="med"/>
                      <a:tailEnd type="none" w="med" len="med"/>
                    </a:lnL>
                  </a:tcPr>
                </a:tc>
              </a:tr>
              <a:tr h="956310">
                <a:tc>
                  <a:txBody>
                    <a:bodyPr/>
                    <a:lstStyle/>
                    <a:p>
                      <a:pPr marL="0" indent="0" algn="ctr" defTabSz="914400" rtl="0" fontAlgn="auto">
                        <a:lnSpc>
                          <a:spcPct val="100000"/>
                        </a:lnSpc>
                        <a:spcAft>
                          <a:spcPts val="0"/>
                        </a:spcAft>
                        <a:buNone/>
                      </a:pPr>
                      <a:r>
                        <a:rPr lang="en-US" altLang="zh-CN" sz="2000" b="1" kern="1200" baseline="0" dirty="0" smtClean="0">
                          <a:solidFill>
                            <a:srgbClr val="FF00FF"/>
                          </a:solidFill>
                          <a:latin typeface="Times New Roman" pitchFamily="18" charset="0"/>
                          <a:ea typeface="宋体" pitchFamily="2" charset="-122"/>
                          <a:cs typeface="黑体" panose="02010609060101010101" pitchFamily="49" charset="-122"/>
                        </a:rPr>
                        <a:t>2015</a:t>
                      </a:r>
                      <a:endParaRPr lang="en-US" altLang="zh-CN" sz="2000" b="1" kern="1200" baseline="0" dirty="0">
                        <a:solidFill>
                          <a:srgbClr val="FF00FF"/>
                        </a:solidFill>
                        <a:latin typeface="Times New Roman" pitchFamily="18" charset="0"/>
                        <a:ea typeface="宋体" pitchFamily="2" charset="-122"/>
                        <a:cs typeface="黑体" panose="02010609060101010101" pitchFamily="49" charset="-122"/>
                      </a:endParaRPr>
                    </a:p>
                  </a:txBody>
                  <a:tcPr marL="0" marR="0" marT="0" marB="0" anchor="ct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a:rPr>
                        <a:t>40</a:t>
                      </a:r>
                      <a:endParaRPr lang="en-US" alt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buNone/>
                      </a:pPr>
                      <a:r>
                        <a:rPr lang="zh-CN" altLang="en-US" sz="2000" baseline="0" dirty="0" smtClean="0">
                          <a:effectLst/>
                          <a:latin typeface="Times New Roman" pitchFamily="18" charset="0"/>
                          <a:ea typeface="宋体" pitchFamily="2" charset="-122"/>
                        </a:rPr>
                        <a:t>考查从句的意义</a:t>
                      </a:r>
                      <a:endParaRPr lang="en-US" alt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a:rPr>
                        <a:t>49</a:t>
                      </a:r>
                      <a:endParaRPr lang="en-US" alt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algn="ctr" fontAlgn="auto">
                        <a:lnSpc>
                          <a:spcPct val="100000"/>
                        </a:lnSpc>
                        <a:spcAft>
                          <a:spcPts val="0"/>
                        </a:spcAft>
                        <a:buNone/>
                      </a:pPr>
                      <a:r>
                        <a:rPr lang="en-US" altLang="zh-CN" sz="2000" baseline="0" dirty="0" smtClean="0">
                          <a:effectLst/>
                          <a:latin typeface="Times New Roman" pitchFamily="18" charset="0"/>
                          <a:ea typeface="宋体" pitchFamily="2" charset="-122"/>
                        </a:rPr>
                        <a:t>after, since,</a:t>
                      </a:r>
                    </a:p>
                    <a:p>
                      <a:pPr algn="ctr" fontAlgn="auto">
                        <a:lnSpc>
                          <a:spcPct val="100000"/>
                        </a:lnSpc>
                        <a:spcAft>
                          <a:spcPts val="0"/>
                        </a:spcAft>
                        <a:buNone/>
                      </a:pPr>
                      <a:r>
                        <a:rPr lang="en-US" altLang="zh-CN" sz="2000" baseline="0" dirty="0" smtClean="0">
                          <a:effectLst/>
                          <a:latin typeface="Times New Roman" pitchFamily="18" charset="0"/>
                          <a:ea typeface="宋体" pitchFamily="2" charset="-122"/>
                        </a:rPr>
                        <a:t>before, until</a:t>
                      </a:r>
                      <a:endParaRPr lang="en-US" alt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buClrTx/>
                        <a:buSzTx/>
                        <a:buFontTx/>
                        <a:buNone/>
                      </a:pPr>
                      <a:r>
                        <a:rPr lang="en-US" altLang="zh-CN" sz="2000" baseline="0" dirty="0" smtClean="0">
                          <a:effectLst/>
                          <a:latin typeface="Times New Roman" pitchFamily="18" charset="0"/>
                          <a:ea typeface="宋体" pitchFamily="2" charset="-122"/>
                          <a:cs typeface="Times New Roman" panose="02020603050405020304" pitchFamily="18" charset="0"/>
                        </a:rPr>
                        <a:t>—</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ClrTx/>
                        <a:buSzTx/>
                        <a:buFontTx/>
                        <a:buNone/>
                      </a:pPr>
                      <a:r>
                        <a:rPr lang="en-US" altLang="zh-CN" sz="2000" baseline="0">
                          <a:effectLst/>
                          <a:latin typeface="Times New Roman" pitchFamily="18" charset="0"/>
                          <a:ea typeface="宋体" pitchFamily="2" charset="-122"/>
                        </a:rPr>
                        <a:t>—</a:t>
                      </a:r>
                    </a:p>
                  </a:txBody>
                  <a:tcPr marL="0" marR="0" marT="0" marB="0" anchor="ctr"/>
                </a:tc>
                <a:tc>
                  <a:txBody>
                    <a:bodyPr/>
                    <a:lstStyle/>
                    <a:p>
                      <a:pPr algn="ctr" fontAlgn="auto">
                        <a:lnSpc>
                          <a:spcPct val="100000"/>
                        </a:lnSpc>
                        <a:spcAft>
                          <a:spcPts val="0"/>
                        </a:spcAft>
                        <a:buClrTx/>
                        <a:buSzTx/>
                        <a:buFontTx/>
                        <a:buNone/>
                      </a:pPr>
                      <a:r>
                        <a:rPr lang="en-US" altLang="zh-CN" sz="2000" baseline="0">
                          <a:effectLst/>
                          <a:latin typeface="Times New Roman" pitchFamily="18" charset="0"/>
                          <a:ea typeface="宋体" pitchFamily="2" charset="-122"/>
                        </a:rPr>
                        <a:t>—</a:t>
                      </a:r>
                    </a:p>
                  </a:txBody>
                  <a:tcPr marL="0" marR="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a:t>
                      </a:r>
                    </a:p>
                  </a:txBody>
                  <a:tcPr marL="0" marR="0" marT="0" marB="0" anchor="ctr">
                    <a:lnL w="12700" cap="flat" cmpd="sng" algn="ctr">
                      <a:solidFill>
                        <a:schemeClr val="tx1"/>
                      </a:solidFill>
                      <a:prstDash val="solid"/>
                      <a:round/>
                      <a:headEnd type="none" w="med" len="med"/>
                      <a:tailEnd type="none" w="med" len="med"/>
                    </a:lnL>
                  </a:tcPr>
                </a:tc>
              </a:tr>
              <a:tr h="310091">
                <a:tc rowSpan="2">
                  <a:txBody>
                    <a:bodyPr/>
                    <a:lstStyle/>
                    <a:p>
                      <a:pPr marL="0" indent="0" algn="ctr" defTabSz="914400" rtl="0" fontAlgn="auto">
                        <a:lnSpc>
                          <a:spcPct val="100000"/>
                        </a:lnSpc>
                        <a:spcAft>
                          <a:spcPts val="0"/>
                        </a:spcAft>
                        <a:buNone/>
                      </a:pPr>
                      <a:r>
                        <a:rPr lang="en-US" altLang="zh-CN" sz="2000" b="1" kern="1200" baseline="0" dirty="0" smtClean="0">
                          <a:solidFill>
                            <a:srgbClr val="FF00FF"/>
                          </a:solidFill>
                          <a:latin typeface="Times New Roman" pitchFamily="18" charset="0"/>
                          <a:ea typeface="宋体" pitchFamily="2" charset="-122"/>
                          <a:cs typeface="黑体" panose="02010609060101010101" pitchFamily="49" charset="-122"/>
                        </a:rPr>
                        <a:t>2014</a:t>
                      </a:r>
                      <a:endParaRPr lang="en-US" sz="2000" b="1" kern="1200" baseline="0" dirty="0">
                        <a:solidFill>
                          <a:srgbClr val="FF00FF"/>
                        </a:solidFill>
                        <a:latin typeface="Times New Roman" pitchFamily="18" charset="0"/>
                        <a:ea typeface="宋体" pitchFamily="2" charset="-122"/>
                        <a:cs typeface="黑体" panose="02010609060101010101" pitchFamily="49" charset="-122"/>
                      </a:endParaRPr>
                    </a:p>
                  </a:txBody>
                  <a:tcPr marL="0" marR="0" marT="0" marB="0" anchor="ctr"/>
                </a:tc>
                <a:tc>
                  <a:txBody>
                    <a:bodyPr/>
                    <a:lstStyle/>
                    <a:p>
                      <a:pPr algn="ctr" fontAlgn="auto">
                        <a:lnSpc>
                          <a:spcPct val="100000"/>
                        </a:lnSpc>
                        <a:spcAft>
                          <a:spcPts val="0"/>
                        </a:spcAft>
                      </a:pPr>
                      <a:r>
                        <a:rPr lang="en-US" altLang="zh-CN" sz="2000" baseline="0" dirty="0" smtClean="0">
                          <a:effectLst/>
                          <a:latin typeface="Times New Roman" pitchFamily="18" charset="0"/>
                          <a:ea typeface="宋体" pitchFamily="2" charset="-122"/>
                        </a:rPr>
                        <a:t>40</a:t>
                      </a:r>
                      <a:endParaRPr 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fontAlgn="auto">
                        <a:lnSpc>
                          <a:spcPct val="100000"/>
                        </a:lnSpc>
                        <a:spcAft>
                          <a:spcPts val="0"/>
                        </a:spcAft>
                        <a:buNone/>
                      </a:pPr>
                      <a:r>
                        <a:rPr lang="zh-CN" altLang="en-US" sz="2000" baseline="0" dirty="0" smtClean="0">
                          <a:effectLst/>
                          <a:latin typeface="Times New Roman" pitchFamily="18" charset="0"/>
                          <a:ea typeface="宋体" pitchFamily="2" charset="-122"/>
                        </a:rPr>
                        <a:t>考查从句的意义</a:t>
                      </a:r>
                      <a:endParaRPr lang="en-US" altLang="zh-CN" sz="2000" baseline="0" dirty="0">
                        <a:effectLst/>
                        <a:latin typeface="Times New Roman" pitchFamily="18" charset="0"/>
                        <a:ea typeface="宋体" pitchFamily="2" charset="-122"/>
                      </a:endParaRPr>
                    </a:p>
                  </a:txBody>
                  <a:tcPr marL="0" marR="0" marT="0" marB="0" anchor="ctr">
                    <a:lnB w="12700" cap="flat" cmpd="sng" algn="ctr">
                      <a:solidFill>
                        <a:schemeClr val="tx1"/>
                      </a:solidFill>
                      <a:prstDash val="solid"/>
                      <a:round/>
                      <a:headEnd type="none" w="med" len="med"/>
                      <a:tailEnd type="none" w="med" len="med"/>
                    </a:lnB>
                  </a:tcPr>
                </a:tc>
                <a:tc rowSpan="2">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pitchFamily="18" charset="0"/>
                        </a:rPr>
                        <a:t>38</a:t>
                      </a:r>
                      <a:endParaRPr lang="en-US" altLang="zh-CN" sz="2000" baseline="0" dirty="0">
                        <a:solidFill>
                          <a:srgbClr val="000000"/>
                        </a:solidFill>
                        <a:effectLst/>
                        <a:latin typeface="Times New Roman" pitchFamily="18" charset="0"/>
                        <a:ea typeface="宋体" pitchFamily="2" charset="-122"/>
                        <a:cs typeface="Times New Roman" panose="02020603050405020304" pitchFamily="18" charset="0"/>
                      </a:endParaRPr>
                    </a:p>
                  </a:txBody>
                  <a:tcPr marL="0" marR="0" marT="0" marB="0" anchor="ctr"/>
                </a:tc>
                <a:tc rowSpan="2">
                  <a:txBody>
                    <a:bodyPr/>
                    <a:lstStyle/>
                    <a:p>
                      <a:pPr algn="ctr" fontAlgn="auto">
                        <a:lnSpc>
                          <a:spcPct val="100000"/>
                        </a:lnSpc>
                        <a:spcAft>
                          <a:spcPts val="0"/>
                        </a:spcAft>
                        <a:buNone/>
                      </a:pPr>
                      <a:r>
                        <a:rPr lang="en-US" altLang="zh-CN" sz="2000" baseline="0" dirty="0" smtClean="0">
                          <a:effectLst/>
                          <a:latin typeface="Times New Roman" pitchFamily="18" charset="0"/>
                          <a:ea typeface="宋体" pitchFamily="2" charset="-122"/>
                          <a:cs typeface="Times New Roman" panose="02020603050405020304" pitchFamily="18" charset="0"/>
                        </a:rPr>
                        <a:t>though, because,</a:t>
                      </a:r>
                    </a:p>
                    <a:p>
                      <a:pPr algn="ctr" fontAlgn="auto">
                        <a:lnSpc>
                          <a:spcPct val="100000"/>
                        </a:lnSpc>
                        <a:spcAft>
                          <a:spcPts val="0"/>
                        </a:spcAft>
                        <a:buNone/>
                      </a:pPr>
                      <a:r>
                        <a:rPr lang="en-US" altLang="zh-CN" sz="2000" baseline="0" dirty="0" smtClean="0">
                          <a:effectLst/>
                          <a:latin typeface="Times New Roman" pitchFamily="18" charset="0"/>
                          <a:ea typeface="宋体" pitchFamily="2" charset="-122"/>
                          <a:cs typeface="Times New Roman" panose="02020603050405020304" pitchFamily="18" charset="0"/>
                        </a:rPr>
                        <a:t>while, unless</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tc>
                <a:tc rowSpan="2">
                  <a:txBody>
                    <a:bodyPr/>
                    <a:lstStyle/>
                    <a:p>
                      <a:pPr algn="ctr" fontAlgn="auto">
                        <a:lnSpc>
                          <a:spcPct val="100000"/>
                        </a:lnSpc>
                        <a:spcAft>
                          <a:spcPts val="0"/>
                        </a:spcAft>
                        <a:buClrTx/>
                        <a:buSzTx/>
                        <a:buFontTx/>
                      </a:pPr>
                      <a:r>
                        <a:rPr lang="zh-CN" sz="2000" baseline="0">
                          <a:effectLst/>
                          <a:latin typeface="Times New Roman" pitchFamily="18" charset="0"/>
                          <a:ea typeface="宋体" pitchFamily="2" charset="-122"/>
                        </a:rPr>
                        <a:t>—</a:t>
                      </a:r>
                    </a:p>
                  </a:txBody>
                  <a:tcPr marL="0" marR="0" marT="0" marB="0" anchor="ctr"/>
                </a:tc>
                <a:tc rowSpan="2">
                  <a:txBody>
                    <a:bodyPr/>
                    <a:lstStyle/>
                    <a:p>
                      <a:pPr algn="ctr" fontAlgn="auto">
                        <a:lnSpc>
                          <a:spcPct val="100000"/>
                        </a:lnSpc>
                        <a:spcAft>
                          <a:spcPts val="0"/>
                        </a:spcAft>
                        <a:buClrTx/>
                        <a:buSzTx/>
                        <a:buFontTx/>
                        <a:buNone/>
                      </a:pPr>
                      <a:r>
                        <a:rPr lang="en-US" altLang="zh-CN" sz="2000" baseline="0">
                          <a:effectLst/>
                          <a:latin typeface="Times New Roman" pitchFamily="18" charset="0"/>
                          <a:ea typeface="宋体" pitchFamily="2" charset="-122"/>
                        </a:rPr>
                        <a:t>—</a:t>
                      </a:r>
                    </a:p>
                  </a:txBody>
                  <a:tcPr marL="0" marR="0" marT="0" marB="0" anchor="ctr"/>
                </a:tc>
                <a:tc rowSpan="2">
                  <a:txBody>
                    <a:bodyPr/>
                    <a:lstStyle/>
                    <a:p>
                      <a:pPr algn="ctr" fontAlgn="auto">
                        <a:lnSpc>
                          <a:spcPct val="100000"/>
                        </a:lnSpc>
                        <a:spcAft>
                          <a:spcPts val="0"/>
                        </a:spcAft>
                        <a:buClrTx/>
                        <a:buSzTx/>
                        <a:buFontTx/>
                        <a:buNone/>
                      </a:pPr>
                      <a:r>
                        <a:rPr lang="en-US" altLang="zh-CN" sz="2000" baseline="0" dirty="0" smtClean="0">
                          <a:effectLst/>
                          <a:latin typeface="Times New Roman" pitchFamily="18" charset="0"/>
                          <a:ea typeface="宋体" pitchFamily="2" charset="-122"/>
                        </a:rPr>
                        <a:t>32</a:t>
                      </a:r>
                      <a:endParaRPr lang="en-US" altLang="zh-CN" sz="2000" baseline="0" dirty="0">
                        <a:effectLst/>
                        <a:latin typeface="Times New Roman" pitchFamily="18" charset="0"/>
                        <a:ea typeface="宋体" pitchFamily="2" charset="-122"/>
                      </a:endParaRPr>
                    </a:p>
                  </a:txBody>
                  <a:tcPr marL="0" marR="0" marT="0" marB="0" anchor="ctr">
                    <a:lnR w="12700" cap="flat" cmpd="sng" algn="ctr">
                      <a:solidFill>
                        <a:schemeClr val="tx1"/>
                      </a:solidFill>
                      <a:prstDash val="solid"/>
                      <a:round/>
                      <a:headEnd type="none" w="med" len="med"/>
                      <a:tailEnd type="none" w="med" len="med"/>
                    </a:lnR>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or, so, </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and, but</a:t>
                      </a:r>
                    </a:p>
                  </a:txBody>
                  <a:tcPr marL="0" marR="0" marT="0" marB="0" anchor="ctr">
                    <a:lnL w="12700" cap="flat" cmpd="sng" algn="ctr">
                      <a:solidFill>
                        <a:schemeClr val="tx1"/>
                      </a:solidFill>
                      <a:prstDash val="solid"/>
                      <a:round/>
                      <a:headEnd type="none" w="med" len="med"/>
                      <a:tailEnd type="none" w="med" len="med"/>
                    </a:lnL>
                  </a:tcPr>
                </a:tc>
              </a:tr>
              <a:tr h="166640">
                <a:tc vMerge="1">
                  <a:txBody>
                    <a:bodyPr/>
                    <a:lstStyle/>
                    <a:p>
                      <a:endParaRPr lang="zh-CN" altLang="en-US"/>
                    </a:p>
                  </a:txBody>
                  <a:tcPr/>
                </a:tc>
                <a:tc>
                  <a:txBody>
                    <a:bodyPr/>
                    <a:lstStyle/>
                    <a:p>
                      <a:pPr algn="ctr" fontAlgn="auto">
                        <a:lnSpc>
                          <a:spcPct val="100000"/>
                        </a:lnSpc>
                        <a:spcAft>
                          <a:spcPts val="0"/>
                        </a:spcAft>
                      </a:pPr>
                      <a:r>
                        <a:rPr lang="en-US" altLang="zh-CN" sz="2000" baseline="0" dirty="0" smtClean="0">
                          <a:solidFill>
                            <a:srgbClr val="000000"/>
                          </a:solidFill>
                          <a:effectLst/>
                          <a:latin typeface="Times New Roman" pitchFamily="18" charset="0"/>
                          <a:ea typeface="宋体" pitchFamily="2" charset="-122"/>
                          <a:cs typeface="Times New Roman" panose="02020603050405020304"/>
                        </a:rPr>
                        <a:t>45</a:t>
                      </a:r>
                      <a:endParaRPr 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baseline="0" dirty="0" smtClean="0">
                          <a:effectLst/>
                          <a:latin typeface="Times New Roman" pitchFamily="18" charset="0"/>
                          <a:ea typeface="宋体" pitchFamily="2" charset="-122"/>
                        </a:rPr>
                        <a:t>考查从句的意义</a:t>
                      </a:r>
                      <a:endParaRPr lang="en-US" altLang="zh-CN" sz="2000" baseline="0" dirty="0" smtClean="0">
                        <a:effectLst/>
                        <a:latin typeface="Times New Roman" pitchFamily="18" charset="0"/>
                        <a:ea typeface="宋体" pitchFamily="2" charset="-122"/>
                      </a:endParaRPr>
                    </a:p>
                  </a:txBody>
                  <a:tcPr marL="0" marR="0" marT="0" marB="0" anchor="ctr">
                    <a:lnT w="12700" cap="flat" cmpd="sng" algn="ctr">
                      <a:solidFill>
                        <a:schemeClr val="tx1"/>
                      </a:solidFill>
                      <a:prstDash val="solid"/>
                      <a:round/>
                      <a:headEnd type="none" w="med" len="med"/>
                      <a:tailEnd type="none" w="med" len="med"/>
                    </a:lnT>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515006">
                <a:tc rowSpan="2">
                  <a:txBody>
                    <a:bodyPr/>
                    <a:lstStyle/>
                    <a:p>
                      <a:pPr marL="0" indent="0" algn="ctr" defTabSz="914400" rtl="0" fontAlgn="auto">
                        <a:lnSpc>
                          <a:spcPct val="100000"/>
                        </a:lnSpc>
                        <a:spcAft>
                          <a:spcPts val="0"/>
                        </a:spcAft>
                        <a:buNone/>
                      </a:pPr>
                      <a:r>
                        <a:rPr lang="en-US" altLang="en-US" sz="2000" b="1" kern="1200" baseline="0" dirty="0" smtClean="0">
                          <a:solidFill>
                            <a:srgbClr val="FF00FF"/>
                          </a:solidFill>
                          <a:latin typeface="Times New Roman" pitchFamily="18" charset="0"/>
                          <a:ea typeface="宋体" pitchFamily="2" charset="-122"/>
                          <a:cs typeface="黑体" panose="02010609060101010101" pitchFamily="49" charset="-122"/>
                        </a:rPr>
                        <a:t>2013</a:t>
                      </a:r>
                      <a:endParaRPr lang="en-US" altLang="en-US" sz="2000" b="1" kern="1200" baseline="0" dirty="0">
                        <a:solidFill>
                          <a:srgbClr val="FF00FF"/>
                        </a:solidFill>
                        <a:latin typeface="Times New Roman" pitchFamily="18" charset="0"/>
                        <a:ea typeface="宋体" pitchFamily="2" charset="-122"/>
                        <a:cs typeface="黑体" panose="02010609060101010101" pitchFamily="49" charset="-122"/>
                      </a:endParaRPr>
                    </a:p>
                  </a:txBody>
                  <a:tcPr marL="0" marR="0" marT="0" marB="0" anchor="ctr"/>
                </a:tc>
                <a:tc rowSpan="2">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a:rPr>
                        <a:t>44</a:t>
                      </a:r>
                      <a:endParaRPr lang="en-US" alt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baseline="0" dirty="0" smtClean="0">
                          <a:effectLst/>
                          <a:latin typeface="Times New Roman" pitchFamily="18" charset="0"/>
                          <a:ea typeface="宋体" pitchFamily="2" charset="-122"/>
                        </a:rPr>
                        <a:t>考查疑问词和时态</a:t>
                      </a:r>
                      <a:endParaRPr lang="en-US" alt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pitchFamily="18" charset="0"/>
                        </a:rPr>
                        <a:t>35</a:t>
                      </a:r>
                      <a:endParaRPr lang="en-US" altLang="zh-CN" sz="2000" baseline="0" dirty="0">
                        <a:solidFill>
                          <a:srgbClr val="000000"/>
                        </a:solidFill>
                        <a:effectLst/>
                        <a:latin typeface="Times New Roman" pitchFamily="18" charset="0"/>
                        <a:ea typeface="宋体" pitchFamily="2" charset="-122"/>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fontAlgn="auto">
                        <a:lnSpc>
                          <a:spcPct val="100000"/>
                        </a:lnSpc>
                        <a:spcAft>
                          <a:spcPts val="0"/>
                        </a:spcAft>
                        <a:buNone/>
                      </a:pPr>
                      <a:r>
                        <a:rPr lang="zh-CN" altLang="en-US" sz="2000" baseline="0" dirty="0" smtClean="0">
                          <a:effectLst/>
                          <a:latin typeface="Times New Roman" pitchFamily="18" charset="0"/>
                          <a:ea typeface="宋体" pitchFamily="2" charset="-122"/>
                          <a:cs typeface="Times New Roman" panose="02020603050405020304" pitchFamily="18" charset="0"/>
                        </a:rPr>
                        <a:t>考查疑问词和时态</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rowSpan="2">
                  <a:txBody>
                    <a:bodyPr/>
                    <a:lstStyle/>
                    <a:p>
                      <a:pPr algn="ctr" fontAlgn="auto">
                        <a:lnSpc>
                          <a:spcPct val="100000"/>
                        </a:lnSpc>
                        <a:spcAft>
                          <a:spcPts val="0"/>
                        </a:spcAft>
                        <a:buClrTx/>
                        <a:buSzTx/>
                        <a:buFontTx/>
                        <a:buNone/>
                      </a:pPr>
                      <a:r>
                        <a:rPr lang="en-US" altLang="zh-CN" sz="2000" baseline="0">
                          <a:effectLst/>
                          <a:latin typeface="Times New Roman" pitchFamily="18" charset="0"/>
                          <a:ea typeface="宋体" pitchFamily="2" charset="-122"/>
                        </a:rPr>
                        <a:t>—</a:t>
                      </a:r>
                    </a:p>
                  </a:txBody>
                  <a:tcPr marL="0" marR="0" marT="0" marB="0" anchor="ctr"/>
                </a:tc>
                <a:tc rowSpan="2">
                  <a:txBody>
                    <a:bodyPr/>
                    <a:lstStyle/>
                    <a:p>
                      <a:pPr algn="ctr" fontAlgn="auto">
                        <a:lnSpc>
                          <a:spcPct val="100000"/>
                        </a:lnSpc>
                        <a:spcAft>
                          <a:spcPts val="0"/>
                        </a:spcAft>
                        <a:buClrTx/>
                        <a:buSzTx/>
                        <a:buFontTx/>
                        <a:buNone/>
                      </a:pPr>
                      <a:r>
                        <a:rPr lang="en-US" altLang="zh-CN" sz="2000" baseline="0" dirty="0" smtClean="0">
                          <a:effectLst/>
                          <a:latin typeface="Times New Roman" pitchFamily="18" charset="0"/>
                          <a:ea typeface="宋体" pitchFamily="2" charset="-122"/>
                          <a:cs typeface="Times New Roman" panose="02020603050405020304" pitchFamily="18" charset="0"/>
                        </a:rPr>
                        <a:t>—</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tc>
                <a:tc rowSpan="2">
                  <a:txBody>
                    <a:bodyPr/>
                    <a:lstStyle/>
                    <a:p>
                      <a:pPr algn="ctr" fontAlgn="auto">
                        <a:lnSpc>
                          <a:spcPct val="100000"/>
                        </a:lnSpc>
                        <a:spcAft>
                          <a:spcPts val="0"/>
                        </a:spcAft>
                        <a:buClrTx/>
                        <a:buSzTx/>
                        <a:buFontTx/>
                        <a:buNone/>
                      </a:pPr>
                      <a:r>
                        <a:rPr lang="en-US" altLang="zh-CN" sz="2000" baseline="0" dirty="0" smtClean="0">
                          <a:effectLst/>
                          <a:latin typeface="Times New Roman" pitchFamily="18" charset="0"/>
                          <a:ea typeface="宋体" pitchFamily="2" charset="-122"/>
                          <a:cs typeface="Times New Roman" panose="02020603050405020304" pitchFamily="18" charset="0"/>
                        </a:rPr>
                        <a:t>40</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but, and,</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so, or</a:t>
                      </a:r>
                    </a:p>
                  </a:txBody>
                  <a:tcPr marL="0" marR="0" marT="0" marB="0" anchor="ctr">
                    <a:lnL w="12700" cap="flat" cmpd="sng" algn="ctr">
                      <a:solidFill>
                        <a:schemeClr val="tx1"/>
                      </a:solidFill>
                      <a:prstDash val="solid"/>
                      <a:round/>
                      <a:headEnd type="none" w="med" len="med"/>
                      <a:tailEnd type="none" w="med" len="med"/>
                    </a:lnL>
                  </a:tcP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pitchFamily="18" charset="0"/>
                        </a:rPr>
                        <a:t>48</a:t>
                      </a:r>
                      <a:endParaRPr lang="en-US" altLang="zh-CN" sz="2000" baseline="0" dirty="0">
                        <a:solidFill>
                          <a:srgbClr val="000000"/>
                        </a:solidFill>
                        <a:effectLst/>
                        <a:latin typeface="Times New Roman" pitchFamily="18" charset="0"/>
                        <a:ea typeface="宋体" pitchFamily="2" charset="-122"/>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cs typeface="Times New Roman" panose="02020603050405020304" pitchFamily="18" charset="0"/>
                        </a:rPr>
                        <a:t>when, until,</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cs typeface="Times New Roman" panose="02020603050405020304" pitchFamily="18" charset="0"/>
                        </a:rPr>
                        <a:t>before, since</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741680">
                <a:tc>
                  <a:txBody>
                    <a:bodyPr/>
                    <a:lstStyle/>
                    <a:p>
                      <a:pPr marL="0" indent="0" algn="ctr" defTabSz="914400" rtl="0" fontAlgn="auto">
                        <a:lnSpc>
                          <a:spcPct val="100000"/>
                        </a:lnSpc>
                        <a:spcAft>
                          <a:spcPts val="0"/>
                        </a:spcAft>
                        <a:buNone/>
                      </a:pPr>
                      <a:r>
                        <a:rPr lang="en-US" altLang="en-US" sz="2000" b="1" kern="1200" baseline="0" dirty="0" smtClean="0">
                          <a:solidFill>
                            <a:srgbClr val="FF00FF"/>
                          </a:solidFill>
                          <a:latin typeface="Times New Roman" pitchFamily="18" charset="0"/>
                          <a:ea typeface="宋体" pitchFamily="2" charset="-122"/>
                          <a:cs typeface="黑体" panose="02010609060101010101" pitchFamily="49" charset="-122"/>
                        </a:rPr>
                        <a:t>2012</a:t>
                      </a:r>
                      <a:endParaRPr lang="en-US" altLang="en-US" sz="2000" b="1" kern="1200" baseline="0" dirty="0">
                        <a:solidFill>
                          <a:srgbClr val="FF00FF"/>
                        </a:solidFill>
                        <a:latin typeface="Times New Roman" pitchFamily="18" charset="0"/>
                        <a:ea typeface="宋体" pitchFamily="2" charset="-122"/>
                        <a:cs typeface="黑体" panose="02010609060101010101" pitchFamily="49" charset="-122"/>
                      </a:endParaRPr>
                    </a:p>
                  </a:txBody>
                  <a:tcPr marL="0" marR="0" marT="0" marB="0" anchor="ct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a:rPr>
                        <a:t>45</a:t>
                      </a:r>
                      <a:endParaRPr lang="en-US" altLang="zh-CN" sz="2000" baseline="0" dirty="0">
                        <a:solidFill>
                          <a:srgbClr val="000000"/>
                        </a:solidFill>
                        <a:effectLst/>
                        <a:latin typeface="Times New Roman" pitchFamily="18" charset="0"/>
                        <a:ea typeface="宋体" pitchFamily="2" charset="-122"/>
                        <a:cs typeface="Times New Roman" panose="02020603050405020304"/>
                      </a:endParaRPr>
                    </a:p>
                  </a:txBody>
                  <a:tcPr marL="0" marR="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baseline="0" dirty="0" smtClean="0">
                          <a:effectLst/>
                          <a:latin typeface="Times New Roman" pitchFamily="18" charset="0"/>
                          <a:ea typeface="宋体" pitchFamily="2" charset="-122"/>
                        </a:rPr>
                        <a:t>考查疑问词和时态</a:t>
                      </a:r>
                      <a:endParaRPr lang="en-US" alt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buNone/>
                      </a:pPr>
                      <a:r>
                        <a:rPr lang="en-US" altLang="zh-CN" sz="2000" baseline="0" dirty="0" smtClean="0">
                          <a:solidFill>
                            <a:srgbClr val="000000"/>
                          </a:solidFill>
                          <a:effectLst/>
                          <a:latin typeface="Times New Roman" pitchFamily="18" charset="0"/>
                          <a:ea typeface="宋体" pitchFamily="2" charset="-122"/>
                          <a:cs typeface="Times New Roman" panose="02020603050405020304" pitchFamily="18" charset="0"/>
                        </a:rPr>
                        <a:t>36</a:t>
                      </a:r>
                      <a:endParaRPr lang="en-US" altLang="zh-CN" sz="2000" baseline="0" dirty="0">
                        <a:solidFill>
                          <a:srgbClr val="000000"/>
                        </a:solidFill>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None/>
                      </a:pPr>
                      <a:r>
                        <a:rPr lang="en-US" altLang="zh-CN" sz="2000" baseline="0" dirty="0" smtClean="0">
                          <a:effectLst/>
                          <a:latin typeface="Times New Roman" pitchFamily="18" charset="0"/>
                          <a:ea typeface="宋体" pitchFamily="2" charset="-122"/>
                          <a:cs typeface="Times New Roman" panose="02020603050405020304" pitchFamily="18" charset="0"/>
                        </a:rPr>
                        <a:t>if, until,</a:t>
                      </a:r>
                    </a:p>
                    <a:p>
                      <a:pPr algn="ctr" fontAlgn="auto">
                        <a:lnSpc>
                          <a:spcPct val="100000"/>
                        </a:lnSpc>
                        <a:spcAft>
                          <a:spcPts val="0"/>
                        </a:spcAft>
                        <a:buNone/>
                      </a:pPr>
                      <a:r>
                        <a:rPr lang="en-US" altLang="zh-CN" sz="2000" baseline="0" dirty="0" smtClean="0">
                          <a:effectLst/>
                          <a:latin typeface="Times New Roman" pitchFamily="18" charset="0"/>
                          <a:ea typeface="宋体" pitchFamily="2" charset="-122"/>
                          <a:cs typeface="Times New Roman" panose="02020603050405020304" pitchFamily="18" charset="0"/>
                        </a:rPr>
                        <a:t>unless, though</a:t>
                      </a:r>
                      <a:endParaRPr lang="en-US" altLang="zh-CN" sz="2000" baseline="0" dirty="0">
                        <a:effectLst/>
                        <a:latin typeface="Times New Roman" pitchFamily="18" charset="0"/>
                        <a:ea typeface="宋体" pitchFamily="2" charset="-122"/>
                        <a:cs typeface="Times New Roman" panose="02020603050405020304" pitchFamily="18" charset="0"/>
                      </a:endParaRPr>
                    </a:p>
                  </a:txBody>
                  <a:tcPr marL="0" marR="0" marT="0" marB="0" anchor="ctr"/>
                </a:tc>
                <a:tc>
                  <a:txBody>
                    <a:bodyPr/>
                    <a:lstStyle/>
                    <a:p>
                      <a:pPr algn="ctr" fontAlgn="auto">
                        <a:lnSpc>
                          <a:spcPct val="100000"/>
                        </a:lnSpc>
                        <a:spcAft>
                          <a:spcPts val="0"/>
                        </a:spcAft>
                        <a:buNone/>
                      </a:pPr>
                      <a:r>
                        <a:rPr lang="en-US" altLang="zh-CN" sz="2000" baseline="0" smtClean="0">
                          <a:effectLst/>
                          <a:latin typeface="Times New Roman" pitchFamily="18" charset="0"/>
                          <a:ea typeface="宋体" pitchFamily="2" charset="-122"/>
                        </a:rPr>
                        <a:t>—</a:t>
                      </a:r>
                      <a:endParaRPr lang="en-US" alt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buNone/>
                      </a:pPr>
                      <a:r>
                        <a:rPr lang="en-US" altLang="zh-CN" sz="2000" baseline="0" smtClean="0">
                          <a:effectLst/>
                          <a:latin typeface="Times New Roman" pitchFamily="18" charset="0"/>
                          <a:ea typeface="宋体" pitchFamily="2" charset="-122"/>
                        </a:rPr>
                        <a:t>—</a:t>
                      </a:r>
                      <a:endParaRPr lang="en-US" altLang="zh-CN" sz="2000" baseline="0" dirty="0">
                        <a:effectLst/>
                        <a:latin typeface="Times New Roman" pitchFamily="18" charset="0"/>
                        <a:ea typeface="宋体" pitchFamily="2" charset="-122"/>
                      </a:endParaRPr>
                    </a:p>
                  </a:txBody>
                  <a:tcPr marL="0" marR="0" marT="0" marB="0" anchor="ctr"/>
                </a:tc>
                <a:tc>
                  <a:txBody>
                    <a:bodyPr/>
                    <a:lstStyle/>
                    <a:p>
                      <a:pPr algn="ctr" fontAlgn="auto">
                        <a:lnSpc>
                          <a:spcPct val="100000"/>
                        </a:lnSpc>
                        <a:spcAft>
                          <a:spcPts val="0"/>
                        </a:spcAft>
                        <a:buNone/>
                      </a:pPr>
                      <a:r>
                        <a:rPr lang="en-US" altLang="zh-CN" sz="2000" baseline="0" dirty="0" smtClean="0">
                          <a:effectLst/>
                          <a:latin typeface="Times New Roman" pitchFamily="18" charset="0"/>
                          <a:ea typeface="宋体" pitchFamily="2" charset="-122"/>
                        </a:rPr>
                        <a:t>47</a:t>
                      </a:r>
                      <a:endParaRPr lang="en-US" altLang="zh-CN" sz="2000" baseline="0" dirty="0">
                        <a:effectLst/>
                        <a:latin typeface="Times New Roman" pitchFamily="18" charset="0"/>
                        <a:ea typeface="宋体" pitchFamily="2" charset="-122"/>
                      </a:endParaRPr>
                    </a:p>
                  </a:txBody>
                  <a:tcPr marL="0" marR="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or, so, </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smtClean="0">
                          <a:effectLst/>
                          <a:latin typeface="Times New Roman" pitchFamily="18" charset="0"/>
                          <a:ea typeface="宋体" pitchFamily="2" charset="-122"/>
                        </a:rPr>
                        <a:t>and, but</a:t>
                      </a:r>
                    </a:p>
                  </a:txBody>
                  <a:tcPr marL="0" marR="0" marT="0" marB="0" anchor="ctr">
                    <a:lnL w="12700" cap="flat" cmpd="sng" algn="ctr">
                      <a:solidFill>
                        <a:schemeClr val="tx1"/>
                      </a:solidFill>
                      <a:prstDash val="solid"/>
                      <a:round/>
                      <a:headEnd type="none" w="med" len="med"/>
                      <a:tailEnd type="none" w="med" len="med"/>
                    </a:lnL>
                  </a:tcPr>
                </a:tc>
              </a:tr>
            </a:tbl>
          </a:graphicData>
        </a:graphic>
      </p:graphicFrame>
      <p:cxnSp>
        <p:nvCxnSpPr>
          <p:cNvPr id="12" name="直接连接符 11"/>
          <p:cNvCxnSpPr/>
          <p:nvPr/>
        </p:nvCxnSpPr>
        <p:spPr>
          <a:xfrm>
            <a:off x="331076" y="1608083"/>
            <a:ext cx="1265712" cy="657445"/>
          </a:xfrm>
          <a:prstGeom prst="line">
            <a:avLst/>
          </a:prstGeom>
        </p:spPr>
        <p:style>
          <a:lnRef idx="1">
            <a:schemeClr val="dk1"/>
          </a:lnRef>
          <a:fillRef idx="0">
            <a:schemeClr val="dk1"/>
          </a:fillRef>
          <a:effectRef idx="0">
            <a:schemeClr val="dk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06045" y="882015"/>
            <a:ext cx="11962765" cy="584771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213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605111" y="1458422"/>
            <a:ext cx="10784910" cy="5262979"/>
          </a:xfrm>
          <a:prstGeom prst="rect">
            <a:avLst/>
          </a:prstGeom>
          <a:noFill/>
        </p:spPr>
        <p:txBody>
          <a:bodyPr wrap="square" rtlCol="0">
            <a:spAutoFit/>
          </a:bodyPr>
          <a:lstStyle/>
          <a:p>
            <a:pPr>
              <a:lnSpc>
                <a:spcPct val="150000"/>
              </a:lnSpc>
            </a:pPr>
            <a:r>
              <a:rPr lang="zh-CN" altLang="zh-CN" sz="2800" b="1" dirty="0">
                <a:latin typeface="Times New Roman" panose="02020603050405020304" pitchFamily="18" charset="0"/>
                <a:ea typeface="宋体" panose="02010600030101010101" pitchFamily="2" charset="-122"/>
              </a:rPr>
              <a:t>【考点考法强化】</a:t>
            </a:r>
          </a:p>
          <a:p>
            <a:pPr marL="514350" indent="-514350">
              <a:lnSpc>
                <a:spcPct val="150000"/>
              </a:lnSpc>
              <a:buAutoNum type="arabicPeriod"/>
            </a:pPr>
            <a:r>
              <a:rPr lang="en-US" altLang="zh-CN" sz="2800" b="1" dirty="0" smtClean="0">
                <a:latin typeface="Times New Roman" panose="02020603050405020304" pitchFamily="18" charset="0"/>
                <a:ea typeface="宋体" panose="02010600030101010101" pitchFamily="2" charset="-122"/>
              </a:rPr>
              <a:t>(2021</a:t>
            </a:r>
            <a:r>
              <a:rPr lang="en-US" altLang="zh-CN" sz="2800" b="1" dirty="0" smtClean="0">
                <a:latin typeface="宋体" pitchFamily="2" charset="-122"/>
                <a:ea typeface="宋体" pitchFamily="2" charset="-122"/>
              </a:rPr>
              <a:t>·</a:t>
            </a:r>
            <a:r>
              <a:rPr lang="zh-CN" altLang="en-US" sz="2800" b="1" dirty="0" smtClean="0">
                <a:latin typeface="Times New Roman" panose="02020603050405020304" pitchFamily="18" charset="0"/>
                <a:ea typeface="宋体" panose="02010600030101010101" pitchFamily="2" charset="-122"/>
              </a:rPr>
              <a:t>福建改编</a:t>
            </a:r>
            <a:r>
              <a:rPr lang="en-US" altLang="zh-CN" sz="2800" b="1" dirty="0" smtClean="0">
                <a:latin typeface="Times New Roman" panose="02020603050405020304" pitchFamily="18" charset="0"/>
                <a:ea typeface="宋体" panose="02010600030101010101" pitchFamily="2" charset="-122"/>
              </a:rPr>
              <a:t>)Nowadays you are supposed to have your </a:t>
            </a:r>
          </a:p>
          <a:p>
            <a:pPr marL="514350" indent="-514350">
              <a:lnSpc>
                <a:spcPct val="150000"/>
              </a:lnSpc>
            </a:pPr>
            <a:r>
              <a:rPr lang="en-US" altLang="zh-CN" sz="2800" b="1" dirty="0" smtClean="0">
                <a:latin typeface="Times New Roman" panose="02020603050405020304" pitchFamily="18" charset="0"/>
                <a:ea typeface="宋体" panose="02010600030101010101" pitchFamily="2" charset="-122"/>
              </a:rPr>
              <a:t>      temperature taken _________ you enter the school.  </a:t>
            </a:r>
          </a:p>
          <a:p>
            <a:pPr>
              <a:lnSpc>
                <a:spcPct val="150000"/>
              </a:lnSpc>
            </a:pPr>
            <a:r>
              <a:rPr lang="en-US" altLang="zh-CN" sz="2800" b="1" dirty="0" smtClean="0">
                <a:latin typeface="Times New Roman" panose="02020603050405020304" pitchFamily="18" charset="0"/>
                <a:ea typeface="宋体" panose="02010600030101010101" pitchFamily="2" charset="-122"/>
              </a:rPr>
              <a:t>      A. before</a:t>
            </a:r>
            <a:r>
              <a:rPr lang="zh-CN" altLang="en-US" sz="2800" b="1" dirty="0" smtClean="0">
                <a:latin typeface="Times New Roman" panose="02020603050405020304" pitchFamily="18" charset="0"/>
                <a:ea typeface="宋体" panose="02010600030101010101" pitchFamily="2" charset="-122"/>
              </a:rPr>
              <a:t>　　 </a:t>
            </a:r>
            <a:r>
              <a:rPr lang="en-US" altLang="zh-CN" sz="2800" b="1" dirty="0" smtClean="0">
                <a:latin typeface="Times New Roman" panose="02020603050405020304" pitchFamily="18" charset="0"/>
                <a:ea typeface="宋体" panose="02010600030101010101" pitchFamily="2" charset="-122"/>
              </a:rPr>
              <a:t>B. after            C. until</a:t>
            </a:r>
            <a:r>
              <a:rPr lang="zh-CN" altLang="en-US" sz="2800" b="1" dirty="0" smtClean="0">
                <a:latin typeface="Times New Roman" panose="02020603050405020304" pitchFamily="18" charset="0"/>
                <a:ea typeface="宋体" panose="02010600030101010101" pitchFamily="2" charset="-122"/>
              </a:rPr>
              <a:t>　　	</a:t>
            </a:r>
            <a:r>
              <a:rPr lang="en-US" altLang="zh-CN" sz="2800" b="1" dirty="0" smtClean="0">
                <a:latin typeface="Times New Roman" panose="02020603050405020304" pitchFamily="18" charset="0"/>
                <a:ea typeface="宋体" panose="02010600030101010101" pitchFamily="2" charset="-122"/>
              </a:rPr>
              <a:t>D. since</a:t>
            </a:r>
          </a:p>
          <a:p>
            <a:pPr marL="514350" indent="-514350">
              <a:lnSpc>
                <a:spcPct val="150000"/>
              </a:lnSpc>
              <a:buAutoNum type="arabicPeriod" startAt="2"/>
            </a:pPr>
            <a:r>
              <a:rPr lang="en-US" altLang="zh-CN" sz="2800" b="1" dirty="0" smtClean="0">
                <a:latin typeface="Times New Roman" panose="02020603050405020304" pitchFamily="18" charset="0"/>
                <a:ea typeface="宋体" panose="02010600030101010101" pitchFamily="2" charset="-122"/>
              </a:rPr>
              <a:t>(2021</a:t>
            </a:r>
            <a:r>
              <a:rPr lang="en-US" altLang="zh-CN" sz="2800" b="1" dirty="0" smtClean="0">
                <a:latin typeface="宋体" pitchFamily="2" charset="-122"/>
                <a:ea typeface="宋体" pitchFamily="2" charset="-122"/>
              </a:rPr>
              <a:t>·</a:t>
            </a:r>
            <a:r>
              <a:rPr lang="zh-CN" altLang="en-US" sz="2800" b="1" dirty="0" smtClean="0">
                <a:latin typeface="Times New Roman" panose="02020603050405020304" pitchFamily="18" charset="0"/>
                <a:ea typeface="宋体" panose="02010600030101010101" pitchFamily="2" charset="-122"/>
              </a:rPr>
              <a:t>包头</a:t>
            </a:r>
            <a:r>
              <a:rPr lang="en-US" altLang="zh-CN" sz="2800" b="1" dirty="0" smtClean="0">
                <a:latin typeface="Times New Roman" panose="02020603050405020304" pitchFamily="18" charset="0"/>
                <a:ea typeface="宋体" panose="02010600030101010101" pitchFamily="2" charset="-122"/>
              </a:rPr>
              <a:t>) _________ he is my favorite singer, I didn’t buy his </a:t>
            </a:r>
          </a:p>
          <a:p>
            <a:pPr marL="514350" indent="-514350">
              <a:lnSpc>
                <a:spcPct val="150000"/>
              </a:lnSpc>
            </a:pPr>
            <a:r>
              <a:rPr lang="en-US" altLang="zh-CN" sz="2800" b="1" dirty="0" smtClean="0">
                <a:latin typeface="Times New Roman" panose="02020603050405020304" pitchFamily="18" charset="0"/>
                <a:ea typeface="宋体" panose="02010600030101010101" pitchFamily="2" charset="-122"/>
              </a:rPr>
              <a:t>      new CD.  </a:t>
            </a:r>
          </a:p>
          <a:p>
            <a:pPr>
              <a:lnSpc>
                <a:spcPct val="150000"/>
              </a:lnSpc>
            </a:pPr>
            <a:r>
              <a:rPr lang="en-US" altLang="zh-CN" sz="2800" b="1" dirty="0" smtClean="0">
                <a:latin typeface="Times New Roman" panose="02020603050405020304" pitchFamily="18" charset="0"/>
                <a:ea typeface="宋体" panose="02010600030101010101" pitchFamily="2" charset="-122"/>
              </a:rPr>
              <a:t>      A. If	                                   B. Ever since</a:t>
            </a:r>
          </a:p>
          <a:p>
            <a:pPr>
              <a:lnSpc>
                <a:spcPct val="150000"/>
              </a:lnSpc>
            </a:pPr>
            <a:r>
              <a:rPr lang="en-US" altLang="zh-CN" sz="2800" b="1" dirty="0" smtClean="0">
                <a:latin typeface="Times New Roman" panose="02020603050405020304" pitchFamily="18" charset="0"/>
                <a:ea typeface="宋体" panose="02010600030101010101" pitchFamily="2" charset="-122"/>
              </a:rPr>
              <a:t>      C. Even though	              D. Because</a:t>
            </a:r>
          </a:p>
        </p:txBody>
      </p:sp>
      <p:sp>
        <p:nvSpPr>
          <p:cNvPr id="2" name="TextBox 1"/>
          <p:cNvSpPr txBox="1"/>
          <p:nvPr/>
        </p:nvSpPr>
        <p:spPr>
          <a:xfrm>
            <a:off x="4754823" y="2880309"/>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1"/>
          <p:cNvSpPr txBox="1"/>
          <p:nvPr/>
        </p:nvSpPr>
        <p:spPr>
          <a:xfrm>
            <a:off x="3909332" y="4198394"/>
            <a:ext cx="491462"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C</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90220" y="1460955"/>
            <a:ext cx="11029950" cy="5478423"/>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3.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宁波模拟</a:t>
            </a:r>
            <a:r>
              <a:rPr lang="en-US" altLang="zh-CN" sz="2800" b="1" dirty="0" smtClean="0">
                <a:latin typeface="Times New Roman" panose="02020603050405020304" pitchFamily="18" charset="0"/>
                <a:ea typeface="宋体" panose="02010600030101010101" pitchFamily="2" charset="-122"/>
                <a:sym typeface="+mn-ea"/>
              </a:rPr>
              <a:t>) —What clothes should we wear to attend the ball?</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Dress _______ you like.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however	B. what	C. whatever	D. how</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4.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东营模拟</a:t>
            </a:r>
            <a:r>
              <a:rPr lang="en-US" altLang="zh-CN" sz="2800" b="1" dirty="0" smtClean="0">
                <a:latin typeface="Times New Roman" panose="02020603050405020304" pitchFamily="18" charset="0"/>
                <a:ea typeface="宋体" panose="02010600030101010101" pitchFamily="2" charset="-122"/>
                <a:sym typeface="+mn-ea"/>
              </a:rPr>
              <a:t>) — How long have you been studying at this school?</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I have been studying here _________. </a:t>
            </a:r>
          </a:p>
          <a:p>
            <a:pPr>
              <a:lnSpc>
                <a:spcPct val="125000"/>
              </a:lnSpc>
            </a:pPr>
            <a:r>
              <a:rPr lang="en-US" altLang="zh-CN" sz="2800" b="1" dirty="0" smtClean="0">
                <a:latin typeface="Times New Roman" panose="02020603050405020304" pitchFamily="18" charset="0"/>
                <a:ea typeface="宋体" panose="02010600030101010101" pitchFamily="2" charset="-122"/>
                <a:sym typeface="+mn-ea"/>
              </a:rPr>
              <a:t>     A. since I was thirteen years old</a:t>
            </a:r>
          </a:p>
          <a:p>
            <a:pPr>
              <a:lnSpc>
                <a:spcPct val="125000"/>
              </a:lnSpc>
            </a:pPr>
            <a:r>
              <a:rPr lang="en-US" altLang="zh-CN" sz="2800" b="1" dirty="0" smtClean="0">
                <a:latin typeface="Times New Roman" panose="02020603050405020304" pitchFamily="18" charset="0"/>
                <a:ea typeface="宋体" panose="02010600030101010101" pitchFamily="2" charset="-122"/>
                <a:sym typeface="+mn-ea"/>
              </a:rPr>
              <a:t>     B. when I was thirteen</a:t>
            </a:r>
          </a:p>
          <a:p>
            <a:pPr>
              <a:lnSpc>
                <a:spcPct val="125000"/>
              </a:lnSpc>
            </a:pPr>
            <a:r>
              <a:rPr lang="en-US" altLang="zh-CN" sz="2800" b="1" dirty="0" smtClean="0">
                <a:latin typeface="Times New Roman" panose="02020603050405020304" pitchFamily="18" charset="0"/>
                <a:ea typeface="宋体" panose="02010600030101010101" pitchFamily="2" charset="-122"/>
                <a:sym typeface="+mn-ea"/>
              </a:rPr>
              <a:t>     C. at the age of thirteen</a:t>
            </a:r>
          </a:p>
          <a:p>
            <a:pPr>
              <a:lnSpc>
                <a:spcPct val="125000"/>
              </a:lnSpc>
            </a:pPr>
            <a:r>
              <a:rPr lang="en-US" altLang="zh-CN" sz="2800" b="1" dirty="0" smtClean="0">
                <a:latin typeface="Times New Roman" panose="02020603050405020304" pitchFamily="18" charset="0"/>
                <a:ea typeface="宋体" panose="02010600030101010101" pitchFamily="2" charset="-122"/>
                <a:sym typeface="+mn-ea"/>
              </a:rPr>
              <a:t>     D. after I was thirteen</a:t>
            </a:r>
            <a:endParaRPr sz="2800" b="1" dirty="0">
              <a:latin typeface="Times New Roman" panose="02020603050405020304" pitchFamily="18" charset="0"/>
              <a:ea typeface="宋体" panose="02010600030101010101" pitchFamily="2" charset="-122"/>
              <a:sym typeface="+mn-ea"/>
            </a:endParaRPr>
          </a:p>
        </p:txBody>
      </p:sp>
      <p:sp>
        <p:nvSpPr>
          <p:cNvPr id="2" name="TextBox 1"/>
          <p:cNvSpPr txBox="1"/>
          <p:nvPr/>
        </p:nvSpPr>
        <p:spPr>
          <a:xfrm>
            <a:off x="2813912" y="2263787"/>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1"/>
          <p:cNvSpPr txBox="1"/>
          <p:nvPr/>
        </p:nvSpPr>
        <p:spPr>
          <a:xfrm>
            <a:off x="6040764" y="4202266"/>
            <a:ext cx="491462"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A</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90220" y="1855105"/>
            <a:ext cx="11029950" cy="397031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5.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宁波模拟</a:t>
            </a:r>
            <a:r>
              <a:rPr lang="en-US" altLang="zh-CN" sz="2800" b="1" dirty="0" smtClean="0">
                <a:latin typeface="Times New Roman" panose="02020603050405020304" pitchFamily="18" charset="0"/>
                <a:ea typeface="宋体" panose="02010600030101010101" pitchFamily="2" charset="-122"/>
                <a:sym typeface="+mn-ea"/>
              </a:rPr>
              <a:t>) ________, the players began the game.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Having taken our seats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Taking our seats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Being taken the seats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After we had taken our seats</a:t>
            </a:r>
          </a:p>
          <a:p>
            <a:pPr>
              <a:lnSpc>
                <a:spcPct val="150000"/>
              </a:lnSpc>
            </a:pPr>
            <a:endParaRPr lang="en-US" altLang="zh-CN" sz="2800" b="1" dirty="0" smtClean="0">
              <a:latin typeface="Times New Roman" panose="02020603050405020304" pitchFamily="18" charset="0"/>
              <a:ea typeface="宋体" panose="02010600030101010101" pitchFamily="2" charset="-122"/>
              <a:sym typeface="+mn-ea"/>
            </a:endParaRPr>
          </a:p>
        </p:txBody>
      </p:sp>
      <p:sp>
        <p:nvSpPr>
          <p:cNvPr id="2" name="TextBox 1"/>
          <p:cNvSpPr txBox="1"/>
          <p:nvPr/>
        </p:nvSpPr>
        <p:spPr>
          <a:xfrm>
            <a:off x="4201285" y="1995772"/>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D</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90220" y="1460955"/>
            <a:ext cx="11029950" cy="5185522"/>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6.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云南模拟</a:t>
            </a:r>
            <a:r>
              <a:rPr lang="en-US" altLang="zh-CN" sz="2800" b="1" dirty="0" smtClean="0">
                <a:latin typeface="Times New Roman" panose="02020603050405020304" pitchFamily="18" charset="0"/>
                <a:ea typeface="宋体" panose="02010600030101010101" pitchFamily="2" charset="-122"/>
                <a:sym typeface="+mn-ea"/>
              </a:rPr>
              <a:t>) I don’t know if she _______ to my birthday party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tomorrow. If she ________, I’ll be very happy.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comes; comes	B. comes; will come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comes; come	D. will come; comes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7. The little boy saved every coin ________buy his mother a present on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Mother’s Day.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in order that	 B. such that</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in order to	           D. so that</a:t>
            </a:r>
          </a:p>
        </p:txBody>
      </p:sp>
      <p:sp>
        <p:nvSpPr>
          <p:cNvPr id="2" name="TextBox 1"/>
          <p:cNvSpPr txBox="1"/>
          <p:nvPr/>
        </p:nvSpPr>
        <p:spPr>
          <a:xfrm>
            <a:off x="7102133" y="1601635"/>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D</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1"/>
          <p:cNvSpPr txBox="1"/>
          <p:nvPr/>
        </p:nvSpPr>
        <p:spPr>
          <a:xfrm>
            <a:off x="6040764" y="4202266"/>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90220" y="1460955"/>
            <a:ext cx="11029950" cy="5185522"/>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8.  — We’ll have a picnic if it _______ tomorrow.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Have a nice day.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won’t rain</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B. will rain</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doesn’t rain</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D. rains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9.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贺州</a:t>
            </a:r>
            <a:r>
              <a:rPr lang="en-US" altLang="zh-CN" sz="2800" b="1" dirty="0" smtClean="0">
                <a:latin typeface="Times New Roman" panose="02020603050405020304" pitchFamily="18" charset="0"/>
                <a:ea typeface="宋体" panose="02010600030101010101" pitchFamily="2" charset="-122"/>
                <a:sym typeface="+mn-ea"/>
              </a:rPr>
              <a:t>) I don’t know if Lucy_______ to Jack’s party next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Sunday. If she _______, so will I.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goes; goes	           B. will go; will go</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goes; will go	           D. will go; goes</a:t>
            </a:r>
          </a:p>
        </p:txBody>
      </p:sp>
      <p:sp>
        <p:nvSpPr>
          <p:cNvPr id="2" name="TextBox 1"/>
          <p:cNvSpPr txBox="1"/>
          <p:nvPr/>
        </p:nvSpPr>
        <p:spPr>
          <a:xfrm>
            <a:off x="5430988" y="1617399"/>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1"/>
          <p:cNvSpPr txBox="1"/>
          <p:nvPr/>
        </p:nvSpPr>
        <p:spPr>
          <a:xfrm>
            <a:off x="6561026" y="4202266"/>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D</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90220" y="1460955"/>
            <a:ext cx="11029950" cy="526297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10.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成都模拟改编</a:t>
            </a:r>
            <a:r>
              <a:rPr lang="en-US" altLang="zh-CN" sz="2800" b="1" dirty="0" smtClean="0">
                <a:latin typeface="Times New Roman" panose="02020603050405020304" pitchFamily="18" charset="0"/>
                <a:ea typeface="宋体" panose="02010600030101010101" pitchFamily="2" charset="-122"/>
                <a:sym typeface="+mn-ea"/>
              </a:rPr>
              <a:t>) Jack’s mother doesn’t know when her son </a:t>
            </a:r>
            <a:r>
              <a:rPr lang="zh-CN" altLang="en-US" sz="2800" b="1" dirty="0" smtClean="0">
                <a:latin typeface="Times New Roman" panose="02020603050405020304" pitchFamily="18" charset="0"/>
                <a:ea typeface="宋体" panose="02010600030101010101" pitchFamily="2" charset="-122"/>
                <a:sym typeface="+mn-ea"/>
              </a:rPr>
              <a:t>　　　　 </a:t>
            </a:r>
            <a:endParaRPr lang="en-US" altLang="zh-CN" sz="2800" b="1" dirty="0" smtClean="0">
              <a:latin typeface="Times New Roman" panose="02020603050405020304" pitchFamily="18" charset="0"/>
              <a:ea typeface="宋体" panose="02010600030101010101" pitchFamily="2" charset="-122"/>
              <a:sym typeface="+mn-ea"/>
            </a:endParaRP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_________ for Beijing. But if she _________, she will tell you.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will leave; knows</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B. leaves; will know</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leaves; knows</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D. will leave; will know</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11.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江都区校级模拟</a:t>
            </a:r>
            <a:r>
              <a:rPr lang="en-US" altLang="zh-CN" sz="2800" b="1" dirty="0" smtClean="0">
                <a:latin typeface="Times New Roman" panose="02020603050405020304" pitchFamily="18" charset="0"/>
                <a:ea typeface="宋体" panose="02010600030101010101" pitchFamily="2" charset="-122"/>
                <a:sym typeface="+mn-ea"/>
              </a:rPr>
              <a:t>) If he _________computer games, he </a:t>
            </a:r>
            <a:r>
              <a:rPr lang="zh-CN" altLang="en-US" sz="2800" b="1" dirty="0" smtClean="0">
                <a:latin typeface="Times New Roman" panose="02020603050405020304" pitchFamily="18" charset="0"/>
                <a:ea typeface="宋体" panose="02010600030101010101" pitchFamily="2" charset="-122"/>
                <a:sym typeface="+mn-ea"/>
              </a:rPr>
              <a:t>　　　　  </a:t>
            </a:r>
            <a:endParaRPr lang="en-US" altLang="zh-CN" sz="2800" b="1" dirty="0" smtClean="0">
              <a:latin typeface="Times New Roman" panose="02020603050405020304" pitchFamily="18" charset="0"/>
              <a:ea typeface="宋体" panose="02010600030101010101" pitchFamily="2" charset="-122"/>
              <a:sym typeface="+mn-ea"/>
            </a:endParaRP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________in the exam.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play; will fail	            B. will play; fails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plays; will fail	            D. will play; will fail</a:t>
            </a:r>
            <a:endParaRPr sz="2800" b="1" dirty="0">
              <a:latin typeface="Times New Roman" panose="02020603050405020304" pitchFamily="18" charset="0"/>
              <a:ea typeface="宋体" panose="02010600030101010101" pitchFamily="2" charset="-122"/>
              <a:sym typeface="+mn-ea"/>
            </a:endParaRPr>
          </a:p>
        </p:txBody>
      </p:sp>
      <p:sp>
        <p:nvSpPr>
          <p:cNvPr id="2" name="TextBox 1"/>
          <p:cNvSpPr txBox="1"/>
          <p:nvPr/>
        </p:nvSpPr>
        <p:spPr>
          <a:xfrm>
            <a:off x="1710326" y="2279552"/>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1"/>
          <p:cNvSpPr txBox="1"/>
          <p:nvPr/>
        </p:nvSpPr>
        <p:spPr>
          <a:xfrm>
            <a:off x="6308786" y="4202266"/>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90220" y="1460955"/>
            <a:ext cx="11029950" cy="526297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12.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达州</a:t>
            </a:r>
            <a:r>
              <a:rPr lang="en-US" altLang="zh-CN" sz="2800" b="1" dirty="0" smtClean="0">
                <a:latin typeface="Times New Roman" panose="02020603050405020304" pitchFamily="18" charset="0"/>
                <a:ea typeface="宋体" panose="02010600030101010101" pitchFamily="2" charset="-122"/>
                <a:sym typeface="+mn-ea"/>
              </a:rPr>
              <a:t>) — I wonder if Li </a:t>
            </a:r>
            <a:r>
              <a:rPr lang="en-US" altLang="zh-CN" sz="2800" b="1" dirty="0" err="1" smtClean="0">
                <a:latin typeface="Times New Roman" panose="02020603050405020304" pitchFamily="18" charset="0"/>
                <a:ea typeface="宋体" panose="02010600030101010101" pitchFamily="2" charset="-122"/>
                <a:sym typeface="+mn-ea"/>
              </a:rPr>
              <a:t>Hua</a:t>
            </a:r>
            <a:r>
              <a:rPr lang="en-US" altLang="zh-CN" sz="2800" b="1" dirty="0" smtClean="0">
                <a:latin typeface="Times New Roman" panose="02020603050405020304" pitchFamily="18" charset="0"/>
                <a:ea typeface="宋体" panose="02010600030101010101" pitchFamily="2" charset="-122"/>
                <a:sym typeface="+mn-ea"/>
              </a:rPr>
              <a:t> ________ to the hospital to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receive COVID-19 vaccinations(</a:t>
            </a:r>
            <a:r>
              <a:rPr lang="zh-CN" altLang="en-US" sz="2800" b="1" dirty="0" smtClean="0">
                <a:latin typeface="Times New Roman" panose="02020603050405020304" pitchFamily="18" charset="0"/>
                <a:ea typeface="宋体" panose="02010600030101010101" pitchFamily="2" charset="-122"/>
                <a:sym typeface="+mn-ea"/>
              </a:rPr>
              <a:t>疫苗接种</a:t>
            </a:r>
            <a:r>
              <a:rPr lang="en-US" altLang="zh-CN" sz="2800" b="1" dirty="0" smtClean="0">
                <a:latin typeface="Times New Roman" panose="02020603050405020304" pitchFamily="18" charset="0"/>
                <a:ea typeface="宋体" panose="02010600030101010101" pitchFamily="2" charset="-122"/>
                <a:sym typeface="+mn-ea"/>
              </a:rPr>
              <a: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I’m sure he will if he ________ time.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goes; will have	              B. will go; has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will go; will have	              D. goes; has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13.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哈尔滨二模改编</a:t>
            </a:r>
            <a:r>
              <a:rPr lang="en-US" altLang="zh-CN" sz="2800" b="1" dirty="0" smtClean="0">
                <a:latin typeface="Times New Roman" panose="02020603050405020304" pitchFamily="18" charset="0"/>
                <a:ea typeface="宋体" panose="02010600030101010101" pitchFamily="2" charset="-122"/>
                <a:sym typeface="+mn-ea"/>
              </a:rPr>
              <a:t>) — What are you going to do tomorrow?</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If there _________ tomorrow, we will go hiking.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isn’t rain</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B. won’t rain       C. isn’t rainy</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D. doesn’t have</a:t>
            </a:r>
            <a:endParaRPr sz="2800" b="1" dirty="0">
              <a:latin typeface="Times New Roman" panose="02020603050405020304" pitchFamily="18" charset="0"/>
              <a:ea typeface="宋体" panose="02010600030101010101" pitchFamily="2" charset="-122"/>
              <a:sym typeface="+mn-ea"/>
            </a:endParaRPr>
          </a:p>
        </p:txBody>
      </p:sp>
      <p:sp>
        <p:nvSpPr>
          <p:cNvPr id="2" name="TextBox 1"/>
          <p:cNvSpPr txBox="1"/>
          <p:nvPr/>
        </p:nvSpPr>
        <p:spPr>
          <a:xfrm>
            <a:off x="7149430" y="1601635"/>
            <a:ext cx="491462" cy="52322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B</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1"/>
          <p:cNvSpPr txBox="1"/>
          <p:nvPr/>
        </p:nvSpPr>
        <p:spPr>
          <a:xfrm>
            <a:off x="3423697" y="5479275"/>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90220" y="1460955"/>
            <a:ext cx="11029950" cy="526297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14.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海城模拟</a:t>
            </a:r>
            <a:r>
              <a:rPr lang="en-US" altLang="zh-CN" sz="2800" b="1" dirty="0" smtClean="0">
                <a:latin typeface="Times New Roman" panose="02020603050405020304" pitchFamily="18" charset="0"/>
                <a:ea typeface="宋体" panose="02010600030101010101" pitchFamily="2" charset="-122"/>
                <a:sym typeface="+mn-ea"/>
              </a:rPr>
              <a:t>)Mom can’t answer the phone now. She 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you back as soon as she ________ cooking.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will call; will finish	  B. will call; finishes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calls; will finish	             D. calls; finishes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15.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重庆模拟</a:t>
            </a:r>
            <a:r>
              <a:rPr lang="en-US" altLang="zh-CN" sz="2800" b="1" dirty="0" smtClean="0">
                <a:latin typeface="Times New Roman" panose="02020603050405020304" pitchFamily="18" charset="0"/>
                <a:ea typeface="宋体" panose="02010600030101010101" pitchFamily="2" charset="-122"/>
                <a:sym typeface="+mn-ea"/>
              </a:rPr>
              <a:t>) We won’t get good grades in P. E. ________ we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keep exercising every day.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if	                                   B. because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unless	                         D. since</a:t>
            </a:r>
            <a:endParaRPr sz="2800" b="1" dirty="0">
              <a:latin typeface="Times New Roman" panose="02020603050405020304" pitchFamily="18" charset="0"/>
              <a:ea typeface="宋体" panose="02010600030101010101" pitchFamily="2" charset="-122"/>
              <a:sym typeface="+mn-ea"/>
            </a:endParaRPr>
          </a:p>
        </p:txBody>
      </p:sp>
      <p:sp>
        <p:nvSpPr>
          <p:cNvPr id="2" name="TextBox 1"/>
          <p:cNvSpPr txBox="1"/>
          <p:nvPr/>
        </p:nvSpPr>
        <p:spPr>
          <a:xfrm>
            <a:off x="10239450" y="1617400"/>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B</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1"/>
          <p:cNvSpPr txBox="1"/>
          <p:nvPr/>
        </p:nvSpPr>
        <p:spPr>
          <a:xfrm>
            <a:off x="9540716" y="4202267"/>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90220" y="1460955"/>
            <a:ext cx="11029950" cy="526297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16.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黔东南州</a:t>
            </a:r>
            <a:r>
              <a:rPr lang="en-US" altLang="zh-CN" sz="2800" b="1" dirty="0" smtClean="0">
                <a:latin typeface="Times New Roman" panose="02020603050405020304" pitchFamily="18" charset="0"/>
                <a:ea typeface="宋体" panose="02010600030101010101" pitchFamily="2" charset="-122"/>
                <a:sym typeface="+mn-ea"/>
              </a:rPr>
              <a:t>) Judy is an outgoing girl. She shows everything on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her face, ________ she is happy or not.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whether 	             B. until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unless 	             D. although</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17.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宁波模拟</a:t>
            </a:r>
            <a:r>
              <a:rPr lang="en-US" altLang="zh-CN" sz="2800" b="1" dirty="0" smtClean="0">
                <a:latin typeface="Times New Roman" panose="02020603050405020304" pitchFamily="18" charset="0"/>
                <a:ea typeface="宋体" panose="02010600030101010101" pitchFamily="2" charset="-122"/>
                <a:sym typeface="+mn-ea"/>
              </a:rPr>
              <a:t>)The police needed more evidence ________ they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could draw a conclusion.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since	             B. after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before	             D. until</a:t>
            </a:r>
            <a:endParaRPr sz="2800" b="1" dirty="0">
              <a:latin typeface="Times New Roman" panose="02020603050405020304" pitchFamily="18" charset="0"/>
              <a:ea typeface="宋体" panose="02010600030101010101" pitchFamily="2" charset="-122"/>
              <a:sym typeface="+mn-ea"/>
            </a:endParaRPr>
          </a:p>
        </p:txBody>
      </p:sp>
      <p:sp>
        <p:nvSpPr>
          <p:cNvPr id="2" name="TextBox 1"/>
          <p:cNvSpPr txBox="1"/>
          <p:nvPr/>
        </p:nvSpPr>
        <p:spPr>
          <a:xfrm>
            <a:off x="3160753" y="2263788"/>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1"/>
          <p:cNvSpPr txBox="1"/>
          <p:nvPr/>
        </p:nvSpPr>
        <p:spPr>
          <a:xfrm>
            <a:off x="9414593" y="4186502"/>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69850" y="911225"/>
            <a:ext cx="12028805" cy="584708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195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490220" y="1460955"/>
            <a:ext cx="11029950" cy="526297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18.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文山州一模</a:t>
            </a:r>
            <a:r>
              <a:rPr lang="en-US" altLang="zh-CN" sz="2800" b="1" dirty="0" smtClean="0">
                <a:latin typeface="Times New Roman" panose="02020603050405020304" pitchFamily="18" charset="0"/>
                <a:ea typeface="宋体" panose="02010600030101010101" pitchFamily="2" charset="-122"/>
                <a:sym typeface="+mn-ea"/>
              </a:rPr>
              <a:t>) Don’t drive out at this time ________ there is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too much traffic.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though	           B. until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unless	           D. because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19.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黑龙江龙东改编</a:t>
            </a:r>
            <a:r>
              <a:rPr lang="en-US" altLang="zh-CN" sz="2800" b="1" dirty="0" smtClean="0">
                <a:latin typeface="Times New Roman" panose="02020603050405020304" pitchFamily="18" charset="0"/>
                <a:ea typeface="宋体" panose="02010600030101010101" pitchFamily="2" charset="-122"/>
                <a:sym typeface="+mn-ea"/>
              </a:rPr>
              <a:t>) We’ll cause more pollution _______ we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find ways to recycle more rubbish.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unless</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B. if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although</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D. whether</a:t>
            </a:r>
          </a:p>
        </p:txBody>
      </p:sp>
      <p:sp>
        <p:nvSpPr>
          <p:cNvPr id="2" name="TextBox 1"/>
          <p:cNvSpPr txBox="1"/>
          <p:nvPr/>
        </p:nvSpPr>
        <p:spPr>
          <a:xfrm>
            <a:off x="9041286" y="1617400"/>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D</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1"/>
          <p:cNvSpPr txBox="1"/>
          <p:nvPr/>
        </p:nvSpPr>
        <p:spPr>
          <a:xfrm>
            <a:off x="9603785" y="4218034"/>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068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422910" y="1735455"/>
            <a:ext cx="11534775" cy="4616648"/>
          </a:xfrm>
          <a:prstGeom prst="rect">
            <a:avLst/>
          </a:prstGeom>
          <a:noFill/>
        </p:spPr>
        <p:txBody>
          <a:bodyPr wrap="square" rtlCol="0">
            <a:spAutoFit/>
          </a:bodyPr>
          <a:lstStyle/>
          <a:p>
            <a:pPr>
              <a:lnSpc>
                <a:spcPct val="150000"/>
              </a:lnSpc>
            </a:pPr>
            <a:r>
              <a:rPr lang="zh-CN" altLang="en-US" sz="2800" b="1" dirty="0">
                <a:latin typeface="Times New Roman" panose="02020603050405020304" pitchFamily="18" charset="0"/>
                <a:ea typeface="宋体" panose="02010600030101010101" pitchFamily="2" charset="-122"/>
              </a:rPr>
              <a:t>一、单项选择</a:t>
            </a:r>
          </a:p>
          <a:p>
            <a:pPr marL="514350" indent="-514350">
              <a:lnSpc>
                <a:spcPct val="150000"/>
              </a:lnSpc>
              <a:buAutoNum type="arabicPeriod"/>
            </a:pPr>
            <a:r>
              <a:rPr lang="en-US" altLang="zh-CN" sz="2800" b="1" dirty="0" smtClean="0">
                <a:latin typeface="Times New Roman" panose="02020603050405020304" pitchFamily="18" charset="0"/>
                <a:ea typeface="宋体" panose="02010600030101010101" pitchFamily="2" charset="-122"/>
              </a:rPr>
              <a:t>(2018</a:t>
            </a:r>
            <a:r>
              <a:rPr lang="en-US" altLang="zh-CN" sz="2800" b="1" dirty="0" smtClean="0">
                <a:latin typeface="宋体" pitchFamily="2" charset="-122"/>
                <a:ea typeface="宋体" pitchFamily="2" charset="-122"/>
              </a:rPr>
              <a:t>·</a:t>
            </a:r>
            <a:r>
              <a:rPr lang="zh-CN" altLang="en-US" sz="2800" b="1" dirty="0" smtClean="0">
                <a:latin typeface="Times New Roman" panose="02020603050405020304" pitchFamily="18" charset="0"/>
                <a:ea typeface="宋体" panose="02010600030101010101" pitchFamily="2" charset="-122"/>
              </a:rPr>
              <a:t>河北</a:t>
            </a:r>
            <a:r>
              <a:rPr lang="en-US" altLang="zh-CN" sz="2800" b="1" dirty="0" smtClean="0">
                <a:latin typeface="Times New Roman" panose="02020603050405020304" pitchFamily="18" charset="0"/>
                <a:ea typeface="宋体" panose="02010600030101010101" pitchFamily="2" charset="-122"/>
              </a:rPr>
              <a:t>)Bob, dinner is ready. Please wash your hands ________ </a:t>
            </a:r>
          </a:p>
          <a:p>
            <a:pPr marL="514350" indent="-514350">
              <a:lnSpc>
                <a:spcPct val="150000"/>
              </a:lnSpc>
            </a:pPr>
            <a:r>
              <a:rPr lang="en-US" altLang="zh-CN" sz="2800" b="1" dirty="0" smtClean="0">
                <a:latin typeface="Times New Roman" panose="02020603050405020304" pitchFamily="18" charset="0"/>
                <a:ea typeface="宋体" panose="02010600030101010101" pitchFamily="2" charset="-122"/>
              </a:rPr>
              <a:t>       you eat.  </a:t>
            </a:r>
          </a:p>
          <a:p>
            <a:pPr>
              <a:lnSpc>
                <a:spcPct val="150000"/>
              </a:lnSpc>
            </a:pPr>
            <a:r>
              <a:rPr lang="en-US" altLang="zh-CN" sz="2800" b="1" dirty="0" smtClean="0">
                <a:latin typeface="Times New Roman" panose="02020603050405020304" pitchFamily="18" charset="0"/>
                <a:ea typeface="宋体" panose="02010600030101010101" pitchFamily="2" charset="-122"/>
              </a:rPr>
              <a:t>       A. until</a:t>
            </a:r>
            <a:r>
              <a:rPr lang="zh-CN" altLang="en-US" sz="2800" b="1" dirty="0" smtClean="0">
                <a:latin typeface="Times New Roman" panose="02020603050405020304" pitchFamily="18" charset="0"/>
                <a:ea typeface="宋体" panose="02010600030101010101" pitchFamily="2" charset="-122"/>
              </a:rPr>
              <a:t>　　</a:t>
            </a:r>
            <a:r>
              <a:rPr lang="en-US" altLang="zh-CN" sz="2800" b="1" dirty="0" smtClean="0">
                <a:latin typeface="Times New Roman" panose="02020603050405020304" pitchFamily="18" charset="0"/>
                <a:ea typeface="宋体" panose="02010600030101010101" pitchFamily="2" charset="-122"/>
              </a:rPr>
              <a:t>B. after</a:t>
            </a:r>
            <a:r>
              <a:rPr lang="zh-CN" altLang="en-US" sz="2800" b="1" dirty="0" smtClean="0">
                <a:latin typeface="Times New Roman" panose="02020603050405020304" pitchFamily="18" charset="0"/>
                <a:ea typeface="宋体" panose="02010600030101010101" pitchFamily="2" charset="-122"/>
              </a:rPr>
              <a:t>　　</a:t>
            </a:r>
            <a:r>
              <a:rPr lang="en-US" altLang="zh-CN" sz="2800" b="1" dirty="0" smtClean="0">
                <a:latin typeface="Times New Roman" panose="02020603050405020304" pitchFamily="18" charset="0"/>
                <a:ea typeface="宋体" panose="02010600030101010101" pitchFamily="2" charset="-122"/>
              </a:rPr>
              <a:t>C. while</a:t>
            </a:r>
            <a:r>
              <a:rPr lang="zh-CN" altLang="en-US" sz="2800" b="1" dirty="0" smtClean="0">
                <a:latin typeface="Times New Roman" panose="02020603050405020304" pitchFamily="18" charset="0"/>
                <a:ea typeface="宋体" panose="02010600030101010101" pitchFamily="2" charset="-122"/>
              </a:rPr>
              <a:t>　　</a:t>
            </a:r>
            <a:r>
              <a:rPr lang="en-US" altLang="zh-CN" sz="2800" b="1" dirty="0" smtClean="0">
                <a:latin typeface="Times New Roman" panose="02020603050405020304" pitchFamily="18" charset="0"/>
                <a:ea typeface="宋体" panose="02010600030101010101" pitchFamily="2" charset="-122"/>
              </a:rPr>
              <a:t>D. before</a:t>
            </a:r>
          </a:p>
          <a:p>
            <a:pPr marL="514350" indent="-514350">
              <a:lnSpc>
                <a:spcPct val="150000"/>
              </a:lnSpc>
              <a:buAutoNum type="arabicPeriod" startAt="2"/>
            </a:pPr>
            <a:r>
              <a:rPr lang="en-US" altLang="zh-CN" sz="2800" b="1" dirty="0" smtClean="0">
                <a:latin typeface="Times New Roman" panose="02020603050405020304" pitchFamily="18" charset="0"/>
                <a:ea typeface="宋体" panose="02010600030101010101" pitchFamily="2" charset="-122"/>
              </a:rPr>
              <a:t>(2017</a:t>
            </a:r>
            <a:r>
              <a:rPr lang="en-US" altLang="zh-CN" sz="2800" b="1" dirty="0" smtClean="0">
                <a:latin typeface="宋体" pitchFamily="2" charset="-122"/>
                <a:ea typeface="宋体" pitchFamily="2" charset="-122"/>
              </a:rPr>
              <a:t>·</a:t>
            </a:r>
            <a:r>
              <a:rPr lang="zh-CN" altLang="en-US" sz="2800" b="1" dirty="0" smtClean="0">
                <a:latin typeface="Times New Roman" panose="02020603050405020304" pitchFamily="18" charset="0"/>
                <a:ea typeface="宋体" panose="02010600030101010101" pitchFamily="2" charset="-122"/>
              </a:rPr>
              <a:t>河北</a:t>
            </a:r>
            <a:r>
              <a:rPr lang="en-US" altLang="zh-CN" sz="2800" b="1" dirty="0" smtClean="0">
                <a:latin typeface="Times New Roman" panose="02020603050405020304" pitchFamily="18" charset="0"/>
                <a:ea typeface="宋体" panose="02010600030101010101" pitchFamily="2" charset="-122"/>
              </a:rPr>
              <a:t>) Mom won’t let Dick go out ________ he promises to be </a:t>
            </a:r>
          </a:p>
          <a:p>
            <a:pPr marL="514350" indent="-514350">
              <a:lnSpc>
                <a:spcPct val="150000"/>
              </a:lnSpc>
            </a:pPr>
            <a:r>
              <a:rPr lang="en-US" altLang="zh-CN" sz="2800" b="1" dirty="0" smtClean="0">
                <a:latin typeface="Times New Roman" panose="02020603050405020304" pitchFamily="18" charset="0"/>
                <a:ea typeface="宋体" panose="02010600030101010101" pitchFamily="2" charset="-122"/>
              </a:rPr>
              <a:t>       back by 10:00 tonight.  </a:t>
            </a:r>
          </a:p>
          <a:p>
            <a:pPr>
              <a:lnSpc>
                <a:spcPct val="150000"/>
              </a:lnSpc>
            </a:pPr>
            <a:r>
              <a:rPr lang="en-US" altLang="zh-CN" sz="2800" b="1" dirty="0" smtClean="0">
                <a:latin typeface="Times New Roman" panose="02020603050405020304" pitchFamily="18" charset="0"/>
                <a:ea typeface="宋体" panose="02010600030101010101" pitchFamily="2" charset="-122"/>
              </a:rPr>
              <a:t>       A. if	       B. when	C. since	D. unless</a:t>
            </a:r>
          </a:p>
        </p:txBody>
      </p:sp>
      <p:sp>
        <p:nvSpPr>
          <p:cNvPr id="8" name="圆角矩形 7"/>
          <p:cNvSpPr/>
          <p:nvPr/>
        </p:nvSpPr>
        <p:spPr>
          <a:xfrm>
            <a:off x="2304415" y="1073785"/>
            <a:ext cx="3659505" cy="503555"/>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zh-CN" dirty="0"/>
              <a:t>                    </a:t>
            </a:r>
          </a:p>
        </p:txBody>
      </p:sp>
      <p:sp>
        <p:nvSpPr>
          <p:cNvPr id="3" name="矩形 2"/>
          <p:cNvSpPr/>
          <p:nvPr/>
        </p:nvSpPr>
        <p:spPr>
          <a:xfrm>
            <a:off x="2977515" y="1073785"/>
            <a:ext cx="5560060" cy="503555"/>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a:latin typeface="黑体" panose="02010609060101010101" pitchFamily="49" charset="-122"/>
                <a:ea typeface="黑体" panose="02010609060101010101" pitchFamily="49" charset="-122"/>
                <a:cs typeface="黑体" panose="02010609060101010101" pitchFamily="49" charset="-122"/>
              </a:rPr>
              <a:t>数据连接</a:t>
            </a:r>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a:latin typeface="黑体" panose="02010609060101010101" pitchFamily="49" charset="-122"/>
                <a:ea typeface="黑体" panose="02010609060101010101" pitchFamily="49" charset="-122"/>
                <a:cs typeface="黑体" panose="02010609060101010101" pitchFamily="49" charset="-122"/>
              </a:rPr>
              <a:t>真题试做</a:t>
            </a:r>
          </a:p>
        </p:txBody>
      </p:sp>
      <p:sp>
        <p:nvSpPr>
          <p:cNvPr id="6" name="椭圆 5"/>
          <p:cNvSpPr/>
          <p:nvPr/>
        </p:nvSpPr>
        <p:spPr>
          <a:xfrm>
            <a:off x="2599055" y="960120"/>
            <a:ext cx="729615" cy="72961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a:latin typeface="黑体" panose="02010609060101010101" pitchFamily="49" charset="-122"/>
                <a:ea typeface="黑体" panose="02010609060101010101" pitchFamily="49" charset="-122"/>
              </a:rPr>
              <a:t>2         </a:t>
            </a:r>
          </a:p>
        </p:txBody>
      </p:sp>
      <p:sp>
        <p:nvSpPr>
          <p:cNvPr id="7" name="文本框 6"/>
          <p:cNvSpPr txBox="1"/>
          <p:nvPr/>
        </p:nvSpPr>
        <p:spPr>
          <a:xfrm>
            <a:off x="10198385" y="2533343"/>
            <a:ext cx="553698"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D</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7491467" y="4450976"/>
            <a:ext cx="793750"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 </a:t>
            </a:r>
            <a:r>
              <a:rPr lang="en-US" altLang="zh-CN" sz="2800" b="1" dirty="0" smtClean="0">
                <a:solidFill>
                  <a:srgbClr val="FF0000"/>
                </a:solidFill>
                <a:latin typeface="Times New Roman" panose="02020603050405020304" pitchFamily="18" charset="0"/>
                <a:cs typeface="Times New Roman" panose="02020603050405020304" pitchFamily="18" charset="0"/>
              </a:rPr>
              <a:t>D</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28905" y="903605"/>
            <a:ext cx="11931650" cy="597598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40665"/>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8125"/>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5514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5"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5688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6"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grpSp>
        <p:nvGrpSpPr>
          <p:cNvPr id="11" name="组合 10"/>
          <p:cNvGrpSpPr/>
          <p:nvPr/>
        </p:nvGrpSpPr>
        <p:grpSpPr>
          <a:xfrm>
            <a:off x="554039" y="1511590"/>
            <a:ext cx="5594985" cy="627895"/>
            <a:chOff x="1034884" y="629878"/>
            <a:chExt cx="5594985" cy="627895"/>
          </a:xfrm>
        </p:grpSpPr>
        <p:sp>
          <p:nvSpPr>
            <p:cNvPr id="12" name="圆角矩形 6">
              <a:hlinkClick r:id="rId7" action="ppaction://hlinksldjump"/>
            </p:cNvPr>
            <p:cNvSpPr/>
            <p:nvPr>
              <p:custDataLst>
                <p:tags r:id="rId2"/>
              </p:custDataLst>
            </p:nvPr>
          </p:nvSpPr>
          <p:spPr>
            <a:xfrm flipH="1">
              <a:off x="2671279" y="664803"/>
              <a:ext cx="3958590"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a:r>
                <a:rPr lang="zh-CN" altLang="en-US" sz="2800" b="1" dirty="0" smtClean="0">
                  <a:latin typeface="黑体" panose="02010609060101010101" pitchFamily="49" charset="-122"/>
                  <a:ea typeface="黑体" panose="02010609060101010101" pitchFamily="49" charset="-122"/>
                </a:rPr>
                <a:t>定语从句</a:t>
              </a:r>
              <a:endParaRPr lang="zh-CN" altLang="zh-CN" sz="2800" b="1" dirty="0">
                <a:latin typeface="黑体" panose="02010609060101010101" pitchFamily="49" charset="-122"/>
                <a:ea typeface="黑体" panose="02010609060101010101" pitchFamily="49" charset="-122"/>
              </a:endParaRPr>
            </a:p>
          </p:txBody>
        </p:sp>
        <p:sp>
          <p:nvSpPr>
            <p:cNvPr id="13"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3" name="TextBox 2"/>
          <p:cNvSpPr txBox="1"/>
          <p:nvPr/>
        </p:nvSpPr>
        <p:spPr>
          <a:xfrm>
            <a:off x="321901" y="2187004"/>
            <a:ext cx="10784910" cy="737235"/>
          </a:xfrm>
          <a:prstGeom prst="rect">
            <a:avLst/>
          </a:prstGeom>
          <a:noFill/>
        </p:spPr>
        <p:txBody>
          <a:bodyPr wrap="square" rtlCol="0">
            <a:spAutoFit/>
          </a:bodyPr>
          <a:lstStyle/>
          <a:p>
            <a:pPr>
              <a:lnSpc>
                <a:spcPct val="150000"/>
              </a:lnSpc>
            </a:pPr>
            <a:r>
              <a:rPr lang="zh-CN" altLang="zh-CN" sz="2800" b="1" dirty="0">
                <a:latin typeface="Times New Roman" panose="02020603050405020304" pitchFamily="18" charset="0"/>
                <a:ea typeface="宋体" panose="02010600030101010101" pitchFamily="2" charset="-122"/>
              </a:rPr>
              <a:t>【学法方法点拨】</a:t>
            </a:r>
          </a:p>
        </p:txBody>
      </p:sp>
      <p:sp>
        <p:nvSpPr>
          <p:cNvPr id="15" name="TextBox 14"/>
          <p:cNvSpPr txBox="1"/>
          <p:nvPr/>
        </p:nvSpPr>
        <p:spPr>
          <a:xfrm>
            <a:off x="551788" y="2885073"/>
            <a:ext cx="11067398" cy="3222998"/>
          </a:xfrm>
          <a:prstGeom prst="rect">
            <a:avLst/>
          </a:prstGeom>
          <a:noFill/>
        </p:spPr>
        <p:txBody>
          <a:bodyPr wrap="square" rtlCol="0">
            <a:spAutoFit/>
          </a:bodyPr>
          <a:lstStyle/>
          <a:p>
            <a:pPr>
              <a:lnSpc>
                <a:spcPct val="150000"/>
              </a:lnSpc>
            </a:pPr>
            <a:r>
              <a:rPr lang="zh-CN" altLang="zh-CN" sz="2800" b="1" dirty="0" smtClean="0">
                <a:latin typeface="宋体" pitchFamily="2" charset="-122"/>
                <a:ea typeface="宋体" pitchFamily="2" charset="-122"/>
              </a:rPr>
              <a:t>复合句中作定语并且修饰主句中某一名词或代词的从句</a:t>
            </a:r>
            <a:r>
              <a:rPr lang="en-US" altLang="zh-CN" sz="2800" b="1" dirty="0" smtClean="0">
                <a:latin typeface="宋体" pitchFamily="2" charset="-122"/>
                <a:ea typeface="宋体" pitchFamily="2" charset="-122"/>
              </a:rPr>
              <a:t>,</a:t>
            </a:r>
            <a:r>
              <a:rPr lang="zh-CN" altLang="zh-CN" sz="2800" b="1" dirty="0" smtClean="0">
                <a:latin typeface="宋体" pitchFamily="2" charset="-122"/>
                <a:ea typeface="宋体" pitchFamily="2" charset="-122"/>
              </a:rPr>
              <a:t>叫定语从句。被定语从句所修饰的词叫先行词</a:t>
            </a:r>
            <a:r>
              <a:rPr lang="en-US" altLang="zh-CN" sz="2800" b="1" dirty="0" smtClean="0">
                <a:latin typeface="宋体" pitchFamily="2" charset="-122"/>
                <a:ea typeface="宋体" pitchFamily="2" charset="-122"/>
              </a:rPr>
              <a:t>,</a:t>
            </a:r>
            <a:r>
              <a:rPr lang="zh-CN" altLang="zh-CN" sz="2800" b="1" dirty="0" smtClean="0">
                <a:latin typeface="宋体" pitchFamily="2" charset="-122"/>
                <a:ea typeface="宋体" pitchFamily="2" charset="-122"/>
              </a:rPr>
              <a:t>通常位于定语从句之前。引导定语从句的有关系代词</a:t>
            </a:r>
            <a:r>
              <a:rPr lang="en-US" altLang="zh-CN" sz="2800" b="1" dirty="0" smtClean="0">
                <a:latin typeface="Times New Roman" pitchFamily="18" charset="0"/>
                <a:ea typeface="宋体" pitchFamily="2" charset="-122"/>
                <a:cs typeface="Times New Roman" pitchFamily="18" charset="0"/>
              </a:rPr>
              <a:t>that</a:t>
            </a:r>
            <a:r>
              <a:rPr lang="zh-CN" altLang="zh-CN" sz="2800" b="1" dirty="0" smtClean="0">
                <a:latin typeface="Times New Roman" pitchFamily="18" charset="0"/>
                <a:ea typeface="宋体" pitchFamily="2" charset="-122"/>
                <a:cs typeface="Times New Roman" pitchFamily="18" charset="0"/>
              </a:rPr>
              <a:t>、</a:t>
            </a:r>
            <a:r>
              <a:rPr lang="en-US" altLang="zh-CN" sz="2800" b="1" dirty="0" smtClean="0">
                <a:latin typeface="Times New Roman" pitchFamily="18" charset="0"/>
                <a:ea typeface="宋体" pitchFamily="2" charset="-122"/>
                <a:cs typeface="Times New Roman" pitchFamily="18" charset="0"/>
              </a:rPr>
              <a:t>which</a:t>
            </a:r>
            <a:r>
              <a:rPr lang="zh-CN" altLang="zh-CN" sz="2800" b="1" dirty="0" smtClean="0">
                <a:latin typeface="Times New Roman" pitchFamily="18" charset="0"/>
                <a:ea typeface="宋体" pitchFamily="2" charset="-122"/>
                <a:cs typeface="Times New Roman" pitchFamily="18" charset="0"/>
              </a:rPr>
              <a:t>、</a:t>
            </a:r>
            <a:r>
              <a:rPr lang="en-US" altLang="zh-CN" sz="2800" b="1" dirty="0" smtClean="0">
                <a:latin typeface="Times New Roman" pitchFamily="18" charset="0"/>
                <a:ea typeface="宋体" pitchFamily="2" charset="-122"/>
                <a:cs typeface="Times New Roman" pitchFamily="18" charset="0"/>
              </a:rPr>
              <a:t>who</a:t>
            </a:r>
            <a:r>
              <a:rPr lang="zh-CN" altLang="zh-CN" sz="2800" b="1" dirty="0" smtClean="0">
                <a:latin typeface="Times New Roman" pitchFamily="18" charset="0"/>
                <a:ea typeface="宋体" pitchFamily="2" charset="-122"/>
                <a:cs typeface="Times New Roman" pitchFamily="18" charset="0"/>
              </a:rPr>
              <a:t>、</a:t>
            </a:r>
            <a:r>
              <a:rPr lang="en-US" altLang="zh-CN" sz="2800" b="1" dirty="0" smtClean="0">
                <a:latin typeface="Times New Roman" pitchFamily="18" charset="0"/>
                <a:ea typeface="宋体" pitchFamily="2" charset="-122"/>
                <a:cs typeface="Times New Roman" pitchFamily="18" charset="0"/>
              </a:rPr>
              <a:t>whom</a:t>
            </a:r>
            <a:r>
              <a:rPr lang="zh-CN" altLang="zh-CN" sz="2800" b="1" dirty="0" smtClean="0">
                <a:latin typeface="Times New Roman" pitchFamily="18" charset="0"/>
                <a:ea typeface="宋体" pitchFamily="2" charset="-122"/>
                <a:cs typeface="Times New Roman" pitchFamily="18" charset="0"/>
              </a:rPr>
              <a:t>、</a:t>
            </a:r>
            <a:r>
              <a:rPr lang="en-US" altLang="zh-CN" sz="2800" b="1" dirty="0" smtClean="0">
                <a:latin typeface="Times New Roman" pitchFamily="18" charset="0"/>
                <a:ea typeface="宋体" pitchFamily="2" charset="-122"/>
                <a:cs typeface="Times New Roman" pitchFamily="18" charset="0"/>
              </a:rPr>
              <a:t>whose</a:t>
            </a:r>
            <a:r>
              <a:rPr lang="zh-CN" altLang="zh-CN" sz="2800" b="1" dirty="0" smtClean="0">
                <a:latin typeface="宋体" pitchFamily="2" charset="-122"/>
                <a:ea typeface="宋体" pitchFamily="2" charset="-122"/>
              </a:rPr>
              <a:t>和关系副词</a:t>
            </a:r>
            <a:r>
              <a:rPr lang="en-US" altLang="zh-CN" sz="2800" b="1" dirty="0" smtClean="0">
                <a:latin typeface="Times New Roman" pitchFamily="18" charset="0"/>
                <a:ea typeface="宋体" pitchFamily="2" charset="-122"/>
                <a:cs typeface="Times New Roman" pitchFamily="18" charset="0"/>
              </a:rPr>
              <a:t>when</a:t>
            </a:r>
            <a:r>
              <a:rPr lang="zh-CN" altLang="zh-CN" sz="2800" b="1" dirty="0" smtClean="0">
                <a:latin typeface="Times New Roman" pitchFamily="18" charset="0"/>
                <a:ea typeface="宋体" pitchFamily="2" charset="-122"/>
                <a:cs typeface="Times New Roman" pitchFamily="18" charset="0"/>
              </a:rPr>
              <a:t>、</a:t>
            </a:r>
            <a:r>
              <a:rPr lang="en-US" altLang="zh-CN" sz="2800" b="1" dirty="0" smtClean="0">
                <a:latin typeface="Times New Roman" pitchFamily="18" charset="0"/>
                <a:ea typeface="宋体" pitchFamily="2" charset="-122"/>
                <a:cs typeface="Times New Roman" pitchFamily="18" charset="0"/>
              </a:rPr>
              <a:t>where</a:t>
            </a:r>
            <a:r>
              <a:rPr lang="zh-CN" altLang="zh-CN" sz="2800" b="1" dirty="0" smtClean="0">
                <a:latin typeface="Times New Roman" pitchFamily="18" charset="0"/>
                <a:ea typeface="宋体" pitchFamily="2" charset="-122"/>
                <a:cs typeface="Times New Roman" pitchFamily="18" charset="0"/>
              </a:rPr>
              <a:t>、</a:t>
            </a:r>
            <a:r>
              <a:rPr lang="en-US" altLang="zh-CN" sz="2800" b="1" dirty="0" smtClean="0">
                <a:latin typeface="Times New Roman" pitchFamily="18" charset="0"/>
                <a:ea typeface="宋体" pitchFamily="2" charset="-122"/>
                <a:cs typeface="Times New Roman" pitchFamily="18" charset="0"/>
              </a:rPr>
              <a:t>why</a:t>
            </a:r>
            <a:r>
              <a:rPr lang="zh-CN" altLang="zh-CN" sz="2800" b="1" dirty="0" smtClean="0">
                <a:latin typeface="宋体" pitchFamily="2" charset="-122"/>
                <a:ea typeface="宋体" pitchFamily="2" charset="-122"/>
              </a:rPr>
              <a:t>等。关系代词或关系副词位于先行词和定语从句之间</a:t>
            </a:r>
            <a:r>
              <a:rPr lang="en-US" altLang="zh-CN" sz="2800" b="1" dirty="0" smtClean="0">
                <a:latin typeface="宋体" pitchFamily="2" charset="-122"/>
                <a:ea typeface="宋体" pitchFamily="2" charset="-122"/>
              </a:rPr>
              <a:t>,</a:t>
            </a:r>
            <a:r>
              <a:rPr lang="zh-CN" altLang="zh-CN" sz="2800" b="1" dirty="0" smtClean="0">
                <a:latin typeface="宋体" pitchFamily="2" charset="-122"/>
                <a:ea typeface="宋体" pitchFamily="2" charset="-122"/>
              </a:rPr>
              <a:t>它既起连接作用</a:t>
            </a:r>
            <a:r>
              <a:rPr lang="en-US" altLang="zh-CN" sz="2800" b="1" dirty="0" smtClean="0">
                <a:latin typeface="宋体" pitchFamily="2" charset="-122"/>
                <a:ea typeface="宋体" pitchFamily="2" charset="-122"/>
              </a:rPr>
              <a:t>,</a:t>
            </a:r>
            <a:r>
              <a:rPr lang="zh-CN" altLang="zh-CN" sz="2800" b="1" dirty="0" smtClean="0">
                <a:latin typeface="宋体" pitchFamily="2" charset="-122"/>
                <a:ea typeface="宋体" pitchFamily="2" charset="-122"/>
              </a:rPr>
              <a:t>又充当从句中的一个成分。</a:t>
            </a:r>
            <a:endParaRPr lang="zh-CN" altLang="en-US" sz="2800" b="1" dirty="0">
              <a:latin typeface="宋体" pitchFamily="2" charset="-122"/>
              <a:ea typeface="宋体" pitchFamily="2" charset="-122"/>
            </a:endParaRPr>
          </a:p>
        </p:txBody>
      </p:sp>
    </p:spTree>
    <p:custDataLst>
      <p:tags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320" y="1003300"/>
            <a:ext cx="11931650" cy="576707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4"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100514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5"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graphicFrame>
        <p:nvGraphicFramePr>
          <p:cNvPr id="6" name="表格 5"/>
          <p:cNvGraphicFramePr>
            <a:graphicFrameLocks noGrp="1"/>
          </p:cNvGraphicFramePr>
          <p:nvPr>
            <p:custDataLst>
              <p:tags r:id="rId2"/>
            </p:custDataLst>
          </p:nvPr>
        </p:nvGraphicFramePr>
        <p:xfrm>
          <a:off x="554354" y="1637030"/>
          <a:ext cx="11332845" cy="5016018"/>
        </p:xfrm>
        <a:graphic>
          <a:graphicData uri="http://schemas.openxmlformats.org/drawingml/2006/table">
            <a:tbl>
              <a:tblPr firstRow="1" firstCol="1" bandRow="1">
                <a:tableStyleId>{5940675A-B579-460E-94D1-54222C63F5DA}</a:tableStyleId>
              </a:tblPr>
              <a:tblGrid>
                <a:gridCol w="454668"/>
                <a:gridCol w="1012641"/>
                <a:gridCol w="2090614"/>
                <a:gridCol w="1175970"/>
                <a:gridCol w="6598952"/>
              </a:tblGrid>
              <a:tr h="415290">
                <a:tc gridSpan="2">
                  <a:txBody>
                    <a:bodyPr/>
                    <a:lstStyle/>
                    <a:p>
                      <a:pPr algn="ctr" fontAlgn="auto">
                        <a:lnSpc>
                          <a:spcPct val="150000"/>
                        </a:lnSpc>
                        <a:buNone/>
                      </a:pPr>
                      <a:r>
                        <a:rPr lang="zh-CN" altLang="en-US" sz="2400" b="1" dirty="0" smtClean="0">
                          <a:latin typeface="黑体" panose="02010609060101010101" pitchFamily="49" charset="-122"/>
                          <a:ea typeface="黑体" panose="02010609060101010101" pitchFamily="49" charset="-122"/>
                        </a:rPr>
                        <a:t>关系词</a:t>
                      </a:r>
                    </a:p>
                  </a:txBody>
                  <a:tcPr marL="66675" marR="66675" marT="0" marB="0" anchor="ctr"/>
                </a:tc>
                <a:tc hMerge="1">
                  <a:txBody>
                    <a:bodyPr/>
                    <a:lstStyle/>
                    <a:p>
                      <a:endParaRPr lang="zh-CN" altLang="en-US"/>
                    </a:p>
                  </a:txBody>
                  <a:tcPr/>
                </a:tc>
                <a:tc>
                  <a:txBody>
                    <a:bodyPr/>
                    <a:lstStyle/>
                    <a:p>
                      <a:pPr algn="ctr" fontAlgn="auto">
                        <a:lnSpc>
                          <a:spcPct val="150000"/>
                        </a:lnSpc>
                        <a:buNone/>
                      </a:pPr>
                      <a:r>
                        <a:rPr lang="zh-CN" altLang="en-US" sz="2400" b="1" dirty="0" smtClean="0">
                          <a:latin typeface="黑体" panose="02010609060101010101" pitchFamily="49" charset="-122"/>
                          <a:ea typeface="黑体" panose="02010609060101010101" pitchFamily="49" charset="-122"/>
                        </a:rPr>
                        <a:t>作用</a:t>
                      </a:r>
                    </a:p>
                  </a:txBody>
                  <a:tcPr marL="66675" marR="66675" marT="0" marB="0" anchor="ctr"/>
                </a:tc>
                <a:tc>
                  <a:txBody>
                    <a:bodyPr/>
                    <a:lstStyle/>
                    <a:p>
                      <a:pPr algn="ctr" fontAlgn="auto">
                        <a:lnSpc>
                          <a:spcPct val="150000"/>
                        </a:lnSpc>
                        <a:buNone/>
                      </a:pPr>
                      <a:r>
                        <a:rPr lang="zh-CN" altLang="en-US" sz="2400" b="1" dirty="0" smtClean="0">
                          <a:latin typeface="黑体" panose="02010609060101010101" pitchFamily="49" charset="-122"/>
                          <a:ea typeface="黑体" panose="02010609060101010101" pitchFamily="49" charset="-122"/>
                        </a:rPr>
                        <a:t>先行词</a:t>
                      </a:r>
                    </a:p>
                  </a:txBody>
                  <a:tcPr marL="66675" marR="66675" marT="0" marB="0" anchor="ctr"/>
                </a:tc>
                <a:tc>
                  <a:txBody>
                    <a:bodyPr/>
                    <a:lstStyle/>
                    <a:p>
                      <a:pPr algn="ctr" fontAlgn="auto">
                        <a:lnSpc>
                          <a:spcPct val="150000"/>
                        </a:lnSpc>
                        <a:buNone/>
                      </a:pPr>
                      <a:r>
                        <a:rPr lang="zh-CN" altLang="en-US" sz="2400" b="1" dirty="0" smtClean="0">
                          <a:latin typeface="黑体" panose="02010609060101010101" pitchFamily="49" charset="-122"/>
                          <a:ea typeface="黑体" panose="02010609060101010101" pitchFamily="49" charset="-122"/>
                        </a:rPr>
                        <a:t>例句</a:t>
                      </a:r>
                    </a:p>
                  </a:txBody>
                  <a:tcPr marL="66675" marR="66675" marT="0" marB="0" anchor="ctr"/>
                </a:tc>
              </a:tr>
              <a:tr h="1724178">
                <a:tc rowSpan="3">
                  <a:txBody>
                    <a:bodyPr/>
                    <a:lstStyle/>
                    <a:p>
                      <a:pPr algn="l">
                        <a:lnSpc>
                          <a:spcPct val="150000"/>
                        </a:lnSpc>
                        <a:spcAft>
                          <a:spcPts val="0"/>
                        </a:spcAft>
                      </a:pPr>
                      <a:r>
                        <a:rPr lang="zh-CN" altLang="zh-CN" sz="2400" b="1" kern="0" dirty="0" smtClean="0">
                          <a:solidFill>
                            <a:srgbClr val="FF00FF"/>
                          </a:solidFill>
                          <a:latin typeface="Times New Roman"/>
                          <a:ea typeface="宋体"/>
                          <a:cs typeface="Times New Roman"/>
                        </a:rPr>
                        <a:t>关系</a:t>
                      </a:r>
                      <a:endParaRPr lang="en-US" altLang="zh-CN" sz="2400" b="1" kern="0" dirty="0" smtClean="0">
                        <a:solidFill>
                          <a:srgbClr val="FF00FF"/>
                        </a:solidFill>
                        <a:latin typeface="Times New Roman"/>
                        <a:ea typeface="宋体"/>
                        <a:cs typeface="Times New Roman"/>
                      </a:endParaRPr>
                    </a:p>
                    <a:p>
                      <a:pPr algn="l">
                        <a:lnSpc>
                          <a:spcPct val="150000"/>
                        </a:lnSpc>
                        <a:spcAft>
                          <a:spcPts val="0"/>
                        </a:spcAft>
                      </a:pPr>
                      <a:r>
                        <a:rPr lang="zh-CN" altLang="zh-CN" sz="2400" b="1" kern="0" dirty="0" smtClean="0">
                          <a:solidFill>
                            <a:srgbClr val="FF00FF"/>
                          </a:solidFill>
                          <a:latin typeface="Times New Roman"/>
                          <a:ea typeface="宋体"/>
                          <a:cs typeface="Times New Roman"/>
                        </a:rPr>
                        <a:t>代词</a:t>
                      </a:r>
                      <a:endParaRPr lang="en-US" altLang="zh-CN" sz="2400" b="1" dirty="0" smtClean="0">
                        <a:latin typeface="Times New Roman" panose="02020603050405020304" pitchFamily="18" charset="0"/>
                        <a:ea typeface="宋体" panose="02010600030101010101" pitchFamily="2" charset="-122"/>
                      </a:endParaRPr>
                    </a:p>
                  </a:txBody>
                  <a:tcPr marL="66675" marR="66675"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that</a:t>
                      </a:r>
                      <a:r>
                        <a:rPr lang="zh-CN" altLang="en-US" sz="2400" b="1" dirty="0" smtClean="0">
                          <a:latin typeface="Times New Roman" panose="02020603050405020304" pitchFamily="18" charset="0"/>
                          <a:ea typeface="宋体" panose="02010600030101010101" pitchFamily="2" charset="-122"/>
                        </a:rPr>
                        <a:t>、</a:t>
                      </a:r>
                      <a:r>
                        <a:rPr lang="en-US" altLang="zh-CN" sz="2400" b="1" dirty="0" smtClean="0">
                          <a:latin typeface="Times New Roman" panose="02020603050405020304" pitchFamily="18" charset="0"/>
                          <a:ea typeface="宋体" panose="02010600030101010101" pitchFamily="2" charset="-122"/>
                        </a:rPr>
                        <a:t>who</a:t>
                      </a:r>
                      <a:r>
                        <a:rPr lang="zh-CN" altLang="en-US" sz="2400" b="1" dirty="0" smtClean="0">
                          <a:latin typeface="Times New Roman" panose="02020603050405020304" pitchFamily="18" charset="0"/>
                          <a:ea typeface="宋体" panose="02010600030101010101" pitchFamily="2" charset="-122"/>
                        </a:rPr>
                        <a:t>、</a:t>
                      </a:r>
                      <a:r>
                        <a:rPr lang="en-US" altLang="zh-CN" sz="2400" b="1" dirty="0" smtClean="0">
                          <a:latin typeface="Times New Roman" panose="02020603050405020304" pitchFamily="18" charset="0"/>
                          <a:ea typeface="宋体" panose="02010600030101010101" pitchFamily="2" charset="-122"/>
                        </a:rPr>
                        <a:t>whom</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1" dirty="0" smtClean="0">
                          <a:latin typeface="Times New Roman" panose="02020603050405020304" pitchFamily="18" charset="0"/>
                          <a:ea typeface="宋体" panose="02010600030101010101" pitchFamily="2" charset="-122"/>
                        </a:rPr>
                        <a:t>主语、宾语</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作动词宾语时可省略</a:t>
                      </a:r>
                      <a:r>
                        <a:rPr lang="en-US" altLang="zh-CN" sz="2400" b="1" dirty="0" smtClean="0">
                          <a:latin typeface="Times New Roman" panose="02020603050405020304" pitchFamily="18" charset="0"/>
                          <a:ea typeface="宋体" panose="02010600030101010101" pitchFamily="2" charset="-122"/>
                        </a:rPr>
                        <a:t>)</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lnB w="12700" cap="flat" cmpd="sng" algn="ctr">
                      <a:solidFill>
                        <a:schemeClr val="tx1"/>
                      </a:solidFill>
                      <a:prstDash val="solid"/>
                      <a:round/>
                      <a:headEnd type="none" w="med" len="med"/>
                      <a:tailEnd type="none" w="med" len="med"/>
                    </a:lnB>
                  </a:tcPr>
                </a:tc>
                <a:tc>
                  <a:txBody>
                    <a:bodyPr/>
                    <a:lstStyle/>
                    <a:p>
                      <a:pPr algn="ctr" fontAlgn="auto">
                        <a:lnSpc>
                          <a:spcPct val="150000"/>
                        </a:lnSpc>
                        <a:buNone/>
                      </a:pPr>
                      <a:r>
                        <a:rPr lang="zh-CN" altLang="en-US" sz="2400" b="1" dirty="0" smtClean="0">
                          <a:latin typeface="Times New Roman" panose="02020603050405020304" pitchFamily="18" charset="0"/>
                          <a:ea typeface="宋体" panose="02010600030101010101" pitchFamily="2" charset="-122"/>
                        </a:rPr>
                        <a:t>人</a:t>
                      </a:r>
                      <a:endParaRPr sz="2400" b="1" dirty="0" smtClean="0">
                        <a:latin typeface="Times New Roman" panose="02020603050405020304" pitchFamily="18" charset="0"/>
                        <a:ea typeface="宋体" panose="02010600030101010101" pitchFamily="2" charset="-122"/>
                      </a:endParaRPr>
                    </a:p>
                  </a:txBody>
                  <a:tcPr marL="66675" marR="66675" marT="0" marB="0" anchor="ctr"/>
                </a:tc>
                <a:tc>
                  <a:txBody>
                    <a:bodyPr/>
                    <a:lstStyle/>
                    <a:p>
                      <a:pPr algn="l" fontAlgn="auto">
                        <a:lnSpc>
                          <a:spcPct val="150000"/>
                        </a:lnSpc>
                        <a:buNone/>
                      </a:pPr>
                      <a:r>
                        <a:rPr lang="en-US" sz="2400" b="1" dirty="0" smtClean="0">
                          <a:latin typeface="Times New Roman" panose="02020603050405020304" pitchFamily="18" charset="0"/>
                          <a:ea typeface="宋体" panose="02010600030101010101" pitchFamily="2" charset="-122"/>
                        </a:rPr>
                        <a:t>I don’t like the persons that/who often complain. </a:t>
                      </a:r>
                      <a:r>
                        <a:rPr lang="zh-CN" altLang="en-US" sz="2400" b="1" dirty="0" smtClean="0">
                          <a:latin typeface="Times New Roman" panose="02020603050405020304" pitchFamily="18" charset="0"/>
                          <a:ea typeface="宋体" panose="02010600030101010101" pitchFamily="2" charset="-122"/>
                        </a:rPr>
                        <a:t>我不喜欢那些经常抱怨的人。</a:t>
                      </a:r>
                      <a:endParaRPr sz="2400" b="1" dirty="0" smtClean="0">
                        <a:latin typeface="Times New Roman" panose="02020603050405020304" pitchFamily="18" charset="0"/>
                        <a:ea typeface="宋体" panose="02010600030101010101" pitchFamily="2" charset="-122"/>
                      </a:endParaRPr>
                    </a:p>
                  </a:txBody>
                  <a:tcPr marL="66675" marR="66675" marT="0" marB="0" anchor="ctr"/>
                </a:tc>
              </a:tr>
              <a:tr h="1418897">
                <a:tc vMerge="1">
                  <a:txBody>
                    <a:bodyPr/>
                    <a:lstStyle/>
                    <a:p>
                      <a:endParaRPr lang="zh-CN" altLang="en-US"/>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1" dirty="0" smtClean="0">
                          <a:latin typeface="Times New Roman" pitchFamily="18" charset="0"/>
                          <a:cs typeface="Times New Roman" pitchFamily="18" charset="0"/>
                        </a:rPr>
                        <a:t>that</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which</a:t>
                      </a:r>
                      <a:endParaRPr lang="zh-CN" altLang="en-US" sz="2400" b="1" dirty="0" smtClean="0">
                        <a:latin typeface="Times New Roman" pitchFamily="18" charset="0"/>
                        <a:cs typeface="Times New Roman" pitchFamily="18" charset="0"/>
                      </a:endParaRPr>
                    </a:p>
                  </a:txBody>
                  <a:tcPr marL="66675" marR="6667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b="1" dirty="0" smtClean="0">
                          <a:latin typeface="宋体" pitchFamily="2" charset="-122"/>
                          <a:ea typeface="宋体" pitchFamily="2" charset="-122"/>
                          <a:cs typeface="Times New Roman" pitchFamily="18" charset="0"/>
                        </a:rPr>
                        <a:t>主语、宾语、表语</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作动词宾语时可省略</a:t>
                      </a:r>
                      <a:r>
                        <a:rPr lang="en-US" altLang="zh-CN" sz="2400" b="1" dirty="0" smtClean="0">
                          <a:latin typeface="宋体" pitchFamily="2" charset="-122"/>
                          <a:ea typeface="宋体" pitchFamily="2" charset="-122"/>
                          <a:cs typeface="Times New Roman" pitchFamily="18" charset="0"/>
                        </a:rPr>
                        <a:t>)</a:t>
                      </a:r>
                      <a:endParaRPr lang="zh-CN" altLang="en-US" sz="2400" b="1" dirty="0">
                        <a:latin typeface="宋体" pitchFamily="2" charset="-122"/>
                        <a:ea typeface="宋体" pitchFamily="2" charset="-122"/>
                        <a:cs typeface="Times New Roman" pitchFamily="18" charset="0"/>
                      </a:endParaRPr>
                    </a:p>
                  </a:txBody>
                  <a:tcPr marL="66675" marR="66675"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a:lnSpc>
                          <a:spcPct val="150000"/>
                        </a:lnSpc>
                        <a:buNone/>
                      </a:pPr>
                      <a:r>
                        <a:rPr lang="zh-CN" altLang="en-US" sz="2400" b="1" dirty="0" smtClean="0">
                          <a:latin typeface="Times New Roman" panose="02020603050405020304" pitchFamily="18" charset="0"/>
                          <a:ea typeface="宋体" panose="02010600030101010101" pitchFamily="2" charset="-122"/>
                        </a:rPr>
                        <a:t>物</a:t>
                      </a:r>
                    </a:p>
                  </a:txBody>
                  <a:tcPr marL="66675" marR="66675" marT="0" marB="0" anchor="ctr">
                    <a:lnB w="12700" cap="flat" cmpd="sng" algn="ctr">
                      <a:solidFill>
                        <a:schemeClr val="tx1"/>
                      </a:solidFill>
                      <a:prstDash val="solid"/>
                      <a:round/>
                      <a:headEnd type="none" w="med" len="med"/>
                      <a:tailEnd type="none" w="med" len="med"/>
                    </a:lnB>
                  </a:tcPr>
                </a:tc>
                <a:tc>
                  <a:txBody>
                    <a:bodyPr/>
                    <a:lstStyle/>
                    <a:p>
                      <a:pPr algn="l" fontAlgn="auto">
                        <a:lnSpc>
                          <a:spcPct val="150000"/>
                        </a:lnSpc>
                        <a:buNone/>
                      </a:pPr>
                      <a:r>
                        <a:rPr lang="en-US" altLang="zh-CN" sz="2400" b="1" dirty="0" smtClean="0">
                          <a:latin typeface="Times New Roman" panose="02020603050405020304" pitchFamily="18" charset="0"/>
                          <a:ea typeface="宋体" panose="02010600030101010101" pitchFamily="2" charset="-122"/>
                        </a:rPr>
                        <a:t>The boy likes the toy car (which/that) his mother bought for him. </a:t>
                      </a:r>
                    </a:p>
                    <a:p>
                      <a:pPr algn="l" fontAlgn="auto">
                        <a:lnSpc>
                          <a:spcPct val="150000"/>
                        </a:lnSpc>
                        <a:buNone/>
                      </a:pPr>
                      <a:r>
                        <a:rPr lang="zh-CN" altLang="en-US" sz="2400" b="1" dirty="0" smtClean="0">
                          <a:latin typeface="Times New Roman" panose="02020603050405020304" pitchFamily="18" charset="0"/>
                          <a:ea typeface="宋体" panose="02010600030101010101" pitchFamily="2" charset="-122"/>
                        </a:rPr>
                        <a:t>小男孩喜欢他妈妈为他买的那辆玩具汽车。</a:t>
                      </a:r>
                    </a:p>
                  </a:txBody>
                  <a:tcPr marL="66675" marR="66675" marT="0" marB="0" anchor="ctr">
                    <a:lnB w="12700" cap="flat" cmpd="sng" algn="ctr">
                      <a:solidFill>
                        <a:schemeClr val="tx1"/>
                      </a:solidFill>
                      <a:prstDash val="solid"/>
                      <a:round/>
                      <a:headEnd type="none" w="med" len="med"/>
                      <a:tailEnd type="none" w="med" len="med"/>
                    </a:lnB>
                  </a:tcPr>
                </a:tc>
              </a:tr>
              <a:tr h="227023">
                <a:tc vMerge="1">
                  <a:txBody>
                    <a:bodyPr/>
                    <a:lstStyle/>
                    <a:p>
                      <a:pPr algn="l">
                        <a:lnSpc>
                          <a:spcPct val="150000"/>
                        </a:lnSpc>
                        <a:spcAft>
                          <a:spcPts val="0"/>
                        </a:spcAft>
                      </a:pPr>
                      <a:endParaRPr lang="en-US" altLang="zh-CN" sz="2400" b="1" dirty="0" smtClean="0">
                        <a:latin typeface="Times New Roman" panose="02020603050405020304" pitchFamily="18" charset="0"/>
                        <a:ea typeface="宋体" panose="02010600030101010101" pitchFamily="2" charset="-122"/>
                      </a:endParaRPr>
                    </a:p>
                  </a:txBody>
                  <a:tcPr marL="66675" marR="6667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1" dirty="0" smtClean="0">
                          <a:latin typeface="Times New Roman" pitchFamily="18" charset="0"/>
                          <a:cs typeface="Times New Roman" pitchFamily="18" charset="0"/>
                        </a:rPr>
                        <a:t>whose</a:t>
                      </a:r>
                      <a:endParaRPr lang="zh-CN" altLang="en-US" sz="2400" b="1" dirty="0" smtClean="0">
                        <a:latin typeface="Times New Roman" pitchFamily="18" charset="0"/>
                        <a:cs typeface="Times New Roman" pitchFamily="18" charset="0"/>
                      </a:endParaRPr>
                    </a:p>
                  </a:txBody>
                  <a:tcPr marL="66675" marR="6667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b="1" dirty="0" smtClean="0">
                          <a:latin typeface="宋体" pitchFamily="2" charset="-122"/>
                          <a:ea typeface="宋体" pitchFamily="2" charset="-122"/>
                          <a:cs typeface="Times New Roman" pitchFamily="18" charset="0"/>
                        </a:rPr>
                        <a:t>定语</a:t>
                      </a:r>
                      <a:endParaRPr lang="zh-CN" altLang="en-US" sz="2400" b="1" dirty="0">
                        <a:latin typeface="宋体" pitchFamily="2" charset="-122"/>
                        <a:ea typeface="宋体" pitchFamily="2" charset="-122"/>
                        <a:cs typeface="Times New Roman" pitchFamily="18" charset="0"/>
                      </a:endParaRPr>
                    </a:p>
                  </a:txBody>
                  <a:tcPr marL="66675" marR="66675" marT="0" marB="0" anchor="ctr">
                    <a:lnT w="12700" cap="flat" cmpd="sng" algn="ctr">
                      <a:solidFill>
                        <a:schemeClr val="tx1"/>
                      </a:solidFill>
                      <a:prstDash val="solid"/>
                      <a:round/>
                      <a:headEnd type="none" w="med" len="med"/>
                      <a:tailEnd type="none" w="med" len="med"/>
                    </a:lnT>
                  </a:tcPr>
                </a:tc>
                <a:tc>
                  <a:txBody>
                    <a:bodyPr/>
                    <a:lstStyle/>
                    <a:p>
                      <a:pPr algn="ctr" fontAlgn="auto">
                        <a:lnSpc>
                          <a:spcPct val="150000"/>
                        </a:lnSpc>
                        <a:buNone/>
                      </a:pPr>
                      <a:r>
                        <a:rPr lang="zh-CN" altLang="en-US" sz="2400" b="1" dirty="0" smtClean="0">
                          <a:latin typeface="Times New Roman" panose="02020603050405020304" pitchFamily="18" charset="0"/>
                          <a:ea typeface="宋体" panose="02010600030101010101" pitchFamily="2" charset="-122"/>
                        </a:rPr>
                        <a:t>人、物</a:t>
                      </a:r>
                    </a:p>
                  </a:txBody>
                  <a:tcPr marL="66675" marR="66675" marT="0" marB="0" anchor="ctr">
                    <a:lnT w="12700" cap="flat" cmpd="sng" algn="ctr">
                      <a:solidFill>
                        <a:schemeClr val="tx1"/>
                      </a:solidFill>
                      <a:prstDash val="solid"/>
                      <a:round/>
                      <a:headEnd type="none" w="med" len="med"/>
                      <a:tailEnd type="none" w="med" len="med"/>
                    </a:lnT>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The room whose window is open is mine. </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1" dirty="0" smtClean="0">
                          <a:latin typeface="Times New Roman" panose="02020603050405020304" pitchFamily="18" charset="0"/>
                          <a:ea typeface="宋体" panose="02010600030101010101" pitchFamily="2" charset="-122"/>
                        </a:rPr>
                        <a:t>开着窗户的那个房间是我的。</a:t>
                      </a:r>
                    </a:p>
                  </a:txBody>
                  <a:tcPr marL="66675" marR="66675" marT="0" marB="0" anchor="ctr">
                    <a:lnT w="12700" cap="flat" cmpd="sng" algn="ctr">
                      <a:solidFill>
                        <a:schemeClr val="tx1"/>
                      </a:solidFill>
                      <a:prstDash val="solid"/>
                      <a:round/>
                      <a:headEnd type="none" w="med" len="med"/>
                      <a:tailEnd type="none" w="med" len="med"/>
                    </a:lnT>
                  </a:tcPr>
                </a:tc>
              </a:tr>
            </a:tbl>
          </a:graphicData>
        </a:graphic>
      </p:graphicFrame>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320" y="1003300"/>
            <a:ext cx="11931650" cy="576707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4"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100514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5"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graphicFrame>
        <p:nvGraphicFramePr>
          <p:cNvPr id="6" name="表格 5"/>
          <p:cNvGraphicFramePr>
            <a:graphicFrameLocks noGrp="1"/>
          </p:cNvGraphicFramePr>
          <p:nvPr>
            <p:custDataLst>
              <p:tags r:id="rId2"/>
            </p:custDataLst>
          </p:nvPr>
        </p:nvGraphicFramePr>
        <p:xfrm>
          <a:off x="554354" y="1841988"/>
          <a:ext cx="11332845" cy="4033550"/>
        </p:xfrm>
        <a:graphic>
          <a:graphicData uri="http://schemas.openxmlformats.org/drawingml/2006/table">
            <a:tbl>
              <a:tblPr firstRow="1" firstCol="1" bandRow="1">
                <a:tableStyleId>{5940675A-B579-460E-94D1-54222C63F5DA}</a:tableStyleId>
              </a:tblPr>
              <a:tblGrid>
                <a:gridCol w="454668"/>
                <a:gridCol w="1012641"/>
                <a:gridCol w="847661"/>
                <a:gridCol w="1229710"/>
                <a:gridCol w="7788165"/>
              </a:tblGrid>
              <a:tr h="493453">
                <a:tc gridSpan="2">
                  <a:txBody>
                    <a:bodyPr/>
                    <a:lstStyle/>
                    <a:p>
                      <a:pPr algn="ctr" fontAlgn="auto">
                        <a:lnSpc>
                          <a:spcPct val="150000"/>
                        </a:lnSpc>
                        <a:buNone/>
                      </a:pPr>
                      <a:r>
                        <a:rPr lang="zh-CN" altLang="en-US" sz="2400" b="1" dirty="0" smtClean="0">
                          <a:latin typeface="黑体" panose="02010609060101010101" pitchFamily="49" charset="-122"/>
                          <a:ea typeface="黑体" panose="02010609060101010101" pitchFamily="49" charset="-122"/>
                        </a:rPr>
                        <a:t>关系词</a:t>
                      </a:r>
                    </a:p>
                  </a:txBody>
                  <a:tcPr marL="66675" marR="66675" marT="0" marB="0" anchor="ctr"/>
                </a:tc>
                <a:tc hMerge="1">
                  <a:txBody>
                    <a:bodyPr/>
                    <a:lstStyle/>
                    <a:p>
                      <a:endParaRPr lang="zh-CN" altLang="en-US"/>
                    </a:p>
                  </a:txBody>
                  <a:tcPr/>
                </a:tc>
                <a:tc>
                  <a:txBody>
                    <a:bodyPr/>
                    <a:lstStyle/>
                    <a:p>
                      <a:pPr algn="ctr" fontAlgn="auto">
                        <a:lnSpc>
                          <a:spcPct val="150000"/>
                        </a:lnSpc>
                        <a:buNone/>
                      </a:pPr>
                      <a:r>
                        <a:rPr lang="zh-CN" altLang="en-US" sz="2400" b="1" dirty="0" smtClean="0">
                          <a:latin typeface="黑体" panose="02010609060101010101" pitchFamily="49" charset="-122"/>
                          <a:ea typeface="黑体" panose="02010609060101010101" pitchFamily="49" charset="-122"/>
                        </a:rPr>
                        <a:t>作用</a:t>
                      </a:r>
                    </a:p>
                  </a:txBody>
                  <a:tcPr marL="66675" marR="66675" marT="0" marB="0" anchor="ctr"/>
                </a:tc>
                <a:tc>
                  <a:txBody>
                    <a:bodyPr/>
                    <a:lstStyle/>
                    <a:p>
                      <a:pPr algn="ctr" fontAlgn="auto">
                        <a:lnSpc>
                          <a:spcPct val="150000"/>
                        </a:lnSpc>
                        <a:buNone/>
                      </a:pPr>
                      <a:r>
                        <a:rPr lang="zh-CN" altLang="en-US" sz="2400" b="1" dirty="0" smtClean="0">
                          <a:latin typeface="黑体" panose="02010609060101010101" pitchFamily="49" charset="-122"/>
                          <a:ea typeface="黑体" panose="02010609060101010101" pitchFamily="49" charset="-122"/>
                        </a:rPr>
                        <a:t>先行词</a:t>
                      </a:r>
                    </a:p>
                  </a:txBody>
                  <a:tcPr marL="66675" marR="66675" marT="0" marB="0" anchor="ctr"/>
                </a:tc>
                <a:tc>
                  <a:txBody>
                    <a:bodyPr/>
                    <a:lstStyle/>
                    <a:p>
                      <a:pPr algn="ctr" fontAlgn="auto">
                        <a:lnSpc>
                          <a:spcPct val="150000"/>
                        </a:lnSpc>
                        <a:buNone/>
                      </a:pPr>
                      <a:r>
                        <a:rPr lang="zh-CN" altLang="en-US" sz="2400" b="1" dirty="0" smtClean="0">
                          <a:latin typeface="黑体" panose="02010609060101010101" pitchFamily="49" charset="-122"/>
                          <a:ea typeface="黑体" panose="02010609060101010101" pitchFamily="49" charset="-122"/>
                        </a:rPr>
                        <a:t>例句</a:t>
                      </a:r>
                    </a:p>
                  </a:txBody>
                  <a:tcPr marL="66675" marR="66675" marT="0" marB="0" anchor="ctr"/>
                </a:tc>
              </a:tr>
              <a:tr h="997737">
                <a:tc rowSpan="3">
                  <a:txBody>
                    <a:bodyPr/>
                    <a:lstStyle/>
                    <a:p>
                      <a:pPr algn="l">
                        <a:lnSpc>
                          <a:spcPct val="150000"/>
                        </a:lnSpc>
                        <a:spcAft>
                          <a:spcPts val="0"/>
                        </a:spcAft>
                      </a:pPr>
                      <a:r>
                        <a:rPr lang="zh-CN" altLang="zh-CN" sz="2400" b="1" kern="0" dirty="0" smtClean="0">
                          <a:solidFill>
                            <a:srgbClr val="FF00FF"/>
                          </a:solidFill>
                          <a:latin typeface="Times New Roman"/>
                          <a:ea typeface="宋体"/>
                          <a:cs typeface="Times New Roman"/>
                        </a:rPr>
                        <a:t>关系</a:t>
                      </a:r>
                      <a:endParaRPr lang="en-US" altLang="zh-CN" sz="2400" b="1" kern="0" dirty="0" smtClean="0">
                        <a:solidFill>
                          <a:srgbClr val="FF00FF"/>
                        </a:solidFill>
                        <a:latin typeface="Times New Roman"/>
                        <a:ea typeface="宋体"/>
                        <a:cs typeface="Times New Roman"/>
                      </a:endParaRPr>
                    </a:p>
                    <a:p>
                      <a:pPr algn="l">
                        <a:lnSpc>
                          <a:spcPct val="150000"/>
                        </a:lnSpc>
                        <a:spcAft>
                          <a:spcPts val="0"/>
                        </a:spcAft>
                      </a:pPr>
                      <a:r>
                        <a:rPr lang="zh-CN" altLang="en-US" sz="2400" b="1" kern="0" dirty="0" smtClean="0">
                          <a:solidFill>
                            <a:srgbClr val="FF00FF"/>
                          </a:solidFill>
                          <a:latin typeface="Times New Roman"/>
                          <a:ea typeface="宋体"/>
                          <a:cs typeface="Times New Roman"/>
                        </a:rPr>
                        <a:t>副</a:t>
                      </a:r>
                      <a:r>
                        <a:rPr lang="zh-CN" altLang="zh-CN" sz="2400" b="1" kern="0" dirty="0" smtClean="0">
                          <a:solidFill>
                            <a:srgbClr val="FF00FF"/>
                          </a:solidFill>
                          <a:latin typeface="Times New Roman"/>
                          <a:ea typeface="宋体"/>
                          <a:cs typeface="Times New Roman"/>
                        </a:rPr>
                        <a:t>词</a:t>
                      </a:r>
                      <a:endParaRPr lang="en-US" altLang="zh-CN" sz="2400" b="1" dirty="0" smtClean="0">
                        <a:latin typeface="Times New Roman" panose="02020603050405020304" pitchFamily="18" charset="0"/>
                        <a:ea typeface="宋体" panose="02010600030101010101" pitchFamily="2" charset="-122"/>
                      </a:endParaRPr>
                    </a:p>
                  </a:txBody>
                  <a:tcPr marL="66675" marR="66675" marT="0" marB="0" anchor="ctr">
                    <a:lnR w="12700" cap="flat" cmpd="sng" algn="ctr">
                      <a:solidFill>
                        <a:schemeClr val="tx1"/>
                      </a:solidFill>
                      <a:prstDash val="solid"/>
                      <a:round/>
                      <a:headEnd type="none" w="med" len="med"/>
                      <a:tailEnd type="none" w="med" len="med"/>
                    </a:lnR>
                  </a:tcPr>
                </a:tc>
                <a:tc>
                  <a:txBody>
                    <a:bodyPr/>
                    <a:lstStyle/>
                    <a:p>
                      <a:pPr algn="ctr"/>
                      <a:r>
                        <a:rPr lang="en-US" altLang="zh-CN" sz="2400" b="1" dirty="0" smtClean="0">
                          <a:latin typeface="Times New Roman" pitchFamily="18" charset="0"/>
                          <a:cs typeface="Times New Roman" pitchFamily="18" charset="0"/>
                        </a:rPr>
                        <a:t>when</a:t>
                      </a:r>
                      <a:endParaRPr lang="zh-CN" altLang="en-US" sz="2400" b="1" dirty="0">
                        <a:latin typeface="Times New Roman" pitchFamily="18" charset="0"/>
                        <a:cs typeface="Times New Roman" pitchFamily="18" charset="0"/>
                      </a:endParaRPr>
                    </a:p>
                  </a:txBody>
                  <a:tcPr marL="66675" marR="66675"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fontAlgn="auto">
                        <a:lnSpc>
                          <a:spcPct val="150000"/>
                        </a:lnSpc>
                        <a:buNone/>
                      </a:pPr>
                      <a:r>
                        <a:rPr lang="zh-CN" altLang="en-US" sz="2400" b="1" dirty="0" smtClean="0">
                          <a:latin typeface="Times New Roman" panose="02020603050405020304" pitchFamily="18" charset="0"/>
                          <a:ea typeface="宋体" panose="02010600030101010101" pitchFamily="2" charset="-122"/>
                        </a:rPr>
                        <a:t>状语</a:t>
                      </a:r>
                    </a:p>
                  </a:txBody>
                  <a:tcPr marL="66675" marR="66675" marT="0" marB="0" anchor="ctr">
                    <a:lnB w="12700" cap="flat" cmpd="sng" algn="ctr">
                      <a:solidFill>
                        <a:schemeClr val="tx1"/>
                      </a:solidFill>
                      <a:prstDash val="solid"/>
                      <a:round/>
                      <a:headEnd type="none" w="med" len="med"/>
                      <a:tailEnd type="none" w="med" len="med"/>
                    </a:lnB>
                  </a:tcPr>
                </a:tc>
                <a:tc>
                  <a:txBody>
                    <a:bodyPr/>
                    <a:lstStyle/>
                    <a:p>
                      <a:pPr algn="ctr" fontAlgn="auto">
                        <a:lnSpc>
                          <a:spcPct val="150000"/>
                        </a:lnSpc>
                        <a:buNone/>
                      </a:pPr>
                      <a:r>
                        <a:rPr lang="zh-CN" altLang="en-US" sz="2400" b="1" dirty="0" smtClean="0">
                          <a:latin typeface="Times New Roman" panose="02020603050405020304" pitchFamily="18" charset="0"/>
                          <a:ea typeface="宋体" panose="02010600030101010101" pitchFamily="2" charset="-122"/>
                        </a:rPr>
                        <a:t>时间</a:t>
                      </a:r>
                    </a:p>
                  </a:txBody>
                  <a:tcPr marL="66675" marR="66675" marT="0" marB="0" anchor="ctr">
                    <a:lnB w="12700" cap="flat" cmpd="sng" algn="ctr">
                      <a:solidFill>
                        <a:schemeClr val="tx1"/>
                      </a:solidFill>
                      <a:prstDash val="solid"/>
                      <a:round/>
                      <a:headEnd type="none" w="med" len="med"/>
                      <a:tailEnd type="none" w="med" len="med"/>
                    </a:lnB>
                  </a:tcPr>
                </a:tc>
                <a:tc>
                  <a:txBody>
                    <a:bodyPr/>
                    <a:lstStyle/>
                    <a:p>
                      <a:pPr algn="l" fontAlgn="auto">
                        <a:lnSpc>
                          <a:spcPct val="150000"/>
                        </a:lnSpc>
                        <a:buNone/>
                      </a:pPr>
                      <a:r>
                        <a:rPr lang="en-US" altLang="zh-CN" sz="2400" b="1" dirty="0" smtClean="0">
                          <a:latin typeface="Times New Roman" panose="02020603050405020304" pitchFamily="18" charset="0"/>
                          <a:ea typeface="宋体" panose="02010600030101010101" pitchFamily="2" charset="-122"/>
                        </a:rPr>
                        <a:t>I’ll never forget the days when we worked together. </a:t>
                      </a:r>
                    </a:p>
                    <a:p>
                      <a:pPr algn="l" fontAlgn="auto">
                        <a:lnSpc>
                          <a:spcPct val="150000"/>
                        </a:lnSpc>
                        <a:buNone/>
                      </a:pPr>
                      <a:r>
                        <a:rPr lang="zh-CN" altLang="en-US" sz="2400" b="1" dirty="0" smtClean="0">
                          <a:latin typeface="Times New Roman" panose="02020603050405020304" pitchFamily="18" charset="0"/>
                          <a:ea typeface="宋体" panose="02010600030101010101" pitchFamily="2" charset="-122"/>
                        </a:rPr>
                        <a:t>我将永远不会忘记我们一起工作的日子。</a:t>
                      </a:r>
                    </a:p>
                  </a:txBody>
                  <a:tcPr marL="66675" marR="66675" marT="0" marB="0" anchor="ctr">
                    <a:lnB w="12700" cap="flat" cmpd="sng" algn="ctr">
                      <a:solidFill>
                        <a:schemeClr val="tx1"/>
                      </a:solidFill>
                      <a:prstDash val="solid"/>
                      <a:round/>
                      <a:headEnd type="none" w="med" len="med"/>
                      <a:tailEnd type="none" w="med" len="med"/>
                    </a:lnB>
                  </a:tcPr>
                </a:tc>
              </a:tr>
              <a:tr h="973238">
                <a:tc vMerge="1">
                  <a:txBody>
                    <a:bodyPr/>
                    <a:lstStyle/>
                    <a:p>
                      <a:endParaRPr lang="zh-CN" altLang="en-US"/>
                    </a:p>
                  </a:txBody>
                  <a:tcPr/>
                </a:tc>
                <a:tc>
                  <a:txBody>
                    <a:bodyPr/>
                    <a:lstStyle/>
                    <a:p>
                      <a:pPr algn="ctr"/>
                      <a:r>
                        <a:rPr lang="en-US" altLang="zh-CN" sz="2400" b="1" dirty="0" smtClean="0">
                          <a:latin typeface="Times New Roman" pitchFamily="18" charset="0"/>
                          <a:cs typeface="Times New Roman" pitchFamily="18" charset="0"/>
                        </a:rPr>
                        <a:t>where</a:t>
                      </a:r>
                      <a:endParaRPr lang="zh-CN" altLang="en-US" sz="2400" b="1" dirty="0">
                        <a:latin typeface="Times New Roman" pitchFamily="18" charset="0"/>
                        <a:cs typeface="Times New Roman" pitchFamily="18" charset="0"/>
                      </a:endParaRPr>
                    </a:p>
                  </a:txBody>
                  <a:tcPr marL="66675" marR="6667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1" dirty="0" smtClean="0">
                          <a:latin typeface="Times New Roman" panose="02020603050405020304" pitchFamily="18" charset="0"/>
                          <a:ea typeface="宋体" panose="02010600030101010101" pitchFamily="2" charset="-122"/>
                        </a:rPr>
                        <a:t>状语</a:t>
                      </a:r>
                    </a:p>
                  </a:txBody>
                  <a:tcPr marL="66675" marR="66675"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a:lnSpc>
                          <a:spcPct val="150000"/>
                        </a:lnSpc>
                        <a:buNone/>
                      </a:pPr>
                      <a:r>
                        <a:rPr lang="zh-CN" altLang="en-US" sz="2400" b="1" dirty="0" smtClean="0">
                          <a:latin typeface="Times New Roman" panose="02020603050405020304" pitchFamily="18" charset="0"/>
                          <a:ea typeface="宋体" panose="02010600030101010101" pitchFamily="2" charset="-122"/>
                        </a:rPr>
                        <a:t>地点</a:t>
                      </a:r>
                    </a:p>
                  </a:txBody>
                  <a:tcPr marL="66675" marR="66675" marT="0" marB="0" anchor="ctr">
                    <a:lnT w="12700" cap="flat" cmpd="sng" algn="ctr">
                      <a:solidFill>
                        <a:schemeClr val="tx1"/>
                      </a:solidFill>
                      <a:prstDash val="solid"/>
                      <a:round/>
                      <a:headEnd type="none" w="med" len="med"/>
                      <a:tailEnd type="none" w="med" len="med"/>
                    </a:lnT>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Yangzhou is the place where he was born. </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1" dirty="0" smtClean="0">
                          <a:latin typeface="Times New Roman" panose="02020603050405020304" pitchFamily="18" charset="0"/>
                          <a:ea typeface="宋体" panose="02010600030101010101" pitchFamily="2" charset="-122"/>
                        </a:rPr>
                        <a:t>扬州是他出生的地方。</a:t>
                      </a:r>
                    </a:p>
                  </a:txBody>
                  <a:tcPr marL="66675" marR="66675" marT="0" marB="0" anchor="ctr">
                    <a:lnT w="12700" cap="flat" cmpd="sng" algn="ctr">
                      <a:solidFill>
                        <a:schemeClr val="tx1"/>
                      </a:solidFill>
                      <a:prstDash val="solid"/>
                      <a:round/>
                      <a:headEnd type="none" w="med" len="med"/>
                      <a:tailEnd type="none" w="med" len="med"/>
                    </a:lnT>
                  </a:tcPr>
                </a:tc>
              </a:tr>
              <a:tr h="1290350">
                <a:tc vMerge="1">
                  <a:txBody>
                    <a:bodyPr/>
                    <a:lstStyle/>
                    <a:p>
                      <a:endParaRPr lang="zh-CN" altLang="en-US"/>
                    </a:p>
                  </a:txBody>
                  <a:tcP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1" dirty="0" smtClean="0">
                          <a:latin typeface="Times New Roman" pitchFamily="18" charset="0"/>
                          <a:cs typeface="Times New Roman" pitchFamily="18" charset="0"/>
                        </a:rPr>
                        <a:t>why</a:t>
                      </a:r>
                      <a:endParaRPr lang="zh-CN" altLang="en-US" sz="2400" b="1" dirty="0" smtClean="0">
                        <a:latin typeface="Times New Roman" pitchFamily="18" charset="0"/>
                        <a:cs typeface="Times New Roman" pitchFamily="18" charset="0"/>
                      </a:endParaRPr>
                    </a:p>
                  </a:txBody>
                  <a:tcPr marL="66675" marR="6667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1" dirty="0" smtClean="0">
                          <a:latin typeface="Times New Roman" panose="02020603050405020304" pitchFamily="18" charset="0"/>
                          <a:ea typeface="宋体" panose="02010600030101010101" pitchFamily="2" charset="-122"/>
                        </a:rPr>
                        <a:t>状语</a:t>
                      </a:r>
                    </a:p>
                  </a:txBody>
                  <a:tcPr marL="66675" marR="66675" marT="0" marB="0" anchor="ctr">
                    <a:lnT w="12700" cap="flat" cmpd="sng" algn="ctr">
                      <a:solidFill>
                        <a:schemeClr val="tx1"/>
                      </a:solidFill>
                      <a:prstDash val="solid"/>
                      <a:round/>
                      <a:headEnd type="none" w="med" len="med"/>
                      <a:tailEnd type="none" w="med" len="med"/>
                    </a:lnT>
                  </a:tcPr>
                </a:tc>
                <a:tc>
                  <a:txBody>
                    <a:bodyPr/>
                    <a:lstStyle/>
                    <a:p>
                      <a:pPr algn="ctr" fontAlgn="auto">
                        <a:lnSpc>
                          <a:spcPct val="150000"/>
                        </a:lnSpc>
                        <a:buNone/>
                      </a:pPr>
                      <a:r>
                        <a:rPr lang="zh-CN" altLang="en-US" sz="2400" b="1" dirty="0" smtClean="0">
                          <a:latin typeface="Times New Roman" panose="02020603050405020304" pitchFamily="18" charset="0"/>
                          <a:ea typeface="宋体" panose="02010600030101010101" pitchFamily="2" charset="-122"/>
                        </a:rPr>
                        <a:t>原因</a:t>
                      </a:r>
                    </a:p>
                  </a:txBody>
                  <a:tcPr marL="66675" marR="66675" marT="0" marB="0" anchor="ctr"/>
                </a:tc>
                <a:tc>
                  <a:txBody>
                    <a:bodyPr/>
                    <a:lstStyle/>
                    <a:p>
                      <a:pPr algn="l" fontAlgn="auto">
                        <a:lnSpc>
                          <a:spcPct val="150000"/>
                        </a:lnSpc>
                        <a:buNone/>
                      </a:pPr>
                      <a:r>
                        <a:rPr lang="en-US" altLang="zh-CN" sz="2400" b="1" dirty="0" smtClean="0">
                          <a:latin typeface="Times New Roman" panose="02020603050405020304" pitchFamily="18" charset="0"/>
                          <a:ea typeface="宋体" panose="02010600030101010101" pitchFamily="2" charset="-122"/>
                        </a:rPr>
                        <a:t>Can you explain the reason why you were late?</a:t>
                      </a:r>
                    </a:p>
                    <a:p>
                      <a:pPr algn="l" fontAlgn="auto">
                        <a:lnSpc>
                          <a:spcPct val="150000"/>
                        </a:lnSpc>
                        <a:buNone/>
                      </a:pPr>
                      <a:r>
                        <a:rPr lang="zh-CN" altLang="en-US" sz="2400" b="1" dirty="0" smtClean="0">
                          <a:latin typeface="Times New Roman" panose="02020603050405020304" pitchFamily="18" charset="0"/>
                          <a:ea typeface="宋体" panose="02010600030101010101" pitchFamily="2" charset="-122"/>
                        </a:rPr>
                        <a:t>你能解释一下你迟到的原因吗</a:t>
                      </a:r>
                      <a:r>
                        <a:rPr lang="en-US" altLang="zh-CN" sz="2400" b="1" dirty="0" smtClean="0">
                          <a:latin typeface="Times New Roman" panose="02020603050405020304" pitchFamily="18" charset="0"/>
                          <a:ea typeface="宋体" panose="02010600030101010101" pitchFamily="2" charset="-122"/>
                        </a:rPr>
                        <a:t>?</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tc>
              </a:tr>
            </a:tbl>
          </a:graphicData>
        </a:graphic>
      </p:graphicFrame>
    </p:spTree>
    <p:custDataLst>
      <p:tags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955" y="886460"/>
            <a:ext cx="11931650" cy="588264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113467" y="1005145"/>
            <a:ext cx="1746910" cy="474474"/>
            <a:chOff x="8480182" y="1575737"/>
            <a:chExt cx="1678579" cy="539539"/>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08296" y="1625302"/>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2" name="TextBox 1"/>
          <p:cNvSpPr txBox="1"/>
          <p:nvPr/>
        </p:nvSpPr>
        <p:spPr>
          <a:xfrm>
            <a:off x="458775" y="1442945"/>
            <a:ext cx="10825258" cy="4616648"/>
          </a:xfrm>
          <a:prstGeom prst="rect">
            <a:avLst/>
          </a:prstGeom>
          <a:noFill/>
        </p:spPr>
        <p:txBody>
          <a:bodyPr wrap="square" rtlCol="0">
            <a:spAutoFit/>
          </a:bodyPr>
          <a:lstStyle/>
          <a:p>
            <a:pPr>
              <a:lnSpc>
                <a:spcPct val="150000"/>
              </a:lnSpc>
            </a:pPr>
            <a:r>
              <a:rPr lang="zh-CN" altLang="zh-CN" sz="2800" b="1" dirty="0">
                <a:latin typeface="Times New Roman" panose="02020603050405020304" pitchFamily="18" charset="0"/>
                <a:ea typeface="宋体" panose="02010600030101010101" pitchFamily="2" charset="-122"/>
                <a:sym typeface="+mn-ea"/>
              </a:rPr>
              <a:t>【考点考法强化】</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1.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岳阳</a:t>
            </a:r>
            <a:r>
              <a:rPr lang="en-US" altLang="zh-CN" sz="2800" b="1" dirty="0" smtClean="0">
                <a:latin typeface="Times New Roman" panose="02020603050405020304" pitchFamily="18" charset="0"/>
                <a:ea typeface="宋体" panose="02010600030101010101" pitchFamily="2" charset="-122"/>
                <a:sym typeface="+mn-ea"/>
              </a:rPr>
              <a:t>) All of the classmates prefer the song </a:t>
            </a:r>
            <a:r>
              <a:rPr lang="en-US" altLang="zh-CN" sz="2800" b="1" i="1" dirty="0" err="1" smtClean="0">
                <a:latin typeface="Times New Roman" panose="02020603050405020304" pitchFamily="18" charset="0"/>
                <a:ea typeface="宋体" panose="02010600030101010101" pitchFamily="2" charset="-122"/>
                <a:sym typeface="+mn-ea"/>
              </a:rPr>
              <a:t>Shao</a:t>
            </a:r>
            <a:r>
              <a:rPr lang="en-US" altLang="zh-CN" sz="2800" b="1" i="1" dirty="0" smtClean="0">
                <a:latin typeface="Times New Roman" panose="02020603050405020304" pitchFamily="18" charset="0"/>
                <a:ea typeface="宋体" panose="02010600030101010101" pitchFamily="2" charset="-122"/>
                <a:sym typeface="+mn-ea"/>
              </a:rPr>
              <a:t> </a:t>
            </a:r>
            <a:r>
              <a:rPr lang="en-US" altLang="zh-CN" sz="2800" b="1" i="1" dirty="0" err="1" smtClean="0">
                <a:latin typeface="Times New Roman" panose="02020603050405020304" pitchFamily="18" charset="0"/>
                <a:ea typeface="宋体" panose="02010600030101010101" pitchFamily="2" charset="-122"/>
                <a:sym typeface="+mn-ea"/>
              </a:rPr>
              <a:t>Nian</a:t>
            </a:r>
            <a:r>
              <a:rPr lang="en-US" altLang="zh-CN" sz="2800" b="1" i="1" dirty="0" smtClean="0">
                <a:latin typeface="Times New Roman" panose="02020603050405020304" pitchFamily="18" charset="0"/>
                <a:ea typeface="宋体" panose="02010600030101010101" pitchFamily="2" charset="-122"/>
                <a:sym typeface="+mn-ea"/>
              </a:rPr>
              <a:t>    </a:t>
            </a:r>
          </a:p>
          <a:p>
            <a:pPr>
              <a:lnSpc>
                <a:spcPct val="150000"/>
              </a:lnSpc>
            </a:pPr>
            <a:r>
              <a:rPr lang="en-US" altLang="zh-CN" sz="2800" b="1" i="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__________.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that they can sing along with</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which can they sing along with</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who they can sing along with</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who can they sing along with</a:t>
            </a:r>
          </a:p>
        </p:txBody>
      </p:sp>
      <p:sp>
        <p:nvSpPr>
          <p:cNvPr id="3" name="TextBox 1"/>
          <p:cNvSpPr txBox="1"/>
          <p:nvPr/>
        </p:nvSpPr>
        <p:spPr>
          <a:xfrm>
            <a:off x="1638155" y="2885518"/>
            <a:ext cx="491462"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955" y="886460"/>
            <a:ext cx="11931650" cy="588264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113467" y="1005145"/>
            <a:ext cx="1746910" cy="474474"/>
            <a:chOff x="8480182" y="1575737"/>
            <a:chExt cx="1678579" cy="539539"/>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08296" y="1625302"/>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2" name="TextBox 1"/>
          <p:cNvSpPr txBox="1"/>
          <p:nvPr/>
        </p:nvSpPr>
        <p:spPr>
          <a:xfrm>
            <a:off x="458470" y="1442720"/>
            <a:ext cx="11212195" cy="397031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2.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平阳县模拟</a:t>
            </a:r>
            <a:r>
              <a:rPr lang="en-US" altLang="zh-CN" sz="2800" b="1" dirty="0" smtClean="0">
                <a:latin typeface="Times New Roman" panose="02020603050405020304" pitchFamily="18" charset="0"/>
                <a:ea typeface="宋体" panose="02010600030101010101" pitchFamily="2" charset="-122"/>
                <a:sym typeface="+mn-ea"/>
              </a:rPr>
              <a:t>) Ben plans to visit ________ this weekend. He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can’t wait to enjoy the famous paintings.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a park that has many kinds of flowers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her grandfather who lives in a village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a museum that is full of great art works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Mr. Green who is going back to the US</a:t>
            </a:r>
          </a:p>
        </p:txBody>
      </p:sp>
      <p:sp>
        <p:nvSpPr>
          <p:cNvPr id="6" name="TextBox 1"/>
          <p:cNvSpPr txBox="1"/>
          <p:nvPr/>
        </p:nvSpPr>
        <p:spPr>
          <a:xfrm>
            <a:off x="7220572" y="1614882"/>
            <a:ext cx="491462"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C</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955" y="886460"/>
            <a:ext cx="11931650" cy="588264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3" name="组合 6"/>
          <p:cNvGrpSpPr/>
          <p:nvPr/>
        </p:nvGrpSpPr>
        <p:grpSpPr>
          <a:xfrm>
            <a:off x="8113467" y="1005145"/>
            <a:ext cx="1746910" cy="474474"/>
            <a:chOff x="8480182" y="1575737"/>
            <a:chExt cx="1678579" cy="539539"/>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08296" y="1625302"/>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2" name="TextBox 1"/>
          <p:cNvSpPr txBox="1"/>
          <p:nvPr/>
        </p:nvSpPr>
        <p:spPr>
          <a:xfrm>
            <a:off x="458470" y="1647678"/>
            <a:ext cx="11212195" cy="397031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3. (2021</a:t>
            </a:r>
            <a:r>
              <a:rPr lang="en-US" altLang="zh-CN" sz="2800" b="1" dirty="0" smtClean="0">
                <a:latin typeface="宋体" pitchFamily="2" charset="-122"/>
                <a:ea typeface="宋体" pitchFamily="2" charset="-122"/>
                <a:cs typeface="Times New Roman" pitchFamily="18" charset="0"/>
                <a:sym typeface="+mn-ea"/>
              </a:rPr>
              <a:t>·</a:t>
            </a:r>
            <a:r>
              <a:rPr lang="zh-CN" altLang="en-US" sz="2800" b="1" dirty="0" smtClean="0">
                <a:latin typeface="Times New Roman" panose="02020603050405020304" pitchFamily="18" charset="0"/>
                <a:ea typeface="宋体" panose="02010600030101010101" pitchFamily="2" charset="-122"/>
                <a:sym typeface="+mn-ea"/>
              </a:rPr>
              <a:t>重庆模拟</a:t>
            </a:r>
            <a:r>
              <a:rPr lang="en-US" altLang="zh-CN" sz="2800" b="1" dirty="0" smtClean="0">
                <a:latin typeface="Times New Roman" panose="02020603050405020304" pitchFamily="18" charset="0"/>
                <a:ea typeface="宋体" panose="02010600030101010101" pitchFamily="2" charset="-122"/>
                <a:sym typeface="+mn-ea"/>
              </a:rPr>
              <a:t>) I don’t know the hero ________ they are talking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about, but I do know the city________ he saved a lot of people.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who; where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which; where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who; which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that; which</a:t>
            </a:r>
          </a:p>
        </p:txBody>
      </p:sp>
      <p:sp>
        <p:nvSpPr>
          <p:cNvPr id="6" name="TextBox 1"/>
          <p:cNvSpPr txBox="1"/>
          <p:nvPr/>
        </p:nvSpPr>
        <p:spPr>
          <a:xfrm>
            <a:off x="7598956" y="1788308"/>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955" y="933758"/>
            <a:ext cx="11931650" cy="588264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3" name="组合 6"/>
          <p:cNvGrpSpPr/>
          <p:nvPr/>
        </p:nvGrpSpPr>
        <p:grpSpPr>
          <a:xfrm>
            <a:off x="8113467" y="1005145"/>
            <a:ext cx="1746910" cy="474474"/>
            <a:chOff x="8480182" y="1575737"/>
            <a:chExt cx="1678579" cy="539539"/>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08296" y="1625302"/>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2" name="TextBox 1"/>
          <p:cNvSpPr txBox="1"/>
          <p:nvPr/>
        </p:nvSpPr>
        <p:spPr>
          <a:xfrm>
            <a:off x="458470" y="1568848"/>
            <a:ext cx="11507558" cy="397031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4.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温州模拟</a:t>
            </a:r>
            <a:r>
              <a:rPr lang="en-US" altLang="zh-CN" sz="2800" b="1" dirty="0" smtClean="0">
                <a:latin typeface="Times New Roman" panose="02020603050405020304" pitchFamily="18" charset="0"/>
                <a:ea typeface="宋体" panose="02010600030101010101" pitchFamily="2" charset="-122"/>
                <a:sym typeface="+mn-ea"/>
              </a:rPr>
              <a:t>) — Let’s book a ________ for father for his birthday.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That’s a good idea. He always wants to learn to cook.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hotel that has a great sea view</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course which is about Italian food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trip that is slow and comfortable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restaurant which plays nice music</a:t>
            </a:r>
          </a:p>
        </p:txBody>
      </p:sp>
      <p:sp>
        <p:nvSpPr>
          <p:cNvPr id="6" name="TextBox 1"/>
          <p:cNvSpPr txBox="1"/>
          <p:nvPr/>
        </p:nvSpPr>
        <p:spPr>
          <a:xfrm>
            <a:off x="6605717" y="1725242"/>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B</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955" y="886460"/>
            <a:ext cx="11931650" cy="588264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3" name="组合 6"/>
          <p:cNvGrpSpPr/>
          <p:nvPr/>
        </p:nvGrpSpPr>
        <p:grpSpPr>
          <a:xfrm>
            <a:off x="8113467" y="1005145"/>
            <a:ext cx="1746910" cy="474474"/>
            <a:chOff x="8480182" y="1575737"/>
            <a:chExt cx="1678579" cy="539539"/>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08296" y="1625302"/>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2" name="TextBox 1"/>
          <p:cNvSpPr txBox="1"/>
          <p:nvPr/>
        </p:nvSpPr>
        <p:spPr>
          <a:xfrm>
            <a:off x="458470" y="1726508"/>
            <a:ext cx="10608923" cy="397031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5.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连云港赣榆区三模</a:t>
            </a:r>
            <a:r>
              <a:rPr lang="en-US" altLang="zh-CN" sz="2800" b="1" dirty="0" smtClean="0">
                <a:latin typeface="Times New Roman" panose="02020603050405020304" pitchFamily="18" charset="0"/>
                <a:ea typeface="宋体" panose="02010600030101010101" pitchFamily="2" charset="-122"/>
                <a:sym typeface="+mn-ea"/>
              </a:rPr>
              <a:t>) This is the best book ________ I have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read.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B. whose</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C. which</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D. who</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6.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宁波模拟</a:t>
            </a:r>
            <a:r>
              <a:rPr lang="en-US" altLang="zh-CN" sz="2800" b="1" dirty="0" smtClean="0">
                <a:latin typeface="Times New Roman" panose="02020603050405020304" pitchFamily="18" charset="0"/>
                <a:ea typeface="宋体" panose="02010600030101010101" pitchFamily="2" charset="-122"/>
                <a:sym typeface="+mn-ea"/>
              </a:rPr>
              <a:t>) We are living in an age _______ we treasure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very much because it sees man’s rapid development.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which	           B. when	     C. where	          D. what</a:t>
            </a:r>
          </a:p>
        </p:txBody>
      </p:sp>
      <p:sp>
        <p:nvSpPr>
          <p:cNvPr id="6" name="TextBox 1"/>
          <p:cNvSpPr txBox="1"/>
          <p:nvPr/>
        </p:nvSpPr>
        <p:spPr>
          <a:xfrm>
            <a:off x="8828655" y="1867130"/>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11" name="TextBox 1"/>
          <p:cNvSpPr txBox="1"/>
          <p:nvPr/>
        </p:nvSpPr>
        <p:spPr>
          <a:xfrm>
            <a:off x="7609455" y="3816798"/>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1" grpId="0"/>
      <p:bldP spid="11"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955" y="886460"/>
            <a:ext cx="11931650" cy="588264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3" name="组合 6"/>
          <p:cNvGrpSpPr/>
          <p:nvPr/>
        </p:nvGrpSpPr>
        <p:grpSpPr>
          <a:xfrm>
            <a:off x="8113467" y="1005145"/>
            <a:ext cx="1746910" cy="474474"/>
            <a:chOff x="8480182" y="1575737"/>
            <a:chExt cx="1678579" cy="539539"/>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08296" y="1625302"/>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2" name="TextBox 1"/>
          <p:cNvSpPr txBox="1"/>
          <p:nvPr/>
        </p:nvSpPr>
        <p:spPr>
          <a:xfrm>
            <a:off x="458470" y="1442720"/>
            <a:ext cx="11212195" cy="526297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7.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宁波模拟</a:t>
            </a:r>
            <a:r>
              <a:rPr lang="en-US" altLang="zh-CN" sz="2800" b="1" dirty="0" smtClean="0">
                <a:latin typeface="Times New Roman" panose="02020603050405020304" pitchFamily="18" charset="0"/>
                <a:ea typeface="宋体" panose="02010600030101010101" pitchFamily="2" charset="-122"/>
                <a:sym typeface="+mn-ea"/>
              </a:rPr>
              <a:t>) The exact year ________ Angela and her family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spent together in China was 2008.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when	         B. where	  C. why	    D. which</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8.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宁波模拟</a:t>
            </a:r>
            <a:r>
              <a:rPr lang="en-US" altLang="zh-CN" sz="2800" b="1" dirty="0" smtClean="0">
                <a:latin typeface="Times New Roman" panose="02020603050405020304" pitchFamily="18" charset="0"/>
                <a:ea typeface="宋体" panose="02010600030101010101" pitchFamily="2" charset="-122"/>
                <a:sym typeface="+mn-ea"/>
              </a:rPr>
              <a:t>)The famous writer is going to talk about the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European countries and people ________ he has visited in the past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two months.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who	          B. whom	  C. that	    D. which</a:t>
            </a:r>
          </a:p>
          <a:p>
            <a:pPr>
              <a:lnSpc>
                <a:spcPct val="150000"/>
              </a:lnSpc>
            </a:pPr>
            <a:endParaRPr lang="en-US" altLang="zh-CN" sz="2800" b="1" dirty="0" smtClean="0">
              <a:latin typeface="Times New Roman" panose="02020603050405020304" pitchFamily="18" charset="0"/>
              <a:ea typeface="宋体" panose="02010600030101010101" pitchFamily="2" charset="-122"/>
              <a:sym typeface="+mn-ea"/>
            </a:endParaRPr>
          </a:p>
        </p:txBody>
      </p:sp>
      <p:sp>
        <p:nvSpPr>
          <p:cNvPr id="6" name="TextBox 1"/>
          <p:cNvSpPr txBox="1"/>
          <p:nvPr/>
        </p:nvSpPr>
        <p:spPr>
          <a:xfrm>
            <a:off x="6526889" y="1583351"/>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D</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11" name="TextBox 1"/>
          <p:cNvSpPr txBox="1"/>
          <p:nvPr/>
        </p:nvSpPr>
        <p:spPr>
          <a:xfrm>
            <a:off x="6237854" y="4163641"/>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1" grpId="0"/>
      <p:bldP spid="11"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955" y="886460"/>
            <a:ext cx="11931650" cy="588264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3" name="组合 6"/>
          <p:cNvGrpSpPr/>
          <p:nvPr/>
        </p:nvGrpSpPr>
        <p:grpSpPr>
          <a:xfrm>
            <a:off x="8113467" y="1005145"/>
            <a:ext cx="1746910" cy="474474"/>
            <a:chOff x="8480182" y="1575737"/>
            <a:chExt cx="1678579" cy="539539"/>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08296" y="1625302"/>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2" name="TextBox 1"/>
          <p:cNvSpPr txBox="1"/>
          <p:nvPr/>
        </p:nvSpPr>
        <p:spPr>
          <a:xfrm>
            <a:off x="458470" y="1694976"/>
            <a:ext cx="11212195" cy="397031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9.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哈尔滨模拟</a:t>
            </a:r>
            <a:r>
              <a:rPr lang="en-US" altLang="zh-CN" sz="2800" b="1" dirty="0" smtClean="0">
                <a:latin typeface="Times New Roman" panose="02020603050405020304" pitchFamily="18" charset="0"/>
                <a:ea typeface="宋体" panose="02010600030101010101" pitchFamily="2" charset="-122"/>
                <a:sym typeface="+mn-ea"/>
              </a:rPr>
              <a:t>) I think AI(</a:t>
            </a:r>
            <a:r>
              <a:rPr lang="zh-CN" altLang="en-US" sz="2800" b="1" dirty="0" smtClean="0">
                <a:latin typeface="Times New Roman" panose="02020603050405020304" pitchFamily="18" charset="0"/>
                <a:ea typeface="宋体" panose="02010600030101010101" pitchFamily="2" charset="-122"/>
                <a:sym typeface="+mn-ea"/>
              </a:rPr>
              <a:t>人工智能</a:t>
            </a:r>
            <a:r>
              <a:rPr lang="en-US" altLang="zh-CN" sz="2800" b="1" dirty="0" smtClean="0">
                <a:latin typeface="Times New Roman" panose="02020603050405020304" pitchFamily="18" charset="0"/>
                <a:ea typeface="宋体" panose="02010600030101010101" pitchFamily="2" charset="-122"/>
                <a:sym typeface="+mn-ea"/>
              </a:rPr>
              <a:t>) ________ in many fields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will _________ to help us solve many problems in the future.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what is used; be used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which is used; be used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that is used; use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which is used; use</a:t>
            </a:r>
          </a:p>
        </p:txBody>
      </p:sp>
      <p:sp>
        <p:nvSpPr>
          <p:cNvPr id="6" name="TextBox 1"/>
          <p:cNvSpPr txBox="1"/>
          <p:nvPr/>
        </p:nvSpPr>
        <p:spPr>
          <a:xfrm>
            <a:off x="7898489" y="1835599"/>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B</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068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9407" y="1626311"/>
            <a:ext cx="11352027" cy="461664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3. (2014</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河北</a:t>
            </a:r>
            <a:r>
              <a:rPr lang="en-US" altLang="zh-CN" sz="2800" b="1" dirty="0" smtClean="0">
                <a:latin typeface="Times New Roman" panose="02020603050405020304" pitchFamily="18" charset="0"/>
                <a:ea typeface="宋体" panose="02010600030101010101" pitchFamily="2" charset="-122"/>
                <a:sym typeface="+mn-ea"/>
              </a:rPr>
              <a:t>) Diana isn’t here, ________ leave a message on her desk.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or	          B. so	          C. and	           D. but</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4. (2014</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河北</a:t>
            </a:r>
            <a:r>
              <a:rPr lang="en-US" altLang="zh-CN" sz="2800" b="1" dirty="0" smtClean="0">
                <a:latin typeface="Times New Roman" panose="02020603050405020304" pitchFamily="18" charset="0"/>
                <a:ea typeface="宋体" panose="02010600030101010101" pitchFamily="2" charset="-122"/>
                <a:sym typeface="+mn-ea"/>
              </a:rPr>
              <a:t>) Eric arrived on time, ________ it was the rush hour.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though         B. because	C. while	           D. unless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5. (2014</a:t>
            </a:r>
            <a:r>
              <a:rPr lang="en-US" altLang="zh-CN" sz="2800" b="1" dirty="0" smtClean="0">
                <a:latin typeface="宋体" pitchFamily="2" charset="-122"/>
                <a:ea typeface="宋体" pitchFamily="2" charset="-122"/>
                <a:cs typeface="Times New Roman" pitchFamily="18" charset="0"/>
                <a:sym typeface="+mn-ea"/>
              </a:rPr>
              <a:t>·</a:t>
            </a:r>
            <a:r>
              <a:rPr lang="zh-CN" altLang="en-US" sz="2800" b="1" dirty="0" smtClean="0">
                <a:latin typeface="Times New Roman" panose="02020603050405020304" pitchFamily="18" charset="0"/>
                <a:ea typeface="宋体" panose="02010600030101010101" pitchFamily="2" charset="-122"/>
                <a:sym typeface="+mn-ea"/>
              </a:rPr>
              <a:t>河北</a:t>
            </a:r>
            <a:r>
              <a:rPr lang="en-US" altLang="zh-CN" sz="2800" b="1" dirty="0" smtClean="0">
                <a:latin typeface="Times New Roman" panose="02020603050405020304" pitchFamily="18" charset="0"/>
                <a:ea typeface="宋体" panose="02010600030101010101" pitchFamily="2" charset="-122"/>
                <a:sym typeface="+mn-ea"/>
              </a:rPr>
              <a:t>) The teacher is already standing here. Do you know when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she 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comes	          B. came        C. is coming	 D. was coming</a:t>
            </a:r>
            <a:endParaRPr lang="en-US" altLang="zh-CN" sz="2800" b="1" dirty="0">
              <a:latin typeface="Times New Roman" panose="02020603050405020304" pitchFamily="18" charset="0"/>
              <a:ea typeface="宋体" panose="02010600030101010101" pitchFamily="2" charset="-122"/>
              <a:sym typeface="+mn-ea"/>
            </a:endParaRPr>
          </a:p>
        </p:txBody>
      </p:sp>
      <p:sp>
        <p:nvSpPr>
          <p:cNvPr id="7" name="文本框 6"/>
          <p:cNvSpPr txBox="1"/>
          <p:nvPr/>
        </p:nvSpPr>
        <p:spPr>
          <a:xfrm>
            <a:off x="6234134" y="1780301"/>
            <a:ext cx="793750"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B</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6855078" y="3085416"/>
            <a:ext cx="564121"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11" name="文本框 6"/>
          <p:cNvSpPr txBox="1"/>
          <p:nvPr/>
        </p:nvSpPr>
        <p:spPr>
          <a:xfrm>
            <a:off x="2114076" y="4991218"/>
            <a:ext cx="793750"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B</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P spid="11" grpId="0"/>
      <p:bldP spid="11"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955" y="886460"/>
            <a:ext cx="11931650" cy="588264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3" name="组合 6"/>
          <p:cNvGrpSpPr/>
          <p:nvPr/>
        </p:nvGrpSpPr>
        <p:grpSpPr>
          <a:xfrm>
            <a:off x="8113467" y="1005145"/>
            <a:ext cx="1746910" cy="474474"/>
            <a:chOff x="8480182" y="1575737"/>
            <a:chExt cx="1678579" cy="539539"/>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08296" y="1625302"/>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2" name="TextBox 1"/>
          <p:cNvSpPr txBox="1"/>
          <p:nvPr/>
        </p:nvSpPr>
        <p:spPr>
          <a:xfrm>
            <a:off x="458470" y="1821104"/>
            <a:ext cx="11212195" cy="260019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10.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黄冈自主招生</a:t>
            </a:r>
            <a:r>
              <a:rPr lang="en-US" altLang="zh-CN" sz="2800" b="1" dirty="0" smtClean="0">
                <a:latin typeface="Times New Roman" panose="02020603050405020304" pitchFamily="18" charset="0"/>
                <a:ea typeface="宋体" panose="02010600030101010101" pitchFamily="2" charset="-122"/>
                <a:sym typeface="+mn-ea"/>
              </a:rPr>
              <a:t>) — Mom, what did your doctor say?</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He advised me to live ________ the air is fresher.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in where	                      B. in which</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the place where	            D. where</a:t>
            </a:r>
          </a:p>
        </p:txBody>
      </p:sp>
      <p:sp>
        <p:nvSpPr>
          <p:cNvPr id="6" name="TextBox 1"/>
          <p:cNvSpPr txBox="1"/>
          <p:nvPr/>
        </p:nvSpPr>
        <p:spPr>
          <a:xfrm>
            <a:off x="5423298" y="2623874"/>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D</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955" y="886460"/>
            <a:ext cx="11931650" cy="588264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3" name="组合 6"/>
          <p:cNvGrpSpPr/>
          <p:nvPr/>
        </p:nvGrpSpPr>
        <p:grpSpPr>
          <a:xfrm>
            <a:off x="8113467" y="1005145"/>
            <a:ext cx="1746910" cy="474474"/>
            <a:chOff x="8480182" y="1575737"/>
            <a:chExt cx="1678579" cy="539539"/>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08296" y="1625302"/>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2" name="TextBox 1"/>
          <p:cNvSpPr txBox="1"/>
          <p:nvPr/>
        </p:nvSpPr>
        <p:spPr>
          <a:xfrm>
            <a:off x="458470" y="1442720"/>
            <a:ext cx="11212195" cy="526297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11.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齐齐哈尔铁锋区模拟</a:t>
            </a:r>
            <a:r>
              <a:rPr lang="en-US" altLang="zh-CN" sz="2800" b="1" dirty="0" smtClean="0">
                <a:latin typeface="Times New Roman" panose="02020603050405020304" pitchFamily="18" charset="0"/>
                <a:ea typeface="宋体" panose="02010600030101010101" pitchFamily="2" charset="-122"/>
                <a:sym typeface="+mn-ea"/>
              </a:rPr>
              <a:t>) — Dr. </a:t>
            </a:r>
            <a:r>
              <a:rPr lang="en-US" altLang="zh-CN" sz="2800" b="1" dirty="0" err="1" smtClean="0">
                <a:latin typeface="Times New Roman" panose="02020603050405020304" pitchFamily="18" charset="0"/>
                <a:ea typeface="宋体" panose="02010600030101010101" pitchFamily="2" charset="-122"/>
                <a:sym typeface="+mn-ea"/>
              </a:rPr>
              <a:t>Zhong</a:t>
            </a:r>
            <a:r>
              <a:rPr lang="en-US" altLang="zh-CN" sz="2800" b="1" dirty="0" smtClean="0">
                <a:latin typeface="Times New Roman" panose="02020603050405020304" pitchFamily="18" charset="0"/>
                <a:ea typeface="宋体" panose="02010600030101010101" pitchFamily="2" charset="-122"/>
                <a:sym typeface="+mn-ea"/>
              </a:rPr>
              <a:t> </a:t>
            </a:r>
            <a:r>
              <a:rPr lang="en-US" altLang="zh-CN" sz="2800" b="1" dirty="0" err="1" smtClean="0">
                <a:latin typeface="Times New Roman" panose="02020603050405020304" pitchFamily="18" charset="0"/>
                <a:ea typeface="宋体" panose="02010600030101010101" pitchFamily="2" charset="-122"/>
                <a:sym typeface="+mn-ea"/>
              </a:rPr>
              <a:t>Nanshan</a:t>
            </a:r>
            <a:r>
              <a:rPr lang="en-US" altLang="zh-CN" sz="2800" b="1" dirty="0" smtClean="0">
                <a:latin typeface="Times New Roman" panose="02020603050405020304" pitchFamily="18" charset="0"/>
                <a:ea typeface="宋体" panose="02010600030101010101" pitchFamily="2" charset="-122"/>
                <a:sym typeface="+mn-ea"/>
              </a:rPr>
              <a:t> is a national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superhero 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—I want to be a person like him in the future.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that should we respect</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which should we respect</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whom we should respect</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whom should we respect</a:t>
            </a:r>
          </a:p>
          <a:p>
            <a:pPr>
              <a:lnSpc>
                <a:spcPct val="150000"/>
              </a:lnSpc>
            </a:pPr>
            <a:endParaRPr lang="en-US" altLang="zh-CN" sz="2800" b="1" dirty="0" smtClean="0">
              <a:latin typeface="Times New Roman" panose="02020603050405020304" pitchFamily="18" charset="0"/>
              <a:ea typeface="宋体" panose="02010600030101010101" pitchFamily="2" charset="-122"/>
              <a:sym typeface="+mn-ea"/>
            </a:endParaRPr>
          </a:p>
        </p:txBody>
      </p:sp>
      <p:sp>
        <p:nvSpPr>
          <p:cNvPr id="11" name="TextBox 1"/>
          <p:cNvSpPr txBox="1"/>
          <p:nvPr/>
        </p:nvSpPr>
        <p:spPr>
          <a:xfrm>
            <a:off x="3242406" y="2240249"/>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955" y="886460"/>
            <a:ext cx="11931650" cy="588264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3" name="组合 6"/>
          <p:cNvGrpSpPr/>
          <p:nvPr/>
        </p:nvGrpSpPr>
        <p:grpSpPr>
          <a:xfrm>
            <a:off x="8113467" y="1005145"/>
            <a:ext cx="1746910" cy="474474"/>
            <a:chOff x="8480182" y="1575737"/>
            <a:chExt cx="1678579" cy="539539"/>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08296" y="1625302"/>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2" name="TextBox 1"/>
          <p:cNvSpPr txBox="1"/>
          <p:nvPr/>
        </p:nvSpPr>
        <p:spPr>
          <a:xfrm>
            <a:off x="458470" y="1442720"/>
            <a:ext cx="11212195" cy="5181162"/>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12.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长沙模拟改编</a:t>
            </a:r>
            <a:r>
              <a:rPr lang="en-US" altLang="zh-CN" sz="2800" b="1" dirty="0" smtClean="0">
                <a:latin typeface="Times New Roman" panose="02020603050405020304" pitchFamily="18" charset="0"/>
                <a:ea typeface="宋体" panose="02010600030101010101" pitchFamily="2" charset="-122"/>
                <a:sym typeface="+mn-ea"/>
              </a:rPr>
              <a:t>) — What are you looking for?</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I’m looking for the dictionary ________ you lent me last week.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who</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B. what	     C. /</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D. whom</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13.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哈尔滨南岗区模拟</a:t>
            </a:r>
            <a:r>
              <a:rPr lang="en-US" altLang="zh-CN" sz="2800" b="1" dirty="0" smtClean="0">
                <a:latin typeface="Times New Roman" panose="02020603050405020304" pitchFamily="18" charset="0"/>
                <a:ea typeface="宋体" panose="02010600030101010101" pitchFamily="2" charset="-122"/>
                <a:sym typeface="+mn-ea"/>
              </a:rPr>
              <a:t>) — Frank, look! Who are the children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under the tree ________ waiting in a line?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They are the students from No. 1 Middle School.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that are</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B. which is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who is</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D. that is</a:t>
            </a:r>
          </a:p>
        </p:txBody>
      </p:sp>
      <p:sp>
        <p:nvSpPr>
          <p:cNvPr id="11" name="TextBox 1"/>
          <p:cNvSpPr txBox="1"/>
          <p:nvPr/>
        </p:nvSpPr>
        <p:spPr>
          <a:xfrm>
            <a:off x="6695055" y="2240250"/>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12" name="TextBox 1"/>
          <p:cNvSpPr txBox="1"/>
          <p:nvPr/>
        </p:nvSpPr>
        <p:spPr>
          <a:xfrm>
            <a:off x="3899303" y="4174153"/>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47955" y="886460"/>
            <a:ext cx="11931650" cy="5882640"/>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30099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100340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3" name="组合 6"/>
          <p:cNvGrpSpPr/>
          <p:nvPr/>
        </p:nvGrpSpPr>
        <p:grpSpPr>
          <a:xfrm>
            <a:off x="8113467" y="1005145"/>
            <a:ext cx="1746910" cy="474474"/>
            <a:chOff x="8480182" y="1575737"/>
            <a:chExt cx="1678579" cy="539539"/>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08296" y="1625302"/>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2" name="TextBox 1"/>
          <p:cNvSpPr txBox="1"/>
          <p:nvPr/>
        </p:nvSpPr>
        <p:spPr>
          <a:xfrm>
            <a:off x="458470" y="1647678"/>
            <a:ext cx="11212195" cy="461664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14. The traffic police are searching for the people _________ joined in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the fighting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whom	B. /	      C. who     	D. which</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15.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大庆肇源县一模</a:t>
            </a:r>
            <a:r>
              <a:rPr lang="en-US" altLang="zh-CN" sz="2800" b="1" dirty="0" smtClean="0">
                <a:latin typeface="Times New Roman" panose="02020603050405020304" pitchFamily="18" charset="0"/>
                <a:ea typeface="宋体" panose="02010600030101010101" pitchFamily="2" charset="-122"/>
                <a:sym typeface="+mn-ea"/>
              </a:rPr>
              <a:t>) The handsome man _________ at the next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door is very strange.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which stands	      B. that stand</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who is standing	      D. who stand</a:t>
            </a:r>
          </a:p>
        </p:txBody>
      </p:sp>
      <p:sp>
        <p:nvSpPr>
          <p:cNvPr id="11" name="TextBox 1"/>
          <p:cNvSpPr txBox="1"/>
          <p:nvPr/>
        </p:nvSpPr>
        <p:spPr>
          <a:xfrm>
            <a:off x="8649979" y="1767284"/>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12" name="TextBox 1"/>
          <p:cNvSpPr txBox="1"/>
          <p:nvPr/>
        </p:nvSpPr>
        <p:spPr>
          <a:xfrm>
            <a:off x="8392475" y="3685422"/>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28905" y="903605"/>
            <a:ext cx="11931650" cy="597598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40665"/>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8125"/>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5514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5"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5688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6"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grpSp>
        <p:nvGrpSpPr>
          <p:cNvPr id="11" name="组合 10"/>
          <p:cNvGrpSpPr/>
          <p:nvPr/>
        </p:nvGrpSpPr>
        <p:grpSpPr>
          <a:xfrm>
            <a:off x="443677" y="1164738"/>
            <a:ext cx="5594985" cy="627895"/>
            <a:chOff x="1034884" y="629878"/>
            <a:chExt cx="5594985" cy="627895"/>
          </a:xfrm>
        </p:grpSpPr>
        <p:sp>
          <p:nvSpPr>
            <p:cNvPr id="12" name="圆角矩形 6">
              <a:hlinkClick r:id=""/>
            </p:cNvPr>
            <p:cNvSpPr/>
            <p:nvPr>
              <p:custDataLst>
                <p:tags r:id="rId2"/>
              </p:custDataLst>
            </p:nvPr>
          </p:nvSpPr>
          <p:spPr>
            <a:xfrm flipH="1">
              <a:off x="2671279" y="664803"/>
              <a:ext cx="3958590"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800" b="1" dirty="0" smtClean="0">
                  <a:latin typeface="黑体" panose="02010609060101010101" pitchFamily="49" charset="-122"/>
                  <a:ea typeface="黑体" panose="02010609060101010101" pitchFamily="49" charset="-122"/>
                </a:rPr>
                <a:t>并列句与并列连词</a:t>
              </a:r>
              <a:endParaRPr lang="zh-CN" altLang="zh-CN" sz="2800" b="1" dirty="0">
                <a:latin typeface="黑体" panose="02010609060101010101" pitchFamily="49" charset="-122"/>
                <a:ea typeface="黑体" panose="02010609060101010101" pitchFamily="49" charset="-122"/>
              </a:endParaRPr>
            </a:p>
          </p:txBody>
        </p:sp>
        <p:sp>
          <p:nvSpPr>
            <p:cNvPr id="13"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考点四</a:t>
              </a:r>
              <a:endParaRPr lang="zh-CN" altLang="en-US" sz="28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3" name="TextBox 2"/>
          <p:cNvSpPr txBox="1"/>
          <p:nvPr/>
        </p:nvSpPr>
        <p:spPr>
          <a:xfrm>
            <a:off x="310842" y="1763997"/>
            <a:ext cx="11022965" cy="5262979"/>
          </a:xfrm>
          <a:prstGeom prst="rect">
            <a:avLst/>
          </a:prstGeom>
          <a:noFill/>
        </p:spPr>
        <p:txBody>
          <a:bodyPr wrap="square" rtlCol="0">
            <a:spAutoFit/>
          </a:bodyPr>
          <a:lstStyle/>
          <a:p>
            <a:pPr>
              <a:lnSpc>
                <a:spcPct val="150000"/>
              </a:lnSpc>
            </a:pPr>
            <a:r>
              <a:rPr lang="zh-CN" altLang="zh-CN" sz="2800" b="1" dirty="0">
                <a:latin typeface="Times New Roman" panose="02020603050405020304" pitchFamily="18" charset="0"/>
                <a:ea typeface="宋体" panose="02010600030101010101" pitchFamily="2" charset="-122"/>
              </a:rPr>
              <a:t>【学法方法点拨】</a:t>
            </a:r>
          </a:p>
          <a:p>
            <a:pPr>
              <a:lnSpc>
                <a:spcPct val="150000"/>
              </a:lnSpc>
            </a:pPr>
            <a:r>
              <a:rPr lang="en-US" altLang="zh-CN" sz="2800" b="1" dirty="0" smtClean="0">
                <a:latin typeface="Times New Roman" panose="02020603050405020304" pitchFamily="18" charset="0"/>
                <a:ea typeface="宋体" panose="02010600030101010101" pitchFamily="2" charset="-122"/>
              </a:rPr>
              <a:t>1. </a:t>
            </a:r>
            <a:r>
              <a:rPr lang="zh-CN" altLang="en-US" sz="2800" b="1" dirty="0" smtClean="0">
                <a:latin typeface="Times New Roman" panose="02020603050405020304" pitchFamily="18" charset="0"/>
                <a:ea typeface="宋体" panose="02010600030101010101" pitchFamily="2" charset="-122"/>
              </a:rPr>
              <a:t>并列句</a:t>
            </a:r>
          </a:p>
          <a:p>
            <a:pPr>
              <a:lnSpc>
                <a:spcPct val="150000"/>
              </a:lnSpc>
            </a:pPr>
            <a:r>
              <a:rPr lang="zh-CN" altLang="en-US" sz="2800" b="1" dirty="0" smtClean="0">
                <a:latin typeface="Times New Roman" panose="02020603050405020304" pitchFamily="18" charset="0"/>
                <a:ea typeface="宋体" panose="02010600030101010101" pitchFamily="2" charset="-122"/>
              </a:rPr>
              <a:t>用并列连词连接起来的两个或两个以上的简单句叫作并列句。</a:t>
            </a:r>
          </a:p>
          <a:p>
            <a:pPr>
              <a:lnSpc>
                <a:spcPct val="150000"/>
              </a:lnSpc>
            </a:pPr>
            <a:r>
              <a:rPr lang="en-US" altLang="zh-CN" sz="2800" b="1" dirty="0" smtClean="0">
                <a:latin typeface="Times New Roman" panose="02020603050405020304" pitchFamily="18" charset="0"/>
                <a:ea typeface="宋体" panose="02010600030101010101" pitchFamily="2" charset="-122"/>
              </a:rPr>
              <a:t>Have a good rest, and you’ll feel better. </a:t>
            </a:r>
            <a:r>
              <a:rPr lang="zh-CN" altLang="en-US" sz="2800" b="1" dirty="0" smtClean="0">
                <a:latin typeface="Times New Roman" panose="02020603050405020304" pitchFamily="18" charset="0"/>
                <a:ea typeface="宋体" panose="02010600030101010101" pitchFamily="2" charset="-122"/>
              </a:rPr>
              <a:t>好好休息一下</a:t>
            </a:r>
            <a:r>
              <a:rPr lang="en-US" altLang="zh-CN" sz="2800" b="1" dirty="0" smtClean="0">
                <a:latin typeface="Times New Roman" panose="02020603050405020304" pitchFamily="18" charset="0"/>
                <a:ea typeface="宋体" panose="02010600030101010101" pitchFamily="2" charset="-122"/>
              </a:rPr>
              <a:t>,</a:t>
            </a:r>
            <a:r>
              <a:rPr lang="zh-CN" altLang="en-US" sz="2800" b="1" dirty="0" smtClean="0">
                <a:latin typeface="Times New Roman" panose="02020603050405020304" pitchFamily="18" charset="0"/>
                <a:ea typeface="宋体" panose="02010600030101010101" pitchFamily="2" charset="-122"/>
              </a:rPr>
              <a:t>你会感觉好些的。</a:t>
            </a:r>
          </a:p>
          <a:p>
            <a:pPr>
              <a:lnSpc>
                <a:spcPct val="150000"/>
              </a:lnSpc>
            </a:pPr>
            <a:r>
              <a:rPr lang="en-US" altLang="zh-CN" sz="2800" b="1" dirty="0" smtClean="0">
                <a:latin typeface="Times New Roman" panose="02020603050405020304" pitchFamily="18" charset="0"/>
                <a:ea typeface="宋体" panose="02010600030101010101" pitchFamily="2" charset="-122"/>
              </a:rPr>
              <a:t>She wants to go to the park, but she has to wash the clothes. </a:t>
            </a:r>
          </a:p>
          <a:p>
            <a:pPr>
              <a:lnSpc>
                <a:spcPct val="150000"/>
              </a:lnSpc>
            </a:pPr>
            <a:r>
              <a:rPr lang="zh-CN" altLang="en-US" sz="2800" b="1" dirty="0" smtClean="0">
                <a:latin typeface="Times New Roman" panose="02020603050405020304" pitchFamily="18" charset="0"/>
                <a:ea typeface="宋体" panose="02010600030101010101" pitchFamily="2" charset="-122"/>
              </a:rPr>
              <a:t>她想去公园</a:t>
            </a:r>
            <a:r>
              <a:rPr lang="en-US" altLang="zh-CN" sz="2800" b="1" dirty="0" smtClean="0">
                <a:latin typeface="Times New Roman" panose="02020603050405020304" pitchFamily="18" charset="0"/>
                <a:ea typeface="宋体" panose="02010600030101010101" pitchFamily="2" charset="-122"/>
              </a:rPr>
              <a:t>,</a:t>
            </a:r>
            <a:r>
              <a:rPr lang="zh-CN" altLang="en-US" sz="2800" b="1" dirty="0" smtClean="0">
                <a:latin typeface="Times New Roman" panose="02020603050405020304" pitchFamily="18" charset="0"/>
                <a:ea typeface="宋体" panose="02010600030101010101" pitchFamily="2" charset="-122"/>
              </a:rPr>
              <a:t>但是她必须要洗衣服。</a:t>
            </a:r>
          </a:p>
          <a:p>
            <a:pPr>
              <a:lnSpc>
                <a:spcPct val="150000"/>
              </a:lnSpc>
            </a:pPr>
            <a:r>
              <a:rPr lang="en-US" altLang="zh-CN" sz="2800" b="1" dirty="0" smtClean="0">
                <a:latin typeface="Times New Roman" panose="02020603050405020304" pitchFamily="18" charset="0"/>
                <a:ea typeface="宋体" panose="02010600030101010101" pitchFamily="2" charset="-122"/>
              </a:rPr>
              <a:t>The weather is so cold, so I stay at home. </a:t>
            </a:r>
            <a:r>
              <a:rPr lang="zh-CN" altLang="en-US" sz="2800" b="1" dirty="0" smtClean="0">
                <a:latin typeface="Times New Roman" panose="02020603050405020304" pitchFamily="18" charset="0"/>
                <a:ea typeface="宋体" panose="02010600030101010101" pitchFamily="2" charset="-122"/>
              </a:rPr>
              <a:t>天气那么冷</a:t>
            </a:r>
            <a:r>
              <a:rPr lang="en-US" altLang="zh-CN" sz="2800" b="1" dirty="0" smtClean="0">
                <a:latin typeface="Times New Roman" panose="02020603050405020304" pitchFamily="18" charset="0"/>
                <a:ea typeface="宋体" panose="02010600030101010101" pitchFamily="2" charset="-122"/>
              </a:rPr>
              <a:t>,</a:t>
            </a:r>
            <a:r>
              <a:rPr lang="zh-CN" altLang="en-US" sz="2800" b="1" dirty="0" smtClean="0">
                <a:latin typeface="Times New Roman" panose="02020603050405020304" pitchFamily="18" charset="0"/>
                <a:ea typeface="宋体" panose="02010600030101010101" pitchFamily="2" charset="-122"/>
              </a:rPr>
              <a:t>所以我待在家里。</a:t>
            </a:r>
          </a:p>
          <a:p>
            <a:pPr>
              <a:lnSpc>
                <a:spcPct val="150000"/>
              </a:lnSpc>
            </a:pPr>
            <a:r>
              <a:rPr lang="en-US" altLang="zh-CN" sz="2800" b="1" dirty="0" smtClean="0">
                <a:latin typeface="Times New Roman" panose="02020603050405020304" pitchFamily="18" charset="0"/>
                <a:ea typeface="宋体" panose="02010600030101010101" pitchFamily="2" charset="-122"/>
              </a:rPr>
              <a:t>Hurry up, or you’ll be late. </a:t>
            </a:r>
            <a:r>
              <a:rPr lang="zh-CN" altLang="en-US" sz="2800" b="1" dirty="0" smtClean="0">
                <a:latin typeface="Times New Roman" panose="02020603050405020304" pitchFamily="18" charset="0"/>
                <a:ea typeface="宋体" panose="02010600030101010101" pitchFamily="2" charset="-122"/>
              </a:rPr>
              <a:t>快点</a:t>
            </a:r>
            <a:r>
              <a:rPr lang="en-US" altLang="zh-CN" sz="2800" b="1" dirty="0" smtClean="0">
                <a:latin typeface="Times New Roman" panose="02020603050405020304" pitchFamily="18" charset="0"/>
                <a:ea typeface="宋体" panose="02010600030101010101" pitchFamily="2" charset="-122"/>
              </a:rPr>
              <a:t>, </a:t>
            </a:r>
            <a:r>
              <a:rPr lang="zh-CN" altLang="en-US" sz="2800" b="1" dirty="0" smtClean="0">
                <a:latin typeface="Times New Roman" panose="02020603050405020304" pitchFamily="18" charset="0"/>
                <a:ea typeface="宋体" panose="02010600030101010101" pitchFamily="2" charset="-122"/>
              </a:rPr>
              <a:t>否则你会迟到的。</a:t>
            </a:r>
          </a:p>
        </p:txBody>
      </p:sp>
    </p:spTree>
    <p:custDataLst>
      <p:tags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61925" y="882015"/>
            <a:ext cx="11913870" cy="58578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1"/>
            <a:ext cx="8630889" cy="584775"/>
          </a:xfrm>
          <a:prstGeom prst="rect">
            <a:avLst/>
          </a:prstGeom>
          <a:noFill/>
        </p:spPr>
        <p:txBody>
          <a:bodyPr wrap="squar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3101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4"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2" name="组合 6"/>
          <p:cNvGrpSpPr/>
          <p:nvPr/>
        </p:nvGrpSpPr>
        <p:grpSpPr>
          <a:xfrm>
            <a:off x="8071557" y="93402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5"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graphicFrame>
        <p:nvGraphicFramePr>
          <p:cNvPr id="17" name="表格 16"/>
          <p:cNvGraphicFramePr>
            <a:graphicFrameLocks noGrp="1"/>
          </p:cNvGraphicFramePr>
          <p:nvPr>
            <p:custDataLst>
              <p:tags r:id="rId2"/>
            </p:custDataLst>
          </p:nvPr>
        </p:nvGraphicFramePr>
        <p:xfrm>
          <a:off x="443230" y="2160246"/>
          <a:ext cx="11391265" cy="4145964"/>
        </p:xfrm>
        <a:graphic>
          <a:graphicData uri="http://schemas.openxmlformats.org/drawingml/2006/table">
            <a:tbl>
              <a:tblPr firstRow="1" firstCol="1" bandRow="1">
                <a:tableStyleId>{5940675A-B579-460E-94D1-54222C63F5DA}</a:tableStyleId>
              </a:tblPr>
              <a:tblGrid>
                <a:gridCol w="1022963"/>
                <a:gridCol w="4572000"/>
                <a:gridCol w="5796302"/>
              </a:tblGrid>
              <a:tr h="640069">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分类</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例词</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例句</a:t>
                      </a:r>
                    </a:p>
                  </a:txBody>
                  <a:tcPr marL="66675" marR="66675" marT="0" marB="0" anchor="ctr"/>
                </a:tc>
              </a:tr>
              <a:tr h="2191992">
                <a:tc>
                  <a:txBody>
                    <a:bodyPr/>
                    <a:lstStyle/>
                    <a:p>
                      <a:pPr marL="0" indent="0" algn="ctr" defTabSz="914400" rtl="0" eaLnBrk="1" fontAlgn="auto" latinLnBrk="0" hangingPunct="1">
                        <a:lnSpc>
                          <a:spcPct val="100000"/>
                        </a:lnSpc>
                        <a:buClrTx/>
                        <a:buSzTx/>
                        <a:buNone/>
                      </a:pPr>
                      <a:r>
                        <a:rPr lang="zh-CN" altLang="en-US" sz="2400" b="1" kern="1200" dirty="0" smtClean="0">
                          <a:solidFill>
                            <a:srgbClr val="FF00FF"/>
                          </a:solidFill>
                          <a:latin typeface="Times New Roman" pitchFamily="18" charset="0"/>
                          <a:ea typeface="宋体" pitchFamily="2" charset="-122"/>
                          <a:cs typeface="Times New Roman" pitchFamily="18" charset="0"/>
                        </a:rPr>
                        <a:t>并列关系</a:t>
                      </a:r>
                      <a:endParaRPr lang="en-US" altLang="zh-CN" sz="2400" b="1" kern="1200" dirty="0" smtClean="0">
                        <a:solidFill>
                          <a:srgbClr val="FF00FF"/>
                        </a:solidFill>
                        <a:latin typeface="Times New Roman" pitchFamily="18" charset="0"/>
                        <a:ea typeface="宋体" pitchFamily="2" charset="-122"/>
                        <a:cs typeface="Times New Roman" pitchFamily="18" charset="0"/>
                      </a:endParaRPr>
                    </a:p>
                  </a:txBody>
                  <a:tcPr marL="66675" marR="66675" marT="0" marB="0" anchor="ctr">
                    <a:lnB w="12700" cap="flat" cmpd="sng" algn="ctr">
                      <a:solidFill>
                        <a:schemeClr val="tx1"/>
                      </a:solidFill>
                      <a:prstDash val="solid"/>
                      <a:round/>
                      <a:headEnd type="none" w="med" len="med"/>
                      <a:tailEnd type="none" w="med" len="med"/>
                    </a:lnB>
                  </a:tcPr>
                </a:tc>
                <a:tc>
                  <a:txBody>
                    <a:bodyPr/>
                    <a:lstStyle/>
                    <a:p>
                      <a:pPr algn="l" fontAlgn="auto">
                        <a:lnSpc>
                          <a:spcPct val="100000"/>
                        </a:lnSpc>
                        <a:buClrTx/>
                        <a:buSzTx/>
                        <a:buNone/>
                      </a:pPr>
                      <a:r>
                        <a:rPr lang="en-US" altLang="zh-CN" sz="2400" b="1" dirty="0" smtClean="0">
                          <a:latin typeface="Times New Roman" panose="02020603050405020304" pitchFamily="18" charset="0"/>
                          <a:ea typeface="宋体" panose="02010600030101010101" pitchFamily="2" charset="-122"/>
                        </a:rPr>
                        <a:t>and(</a:t>
                      </a:r>
                      <a:r>
                        <a:rPr lang="zh-CN" altLang="en-US" sz="2400" b="1" dirty="0" smtClean="0">
                          <a:latin typeface="Times New Roman" panose="02020603050405020304" pitchFamily="18" charset="0"/>
                          <a:ea typeface="宋体" panose="02010600030101010101" pitchFamily="2" charset="-122"/>
                        </a:rPr>
                        <a:t>和</a:t>
                      </a:r>
                      <a:r>
                        <a:rPr lang="en-US" altLang="zh-CN" sz="2400" b="1" dirty="0" smtClean="0">
                          <a:latin typeface="Times New Roman" panose="02020603050405020304" pitchFamily="18" charset="0"/>
                          <a:ea typeface="宋体" panose="02010600030101010101" pitchFamily="2" charset="-122"/>
                        </a:rPr>
                        <a:t>), both … and …(</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和</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都</a:t>
                      </a:r>
                      <a:r>
                        <a:rPr lang="en-US" altLang="zh-CN" sz="2400" b="1" dirty="0" smtClean="0">
                          <a:latin typeface="Times New Roman" panose="02020603050405020304" pitchFamily="18" charset="0"/>
                          <a:ea typeface="宋体" panose="02010600030101010101" pitchFamily="2" charset="-122"/>
                        </a:rPr>
                        <a:t>), as well as(</a:t>
                      </a:r>
                      <a:r>
                        <a:rPr lang="zh-CN" altLang="en-US" sz="2400" b="1" dirty="0" smtClean="0">
                          <a:latin typeface="Times New Roman" panose="02020603050405020304" pitchFamily="18" charset="0"/>
                          <a:ea typeface="宋体" panose="02010600030101010101" pitchFamily="2" charset="-122"/>
                        </a:rPr>
                        <a:t>也</a:t>
                      </a:r>
                      <a:r>
                        <a:rPr lang="en-US" altLang="zh-CN" sz="2400" b="1" dirty="0" smtClean="0">
                          <a:latin typeface="Times New Roman" panose="02020603050405020304" pitchFamily="18" charset="0"/>
                          <a:ea typeface="宋体" panose="02010600030101010101" pitchFamily="2" charset="-122"/>
                        </a:rPr>
                        <a:t>), not only … but also …(</a:t>
                      </a:r>
                      <a:r>
                        <a:rPr lang="zh-CN" altLang="en-US" sz="2400" b="1" dirty="0" smtClean="0">
                          <a:latin typeface="Times New Roman" panose="02020603050405020304" pitchFamily="18" charset="0"/>
                          <a:ea typeface="宋体" panose="02010600030101010101" pitchFamily="2" charset="-122"/>
                        </a:rPr>
                        <a:t>不但</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而且</a:t>
                      </a:r>
                      <a:r>
                        <a:rPr lang="en-US" altLang="zh-CN" sz="2400" b="1" dirty="0" smtClean="0">
                          <a:latin typeface="宋体" pitchFamily="2" charset="-122"/>
                          <a:ea typeface="宋体" pitchFamily="2" charset="-122"/>
                        </a:rPr>
                        <a:t>……</a:t>
                      </a:r>
                      <a:r>
                        <a:rPr lang="en-US" altLang="zh-CN" sz="2400" b="1" dirty="0" smtClean="0">
                          <a:latin typeface="Times New Roman" panose="02020603050405020304" pitchFamily="18" charset="0"/>
                          <a:ea typeface="宋体" panose="02010600030101010101" pitchFamily="2" charset="-122"/>
                        </a:rPr>
                        <a:t>), neither … nor …(</a:t>
                      </a:r>
                      <a:r>
                        <a:rPr lang="zh-CN" altLang="en-US" sz="2400" b="1" dirty="0" smtClean="0">
                          <a:latin typeface="Times New Roman" panose="02020603050405020304" pitchFamily="18" charset="0"/>
                          <a:ea typeface="宋体" panose="02010600030101010101" pitchFamily="2" charset="-122"/>
                        </a:rPr>
                        <a:t>既不</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也不</a:t>
                      </a:r>
                      <a:r>
                        <a:rPr lang="en-US" altLang="zh-CN" sz="2400" b="1" dirty="0" smtClean="0">
                          <a:latin typeface="宋体" pitchFamily="2" charset="-122"/>
                          <a:ea typeface="宋体" pitchFamily="2" charset="-122"/>
                        </a:rPr>
                        <a:t>……</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等</a:t>
                      </a:r>
                    </a:p>
                  </a:txBody>
                  <a:tcPr marL="66675" marR="66675" marT="0" marB="0" anchor="ctr">
                    <a:lnB w="12700" cap="flat" cmpd="sng" algn="ctr">
                      <a:solidFill>
                        <a:schemeClr val="tx1"/>
                      </a:solidFill>
                      <a:prstDash val="solid"/>
                      <a:round/>
                      <a:headEnd type="none" w="med" len="med"/>
                      <a:tailEnd type="none" w="med" len="med"/>
                    </a:lnB>
                  </a:tcPr>
                </a:tc>
                <a:tc>
                  <a:txBody>
                    <a:bodyPr/>
                    <a:lstStyle/>
                    <a:p>
                      <a:pPr algn="l" fontAlgn="auto">
                        <a:lnSpc>
                          <a:spcPct val="100000"/>
                        </a:lnSpc>
                        <a:buNone/>
                      </a:pPr>
                      <a:r>
                        <a:rPr lang="en-US" altLang="zh-CN" sz="2400" b="1" dirty="0" smtClean="0">
                          <a:latin typeface="Times New Roman" panose="02020603050405020304" pitchFamily="18" charset="0"/>
                          <a:ea typeface="宋体" panose="02010600030101010101" pitchFamily="2" charset="-122"/>
                        </a:rPr>
                        <a:t>My father bought me a present, and I liked it very much. </a:t>
                      </a:r>
                    </a:p>
                    <a:p>
                      <a:pPr algn="l" fontAlgn="auto">
                        <a:lnSpc>
                          <a:spcPct val="100000"/>
                        </a:lnSpc>
                        <a:buNone/>
                      </a:pPr>
                      <a:r>
                        <a:rPr lang="zh-CN" altLang="en-US" sz="2400" b="1" dirty="0" smtClean="0">
                          <a:latin typeface="Times New Roman" panose="02020603050405020304" pitchFamily="18" charset="0"/>
                          <a:ea typeface="宋体" panose="02010600030101010101" pitchFamily="2" charset="-122"/>
                        </a:rPr>
                        <a:t>爸爸给我买了一件礼物</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而且我非常喜欢。</a:t>
                      </a:r>
                    </a:p>
                  </a:txBody>
                  <a:tcPr marL="66675" marR="66675" marT="0" marB="0" anchor="ctr">
                    <a:lnB w="12700" cap="flat" cmpd="sng" algn="ctr">
                      <a:solidFill>
                        <a:schemeClr val="tx1"/>
                      </a:solidFill>
                      <a:prstDash val="solid"/>
                      <a:round/>
                      <a:headEnd type="none" w="med" len="med"/>
                      <a:tailEnd type="none" w="med" len="med"/>
                    </a:lnB>
                  </a:tcPr>
                </a:tc>
              </a:tr>
              <a:tr h="1313903">
                <a:tc>
                  <a:txBody>
                    <a:bodyPr/>
                    <a:lstStyle/>
                    <a:p>
                      <a:pPr marL="0" indent="0" algn="ctr" defTabSz="914400" rtl="0" eaLnBrk="1" fontAlgn="auto" latinLnBrk="0" hangingPunct="1">
                        <a:lnSpc>
                          <a:spcPct val="100000"/>
                        </a:lnSpc>
                        <a:buClrTx/>
                        <a:buSzTx/>
                        <a:buNone/>
                      </a:pPr>
                      <a:r>
                        <a:rPr lang="zh-CN" altLang="en-US" sz="2400" b="1" kern="1200" dirty="0" smtClean="0">
                          <a:solidFill>
                            <a:srgbClr val="FF00FF"/>
                          </a:solidFill>
                          <a:latin typeface="Times New Roman" pitchFamily="18" charset="0"/>
                          <a:ea typeface="宋体" pitchFamily="2" charset="-122"/>
                          <a:cs typeface="Times New Roman" pitchFamily="18" charset="0"/>
                        </a:rPr>
                        <a:t>对比、转折关系</a:t>
                      </a:r>
                      <a:endParaRPr lang="en-US" altLang="zh-CN" sz="2400" b="1" kern="1200" dirty="0" smtClean="0">
                        <a:solidFill>
                          <a:srgbClr val="FF00FF"/>
                        </a:solidFill>
                        <a:latin typeface="Times New Roman" pitchFamily="18" charset="0"/>
                        <a:ea typeface="宋体" pitchFamily="2" charset="-122"/>
                        <a:cs typeface="Times New Roman" pitchFamily="18" charset="0"/>
                      </a:endParaRPr>
                    </a:p>
                  </a:txBody>
                  <a:tcPr marL="66675" marR="66675" marT="0" marB="0" anchor="ctr">
                    <a:lnT w="12700" cap="flat" cmpd="sng" algn="ctr">
                      <a:solidFill>
                        <a:schemeClr val="tx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but(</a:t>
                      </a:r>
                      <a:r>
                        <a:rPr lang="zh-CN" altLang="en-US" sz="2400" b="1" dirty="0" smtClean="0">
                          <a:latin typeface="Times New Roman" panose="02020603050405020304" pitchFamily="18" charset="0"/>
                          <a:ea typeface="宋体" panose="02010600030101010101" pitchFamily="2" charset="-122"/>
                        </a:rPr>
                        <a:t>但是</a:t>
                      </a:r>
                      <a:r>
                        <a:rPr lang="en-US" altLang="zh-CN" sz="2400" b="1" dirty="0" smtClean="0">
                          <a:latin typeface="Times New Roman" panose="02020603050405020304" pitchFamily="18" charset="0"/>
                          <a:ea typeface="宋体" panose="02010600030101010101" pitchFamily="2" charset="-122"/>
                        </a:rPr>
                        <a:t>), yet(</a:t>
                      </a:r>
                      <a:r>
                        <a:rPr lang="zh-CN" altLang="en-US" sz="2400" b="1" dirty="0" smtClean="0">
                          <a:latin typeface="Times New Roman" panose="02020603050405020304" pitchFamily="18" charset="0"/>
                          <a:ea typeface="宋体" panose="02010600030101010101" pitchFamily="2" charset="-122"/>
                        </a:rPr>
                        <a:t>然而</a:t>
                      </a:r>
                      <a:r>
                        <a:rPr lang="en-US" altLang="zh-CN" sz="2400" b="1" dirty="0" smtClean="0">
                          <a:latin typeface="Times New Roman" panose="02020603050405020304" pitchFamily="18" charset="0"/>
                          <a:ea typeface="宋体" panose="02010600030101010101" pitchFamily="2" charset="-122"/>
                        </a:rPr>
                        <a:t>), while(</a:t>
                      </a:r>
                      <a:r>
                        <a:rPr lang="zh-CN" altLang="en-US" sz="2400" b="1" dirty="0" smtClean="0">
                          <a:latin typeface="Times New Roman" panose="02020603050405020304" pitchFamily="18" charset="0"/>
                          <a:ea typeface="宋体" panose="02010600030101010101" pitchFamily="2" charset="-122"/>
                        </a:rPr>
                        <a:t>而</a:t>
                      </a:r>
                      <a:r>
                        <a:rPr lang="en-US" altLang="zh-CN" sz="2400" b="1" dirty="0" smtClean="0">
                          <a:latin typeface="Times New Roman" panose="02020603050405020304" pitchFamily="18" charset="0"/>
                          <a:ea typeface="宋体" panose="02010600030101010101" pitchFamily="2" charset="-122"/>
                        </a:rPr>
                        <a:t>)</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lnT w="12700" cap="flat" cmpd="sng" algn="ctr">
                      <a:solidFill>
                        <a:schemeClr val="tx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Lucy likes red while Lily likes white. </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b="1" dirty="0" smtClean="0">
                          <a:latin typeface="Times New Roman" panose="02020603050405020304" pitchFamily="18" charset="0"/>
                          <a:ea typeface="宋体" panose="02010600030101010101" pitchFamily="2" charset="-122"/>
                        </a:rPr>
                        <a:t>露西喜欢红色</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然而莉莉喜欢白色。</a:t>
                      </a:r>
                    </a:p>
                  </a:txBody>
                  <a:tcPr marL="66675" marR="66675" marT="0" marB="0" anchor="ctr">
                    <a:lnT w="12700" cap="flat" cmpd="sng" algn="ctr">
                      <a:solidFill>
                        <a:schemeClr val="tx1"/>
                      </a:solidFill>
                      <a:prstDash val="solid"/>
                      <a:round/>
                      <a:headEnd type="none" w="med" len="med"/>
                      <a:tailEnd type="none" w="med" len="med"/>
                    </a:lnT>
                  </a:tcPr>
                </a:tc>
              </a:tr>
            </a:tbl>
          </a:graphicData>
        </a:graphic>
      </p:graphicFrame>
      <p:sp>
        <p:nvSpPr>
          <p:cNvPr id="11" name="TextBox 10"/>
          <p:cNvSpPr txBox="1"/>
          <p:nvPr/>
        </p:nvSpPr>
        <p:spPr>
          <a:xfrm>
            <a:off x="378368" y="1450416"/>
            <a:ext cx="10058400" cy="523220"/>
          </a:xfrm>
          <a:prstGeom prst="rect">
            <a:avLst/>
          </a:prstGeom>
          <a:noFill/>
        </p:spPr>
        <p:txBody>
          <a:bodyPr wrap="square" rtlCol="0">
            <a:spAutoFit/>
          </a:bodyPr>
          <a:lstStyle/>
          <a:p>
            <a:r>
              <a:rPr lang="en-US" altLang="zh-CN" sz="2800" b="1" dirty="0" smtClean="0">
                <a:latin typeface="宋体" pitchFamily="2" charset="-122"/>
                <a:ea typeface="宋体" pitchFamily="2" charset="-122"/>
              </a:rPr>
              <a:t>2.</a:t>
            </a:r>
            <a:r>
              <a:rPr lang="zh-CN" altLang="zh-CN" sz="2800" b="1" dirty="0" smtClean="0">
                <a:latin typeface="宋体" pitchFamily="2" charset="-122"/>
                <a:ea typeface="宋体" pitchFamily="2" charset="-122"/>
              </a:rPr>
              <a:t>并列连词是指用于连接并列的单词、短语或句子的词。</a:t>
            </a:r>
            <a:endParaRPr lang="zh-CN" altLang="en-US" sz="2800" b="1" dirty="0">
              <a:latin typeface="宋体" pitchFamily="2" charset="-122"/>
              <a:ea typeface="宋体" pitchFamily="2" charset="-122"/>
            </a:endParaRPr>
          </a:p>
        </p:txBody>
      </p:sp>
    </p:spTree>
    <p:custDataLst>
      <p:tags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28905" y="903605"/>
            <a:ext cx="11931650" cy="597598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40665"/>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8125"/>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5514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4"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71557" y="956885"/>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5"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graphicFrame>
        <p:nvGraphicFramePr>
          <p:cNvPr id="11" name="表格 10"/>
          <p:cNvGraphicFramePr>
            <a:graphicFrameLocks noGrp="1"/>
          </p:cNvGraphicFramePr>
          <p:nvPr>
            <p:custDataLst>
              <p:tags r:id="rId2"/>
            </p:custDataLst>
          </p:nvPr>
        </p:nvGraphicFramePr>
        <p:xfrm>
          <a:off x="443230" y="1986820"/>
          <a:ext cx="11391265" cy="3473421"/>
        </p:xfrm>
        <a:graphic>
          <a:graphicData uri="http://schemas.openxmlformats.org/drawingml/2006/table">
            <a:tbl>
              <a:tblPr firstRow="1" firstCol="1" bandRow="1">
                <a:tableStyleId>{5940675A-B579-460E-94D1-54222C63F5DA}</a:tableStyleId>
              </a:tblPr>
              <a:tblGrid>
                <a:gridCol w="1022963"/>
                <a:gridCol w="4713890"/>
                <a:gridCol w="5654412"/>
              </a:tblGrid>
              <a:tr h="640069">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分类</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例词</a:t>
                      </a:r>
                    </a:p>
                  </a:txBody>
                  <a:tcPr marL="66675" marR="66675" marT="0" marB="0" anchor="ctr"/>
                </a:tc>
                <a:tc>
                  <a:txBody>
                    <a:bodyPr/>
                    <a:lstStyle/>
                    <a:p>
                      <a:pPr algn="ctr">
                        <a:lnSpc>
                          <a:spcPct val="150000"/>
                        </a:lnSpc>
                        <a:buNone/>
                      </a:pPr>
                      <a:r>
                        <a:rPr lang="zh-CN" altLang="en-US" sz="2400" b="1" dirty="0" smtClean="0">
                          <a:latin typeface="黑体" panose="02010609060101010101" pitchFamily="49" charset="-122"/>
                          <a:ea typeface="黑体" panose="02010609060101010101" pitchFamily="49" charset="-122"/>
                        </a:rPr>
                        <a:t>例句</a:t>
                      </a:r>
                    </a:p>
                  </a:txBody>
                  <a:tcPr marL="66675" marR="66675" marT="0" marB="0" anchor="ctr"/>
                </a:tc>
              </a:tr>
              <a:tr h="1519449">
                <a:tc>
                  <a:txBody>
                    <a:bodyPr/>
                    <a:lstStyle/>
                    <a:p>
                      <a:pPr marL="0" indent="0" algn="ctr" defTabSz="914400" rtl="0" eaLnBrk="1" fontAlgn="auto" latinLnBrk="0" hangingPunct="1">
                        <a:lnSpc>
                          <a:spcPct val="100000"/>
                        </a:lnSpc>
                        <a:buClrTx/>
                        <a:buSzTx/>
                        <a:buNone/>
                      </a:pPr>
                      <a:r>
                        <a:rPr lang="zh-CN" altLang="en-US" sz="2400" b="1" kern="1200" dirty="0" smtClean="0">
                          <a:solidFill>
                            <a:srgbClr val="FF00FF"/>
                          </a:solidFill>
                          <a:latin typeface="Times New Roman" pitchFamily="18" charset="0"/>
                          <a:ea typeface="宋体" pitchFamily="2" charset="-122"/>
                          <a:cs typeface="Times New Roman" pitchFamily="18" charset="0"/>
                        </a:rPr>
                        <a:t>因果关系</a:t>
                      </a:r>
                      <a:endParaRPr lang="en-US" altLang="zh-CN" sz="2400" b="1" kern="1200" dirty="0" smtClean="0">
                        <a:solidFill>
                          <a:srgbClr val="FF00FF"/>
                        </a:solidFill>
                        <a:latin typeface="Times New Roman" pitchFamily="18" charset="0"/>
                        <a:ea typeface="宋体" pitchFamily="2" charset="-122"/>
                        <a:cs typeface="Times New Roman" pitchFamily="18" charset="0"/>
                      </a:endParaRPr>
                    </a:p>
                  </a:txBody>
                  <a:tcPr marL="66675" marR="66675" marT="0" marB="0" anchor="ctr">
                    <a:lnB w="12700" cap="flat" cmpd="sng" algn="ctr">
                      <a:solidFill>
                        <a:schemeClr val="tx1"/>
                      </a:solidFill>
                      <a:prstDash val="solid"/>
                      <a:round/>
                      <a:headEnd type="none" w="med" len="med"/>
                      <a:tailEnd type="none" w="med" len="med"/>
                    </a:lnB>
                  </a:tcPr>
                </a:tc>
                <a:tc>
                  <a:txBody>
                    <a:bodyPr/>
                    <a:lstStyle/>
                    <a:p>
                      <a:pPr algn="l" fontAlgn="auto">
                        <a:lnSpc>
                          <a:spcPct val="100000"/>
                        </a:lnSpc>
                        <a:buClrTx/>
                        <a:buSzTx/>
                        <a:buNone/>
                      </a:pPr>
                      <a:r>
                        <a:rPr lang="en-US" altLang="zh-CN" sz="2400" b="1" dirty="0" smtClean="0">
                          <a:latin typeface="Times New Roman" panose="02020603050405020304" pitchFamily="18" charset="0"/>
                          <a:ea typeface="宋体" panose="02010600030101010101" pitchFamily="2" charset="-122"/>
                        </a:rPr>
                        <a:t>so </a:t>
                      </a:r>
                      <a:r>
                        <a:rPr lang="zh-CN" altLang="en-US" sz="2400" b="1" dirty="0" smtClean="0">
                          <a:latin typeface="Times New Roman" panose="02020603050405020304" pitchFamily="18" charset="0"/>
                          <a:ea typeface="宋体" panose="02010600030101010101" pitchFamily="2" charset="-122"/>
                        </a:rPr>
                        <a:t>意为“所以</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因此</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于是”</a:t>
                      </a:r>
                      <a:r>
                        <a:rPr lang="en-US" altLang="zh-CN" sz="2400" b="1" dirty="0" smtClean="0">
                          <a:latin typeface="Times New Roman" panose="02020603050405020304" pitchFamily="18" charset="0"/>
                          <a:ea typeface="宋体" panose="02010600030101010101" pitchFamily="2" charset="-122"/>
                        </a:rPr>
                        <a:t>, for </a:t>
                      </a:r>
                      <a:r>
                        <a:rPr lang="zh-CN" altLang="en-US" sz="2400" b="1" dirty="0" smtClean="0">
                          <a:latin typeface="Times New Roman" panose="02020603050405020304" pitchFamily="18" charset="0"/>
                          <a:ea typeface="宋体" panose="02010600030101010101" pitchFamily="2" charset="-122"/>
                        </a:rPr>
                        <a:t>意为“因为”</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也表示因果关系</a:t>
                      </a:r>
                    </a:p>
                  </a:txBody>
                  <a:tcPr marL="66675" marR="66675" marT="0" marB="0" anchor="ctr">
                    <a:lnB w="12700" cap="flat" cmpd="sng" algn="ctr">
                      <a:solidFill>
                        <a:schemeClr val="tx1"/>
                      </a:solidFill>
                      <a:prstDash val="solid"/>
                      <a:round/>
                      <a:headEnd type="none" w="med" len="med"/>
                      <a:tailEnd type="none" w="med" len="med"/>
                    </a:lnB>
                  </a:tcPr>
                </a:tc>
                <a:tc>
                  <a:txBody>
                    <a:bodyPr/>
                    <a:lstStyle/>
                    <a:p>
                      <a:pPr algn="l" fontAlgn="auto">
                        <a:lnSpc>
                          <a:spcPct val="100000"/>
                        </a:lnSpc>
                        <a:buNone/>
                      </a:pPr>
                      <a:r>
                        <a:rPr lang="en-US" altLang="zh-CN" sz="2400" b="1" dirty="0" smtClean="0">
                          <a:latin typeface="Times New Roman" panose="02020603050405020304" pitchFamily="18" charset="0"/>
                          <a:ea typeface="宋体" panose="02010600030101010101" pitchFamily="2" charset="-122"/>
                        </a:rPr>
                        <a:t>Kate was ill so she didn’t go to school. </a:t>
                      </a:r>
                    </a:p>
                    <a:p>
                      <a:pPr algn="l" fontAlgn="auto">
                        <a:lnSpc>
                          <a:spcPct val="100000"/>
                        </a:lnSpc>
                        <a:buNone/>
                      </a:pPr>
                      <a:r>
                        <a:rPr lang="zh-CN" altLang="en-US" sz="2400" b="1" dirty="0" smtClean="0">
                          <a:latin typeface="Times New Roman" panose="02020603050405020304" pitchFamily="18" charset="0"/>
                          <a:ea typeface="宋体" panose="02010600030101010101" pitchFamily="2" charset="-122"/>
                        </a:rPr>
                        <a:t>凯特病了</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所以她没有去上学。</a:t>
                      </a:r>
                    </a:p>
                  </a:txBody>
                  <a:tcPr marL="66675" marR="66675" marT="0" marB="0" anchor="ctr">
                    <a:lnB w="12700" cap="flat" cmpd="sng" algn="ctr">
                      <a:solidFill>
                        <a:schemeClr val="tx1"/>
                      </a:solidFill>
                      <a:prstDash val="solid"/>
                      <a:round/>
                      <a:headEnd type="none" w="med" len="med"/>
                      <a:tailEnd type="none" w="med" len="med"/>
                    </a:lnB>
                  </a:tcPr>
                </a:tc>
              </a:tr>
              <a:tr h="1313903">
                <a:tc>
                  <a:txBody>
                    <a:bodyPr/>
                    <a:lstStyle/>
                    <a:p>
                      <a:pPr marL="0" indent="0" algn="ctr" defTabSz="914400" rtl="0" eaLnBrk="1" fontAlgn="auto" latinLnBrk="0" hangingPunct="1">
                        <a:lnSpc>
                          <a:spcPct val="100000"/>
                        </a:lnSpc>
                        <a:buClrTx/>
                        <a:buSzTx/>
                        <a:buNone/>
                      </a:pPr>
                      <a:r>
                        <a:rPr lang="zh-CN" altLang="en-US" sz="2400" b="1" kern="1200" dirty="0" smtClean="0">
                          <a:solidFill>
                            <a:srgbClr val="FF00FF"/>
                          </a:solidFill>
                          <a:latin typeface="Times New Roman" pitchFamily="18" charset="0"/>
                          <a:ea typeface="宋体" pitchFamily="2" charset="-122"/>
                          <a:cs typeface="Times New Roman" pitchFamily="18" charset="0"/>
                        </a:rPr>
                        <a:t>选择关系</a:t>
                      </a:r>
                      <a:endParaRPr lang="en-US" altLang="zh-CN" sz="2400" b="1" kern="1200" dirty="0" smtClean="0">
                        <a:solidFill>
                          <a:srgbClr val="FF00FF"/>
                        </a:solidFill>
                        <a:latin typeface="Times New Roman" pitchFamily="18" charset="0"/>
                        <a:ea typeface="宋体" pitchFamily="2" charset="-122"/>
                        <a:cs typeface="Times New Roman" pitchFamily="18" charset="0"/>
                      </a:endParaRPr>
                    </a:p>
                  </a:txBody>
                  <a:tcPr marL="66675" marR="66675" marT="0" marB="0" anchor="ctr">
                    <a:lnT w="12700" cap="flat" cmpd="sng" algn="ctr">
                      <a:solidFill>
                        <a:schemeClr val="tx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either … or …(</a:t>
                      </a:r>
                      <a:r>
                        <a:rPr lang="zh-CN" altLang="en-US" sz="2400" b="1" dirty="0" smtClean="0">
                          <a:latin typeface="Times New Roman" panose="02020603050405020304" pitchFamily="18" charset="0"/>
                          <a:ea typeface="宋体" panose="02010600030101010101" pitchFamily="2" charset="-122"/>
                        </a:rPr>
                        <a:t>要么</a:t>
                      </a:r>
                      <a:r>
                        <a:rPr lang="en-US" altLang="zh-CN" sz="2400" b="1" dirty="0" smtClean="0">
                          <a:latin typeface="宋体" pitchFamily="2" charset="-122"/>
                          <a:ea typeface="宋体" pitchFamily="2" charset="-122"/>
                        </a:rPr>
                        <a:t>……</a:t>
                      </a:r>
                      <a:r>
                        <a:rPr lang="zh-CN" altLang="en-US" sz="2400" b="1" dirty="0" smtClean="0">
                          <a:latin typeface="Times New Roman" panose="02020603050405020304" pitchFamily="18" charset="0"/>
                          <a:ea typeface="宋体" panose="02010600030101010101" pitchFamily="2" charset="-122"/>
                        </a:rPr>
                        <a:t>要么</a:t>
                      </a:r>
                      <a:r>
                        <a:rPr lang="en-US" altLang="zh-CN" sz="2400" b="1" dirty="0" smtClean="0">
                          <a:latin typeface="宋体" pitchFamily="2" charset="-122"/>
                          <a:ea typeface="宋体" pitchFamily="2" charset="-122"/>
                        </a:rPr>
                        <a:t>……</a:t>
                      </a:r>
                      <a:r>
                        <a:rPr lang="en-US" altLang="zh-CN" sz="2400" b="1" dirty="0" smtClean="0">
                          <a:latin typeface="Times New Roman" panose="02020603050405020304" pitchFamily="18" charset="0"/>
                          <a:ea typeface="宋体" panose="02010600030101010101" pitchFamily="2" charset="-122"/>
                        </a:rPr>
                        <a:t>); or(</a:t>
                      </a:r>
                      <a:r>
                        <a:rPr lang="zh-CN" altLang="en-US" sz="2400" b="1" dirty="0" smtClean="0">
                          <a:latin typeface="Times New Roman" panose="02020603050405020304" pitchFamily="18" charset="0"/>
                          <a:ea typeface="宋体" panose="02010600030101010101" pitchFamily="2" charset="-122"/>
                        </a:rPr>
                        <a:t>或者</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否则</a:t>
                      </a:r>
                      <a:r>
                        <a:rPr lang="en-US" altLang="zh-CN" sz="2400" b="1" dirty="0" smtClean="0">
                          <a:latin typeface="Times New Roman" panose="02020603050405020304" pitchFamily="18" charset="0"/>
                          <a:ea typeface="宋体" panose="02010600030101010101" pitchFamily="2" charset="-122"/>
                        </a:rPr>
                        <a:t>)</a:t>
                      </a:r>
                      <a:endParaRPr lang="zh-CN" altLang="en-US" sz="2400" b="1" dirty="0" smtClean="0">
                        <a:latin typeface="Times New Roman" panose="02020603050405020304" pitchFamily="18" charset="0"/>
                        <a:ea typeface="宋体" panose="02010600030101010101" pitchFamily="2" charset="-122"/>
                      </a:endParaRPr>
                    </a:p>
                  </a:txBody>
                  <a:tcPr marL="66675" marR="66675" marT="0" marB="0" anchor="ctr">
                    <a:lnT w="12700" cap="flat" cmpd="sng" algn="ctr">
                      <a:solidFill>
                        <a:schemeClr val="tx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anose="02020603050405020304" pitchFamily="18" charset="0"/>
                          <a:ea typeface="宋体" panose="02010600030101010101" pitchFamily="2" charset="-122"/>
                        </a:rPr>
                        <a:t>I think Peter is either at home or in the library. </a:t>
                      </a:r>
                      <a:r>
                        <a:rPr lang="zh-CN" altLang="en-US" sz="2400" b="1" dirty="0" smtClean="0">
                          <a:latin typeface="Times New Roman" panose="02020603050405020304" pitchFamily="18" charset="0"/>
                          <a:ea typeface="宋体" panose="02010600030101010101" pitchFamily="2" charset="-122"/>
                        </a:rPr>
                        <a:t>我想彼得要么在家要么在图书馆。</a:t>
                      </a:r>
                    </a:p>
                  </a:txBody>
                  <a:tcPr marL="66675" marR="66675" marT="0" marB="0" anchor="ctr">
                    <a:lnT w="12700" cap="flat" cmpd="sng" algn="ctr">
                      <a:solidFill>
                        <a:schemeClr val="tx1"/>
                      </a:solidFill>
                      <a:prstDash val="solid"/>
                      <a:round/>
                      <a:headEnd type="none" w="med" len="med"/>
                      <a:tailEnd type="none" w="med" len="med"/>
                    </a:lnT>
                  </a:tcPr>
                </a:tc>
              </a:tr>
            </a:tbl>
          </a:graphicData>
        </a:graphic>
      </p:graphicFrame>
    </p:spTree>
    <p:custDataLst>
      <p:tags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28905" y="903605"/>
            <a:ext cx="11931650" cy="597598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40665"/>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8125"/>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5514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96322" y="967680"/>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607651" y="1670384"/>
            <a:ext cx="10784910" cy="5262979"/>
          </a:xfrm>
          <a:prstGeom prst="rect">
            <a:avLst/>
          </a:prstGeom>
          <a:noFill/>
        </p:spPr>
        <p:txBody>
          <a:bodyPr wrap="square" rtlCol="0">
            <a:spAutoFit/>
          </a:bodyPr>
          <a:lstStyle/>
          <a:p>
            <a:pPr marL="514350" indent="-514350">
              <a:lnSpc>
                <a:spcPct val="150000"/>
              </a:lnSpc>
              <a:buAutoNum type="arabicPeriod"/>
            </a:pPr>
            <a:r>
              <a:rPr lang="en-US" altLang="zh-CN" sz="2800" b="1" dirty="0" smtClean="0">
                <a:latin typeface="Times New Roman" panose="02020603050405020304" pitchFamily="18" charset="0"/>
                <a:ea typeface="宋体" panose="02010600030101010101" pitchFamily="2" charset="-122"/>
                <a:sym typeface="+mn-ea"/>
              </a:rPr>
              <a:t>(2021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海南改编</a:t>
            </a:r>
            <a:r>
              <a:rPr lang="en-US" altLang="zh-CN" sz="2800" b="1" dirty="0" smtClean="0">
                <a:latin typeface="Times New Roman" panose="02020603050405020304" pitchFamily="18" charset="0"/>
                <a:ea typeface="宋体" panose="02010600030101010101" pitchFamily="2" charset="-122"/>
                <a:sym typeface="+mn-ea"/>
              </a:rPr>
              <a:t>) Many tourists visit Hainan around the Spring  </a:t>
            </a:r>
          </a:p>
          <a:p>
            <a:pPr marL="514350" indent="-514350">
              <a:lnSpc>
                <a:spcPct val="150000"/>
              </a:lnSpc>
            </a:pPr>
            <a:r>
              <a:rPr lang="en-US" altLang="zh-CN" sz="2800" b="1" dirty="0" smtClean="0">
                <a:latin typeface="Times New Roman" panose="02020603050405020304" pitchFamily="18" charset="0"/>
                <a:ea typeface="宋体" panose="02010600030101010101" pitchFamily="2" charset="-122"/>
                <a:sym typeface="+mn-ea"/>
              </a:rPr>
              <a:t>       Festival, because it’s ________ too cold ________ too hot.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both; and</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B. not only; but also</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neither; nor</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D. either; or</a:t>
            </a:r>
          </a:p>
          <a:p>
            <a:pPr marL="514350" indent="-514350">
              <a:lnSpc>
                <a:spcPct val="150000"/>
              </a:lnSpc>
              <a:buAutoNum type="arabicPeriod" startAt="2"/>
            </a:pPr>
            <a:r>
              <a:rPr lang="en-US" altLang="zh-CN" sz="2800" b="1" dirty="0" smtClean="0">
                <a:latin typeface="Times New Roman" panose="02020603050405020304" pitchFamily="18" charset="0"/>
                <a:ea typeface="宋体" panose="02010600030101010101" pitchFamily="2" charset="-122"/>
                <a:sym typeface="+mn-ea"/>
              </a:rPr>
              <a:t>(2021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贺州</a:t>
            </a:r>
            <a:r>
              <a:rPr lang="en-US" altLang="zh-CN" sz="2800" b="1" dirty="0" smtClean="0">
                <a:latin typeface="Times New Roman" panose="02020603050405020304" pitchFamily="18" charset="0"/>
                <a:ea typeface="宋体" panose="02010600030101010101" pitchFamily="2" charset="-122"/>
                <a:sym typeface="+mn-ea"/>
              </a:rPr>
              <a:t>) _______ Tom ________ Tim is going with you  </a:t>
            </a:r>
          </a:p>
          <a:p>
            <a:pPr marL="514350" indent="-514350">
              <a:lnSpc>
                <a:spcPct val="150000"/>
              </a:lnSpc>
            </a:pPr>
            <a:r>
              <a:rPr lang="en-US" altLang="zh-CN" sz="2800" b="1" dirty="0" smtClean="0">
                <a:latin typeface="Times New Roman" panose="02020603050405020304" pitchFamily="18" charset="0"/>
                <a:ea typeface="宋体" panose="02010600030101010101" pitchFamily="2" charset="-122"/>
                <a:sym typeface="+mn-ea"/>
              </a:rPr>
              <a:t>       because one of them must stay at home.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Either; or	             B. Neither; nor</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Both; and	             D. Not only; but also</a:t>
            </a:r>
          </a:p>
        </p:txBody>
      </p:sp>
      <p:sp>
        <p:nvSpPr>
          <p:cNvPr id="11" name="TextBox 1"/>
          <p:cNvSpPr txBox="1"/>
          <p:nvPr/>
        </p:nvSpPr>
        <p:spPr>
          <a:xfrm>
            <a:off x="5013440" y="2475655"/>
            <a:ext cx="614855" cy="52322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3764266" y="4382669"/>
            <a:ext cx="491462"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488723" y="1040515"/>
            <a:ext cx="4619297" cy="656846"/>
          </a:xfrm>
          <a:prstGeom prst="rect">
            <a:avLst/>
          </a:prstGeom>
          <a:noFill/>
        </p:spPr>
        <p:txBody>
          <a:bodyPr wrap="square" rtlCol="0">
            <a:spAutoFit/>
          </a:bodyPr>
          <a:lstStyle/>
          <a:p>
            <a:pPr lvl="0">
              <a:lnSpc>
                <a:spcPct val="150000"/>
              </a:lnSpc>
            </a:pPr>
            <a:r>
              <a:rPr lang="zh-CN" altLang="zh-CN" sz="2800" b="1" dirty="0" smtClean="0">
                <a:solidFill>
                  <a:prstClr val="black"/>
                </a:solidFill>
                <a:latin typeface="Times New Roman" panose="02020603050405020304" pitchFamily="18" charset="0"/>
                <a:ea typeface="宋体" panose="02010600030101010101" pitchFamily="2" charset="-122"/>
                <a:sym typeface="+mn-ea"/>
              </a:rPr>
              <a:t>【考点考法强化】</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2" grpId="0"/>
      <p:bldP spid="2"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28905" y="903605"/>
            <a:ext cx="11931650" cy="597598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40665"/>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8125"/>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5514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7" name="组合 6"/>
          <p:cNvGrpSpPr/>
          <p:nvPr/>
        </p:nvGrpSpPr>
        <p:grpSpPr>
          <a:xfrm>
            <a:off x="8096322" y="967680"/>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607651" y="1433894"/>
            <a:ext cx="10784910" cy="5262979"/>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3.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绥化改编</a:t>
            </a:r>
            <a:r>
              <a:rPr lang="en-US" altLang="zh-CN" sz="2800" b="1" dirty="0" smtClean="0">
                <a:latin typeface="Times New Roman" panose="02020603050405020304" pitchFamily="18" charset="0"/>
                <a:ea typeface="宋体" panose="02010600030101010101" pitchFamily="2" charset="-122"/>
                <a:sym typeface="+mn-ea"/>
              </a:rPr>
              <a:t>) You don’t need to take any cash(</a:t>
            </a:r>
            <a:r>
              <a:rPr lang="zh-CN" altLang="en-US" sz="2800" b="1" dirty="0" smtClean="0">
                <a:latin typeface="Times New Roman" panose="02020603050405020304" pitchFamily="18" charset="0"/>
                <a:ea typeface="宋体" panose="02010600030101010101" pitchFamily="2" charset="-122"/>
                <a:sym typeface="+mn-ea"/>
              </a:rPr>
              <a:t>现金</a:t>
            </a:r>
            <a:r>
              <a:rPr lang="en-US" altLang="zh-CN" sz="2800" b="1" dirty="0" smtClean="0">
                <a:latin typeface="Times New Roman" panose="02020603050405020304" pitchFamily="18" charset="0"/>
                <a:ea typeface="宋体" panose="02010600030101010101" pitchFamily="2" charset="-122"/>
                <a:sym typeface="+mn-ea"/>
              </a:rPr>
              <a:t>) when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shopping. You may pay by _______ </a:t>
            </a:r>
            <a:r>
              <a:rPr lang="en-US" altLang="zh-CN" sz="2800" b="1" dirty="0" err="1" smtClean="0">
                <a:latin typeface="Times New Roman" panose="02020603050405020304" pitchFamily="18" charset="0"/>
                <a:ea typeface="宋体" panose="02010600030101010101" pitchFamily="2" charset="-122"/>
                <a:sym typeface="+mn-ea"/>
              </a:rPr>
              <a:t>Alipay</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支付宝</a:t>
            </a:r>
            <a:r>
              <a:rPr lang="en-US" altLang="zh-CN" sz="2800" b="1" dirty="0" smtClean="0">
                <a:latin typeface="Times New Roman" panose="02020603050405020304" pitchFamily="18" charset="0"/>
                <a:ea typeface="宋体" panose="02010600030101010101" pitchFamily="2" charset="-122"/>
                <a:sym typeface="+mn-ea"/>
              </a:rPr>
              <a:t>) _________ </a:t>
            </a:r>
            <a:r>
              <a:rPr lang="zh-CN" altLang="en-US" sz="2800" b="1" dirty="0" smtClean="0">
                <a:latin typeface="Times New Roman" panose="02020603050405020304" pitchFamily="18" charset="0"/>
                <a:ea typeface="宋体" panose="02010600030101010101" pitchFamily="2" charset="-122"/>
                <a:sym typeface="+mn-ea"/>
              </a:rPr>
              <a:t>　　　　    </a:t>
            </a:r>
            <a:endParaRPr lang="en-US" altLang="zh-CN" sz="2800" b="1" dirty="0" smtClean="0">
              <a:latin typeface="Times New Roman" panose="02020603050405020304" pitchFamily="18" charset="0"/>
              <a:ea typeface="宋体" panose="02010600030101010101" pitchFamily="2" charset="-122"/>
              <a:sym typeface="+mn-ea"/>
            </a:endParaRP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t>
            </a:r>
            <a:r>
              <a:rPr lang="en-US" altLang="zh-CN" sz="2800" b="1" dirty="0" err="1" smtClean="0">
                <a:latin typeface="Times New Roman" panose="02020603050405020304" pitchFamily="18" charset="0"/>
                <a:ea typeface="宋体" panose="02010600030101010101" pitchFamily="2" charset="-122"/>
                <a:sym typeface="+mn-ea"/>
              </a:rPr>
              <a:t>WeChat</a:t>
            </a:r>
            <a:r>
              <a:rPr lang="en-US" altLang="zh-CN" sz="2800" b="1" dirty="0" smtClean="0">
                <a:latin typeface="Times New Roman" panose="02020603050405020304" pitchFamily="18" charset="0"/>
                <a:ea typeface="宋体" panose="02010600030101010101"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微信</a:t>
            </a:r>
            <a:r>
              <a:rPr lang="en-US" altLang="zh-CN" sz="2800" b="1" dirty="0" smtClean="0">
                <a:latin typeface="Times New Roman" panose="02020603050405020304" pitchFamily="18" charset="0"/>
                <a:ea typeface="宋体" panose="02010600030101010101" pitchFamily="2" charset="-122"/>
                <a:sym typeface="+mn-ea"/>
              </a:rPr>
              <a: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either; or</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B. neither; nor          C. not; but</a:t>
            </a:r>
            <a:r>
              <a:rPr lang="zh-CN" altLang="en-US" sz="2800" b="1" dirty="0" smtClean="0">
                <a:latin typeface="Times New Roman" panose="02020603050405020304" pitchFamily="18" charset="0"/>
                <a:ea typeface="宋体" panose="02010600030101010101" pitchFamily="2" charset="-122"/>
                <a:sym typeface="+mn-ea"/>
              </a:rPr>
              <a:t>　　</a:t>
            </a:r>
            <a:r>
              <a:rPr lang="en-US" altLang="zh-CN" sz="2800" b="1" dirty="0" smtClean="0">
                <a:latin typeface="Times New Roman" panose="02020603050405020304" pitchFamily="18" charset="0"/>
                <a:ea typeface="宋体" panose="02010600030101010101" pitchFamily="2" charset="-122"/>
                <a:sym typeface="+mn-ea"/>
              </a:rPr>
              <a:t>D. both; or</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4.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包头</a:t>
            </a:r>
            <a:r>
              <a:rPr lang="en-US" altLang="zh-CN" sz="2800" b="1" dirty="0" smtClean="0">
                <a:latin typeface="Times New Roman" panose="02020603050405020304" pitchFamily="18" charset="0"/>
                <a:ea typeface="宋体" panose="02010600030101010101" pitchFamily="2" charset="-122"/>
                <a:sym typeface="+mn-ea"/>
              </a:rPr>
              <a:t>) — Jamie, please send me postcards _______ I’ll know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where you have visited.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—It’s a good idea!</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but	          B. so	             C. or          	D. for</a:t>
            </a:r>
          </a:p>
        </p:txBody>
      </p:sp>
      <p:sp>
        <p:nvSpPr>
          <p:cNvPr id="2" name="TextBox 1"/>
          <p:cNvSpPr txBox="1"/>
          <p:nvPr/>
        </p:nvSpPr>
        <p:spPr>
          <a:xfrm>
            <a:off x="5497633" y="2255651"/>
            <a:ext cx="491490"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8976557" y="4158024"/>
            <a:ext cx="491490"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B</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2" grpId="0"/>
      <p:bldP spid="12"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28905" y="903605"/>
            <a:ext cx="11931650" cy="597598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40665"/>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8125"/>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5514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6"/>
          <p:cNvGrpSpPr/>
          <p:nvPr/>
        </p:nvGrpSpPr>
        <p:grpSpPr>
          <a:xfrm>
            <a:off x="8096322" y="967680"/>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607650" y="1843334"/>
            <a:ext cx="11584350" cy="397031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5.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河池模拟</a:t>
            </a:r>
            <a:r>
              <a:rPr lang="en-US" altLang="zh-CN" sz="2800" b="1" dirty="0" smtClean="0">
                <a:latin typeface="Times New Roman" panose="02020603050405020304" pitchFamily="18" charset="0"/>
                <a:ea typeface="宋体" panose="02010600030101010101" pitchFamily="2" charset="-122"/>
                <a:sym typeface="+mn-ea"/>
              </a:rPr>
              <a:t>) — Work hard, ________ your dream will come true.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Well, I’ll try my best.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and	         B. but	         C. or	          D. if</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6.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江门蓬江区校级月考</a:t>
            </a:r>
            <a:r>
              <a:rPr lang="en-US" altLang="zh-CN" sz="2800" b="1" dirty="0" smtClean="0">
                <a:latin typeface="Times New Roman" panose="02020603050405020304" pitchFamily="18" charset="0"/>
                <a:ea typeface="宋体" panose="02010600030101010101" pitchFamily="2" charset="-122"/>
                <a:sym typeface="+mn-ea"/>
              </a:rPr>
              <a:t>) Hurry up, _______ you will be late for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the meeting.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and	         B. or	           C. but	D. though</a:t>
            </a:r>
          </a:p>
        </p:txBody>
      </p:sp>
      <p:sp>
        <p:nvSpPr>
          <p:cNvPr id="2" name="TextBox 1"/>
          <p:cNvSpPr txBox="1"/>
          <p:nvPr/>
        </p:nvSpPr>
        <p:spPr>
          <a:xfrm>
            <a:off x="6657693" y="1982696"/>
            <a:ext cx="491490"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7639077" y="3939659"/>
            <a:ext cx="491490"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B</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2" grpId="0"/>
      <p:bldP spid="1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8571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468607" y="1705956"/>
            <a:ext cx="11198269" cy="397031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6.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邯郸一模</a:t>
            </a:r>
            <a:r>
              <a:rPr lang="en-US" altLang="zh-CN" sz="2800" b="1" dirty="0" smtClean="0">
                <a:latin typeface="Times New Roman" panose="02020603050405020304" pitchFamily="18" charset="0"/>
                <a:ea typeface="宋体" panose="02010600030101010101" pitchFamily="2" charset="-122"/>
                <a:sym typeface="+mn-ea"/>
              </a:rPr>
              <a:t>) — I want to know _________?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The persons who make great contributions to our country.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what you consider as real heroes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who you consider as real heroes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who do you consider as real heroes</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which do you consider as real heroes</a:t>
            </a:r>
          </a:p>
        </p:txBody>
      </p:sp>
      <p:sp>
        <p:nvSpPr>
          <p:cNvPr id="7" name="文本框 6"/>
          <p:cNvSpPr txBox="1"/>
          <p:nvPr/>
        </p:nvSpPr>
        <p:spPr>
          <a:xfrm>
            <a:off x="6926076" y="1874397"/>
            <a:ext cx="793750"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B</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flipV="1">
            <a:off x="128905" y="903605"/>
            <a:ext cx="11931650" cy="597598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40665"/>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8125"/>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5514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6"/>
          <p:cNvGrpSpPr/>
          <p:nvPr/>
        </p:nvGrpSpPr>
        <p:grpSpPr>
          <a:xfrm>
            <a:off x="8096322" y="967680"/>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4">
              <a:hlinkClick r:id=""/>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3" name="TextBox 2"/>
          <p:cNvSpPr txBox="1"/>
          <p:nvPr/>
        </p:nvSpPr>
        <p:spPr>
          <a:xfrm>
            <a:off x="607651" y="1966166"/>
            <a:ext cx="10784910" cy="195386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7.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厦门二模</a:t>
            </a:r>
            <a:r>
              <a:rPr lang="en-US" altLang="zh-CN" sz="2800" b="1" dirty="0" smtClean="0">
                <a:latin typeface="Times New Roman" panose="02020603050405020304" pitchFamily="18" charset="0"/>
                <a:ea typeface="宋体" panose="02010600030101010101" pitchFamily="2" charset="-122"/>
                <a:sym typeface="+mn-ea"/>
              </a:rPr>
              <a:t>) — How beautiful your roses are!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Thanks. Gardening is tiring ________ I enjoy it so much.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but            B. if	       C. or</a:t>
            </a:r>
          </a:p>
        </p:txBody>
      </p:sp>
      <p:sp>
        <p:nvSpPr>
          <p:cNvPr id="2" name="TextBox 1"/>
          <p:cNvSpPr txBox="1"/>
          <p:nvPr/>
        </p:nvSpPr>
        <p:spPr>
          <a:xfrm>
            <a:off x="6371090" y="2733323"/>
            <a:ext cx="491490"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A</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147320" y="882015"/>
            <a:ext cx="11904980" cy="58337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06884"/>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5620" y="921385"/>
            <a:ext cx="11136630" cy="4616648"/>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7.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保定竞秀区一模</a:t>
            </a:r>
            <a:r>
              <a:rPr lang="en-US" altLang="zh-CN" sz="2800" b="1" dirty="0" smtClean="0">
                <a:latin typeface="Times New Roman" panose="02020603050405020304" pitchFamily="18" charset="0"/>
                <a:ea typeface="宋体" panose="02010600030101010101" pitchFamily="2" charset="-122"/>
                <a:sym typeface="+mn-ea"/>
              </a:rPr>
              <a:t>) — Many people talk about “</a:t>
            </a:r>
            <a:r>
              <a:rPr lang="en-US" altLang="zh-CN" sz="2800" b="1" dirty="0" err="1" smtClean="0">
                <a:latin typeface="Times New Roman" panose="02020603050405020304" pitchFamily="18" charset="0"/>
                <a:ea typeface="宋体" panose="02010600030101010101" pitchFamily="2" charset="-122"/>
                <a:sym typeface="+mn-ea"/>
              </a:rPr>
              <a:t>Didi</a:t>
            </a:r>
            <a:r>
              <a:rPr lang="en-US" altLang="zh-CN" sz="2800" b="1" dirty="0" smtClean="0">
                <a:latin typeface="Times New Roman" panose="02020603050405020304" pitchFamily="18" charset="0"/>
                <a:ea typeface="宋体" panose="02010600030101010101" pitchFamily="2" charset="-122"/>
                <a:sym typeface="+mn-ea"/>
              </a:rPr>
              <a:t>”. I really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wonder 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 Just call to order a taxi through it on your mobile phone.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where I can use it</a:t>
            </a:r>
            <a:r>
              <a:rPr lang="zh-CN" altLang="en-US" sz="2800" b="1" dirty="0" smtClean="0">
                <a:latin typeface="Times New Roman" panose="02020603050405020304" pitchFamily="18" charset="0"/>
                <a:ea typeface="宋体" panose="02010600030101010101" pitchFamily="2" charset="-122"/>
                <a:sym typeface="+mn-ea"/>
              </a:rPr>
              <a:t>　　 	</a:t>
            </a:r>
            <a:endParaRPr lang="en-US" altLang="zh-CN" sz="2800" b="1" dirty="0" smtClean="0">
              <a:latin typeface="Times New Roman" panose="02020603050405020304" pitchFamily="18" charset="0"/>
              <a:ea typeface="宋体" panose="02010600030101010101" pitchFamily="2" charset="-122"/>
              <a:sym typeface="+mn-ea"/>
            </a:endParaRP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which I can use</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why I can use it</a:t>
            </a:r>
            <a:r>
              <a:rPr lang="zh-CN" altLang="en-US" sz="2800" b="1" dirty="0" smtClean="0">
                <a:latin typeface="Times New Roman" panose="02020603050405020304" pitchFamily="18" charset="0"/>
                <a:ea typeface="宋体" panose="02010600030101010101" pitchFamily="2" charset="-122"/>
                <a:sym typeface="+mn-ea"/>
              </a:rPr>
              <a:t>　　　 	</a:t>
            </a:r>
            <a:endParaRPr lang="en-US" altLang="zh-CN" sz="2800" b="1" dirty="0" smtClean="0">
              <a:latin typeface="Times New Roman" panose="02020603050405020304" pitchFamily="18" charset="0"/>
              <a:ea typeface="宋体" panose="02010600030101010101" pitchFamily="2" charset="-122"/>
              <a:sym typeface="+mn-ea"/>
            </a:endParaRP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how I can use it</a:t>
            </a:r>
          </a:p>
        </p:txBody>
      </p:sp>
      <p:sp>
        <p:nvSpPr>
          <p:cNvPr id="15" name="文本框 14"/>
          <p:cNvSpPr txBox="1"/>
          <p:nvPr/>
        </p:nvSpPr>
        <p:spPr>
          <a:xfrm>
            <a:off x="2846070" y="1752600"/>
            <a:ext cx="793750" cy="521970"/>
          </a:xfrm>
          <a:prstGeom prst="rect">
            <a:avLst/>
          </a:prstGeom>
          <a:noFill/>
        </p:spPr>
        <p:txBody>
          <a:bodyPr wrap="square" rtlCol="0">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D</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147320" y="882015"/>
            <a:ext cx="11904980" cy="58337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8630889"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专题十三 复合句、并列句和连词</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endParaRPr lang="zh-CN" altLang="en-US" sz="28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201557" y="969948"/>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2" name="TextBox 1"/>
          <p:cNvSpPr txBox="1"/>
          <p:nvPr/>
        </p:nvSpPr>
        <p:spPr>
          <a:xfrm>
            <a:off x="515620" y="1536259"/>
            <a:ext cx="11136630" cy="3892861"/>
          </a:xfrm>
          <a:prstGeom prst="rect">
            <a:avLst/>
          </a:prstGeom>
          <a:noFill/>
        </p:spPr>
        <p:txBody>
          <a:bodyPr wrap="square" rtlCol="0">
            <a:spAutoFit/>
          </a:bodyPr>
          <a:lstStyle/>
          <a:p>
            <a:pPr>
              <a:lnSpc>
                <a:spcPct val="150000"/>
              </a:lnSpc>
            </a:pPr>
            <a:r>
              <a:rPr lang="en-US" altLang="zh-CN" sz="2800" b="1" dirty="0" smtClean="0">
                <a:latin typeface="Times New Roman" panose="02020603050405020304" pitchFamily="18" charset="0"/>
                <a:ea typeface="宋体" panose="02010600030101010101" pitchFamily="2" charset="-122"/>
                <a:sym typeface="+mn-ea"/>
              </a:rPr>
              <a:t>8. (2021</a:t>
            </a:r>
            <a:r>
              <a:rPr lang="en-US" altLang="zh-CN" sz="2800" b="1" dirty="0" smtClean="0">
                <a:latin typeface="宋体" pitchFamily="2" charset="-122"/>
                <a:ea typeface="宋体" pitchFamily="2" charset="-122"/>
                <a:sym typeface="+mn-ea"/>
              </a:rPr>
              <a:t>·</a:t>
            </a:r>
            <a:r>
              <a:rPr lang="zh-CN" altLang="en-US" sz="2800" b="1" dirty="0" smtClean="0">
                <a:latin typeface="Times New Roman" panose="02020603050405020304" pitchFamily="18" charset="0"/>
                <a:ea typeface="宋体" panose="02010600030101010101" pitchFamily="2" charset="-122"/>
                <a:sym typeface="+mn-ea"/>
              </a:rPr>
              <a:t>张家一模</a:t>
            </a:r>
            <a:r>
              <a:rPr lang="en-US" altLang="zh-CN" sz="2800" b="1" dirty="0" smtClean="0">
                <a:latin typeface="Times New Roman" panose="02020603050405020304" pitchFamily="18" charset="0"/>
                <a:ea typeface="宋体" panose="02010600030101010101" pitchFamily="2" charset="-122"/>
                <a:sym typeface="+mn-ea"/>
              </a:rPr>
              <a:t>)The match was over in our school yesterday. Do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you know ________?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A. who won the match at last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B. what was over yesterday</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C. where the match was held	</a:t>
            </a:r>
          </a:p>
          <a:p>
            <a:pPr>
              <a:lnSpc>
                <a:spcPct val="150000"/>
              </a:lnSpc>
            </a:pPr>
            <a:r>
              <a:rPr lang="en-US" altLang="zh-CN" sz="2800" b="1" dirty="0" smtClean="0">
                <a:latin typeface="Times New Roman" panose="02020603050405020304" pitchFamily="18" charset="0"/>
                <a:ea typeface="宋体" panose="02010600030101010101" pitchFamily="2" charset="-122"/>
                <a:sym typeface="+mn-ea"/>
              </a:rPr>
              <a:t>     D. when the match was over</a:t>
            </a:r>
          </a:p>
        </p:txBody>
      </p:sp>
      <p:sp>
        <p:nvSpPr>
          <p:cNvPr id="8" name="TextBox 7"/>
          <p:cNvSpPr txBox="1"/>
          <p:nvPr/>
        </p:nvSpPr>
        <p:spPr>
          <a:xfrm>
            <a:off x="3074277" y="2333298"/>
            <a:ext cx="583324"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A</a:t>
            </a:r>
            <a:endParaRPr lang="zh-CN" altLang="en-US" sz="2800" b="1" dirty="0">
              <a:solidFill>
                <a:srgbClr val="FF0000"/>
              </a:solidFill>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ce7ff100-4a29-4a74-89df-8db6be9e958b}"/>
  <p:tag name="TABLE_ENDDRAG_ORIGIN_RECT" val="903*408"/>
  <p:tag name="TABLE_ENDDRAG_RECT" val="23*106*903*408"/>
</p:tagLst>
</file>

<file path=ppt/tags/tag1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ce7ff100-4a29-4a74-89df-8db6be9e958b}"/>
  <p:tag name="TABLE_ENDDRAG_ORIGIN_RECT" val="903*408"/>
  <p:tag name="TABLE_ENDDRAG_RECT" val="23*106*903*408"/>
</p:tagLst>
</file>

<file path=ppt/tags/tag1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74c24a10-3f9e-45cf-8a7e-049748a54ff7}"/>
  <p:tag name="TABLE_ENDDRAG_ORIGIN_RECT" val="882*263"/>
  <p:tag name="TABLE_ENDDRAG_RECT" val="52*263*882*263"/>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74c24a10-3f9e-45cf-8a7e-049748a54ff7}"/>
  <p:tag name="TABLE_ENDDRAG_ORIGIN_RECT" val="885*432"/>
  <p:tag name="TABLE_ENDDRAG_RECT" val="50*117*885*432"/>
</p:tagLst>
</file>

<file path=ppt/tags/tag3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8.xml><?xml version="1.0" encoding="utf-8"?>
<p:tagLst xmlns:a="http://schemas.openxmlformats.org/drawingml/2006/main" xmlns:r="http://schemas.openxmlformats.org/officeDocument/2006/relationships" xmlns:p="http://schemas.openxmlformats.org/presentationml/2006/main">
  <p:tag name="KSO_WM_UNIT_TABLE_BEAUTIFY" val="smartTable{74c24a10-3f9e-45cf-8a7e-049748a54ff7}"/>
  <p:tag name="TABLE_ENDDRAG_ORIGIN_RECT" val="876*216"/>
  <p:tag name="TABLE_ENDDRAG_RECT" val="48*285*876*216"/>
</p:tagLst>
</file>

<file path=ppt/tags/tag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2.xml><?xml version="1.0" encoding="utf-8"?>
<p:tagLst xmlns:a="http://schemas.openxmlformats.org/drawingml/2006/main" xmlns:r="http://schemas.openxmlformats.org/officeDocument/2006/relationships" xmlns:p="http://schemas.openxmlformats.org/presentationml/2006/main">
  <p:tag name="KSO_WM_UNIT_TABLE_BEAUTIFY" val="smartTable{74c24a10-3f9e-45cf-8a7e-049748a54ff7}"/>
  <p:tag name="TABLE_ENDDRAG_ORIGIN_RECT" val="876*216"/>
  <p:tag name="TABLE_ENDDRAG_RECT" val="48*285*876*216"/>
</p:tagLst>
</file>

<file path=ppt/tags/tag5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4.xml><?xml version="1.0" encoding="utf-8"?>
<p:tagLst xmlns:a="http://schemas.openxmlformats.org/drawingml/2006/main" xmlns:r="http://schemas.openxmlformats.org/officeDocument/2006/relationships" xmlns:p="http://schemas.openxmlformats.org/presentationml/2006/main">
  <p:tag name="KSO_WM_UNIT_TABLE_BEAUTIFY" val="smartTable{74c24a10-3f9e-45cf-8a7e-049748a54ff7}"/>
  <p:tag name="TABLE_ENDDRAG_ORIGIN_RECT" val="876*216"/>
  <p:tag name="TABLE_ENDDRAG_RECT" val="48*285*876*216"/>
</p:tagLst>
</file>

<file path=ppt/tags/tag5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6.xml><?xml version="1.0" encoding="utf-8"?>
<p:tagLst xmlns:a="http://schemas.openxmlformats.org/drawingml/2006/main" xmlns:r="http://schemas.openxmlformats.org/officeDocument/2006/relationships" xmlns:p="http://schemas.openxmlformats.org/presentationml/2006/main">
  <p:tag name="KSO_WM_UNIT_TABLE_BEAUTIFY" val="smartTable{74c24a10-3f9e-45cf-8a7e-049748a54ff7}"/>
  <p:tag name="TABLE_ENDDRAG_ORIGIN_RECT" val="876*216"/>
  <p:tag name="TABLE_ENDDRAG_RECT" val="48*285*876*216"/>
</p:tagLst>
</file>

<file path=ppt/tags/tag5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7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74.xml><?xml version="1.0" encoding="utf-8"?>
<p:tagLst xmlns:a="http://schemas.openxmlformats.org/drawingml/2006/main" xmlns:r="http://schemas.openxmlformats.org/officeDocument/2006/relationships" xmlns:p="http://schemas.openxmlformats.org/presentationml/2006/main">
  <p:tag name="KSO_WM_UNIT_TABLE_BEAUTIFY" val="smartTable{74c24a10-3f9e-45cf-8a7e-049748a54ff7}"/>
  <p:tag name="TABLE_ENDDRAG_ORIGIN_RECT" val="861*197"/>
  <p:tag name="TABLE_ENDDRAG_RECT" val="43*235*861*197"/>
</p:tagLst>
</file>

<file path=ppt/tags/tag7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76.xml><?xml version="1.0" encoding="utf-8"?>
<p:tagLst xmlns:a="http://schemas.openxmlformats.org/drawingml/2006/main" xmlns:r="http://schemas.openxmlformats.org/officeDocument/2006/relationships" xmlns:p="http://schemas.openxmlformats.org/presentationml/2006/main">
  <p:tag name="KSO_WM_UNIT_TABLE_BEAUTIFY" val="smartTable{74c24a10-3f9e-45cf-8a7e-049748a54ff7}"/>
  <p:tag name="TABLE_ENDDRAG_ORIGIN_RECT" val="861*197"/>
  <p:tag name="TABLE_ENDDRAG_RECT" val="43*235*861*197"/>
</p:tagLst>
</file>

<file path=ppt/tags/tag7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7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7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8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8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8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8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8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8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8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8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8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8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a5e27b8c-d011-449f-9b7d-92f8ee12ae0c}"/>
  <p:tag name="TABLE_ENDDRAG_ORIGIN_RECT" val="841*348"/>
  <p:tag name="TABLE_ENDDRAG_RECT" val="60*173*841*348"/>
</p:tagLst>
</file>

<file path=ppt/tags/tag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92.xml><?xml version="1.0" encoding="utf-8"?>
<p:tagLst xmlns:a="http://schemas.openxmlformats.org/drawingml/2006/main" xmlns:r="http://schemas.openxmlformats.org/officeDocument/2006/relationships" xmlns:p="http://schemas.openxmlformats.org/presentationml/2006/main">
  <p:tag name="KSO_WM_UNIT_TABLE_BEAUTIFY" val="smartTable{74c24a10-3f9e-45cf-8a7e-049748a54ff7}"/>
  <p:tag name="TABLE_ENDDRAG_ORIGIN_RECT" val="885*432"/>
  <p:tag name="TABLE_ENDDRAG_RECT" val="50*117*885*432"/>
</p:tagLst>
</file>

<file path=ppt/tags/tag9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94.xml><?xml version="1.0" encoding="utf-8"?>
<p:tagLst xmlns:a="http://schemas.openxmlformats.org/drawingml/2006/main" xmlns:r="http://schemas.openxmlformats.org/officeDocument/2006/relationships" xmlns:p="http://schemas.openxmlformats.org/presentationml/2006/main">
  <p:tag name="KSO_WM_UNIT_TABLE_BEAUTIFY" val="smartTable{74c24a10-3f9e-45cf-8a7e-049748a54ff7}"/>
  <p:tag name="TABLE_ENDDRAG_ORIGIN_RECT" val="885*432"/>
  <p:tag name="TABLE_ENDDRAG_RECT" val="50*117*885*432"/>
</p:tagLst>
</file>

<file path=ppt/tags/tag9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9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9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9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heme/theme1.xml><?xml version="1.0" encoding="utf-8"?>
<a:theme xmlns:a="http://schemas.openxmlformats.org/drawingml/2006/main" name="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0070C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678</TotalTime>
  <Words>4490</Words>
  <Application>Microsoft Office PowerPoint</Application>
  <PresentationFormat>自定义</PresentationFormat>
  <Paragraphs>956</Paragraphs>
  <Slides>70</Slides>
  <Notes>1</Notes>
  <HiddenSlides>0</HiddenSlides>
  <MMClips>0</MMClips>
  <ScaleCrop>false</ScaleCrop>
  <HeadingPairs>
    <vt:vector size="4" baseType="variant">
      <vt:variant>
        <vt:lpstr>主题</vt:lpstr>
      </vt:variant>
      <vt:variant>
        <vt:i4>4</vt:i4>
      </vt:variant>
      <vt:variant>
        <vt:lpstr>幻灯片标题</vt:lpstr>
      </vt:variant>
      <vt:variant>
        <vt:i4>70</vt:i4>
      </vt:variant>
    </vt:vector>
  </HeadingPairs>
  <TitlesOfParts>
    <vt:vector size="74" baseType="lpstr">
      <vt:lpstr>Office 主题​​</vt:lpstr>
      <vt:lpstr>自定义设计方案</vt:lpstr>
      <vt:lpstr>1_Office 主题​​</vt: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471</cp:revision>
  <dcterms:created xsi:type="dcterms:W3CDTF">2020-07-19T08:35:00Z</dcterms:created>
  <dcterms:modified xsi:type="dcterms:W3CDTF">2022-02-26T03:06:46Z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62B0166924B84D7CBA7790EC8427695F</vt:lpwstr>
  </property>
  <property fmtid="{D5CDD505-2E9C-101B-9397-08002B2CF9AE}" pid="3" name="KSOProductBuildVer">
    <vt:lpwstr>2052-11.1.0.10938</vt:lpwstr>
  </property>
</Properties>
</file>