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theme/theme5.xml" ContentType="application/vnd.openxmlformats-officedocument.theme+xml"/>
  <Override PartName="/ppt/tags/tag8.xml" ContentType="application/vnd.openxmlformats-officedocument.presentationml.tags+xml"/>
  <Override PartName="/ppt/tags/tag104.xml" ContentType="application/vnd.openxmlformats-officedocument.presentationml.tags+xml"/>
  <Override PartName="/ppt/tags/tag140.xml" ContentType="application/vnd.openxmlformats-officedocument.presentationml.tags+xml"/>
  <Override PartName="/ppt/slides/slide36.xml" ContentType="application/vnd.openxmlformats-officedocument.presentationml.slide+xml"/>
  <Override PartName="/ppt/slides/slide25.xml" ContentType="application/vnd.openxmlformats-officedocument.presentationml.slide+xml"/>
  <Override PartName="/ppt/slides/slide72.xml" ContentType="application/vnd.openxmlformats-officedocument.presentationml.slid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tags/tag49.xml" ContentType="application/vnd.openxmlformats-officedocument.presentationml.tags+xml"/>
  <Override PartName="/ppt/tags/tag96.xml" ContentType="application/vnd.openxmlformats-officedocument.presentationml.tags+xml"/>
  <Default Extension="xml" ContentType="application/xml"/>
  <Override PartName="/ppt/slides/slide14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ags/tag38.xml" ContentType="application/vnd.openxmlformats-officedocument.presentationml.tags+xml"/>
  <Override PartName="/ppt/tags/tag85.xml" ContentType="application/vnd.openxmlformats-officedocument.presentationml.tags+xml"/>
  <Override PartName="/ppt/tableStyles.xml" ContentType="application/vnd.openxmlformats-officedocument.presentationml.tableStyles+xml"/>
  <Override PartName="/ppt/tags/tag16.xml" ContentType="application/vnd.openxmlformats-officedocument.presentationml.tags+xml"/>
  <Override PartName="/ppt/tags/tag27.xml" ContentType="application/vnd.openxmlformats-officedocument.presentationml.tags+xml"/>
  <Override PartName="/ppt/tags/tag63.xml" ContentType="application/vnd.openxmlformats-officedocument.presentationml.tags+xml"/>
  <Override PartName="/ppt/tags/tag74.xml" ContentType="application/vnd.openxmlformats-officedocument.presentationml.tags+xml"/>
  <Override PartName="/ppt/tags/tag52.xml" ContentType="application/vnd.openxmlformats-officedocument.presentationml.tags+xml"/>
  <Override PartName="/ppt/tags/tag109.xml" ContentType="application/vnd.openxmlformats-officedocument.presentationml.tags+xml"/>
  <Override PartName="/ppt/tags/tag41.xml" ContentType="application/vnd.openxmlformats-officedocument.presentationml.tags+xml"/>
  <Override PartName="/ppt/slides/slide77.xml" ContentType="application/vnd.openxmlformats-officedocument.presentationml.slide+xml"/>
  <Override PartName="/ppt/tags/tag30.xml" ContentType="application/vnd.openxmlformats-officedocument.presentationml.tags+xml"/>
  <Override PartName="/ppt/tags/tag134.xml" ContentType="application/vnd.openxmlformats-officedocument.presentationml.tag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tags/tag112.xml" ContentType="application/vnd.openxmlformats-officedocument.presentationml.tags+xml"/>
  <Override PartName="/ppt/tags/tag123.xml" ContentType="application/vnd.openxmlformats-officedocument.presentationml.tags+xml"/>
  <Override PartName="/ppt/slides/slide55.xml" ContentType="application/vnd.openxmlformats-officedocument.presentationml.slide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tags/tag79.xml" ContentType="application/vnd.openxmlformats-officedocument.presentationml.tags+xml"/>
  <Override PartName="/ppt/tags/tag101.xml" ContentType="application/vnd.openxmlformats-officedocument.presentationml.tags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80.xml" ContentType="application/vnd.openxmlformats-officedocument.presentationml.slide+xml"/>
  <Override PartName="/ppt/tags/tag68.xml" ContentType="application/vnd.openxmlformats-officedocument.presentationml.tags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Layouts/slideLayout32.xml" ContentType="application/vnd.openxmlformats-officedocument.presentationml.slideLayout+xml"/>
  <Override PartName="/ppt/tags/tag57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21.xml" ContentType="application/vnd.openxmlformats-officedocument.presentationml.slideLayout+xml"/>
  <Override PartName="/ppt/tags/tag35.xml" ContentType="application/vnd.openxmlformats-officedocument.presentationml.tags+xml"/>
  <Override PartName="/ppt/tags/tag46.xml" ContentType="application/vnd.openxmlformats-officedocument.presentationml.tags+xml"/>
  <Override PartName="/ppt/tags/tag82.xml" ContentType="application/vnd.openxmlformats-officedocument.presentationml.tags+xml"/>
  <Override PartName="/ppt/tags/tag93.xml" ContentType="application/vnd.openxmlformats-officedocument.presentationml.tags+xml"/>
  <Override PartName="/ppt/tags/tag139.xml" ContentType="application/vnd.openxmlformats-officedocument.presentationml.tags+xml"/>
  <Override PartName="/ppt/slideLayouts/slideLayout10.xml" ContentType="application/vnd.openxmlformats-officedocument.presentationml.slideLayout+xml"/>
  <Override PartName="/ppt/comments/comment1.xml" ContentType="application/vnd.openxmlformats-officedocument.presentationml.comments+xml"/>
  <Override PartName="/ppt/tags/tag24.xml" ContentType="application/vnd.openxmlformats-officedocument.presentationml.tags+xml"/>
  <Override PartName="/ppt/tags/tag71.xml" ContentType="application/vnd.openxmlformats-officedocument.presentationml.tags+xml"/>
  <Override PartName="/ppt/tags/tag128.xml" ContentType="application/vnd.openxmlformats-officedocument.presentationml.tags+xml"/>
  <Override PartName="/ppt/tags/tag13.xml" ContentType="application/vnd.openxmlformats-officedocument.presentationml.tags+xml"/>
  <Override PartName="/ppt/tags/tag60.xml" ContentType="application/vnd.openxmlformats-officedocument.presentationml.tags+xml"/>
  <Override PartName="/ppt/tags/tag117.xml" ContentType="application/vnd.openxmlformats-officedocument.presentationml.tags+xml"/>
  <Override PartName="/ppt/slides/slide49.xml" ContentType="application/vnd.openxmlformats-officedocument.presentationml.slide+xml"/>
  <Override PartName="/ppt/tags/tag106.xml" ContentType="application/vnd.openxmlformats-officedocument.presentationml.tags+xml"/>
  <Override PartName="/ppt/tags/tag142.xml" ContentType="application/vnd.openxmlformats-officedocument.presentationml.tag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ags/tag6.xml" ContentType="application/vnd.openxmlformats-officedocument.presentationml.tags+xml"/>
  <Override PartName="/ppt/tags/tag113.xml" ContentType="application/vnd.openxmlformats-officedocument.presentationml.tags+xml"/>
  <Override PartName="/ppt/tags/tag131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tags/tag98.xml" ContentType="application/vnd.openxmlformats-officedocument.presentationml.tags+xml"/>
  <Override PartName="/ppt/tags/tag102.xml" ContentType="application/vnd.openxmlformats-officedocument.presentationml.tags+xml"/>
  <Override PartName="/ppt/tags/tag120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ags/tag2.xml" ContentType="application/vnd.openxmlformats-officedocument.presentationml.tags+xml"/>
  <Override PartName="/ppt/tags/tag58.xml" ContentType="application/vnd.openxmlformats-officedocument.presentationml.tags+xml"/>
  <Override PartName="/ppt/tags/tag69.xml" ContentType="application/vnd.openxmlformats-officedocument.presentationml.tags+xml"/>
  <Override PartName="/ppt/tags/tag87.xml" ContentType="application/vnd.openxmlformats-officedocument.presentationml.tags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ags/tag29.xml" ContentType="application/vnd.openxmlformats-officedocument.presentationml.tags+xml"/>
  <Override PartName="/ppt/tags/tag47.xml" ContentType="application/vnd.openxmlformats-officedocument.presentationml.tags+xml"/>
  <Override PartName="/ppt/tags/tag76.xml" ContentType="application/vnd.openxmlformats-officedocument.presentationml.tags+xml"/>
  <Override PartName="/ppt/tags/tag94.xml" ContentType="application/vnd.openxmlformats-officedocument.presentationml.tags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tags/tag18.xml" ContentType="application/vnd.openxmlformats-officedocument.presentationml.tags+xml"/>
  <Override PartName="/ppt/tags/tag36.xml" ContentType="application/vnd.openxmlformats-officedocument.presentationml.tags+xml"/>
  <Override PartName="/ppt/tags/tag54.xml" ContentType="application/vnd.openxmlformats-officedocument.presentationml.tags+xml"/>
  <Override PartName="/ppt/tags/tag65.xml" ContentType="application/vnd.openxmlformats-officedocument.presentationml.tags+xml"/>
  <Override PartName="/ppt/tags/tag83.xml" ContentType="application/vnd.openxmlformats-officedocument.presentationml.tags+xml"/>
  <Override PartName="/ppt/commentAuthors.xml" ContentType="application/vnd.openxmlformats-officedocument.presentationml.commentAuthors+xml"/>
  <Override PartName="/ppt/tags/tag14.xml" ContentType="application/vnd.openxmlformats-officedocument.presentationml.tags+xml"/>
  <Override PartName="/ppt/tags/tag25.xml" ContentType="application/vnd.openxmlformats-officedocument.presentationml.tags+xml"/>
  <Override PartName="/ppt/tags/tag43.xml" ContentType="application/vnd.openxmlformats-officedocument.presentationml.tags+xml"/>
  <Override PartName="/ppt/tags/tag61.xml" ContentType="application/vnd.openxmlformats-officedocument.presentationml.tags+xml"/>
  <Override PartName="/ppt/tags/tag72.xml" ContentType="application/vnd.openxmlformats-officedocument.presentationml.tags+xml"/>
  <Override PartName="/ppt/tags/tag90.xml" ContentType="application/vnd.openxmlformats-officedocument.presentationml.tags+xml"/>
  <Override PartName="/ppt/tags/tag118.xml" ContentType="application/vnd.openxmlformats-officedocument.presentationml.tags+xml"/>
  <Override PartName="/ppt/tags/tag129.xml" ContentType="application/vnd.openxmlformats-officedocument.presentationml.tags+xml"/>
  <Override PartName="/ppt/slides/slide79.xml" ContentType="application/vnd.openxmlformats-officedocument.presentationml.slide+xml"/>
  <Override PartName="/ppt/tags/tag32.xml" ContentType="application/vnd.openxmlformats-officedocument.presentationml.tags+xml"/>
  <Override PartName="/ppt/tags/tag50.xml" ContentType="application/vnd.openxmlformats-officedocument.presentationml.tags+xml"/>
  <Override PartName="/ppt/tags/tag107.xml" ContentType="application/vnd.openxmlformats-officedocument.presentationml.tags+xml"/>
  <Override PartName="/ppt/tags/tag136.xml" ContentType="application/vnd.openxmlformats-officedocument.presentationml.tags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Layouts/slideLayout9.xml" ContentType="application/vnd.openxmlformats-officedocument.presentationml.slideLayout+xml"/>
  <Override PartName="/ppt/tags/tag10.xml" ContentType="application/vnd.openxmlformats-officedocument.presentationml.tags+xml"/>
  <Override PartName="/ppt/tags/tag21.xml" ContentType="application/vnd.openxmlformats-officedocument.presentationml.tags+xml"/>
  <Override PartName="/ppt/tags/tag114.xml" ContentType="application/vnd.openxmlformats-officedocument.presentationml.tags+xml"/>
  <Override PartName="/ppt/tags/tag125.xml" ContentType="application/vnd.openxmlformats-officedocument.presentationml.tags+xml"/>
  <Override PartName="/ppt/tags/tag143.xml" ContentType="application/vnd.openxmlformats-officedocument.presentationml.tags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s/slide75.xml" ContentType="application/vnd.openxmlformats-officedocument.presentationml.slide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tags/tag7.xml" ContentType="application/vnd.openxmlformats-officedocument.presentationml.tags+xml"/>
  <Override PartName="/ppt/tags/tag103.xml" ContentType="application/vnd.openxmlformats-officedocument.presentationml.tags+xml"/>
  <Override PartName="/ppt/tags/tag132.xml" ContentType="application/vnd.openxmlformats-officedocument.presentationml.tag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tags/tag99.xml" ContentType="application/vnd.openxmlformats-officedocument.presentationml.tags+xml"/>
  <Override PartName="/ppt/tags/tag110.xml" ContentType="application/vnd.openxmlformats-officedocument.presentationml.tags+xml"/>
  <Override PartName="/ppt/tags/tag121.xml" ContentType="application/vnd.openxmlformats-officedocument.presentationml.tags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s/slide71.xml" ContentType="application/vnd.openxmlformats-officedocument.presentationml.slide+xml"/>
  <Override PartName="/ppt/slideLayouts/slideLayout16.xml" ContentType="application/vnd.openxmlformats-officedocument.presentationml.slideLayout+xml"/>
  <Override PartName="/ppt/slideLayouts/slideLayout34.xml" ContentType="application/vnd.openxmlformats-officedocument.presentationml.slideLayout+xml"/>
  <Override PartName="/ppt/tags/tag3.xml" ContentType="application/vnd.openxmlformats-officedocument.presentationml.tags+xml"/>
  <Override PartName="/ppt/tags/tag59.xml" ContentType="application/vnd.openxmlformats-officedocument.presentationml.tags+xml"/>
  <Override PartName="/ppt/tags/tag77.xml" ContentType="application/vnd.openxmlformats-officedocument.presentationml.tags+xml"/>
  <Override PartName="/ppt/tags/tag88.xml" ContentType="application/vnd.openxmlformats-officedocument.presentationml.tags+xml"/>
  <Default Extension="jpeg" ContentType="image/jpeg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tags/tag19.xml" ContentType="application/vnd.openxmlformats-officedocument.presentationml.tags+xml"/>
  <Override PartName="/ppt/tags/tag37.xml" ContentType="application/vnd.openxmlformats-officedocument.presentationml.tags+xml"/>
  <Override PartName="/ppt/tags/tag48.xml" ContentType="application/vnd.openxmlformats-officedocument.presentationml.tags+xml"/>
  <Override PartName="/ppt/tags/tag66.xml" ContentType="application/vnd.openxmlformats-officedocument.presentationml.tags+xml"/>
  <Override PartName="/ppt/tags/tag84.xml" ContentType="application/vnd.openxmlformats-officedocument.presentationml.tags+xml"/>
  <Override PartName="/ppt/tags/tag95.xml" ContentType="application/vnd.openxmlformats-officedocument.presentationml.tags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30.xml" ContentType="application/vnd.openxmlformats-officedocument.presentationml.slideLayout+xml"/>
  <Override PartName="/ppt/tags/tag26.xml" ContentType="application/vnd.openxmlformats-officedocument.presentationml.tags+xml"/>
  <Override PartName="/ppt/tags/tag55.xml" ContentType="application/vnd.openxmlformats-officedocument.presentationml.tags+xml"/>
  <Override PartName="/ppt/tags/tag73.xml" ContentType="application/vnd.openxmlformats-officedocument.presentationml.tags+xml"/>
  <Override PartName="/ppt/tags/tag15.xml" ContentType="application/vnd.openxmlformats-officedocument.presentationml.tags+xml"/>
  <Override PartName="/ppt/tags/tag33.xml" ContentType="application/vnd.openxmlformats-officedocument.presentationml.tags+xml"/>
  <Override PartName="/ppt/tags/tag44.xml" ContentType="application/vnd.openxmlformats-officedocument.presentationml.tags+xml"/>
  <Override PartName="/ppt/tags/tag62.xml" ContentType="application/vnd.openxmlformats-officedocument.presentationml.tags+xml"/>
  <Override PartName="/ppt/tags/tag80.xml" ContentType="application/vnd.openxmlformats-officedocument.presentationml.tags+xml"/>
  <Override PartName="/ppt/tags/tag91.xml" ContentType="application/vnd.openxmlformats-officedocument.presentationml.tags+xml"/>
  <Override PartName="/ppt/tags/tag119.xml" ContentType="application/vnd.openxmlformats-officedocument.presentationml.tags+xml"/>
  <Override PartName="/ppt/tags/tag137.xml" ContentType="application/vnd.openxmlformats-officedocument.presentationml.tags+xml"/>
  <Override PartName="/ppt/tags/tag22.xml" ContentType="application/vnd.openxmlformats-officedocument.presentationml.tags+xml"/>
  <Override PartName="/ppt/tags/tag40.xml" ContentType="application/vnd.openxmlformats-officedocument.presentationml.tags+xml"/>
  <Override PartName="/ppt/tags/tag51.xml" ContentType="application/vnd.openxmlformats-officedocument.presentationml.tags+xml"/>
  <Override PartName="/ppt/tags/tag108.xml" ContentType="application/vnd.openxmlformats-officedocument.presentationml.tags+xml"/>
  <Override PartName="/ppt/tags/tag126.xml" ContentType="application/vnd.openxmlformats-officedocument.presentationml.tags+xml"/>
  <Override PartName="/ppt/slides/slide8.xml" ContentType="application/vnd.openxmlformats-officedocument.presentationml.slide+xml"/>
  <Override PartName="/ppt/slides/slide69.xml" ContentType="application/vnd.openxmlformats-officedocument.presentationml.slide+xml"/>
  <Override PartName="/ppt/tags/tag11.xml" ContentType="application/vnd.openxmlformats-officedocument.presentationml.tags+xml"/>
  <Override PartName="/ppt/tags/tag115.xml" ContentType="application/vnd.openxmlformats-officedocument.presentationml.tags+xml"/>
  <Override PartName="/ppt/tags/tag133.xml" ContentType="application/vnd.openxmlformats-officedocument.presentationml.tags+xml"/>
  <Override PartName="/ppt/tags/tag144.xml" ContentType="application/vnd.openxmlformats-officedocument.presentationml.tags+xml"/>
  <Override PartName="/ppt/slides/slide29.xml" ContentType="application/vnd.openxmlformats-officedocument.presentationml.slide+xml"/>
  <Override PartName="/ppt/slides/slide76.xml" ContentType="application/vnd.openxmlformats-officedocument.presentationml.slide+xml"/>
  <Override PartName="/ppt/tags/tag122.xml" ContentType="application/vnd.openxmlformats-officedocument.presentationml.tags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ags/tag4.xml" ContentType="application/vnd.openxmlformats-officedocument.presentationml.tags+xml"/>
  <Override PartName="/ppt/tags/tag89.xml" ContentType="application/vnd.openxmlformats-officedocument.presentationml.tags+xml"/>
  <Override PartName="/ppt/tags/tag111.xml" ContentType="application/vnd.openxmlformats-officedocument.presentationml.tags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tags/tag78.xml" ContentType="application/vnd.openxmlformats-officedocument.presentationml.tags+xml"/>
  <Override PartName="/ppt/tags/tag100.xml" ContentType="application/vnd.openxmlformats-officedocument.presentationml.tags+xml"/>
  <Override PartName="/ppt/slides/slide32.xml" ContentType="application/vnd.openxmlformats-officedocument.presentationml.slide+xml"/>
  <Override PartName="/ppt/tags/tag56.xml" ContentType="application/vnd.openxmlformats-officedocument.presentationml.tags+xml"/>
  <Override PartName="/ppt/tags/tag67.xml" ContentType="application/vnd.openxmlformats-officedocument.presentationml.tags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ags/tag45.xml" ContentType="application/vnd.openxmlformats-officedocument.presentationml.tags+xml"/>
  <Override PartName="/ppt/tags/tag92.xml" ContentType="application/vnd.openxmlformats-officedocument.presentationml.tags+xml"/>
  <Override PartName="/docProps/custom.xml" ContentType="application/vnd.openxmlformats-officedocument.custom-properties+xml"/>
  <Override PartName="/ppt/tags/tag34.xml" ContentType="application/vnd.openxmlformats-officedocument.presentationml.tags+xml"/>
  <Override PartName="/ppt/tags/tag81.xml" ContentType="application/vnd.openxmlformats-officedocument.presentationml.tags+xml"/>
  <Override PartName="/ppt/tags/tag138.xml" ContentType="application/vnd.openxmlformats-officedocument.presentationml.tags+xml"/>
  <Override PartName="/ppt/tags/tag12.xml" ContentType="application/vnd.openxmlformats-officedocument.presentationml.tags+xml"/>
  <Override PartName="/ppt/tags/tag23.xml" ContentType="application/vnd.openxmlformats-officedocument.presentationml.tags+xml"/>
  <Override PartName="/ppt/tags/tag70.xml" ContentType="application/vnd.openxmlformats-officedocument.presentationml.tags+xml"/>
  <Override PartName="/ppt/tags/tag116.xml" ContentType="application/vnd.openxmlformats-officedocument.presentationml.tags+xml"/>
  <Override PartName="/ppt/tags/tag127.xml" ContentType="application/vnd.openxmlformats-officedocument.presentationml.tags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tags/tag9.xml" ContentType="application/vnd.openxmlformats-officedocument.presentationml.tags+xml"/>
  <Override PartName="/ppt/tags/tag105.xml" ContentType="application/vnd.openxmlformats-officedocument.presentationml.tags+xml"/>
  <Override PartName="/ppt/slides/slide48.xml" ContentType="application/vnd.openxmlformats-officedocument.presentationml.slide+xml"/>
  <Override PartName="/ppt/tags/tag141.xml" ContentType="application/vnd.openxmlformats-officedocument.presentationml.tags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73.xml" ContentType="application/vnd.openxmlformats-officedocument.presentationml.slide+xml"/>
  <Override PartName="/ppt/presProps.xml" ContentType="application/vnd.openxmlformats-officedocument.presentationml.presProps+xml"/>
  <Override PartName="/ppt/slideLayouts/slideLayout36.xml" ContentType="application/vnd.openxmlformats-officedocument.presentationml.slideLayout+xml"/>
  <Override PartName="/ppt/tags/tag130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tags/tag39.xml" ContentType="application/vnd.openxmlformats-officedocument.presentationml.tags+xml"/>
  <Override PartName="/ppt/tags/tag86.xml" ContentType="application/vnd.openxmlformats-officedocument.presentationml.tags+xml"/>
  <Override PartName="/ppt/tags/tag97.xml" ContentType="application/vnd.openxmlformats-officedocument.presentationml.tags+xml"/>
  <Override PartName="/ppt/slides/slide51.xml" ContentType="application/vnd.openxmlformats-officedocument.presentationml.slide+xml"/>
  <Override PartName="/ppt/tags/tag1.xml" ContentType="application/vnd.openxmlformats-officedocument.presentationml.tags+xml"/>
  <Override PartName="/ppt/slideLayouts/slideLayout14.xml" ContentType="application/vnd.openxmlformats-officedocument.presentationml.slideLayout+xml"/>
  <Override PartName="/ppt/tags/tag28.xml" ContentType="application/vnd.openxmlformats-officedocument.presentationml.tags+xml"/>
  <Override PartName="/ppt/tags/tag75.xml" ContentType="application/vnd.openxmlformats-officedocument.presentationml.tags+xml"/>
  <Override PartName="/ppt/slides/slide40.xml" ContentType="application/vnd.openxmlformats-officedocument.presentationml.slide+xml"/>
  <Override PartName="/ppt/tags/tag17.xml" ContentType="application/vnd.openxmlformats-officedocument.presentationml.tags+xml"/>
  <Override PartName="/ppt/tags/tag64.xml" ContentType="application/vnd.openxmlformats-officedocument.presentationml.tags+xml"/>
  <Override PartName="/ppt/tags/tag53.xml" ContentType="application/vnd.openxmlformats-officedocument.presentationml.tags+xml"/>
  <Override PartName="/ppt/tags/tag31.xml" ContentType="application/vnd.openxmlformats-officedocument.presentationml.tags+xml"/>
  <Override PartName="/ppt/tags/tag42.xml" ContentType="application/vnd.openxmlformats-officedocument.presentationml.tags+xml"/>
  <Override PartName="/ppt/tags/tag135.xml" ContentType="application/vnd.openxmlformats-officedocument.presentationml.tags+xml"/>
  <Override PartName="/ppt/slides/slide78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20.xml" ContentType="application/vnd.openxmlformats-officedocument.presentationml.tags+xml"/>
  <Override PartName="/ppt/tags/tag124.xml" ContentType="application/vnd.openxmlformats-officedocument.presentationml.tag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5" r:id="rId2"/>
    <p:sldMasterId id="2147483677" r:id="rId3"/>
  </p:sldMasterIdLst>
  <p:notesMasterIdLst>
    <p:notesMasterId r:id="rId85"/>
  </p:notesMasterIdLst>
  <p:handoutMasterIdLst>
    <p:handoutMasterId r:id="rId86"/>
  </p:handoutMasterIdLst>
  <p:sldIdLst>
    <p:sldId id="277" r:id="rId4"/>
    <p:sldId id="293" r:id="rId5"/>
    <p:sldId id="301" r:id="rId6"/>
    <p:sldId id="304" r:id="rId7"/>
    <p:sldId id="302" r:id="rId8"/>
    <p:sldId id="315" r:id="rId9"/>
    <p:sldId id="305" r:id="rId10"/>
    <p:sldId id="415" r:id="rId11"/>
    <p:sldId id="312" r:id="rId12"/>
    <p:sldId id="416" r:id="rId13"/>
    <p:sldId id="417" r:id="rId14"/>
    <p:sldId id="418" r:id="rId15"/>
    <p:sldId id="421" r:id="rId16"/>
    <p:sldId id="420" r:id="rId17"/>
    <p:sldId id="422" r:id="rId18"/>
    <p:sldId id="423" r:id="rId19"/>
    <p:sldId id="464" r:id="rId20"/>
    <p:sldId id="424" r:id="rId21"/>
    <p:sldId id="465" r:id="rId22"/>
    <p:sldId id="466" r:id="rId23"/>
    <p:sldId id="532" r:id="rId24"/>
    <p:sldId id="467" r:id="rId25"/>
    <p:sldId id="468" r:id="rId26"/>
    <p:sldId id="469" r:id="rId27"/>
    <p:sldId id="470" r:id="rId28"/>
    <p:sldId id="471" r:id="rId29"/>
    <p:sldId id="472" r:id="rId30"/>
    <p:sldId id="473" r:id="rId31"/>
    <p:sldId id="334" r:id="rId32"/>
    <p:sldId id="306" r:id="rId33"/>
    <p:sldId id="295" r:id="rId34"/>
    <p:sldId id="474" r:id="rId35"/>
    <p:sldId id="332" r:id="rId36"/>
    <p:sldId id="475" r:id="rId37"/>
    <p:sldId id="476" r:id="rId38"/>
    <p:sldId id="337" r:id="rId39"/>
    <p:sldId id="477" r:id="rId40"/>
    <p:sldId id="478" r:id="rId41"/>
    <p:sldId id="479" r:id="rId42"/>
    <p:sldId id="480" r:id="rId43"/>
    <p:sldId id="341" r:id="rId44"/>
    <p:sldId id="481" r:id="rId45"/>
    <p:sldId id="389" r:id="rId46"/>
    <p:sldId id="482" r:id="rId47"/>
    <p:sldId id="345" r:id="rId48"/>
    <p:sldId id="483" r:id="rId49"/>
    <p:sldId id="485" r:id="rId50"/>
    <p:sldId id="486" r:id="rId51"/>
    <p:sldId id="350" r:id="rId52"/>
    <p:sldId id="487" r:id="rId53"/>
    <p:sldId id="351" r:id="rId54"/>
    <p:sldId id="488" r:id="rId55"/>
    <p:sldId id="354" r:id="rId56"/>
    <p:sldId id="489" r:id="rId57"/>
    <p:sldId id="356" r:id="rId58"/>
    <p:sldId id="490" r:id="rId59"/>
    <p:sldId id="360" r:id="rId60"/>
    <p:sldId id="491" r:id="rId61"/>
    <p:sldId id="492" r:id="rId62"/>
    <p:sldId id="493" r:id="rId63"/>
    <p:sldId id="494" r:id="rId64"/>
    <p:sldId id="364" r:id="rId65"/>
    <p:sldId id="512" r:id="rId66"/>
    <p:sldId id="366" r:id="rId67"/>
    <p:sldId id="513" r:id="rId68"/>
    <p:sldId id="514" r:id="rId69"/>
    <p:sldId id="517" r:id="rId70"/>
    <p:sldId id="518" r:id="rId71"/>
    <p:sldId id="519" r:id="rId72"/>
    <p:sldId id="520" r:id="rId73"/>
    <p:sldId id="521" r:id="rId74"/>
    <p:sldId id="522" r:id="rId75"/>
    <p:sldId id="523" r:id="rId76"/>
    <p:sldId id="524" r:id="rId77"/>
    <p:sldId id="525" r:id="rId78"/>
    <p:sldId id="526" r:id="rId79"/>
    <p:sldId id="527" r:id="rId80"/>
    <p:sldId id="528" r:id="rId81"/>
    <p:sldId id="529" r:id="rId82"/>
    <p:sldId id="530" r:id="rId83"/>
    <p:sldId id="531" r:id="rId84"/>
  </p:sldIdLst>
  <p:sldSz cx="12192000" cy="6858000"/>
  <p:notesSz cx="6858000" cy="9144000"/>
  <p:custDataLst>
    <p:tags r:id="rId8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1B0F0"/>
    <a:srgbClr val="FAB529"/>
    <a:srgbClr val="008BD6"/>
    <a:srgbClr val="FF6B00"/>
    <a:srgbClr val="E36B2A"/>
    <a:srgbClr val="D7A800"/>
    <a:srgbClr val="95411F"/>
    <a:srgbClr val="FF0066"/>
    <a:srgbClr val="FF5050"/>
    <a:srgbClr val="FF339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21179"/>
    <p:restoredTop sz="94617"/>
  </p:normalViewPr>
  <p:slideViewPr>
    <p:cSldViewPr snapToGrid="0">
      <p:cViewPr varScale="1">
        <p:scale>
          <a:sx n="62" d="100"/>
          <a:sy n="62" d="100"/>
        </p:scale>
        <p:origin x="-592" y="-8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101" d="100"/>
          <a:sy n="101" d="100"/>
        </p:scale>
        <p:origin x="2712" y="200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50" Type="http://schemas.openxmlformats.org/officeDocument/2006/relationships/slide" Target="slides/slide47.xml"/><Relationship Id="rId55" Type="http://schemas.openxmlformats.org/officeDocument/2006/relationships/slide" Target="slides/slide52.xml"/><Relationship Id="rId63" Type="http://schemas.openxmlformats.org/officeDocument/2006/relationships/slide" Target="slides/slide60.xml"/><Relationship Id="rId68" Type="http://schemas.openxmlformats.org/officeDocument/2006/relationships/slide" Target="slides/slide65.xml"/><Relationship Id="rId76" Type="http://schemas.openxmlformats.org/officeDocument/2006/relationships/slide" Target="slides/slide73.xml"/><Relationship Id="rId84" Type="http://schemas.openxmlformats.org/officeDocument/2006/relationships/slide" Target="slides/slide81.xml"/><Relationship Id="rId89" Type="http://schemas.openxmlformats.org/officeDocument/2006/relationships/presProps" Target="presProps.xml"/><Relationship Id="rId7" Type="http://schemas.openxmlformats.org/officeDocument/2006/relationships/slide" Target="slides/slide4.xml"/><Relationship Id="rId71" Type="http://schemas.openxmlformats.org/officeDocument/2006/relationships/slide" Target="slides/slide68.xml"/><Relationship Id="rId9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3" Type="http://schemas.openxmlformats.org/officeDocument/2006/relationships/slide" Target="slides/slide50.xml"/><Relationship Id="rId58" Type="http://schemas.openxmlformats.org/officeDocument/2006/relationships/slide" Target="slides/slide55.xml"/><Relationship Id="rId66" Type="http://schemas.openxmlformats.org/officeDocument/2006/relationships/slide" Target="slides/slide63.xml"/><Relationship Id="rId74" Type="http://schemas.openxmlformats.org/officeDocument/2006/relationships/slide" Target="slides/slide71.xml"/><Relationship Id="rId79" Type="http://schemas.openxmlformats.org/officeDocument/2006/relationships/slide" Target="slides/slide76.xml"/><Relationship Id="rId87" Type="http://schemas.openxmlformats.org/officeDocument/2006/relationships/tags" Target="tags/tag1.xml"/><Relationship Id="rId5" Type="http://schemas.openxmlformats.org/officeDocument/2006/relationships/slide" Target="slides/slide2.xml"/><Relationship Id="rId61" Type="http://schemas.openxmlformats.org/officeDocument/2006/relationships/slide" Target="slides/slide58.xml"/><Relationship Id="rId82" Type="http://schemas.openxmlformats.org/officeDocument/2006/relationships/slide" Target="slides/slide79.xml"/><Relationship Id="rId90" Type="http://schemas.openxmlformats.org/officeDocument/2006/relationships/viewProps" Target="viewProps.xml"/><Relationship Id="rId19" Type="http://schemas.openxmlformats.org/officeDocument/2006/relationships/slide" Target="slides/slide1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56" Type="http://schemas.openxmlformats.org/officeDocument/2006/relationships/slide" Target="slides/slide53.xml"/><Relationship Id="rId64" Type="http://schemas.openxmlformats.org/officeDocument/2006/relationships/slide" Target="slides/slide61.xml"/><Relationship Id="rId69" Type="http://schemas.openxmlformats.org/officeDocument/2006/relationships/slide" Target="slides/slide66.xml"/><Relationship Id="rId77" Type="http://schemas.openxmlformats.org/officeDocument/2006/relationships/slide" Target="slides/slide74.xml"/><Relationship Id="rId8" Type="http://schemas.openxmlformats.org/officeDocument/2006/relationships/slide" Target="slides/slide5.xml"/><Relationship Id="rId51" Type="http://schemas.openxmlformats.org/officeDocument/2006/relationships/slide" Target="slides/slide48.xml"/><Relationship Id="rId72" Type="http://schemas.openxmlformats.org/officeDocument/2006/relationships/slide" Target="slides/slide69.xml"/><Relationship Id="rId80" Type="http://schemas.openxmlformats.org/officeDocument/2006/relationships/slide" Target="slides/slide77.xml"/><Relationship Id="rId85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59" Type="http://schemas.openxmlformats.org/officeDocument/2006/relationships/slide" Target="slides/slide56.xml"/><Relationship Id="rId67" Type="http://schemas.openxmlformats.org/officeDocument/2006/relationships/slide" Target="slides/slide64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54" Type="http://schemas.openxmlformats.org/officeDocument/2006/relationships/slide" Target="slides/slide51.xml"/><Relationship Id="rId62" Type="http://schemas.openxmlformats.org/officeDocument/2006/relationships/slide" Target="slides/slide59.xml"/><Relationship Id="rId70" Type="http://schemas.openxmlformats.org/officeDocument/2006/relationships/slide" Target="slides/slide67.xml"/><Relationship Id="rId75" Type="http://schemas.openxmlformats.org/officeDocument/2006/relationships/slide" Target="slides/slide72.xml"/><Relationship Id="rId83" Type="http://schemas.openxmlformats.org/officeDocument/2006/relationships/slide" Target="slides/slide80.xml"/><Relationship Id="rId88" Type="http://schemas.openxmlformats.org/officeDocument/2006/relationships/commentAuthors" Target="commentAuthors.xml"/><Relationship Id="rId9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Relationship Id="rId57" Type="http://schemas.openxmlformats.org/officeDocument/2006/relationships/slide" Target="slides/slide54.xml"/><Relationship Id="rId10" Type="http://schemas.openxmlformats.org/officeDocument/2006/relationships/slide" Target="slides/slide7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slide" Target="slides/slide49.xml"/><Relationship Id="rId60" Type="http://schemas.openxmlformats.org/officeDocument/2006/relationships/slide" Target="slides/slide57.xml"/><Relationship Id="rId65" Type="http://schemas.openxmlformats.org/officeDocument/2006/relationships/slide" Target="slides/slide62.xml"/><Relationship Id="rId73" Type="http://schemas.openxmlformats.org/officeDocument/2006/relationships/slide" Target="slides/slide70.xml"/><Relationship Id="rId78" Type="http://schemas.openxmlformats.org/officeDocument/2006/relationships/slide" Target="slides/slide75.xml"/><Relationship Id="rId81" Type="http://schemas.openxmlformats.org/officeDocument/2006/relationships/slide" Target="slides/slide78.xml"/><Relationship Id="rId86" Type="http://schemas.openxmlformats.org/officeDocument/2006/relationships/handoutMaster" Target="handoutMasters/handout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1-10-14T09:38:10.467" idx="1">
    <p:pos x="10" y="10"/>
    <p:text/>
  </p:cm>
  <p:cm authorId="1" dt="2021-10-14T09:38:11.110" idx="2">
    <p:pos x="166" y="166"/>
    <p:text/>
  </p:cm>
</p:cmLst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AB4ED5-D631-4E45-A588-D5036665C4BB}" type="datetimeFigureOut">
              <a:rPr kumimoji="1" lang="zh-CN" altLang="en-US" smtClean="0"/>
              <a:pPr/>
              <a:t>2022/2/26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7EF320-0423-7242-A28E-55FBD17D617F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BAD5BA0-58A9-468A-A6DC-E5C4BF13CF7A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1503EF8-77E2-42F8-A12D-7F7DA63747F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KSO_Shape"/>
          <p:cNvSpPr/>
          <p:nvPr userDrawn="1"/>
        </p:nvSpPr>
        <p:spPr bwMode="auto">
          <a:xfrm>
            <a:off x="109882" y="106967"/>
            <a:ext cx="360000" cy="360000"/>
          </a:xfrm>
          <a:custGeom>
            <a:avLst/>
            <a:gdLst/>
            <a:ahLst/>
            <a:cxnLst/>
            <a:rect l="l" t="t" r="r" b="b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" name="圆角矩形 6"/>
          <p:cNvSpPr/>
          <p:nvPr userDrawn="1"/>
        </p:nvSpPr>
        <p:spPr>
          <a:xfrm>
            <a:off x="10389647" y="51551"/>
            <a:ext cx="1713390" cy="461073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返回目录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格式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 userDrawn="1"/>
        </p:nvSpPr>
        <p:spPr>
          <a:xfrm>
            <a:off x="-157187" y="141911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9" name="圆角矩形 8"/>
          <p:cNvSpPr/>
          <p:nvPr userDrawn="1"/>
        </p:nvSpPr>
        <p:spPr>
          <a:xfrm>
            <a:off x="0" y="136525"/>
            <a:ext cx="12192000" cy="561061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7391400" y="3521075"/>
            <a:ext cx="2743200" cy="365125"/>
          </a:xfrm>
        </p:spPr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圆角矩形 9">
            <a:hlinkClick r:id="rId2" action="ppaction://hlinksldjump"/>
          </p:cNvPr>
          <p:cNvSpPr/>
          <p:nvPr userDrawn="1"/>
        </p:nvSpPr>
        <p:spPr>
          <a:xfrm>
            <a:off x="10035822" y="85262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 userDrawn="1"/>
        </p:nvSpPr>
        <p:spPr>
          <a:xfrm>
            <a:off x="115227" y="114145"/>
            <a:ext cx="8216114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第一部分  教材知识梳理</a:t>
            </a:r>
            <a:r>
              <a:rPr lang="en-US" altLang="zh-CN" sz="28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——</a:t>
            </a:r>
            <a:r>
              <a:rPr lang="zh-CN" altLang="en-US" sz="28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知识清单</a:t>
            </a:r>
            <a:endParaRPr kumimoji="1" lang="zh-CN" altLang="en-US" sz="2800" b="1" spc="200" baseline="0" dirty="0" smtClean="0">
              <a:solidFill>
                <a:schemeClr val="bg1"/>
              </a:solidFill>
              <a:latin typeface="Times New Roman" panose="02020603050405020304" pitchFamily="18" charset="0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格式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 userDrawn="1"/>
        </p:nvSpPr>
        <p:spPr>
          <a:xfrm>
            <a:off x="306998" y="5739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9" name="圆角矩形 8"/>
          <p:cNvSpPr/>
          <p:nvPr userDrawn="1"/>
        </p:nvSpPr>
        <p:spPr>
          <a:xfrm>
            <a:off x="0" y="136525"/>
            <a:ext cx="12192000" cy="561061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圆角矩形 9">
            <a:hlinkClick r:id="rId2" action="ppaction://hlinksldjump"/>
          </p:cNvPr>
          <p:cNvSpPr/>
          <p:nvPr userDrawn="1"/>
        </p:nvSpPr>
        <p:spPr>
          <a:xfrm>
            <a:off x="10035822" y="85262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 userDrawn="1"/>
        </p:nvSpPr>
        <p:spPr>
          <a:xfrm>
            <a:off x="306997" y="116050"/>
            <a:ext cx="82161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第</a:t>
            </a:r>
            <a:r>
              <a:rPr lang="en-US" altLang="zh-CN" sz="32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1</a:t>
            </a:r>
            <a:r>
              <a:rPr lang="zh-CN" altLang="en-US" sz="32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讲  </a:t>
            </a:r>
            <a:r>
              <a:rPr lang="zh-CN" altLang="en-US" sz="28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实数的相关</a:t>
            </a:r>
            <a:r>
              <a:rPr lang="zh-CN" altLang="en-US" sz="28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概</a:t>
            </a:r>
            <a:r>
              <a:rPr lang="en-US" altLang="zh-CN" sz="28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——</a:t>
            </a:r>
            <a:r>
              <a:rPr lang="zh-CN" altLang="en-US" sz="24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考点梳理</a:t>
            </a:r>
            <a:endParaRPr kumimoji="1" lang="zh-CN" alt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格式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 userDrawn="1"/>
        </p:nvSpPr>
        <p:spPr>
          <a:xfrm>
            <a:off x="306998" y="5739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9" name="圆角矩形 8"/>
          <p:cNvSpPr/>
          <p:nvPr userDrawn="1"/>
        </p:nvSpPr>
        <p:spPr>
          <a:xfrm>
            <a:off x="0" y="136525"/>
            <a:ext cx="12192000" cy="561061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圆角矩形 9">
            <a:hlinkClick r:id="rId2" action="ppaction://hlinksldjump"/>
          </p:cNvPr>
          <p:cNvSpPr/>
          <p:nvPr userDrawn="1"/>
        </p:nvSpPr>
        <p:spPr>
          <a:xfrm>
            <a:off x="10035822" y="85262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 userDrawn="1"/>
        </p:nvSpPr>
        <p:spPr>
          <a:xfrm>
            <a:off x="306997" y="116050"/>
            <a:ext cx="82161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第</a:t>
            </a:r>
            <a:r>
              <a:rPr lang="en-US" altLang="zh-CN" sz="32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1</a:t>
            </a:r>
            <a:r>
              <a:rPr lang="zh-CN" altLang="en-US" sz="32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讲  </a:t>
            </a:r>
            <a:r>
              <a:rPr lang="zh-CN" altLang="en-US" sz="28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实数的相关</a:t>
            </a:r>
            <a:r>
              <a:rPr lang="zh-CN" altLang="en-US" sz="28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概</a:t>
            </a:r>
            <a:r>
              <a:rPr lang="en-US" altLang="zh-CN" sz="28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——</a:t>
            </a:r>
            <a:r>
              <a:rPr lang="zh-CN" altLang="en-US" sz="24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题型突破</a:t>
            </a:r>
            <a:endParaRPr kumimoji="1" lang="zh-CN" alt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5.xml"/><Relationship Id="rId3" Type="http://schemas.openxmlformats.org/officeDocument/2006/relationships/slideLayout" Target="../slideLayouts/slideLayout30.xml"/><Relationship Id="rId7" Type="http://schemas.openxmlformats.org/officeDocument/2006/relationships/slideLayout" Target="../slideLayouts/slideLayout34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9.xml"/><Relationship Id="rId1" Type="http://schemas.openxmlformats.org/officeDocument/2006/relationships/slideLayout" Target="../slideLayouts/slideLayout28.xml"/><Relationship Id="rId6" Type="http://schemas.openxmlformats.org/officeDocument/2006/relationships/slideLayout" Target="../slideLayouts/slideLayout33.xml"/><Relationship Id="rId11" Type="http://schemas.openxmlformats.org/officeDocument/2006/relationships/slideLayout" Target="../slideLayouts/slideLayout38.xml"/><Relationship Id="rId5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37.xml"/><Relationship Id="rId4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9" r:id="rId4"/>
    <p:sldLayoutId id="2147483670" r:id="rId5"/>
    <p:sldLayoutId id="2147483671" r:id="rId6"/>
    <p:sldLayoutId id="2147483672" r:id="rId7"/>
    <p:sldLayoutId id="2147483673" r:id="rId8"/>
    <p:sldLayoutId id="2147483674" r:id="rId9"/>
    <p:sldLayoutId id="2147483675" r:id="rId10"/>
    <p:sldLayoutId id="2147483676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slide" Target="slide13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slide" Target="slide5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slide" Target="slide2.xml"/><Relationship Id="rId5" Type="http://schemas.openxmlformats.org/officeDocument/2006/relationships/tags" Target="../tags/tag6.xml"/><Relationship Id="rId10" Type="http://schemas.openxmlformats.org/officeDocument/2006/relationships/slideLayout" Target="../slideLayouts/slideLayout23.xml"/><Relationship Id="rId4" Type="http://schemas.openxmlformats.org/officeDocument/2006/relationships/tags" Target="../tags/tag5.xml"/><Relationship Id="rId9" Type="http://schemas.openxmlformats.org/officeDocument/2006/relationships/tags" Target="../tags/tag10.xml"/><Relationship Id="rId14" Type="http://schemas.openxmlformats.org/officeDocument/2006/relationships/slide" Target="slide29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6.xml"/><Relationship Id="rId1" Type="http://schemas.openxmlformats.org/officeDocument/2006/relationships/tags" Target="../tags/tag25.xml"/><Relationship Id="rId4" Type="http://schemas.openxmlformats.org/officeDocument/2006/relationships/slide" Target="slide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4" Type="http://schemas.openxmlformats.org/officeDocument/2006/relationships/slide" Target="slide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4" Type="http://schemas.openxmlformats.org/officeDocument/2006/relationships/slide" Target="slide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2.xml"/><Relationship Id="rId1" Type="http://schemas.openxmlformats.org/officeDocument/2006/relationships/tags" Target="../tags/tag31.xml"/><Relationship Id="rId4" Type="http://schemas.openxmlformats.org/officeDocument/2006/relationships/slide" Target="slide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4.xml"/><Relationship Id="rId1" Type="http://schemas.openxmlformats.org/officeDocument/2006/relationships/tags" Target="../tags/tag33.xml"/><Relationship Id="rId4" Type="http://schemas.openxmlformats.org/officeDocument/2006/relationships/slide" Target="slide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4" Type="http://schemas.openxmlformats.org/officeDocument/2006/relationships/slide" Target="slide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4" Type="http://schemas.openxmlformats.org/officeDocument/2006/relationships/slide" Target="slide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4" Type="http://schemas.openxmlformats.org/officeDocument/2006/relationships/slide" Target="slide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4" Type="http://schemas.openxmlformats.org/officeDocument/2006/relationships/slide" Target="slide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2.xml"/><Relationship Id="rId1" Type="http://schemas.openxmlformats.org/officeDocument/2006/relationships/tags" Target="../tags/tag41.xml"/><Relationship Id="rId4" Type="http://schemas.openxmlformats.org/officeDocument/2006/relationships/slide" Target="slide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4" Type="http://schemas.openxmlformats.org/officeDocument/2006/relationships/slide" Target="slide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6.xml"/><Relationship Id="rId1" Type="http://schemas.openxmlformats.org/officeDocument/2006/relationships/tags" Target="../tags/tag45.xml"/><Relationship Id="rId4" Type="http://schemas.openxmlformats.org/officeDocument/2006/relationships/slide" Target="slide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8.xml"/><Relationship Id="rId1" Type="http://schemas.openxmlformats.org/officeDocument/2006/relationships/tags" Target="../tags/tag47.xml"/><Relationship Id="rId4" Type="http://schemas.openxmlformats.org/officeDocument/2006/relationships/slide" Target="slide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4" Type="http://schemas.openxmlformats.org/officeDocument/2006/relationships/slide" Target="slide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52.xml"/><Relationship Id="rId1" Type="http://schemas.openxmlformats.org/officeDocument/2006/relationships/tags" Target="../tags/tag51.xml"/><Relationship Id="rId4" Type="http://schemas.openxmlformats.org/officeDocument/2006/relationships/slide" Target="slide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54.xml"/><Relationship Id="rId1" Type="http://schemas.openxmlformats.org/officeDocument/2006/relationships/tags" Target="../tags/tag53.xml"/><Relationship Id="rId4" Type="http://schemas.openxmlformats.org/officeDocument/2006/relationships/slide" Target="slide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56.xml"/><Relationship Id="rId1" Type="http://schemas.openxmlformats.org/officeDocument/2006/relationships/tags" Target="../tags/tag55.xml"/><Relationship Id="rId4" Type="http://schemas.openxmlformats.org/officeDocument/2006/relationships/slide" Target="slide1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slide" Target="slide49.xml"/><Relationship Id="rId13" Type="http://schemas.openxmlformats.org/officeDocument/2006/relationships/slide" Target="slide71.xml"/><Relationship Id="rId3" Type="http://schemas.openxmlformats.org/officeDocument/2006/relationships/slide" Target="slide1.xml"/><Relationship Id="rId7" Type="http://schemas.openxmlformats.org/officeDocument/2006/relationships/slide" Target="slide45.xml"/><Relationship Id="rId12" Type="http://schemas.openxmlformats.org/officeDocument/2006/relationships/slide" Target="slide67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7.xml"/><Relationship Id="rId6" Type="http://schemas.openxmlformats.org/officeDocument/2006/relationships/slide" Target="slide41.xml"/><Relationship Id="rId11" Type="http://schemas.openxmlformats.org/officeDocument/2006/relationships/slide" Target="slide62.xml"/><Relationship Id="rId5" Type="http://schemas.openxmlformats.org/officeDocument/2006/relationships/slide" Target="slide36.xml"/><Relationship Id="rId10" Type="http://schemas.openxmlformats.org/officeDocument/2006/relationships/slide" Target="slide57.xml"/><Relationship Id="rId4" Type="http://schemas.openxmlformats.org/officeDocument/2006/relationships/slide" Target="slide30.xml"/><Relationship Id="rId9" Type="http://schemas.openxmlformats.org/officeDocument/2006/relationships/slide" Target="slide53.xml"/><Relationship Id="rId14" Type="http://schemas.openxmlformats.org/officeDocument/2006/relationships/slide" Target="slide7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4" Type="http://schemas.openxmlformats.org/officeDocument/2006/relationships/slide" Target="slide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7" Type="http://schemas.openxmlformats.org/officeDocument/2006/relationships/slide" Target="slide29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" Target="slide1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6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tags" Target="../tags/tag62.xml"/><Relationship Id="rId5" Type="http://schemas.openxmlformats.org/officeDocument/2006/relationships/slide" Target="slide29.xml"/><Relationship Id="rId4" Type="http://schemas.openxmlformats.org/officeDocument/2006/relationships/slide" Target="slide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5.xml"/><Relationship Id="rId1" Type="http://schemas.openxmlformats.org/officeDocument/2006/relationships/tags" Target="../tags/tag64.xml"/><Relationship Id="rId5" Type="http://schemas.openxmlformats.org/officeDocument/2006/relationships/slide" Target="slide29.xml"/><Relationship Id="rId4" Type="http://schemas.openxmlformats.org/officeDocument/2006/relationships/slide" Target="slide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6.xml"/><Relationship Id="rId4" Type="http://schemas.openxmlformats.org/officeDocument/2006/relationships/slide" Target="slide29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7.xml"/><Relationship Id="rId4" Type="http://schemas.openxmlformats.org/officeDocument/2006/relationships/slide" Target="slide29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8.xml"/><Relationship Id="rId4" Type="http://schemas.openxmlformats.org/officeDocument/2006/relationships/slide" Target="slide29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tags" Target="../tags/tag71.xml"/><Relationship Id="rId7" Type="http://schemas.openxmlformats.org/officeDocument/2006/relationships/slide" Target="slide29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6" Type="http://schemas.openxmlformats.org/officeDocument/2006/relationships/slide" Target="slide1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7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4.xml"/><Relationship Id="rId1" Type="http://schemas.openxmlformats.org/officeDocument/2006/relationships/tags" Target="../tags/tag73.xml"/><Relationship Id="rId5" Type="http://schemas.openxmlformats.org/officeDocument/2006/relationships/slide" Target="slide29.xml"/><Relationship Id="rId4" Type="http://schemas.openxmlformats.org/officeDocument/2006/relationships/slide" Target="slide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5.xml"/><Relationship Id="rId4" Type="http://schemas.openxmlformats.org/officeDocument/2006/relationships/slide" Target="slide29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6.xml"/><Relationship Id="rId4" Type="http://schemas.openxmlformats.org/officeDocument/2006/relationships/slide" Target="slide2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6.xml"/><Relationship Id="rId1" Type="http://schemas.openxmlformats.org/officeDocument/2006/relationships/tags" Target="../tags/tag15.xml"/><Relationship Id="rId4" Type="http://schemas.openxmlformats.org/officeDocument/2006/relationships/slide" Target="slide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7.xml"/><Relationship Id="rId4" Type="http://schemas.openxmlformats.org/officeDocument/2006/relationships/slide" Target="slide29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tags" Target="../tags/tag80.xml"/><Relationship Id="rId7" Type="http://schemas.openxmlformats.org/officeDocument/2006/relationships/slide" Target="slide29.xml"/><Relationship Id="rId2" Type="http://schemas.openxmlformats.org/officeDocument/2006/relationships/tags" Target="../tags/tag79.xml"/><Relationship Id="rId1" Type="http://schemas.openxmlformats.org/officeDocument/2006/relationships/tags" Target="../tags/tag78.xml"/><Relationship Id="rId6" Type="http://schemas.openxmlformats.org/officeDocument/2006/relationships/slide" Target="slide1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8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3.xml"/><Relationship Id="rId1" Type="http://schemas.openxmlformats.org/officeDocument/2006/relationships/tags" Target="../tags/tag82.xml"/><Relationship Id="rId5" Type="http://schemas.openxmlformats.org/officeDocument/2006/relationships/slide" Target="slide29.xml"/><Relationship Id="rId4" Type="http://schemas.openxmlformats.org/officeDocument/2006/relationships/slide" Target="slide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4.xml"/><Relationship Id="rId4" Type="http://schemas.openxmlformats.org/officeDocument/2006/relationships/slide" Target="slide29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5.xml"/><Relationship Id="rId4" Type="http://schemas.openxmlformats.org/officeDocument/2006/relationships/slide" Target="slide29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tags" Target="../tags/tag88.xml"/><Relationship Id="rId7" Type="http://schemas.openxmlformats.org/officeDocument/2006/relationships/slide" Target="slide29.xml"/><Relationship Id="rId2" Type="http://schemas.openxmlformats.org/officeDocument/2006/relationships/tags" Target="../tags/tag87.xml"/><Relationship Id="rId1" Type="http://schemas.openxmlformats.org/officeDocument/2006/relationships/tags" Target="../tags/tag86.xml"/><Relationship Id="rId6" Type="http://schemas.openxmlformats.org/officeDocument/2006/relationships/slide" Target="slide1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89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91.xml"/><Relationship Id="rId1" Type="http://schemas.openxmlformats.org/officeDocument/2006/relationships/tags" Target="../tags/tag90.xml"/><Relationship Id="rId5" Type="http://schemas.openxmlformats.org/officeDocument/2006/relationships/slide" Target="slide29.xml"/><Relationship Id="rId4" Type="http://schemas.openxmlformats.org/officeDocument/2006/relationships/slide" Target="slide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2.xml"/><Relationship Id="rId4" Type="http://schemas.openxmlformats.org/officeDocument/2006/relationships/slide" Target="slide29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3.xml"/><Relationship Id="rId4" Type="http://schemas.openxmlformats.org/officeDocument/2006/relationships/slide" Target="slide29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tags" Target="../tags/tag96.xml"/><Relationship Id="rId7" Type="http://schemas.openxmlformats.org/officeDocument/2006/relationships/slide" Target="slide29.xml"/><Relationship Id="rId2" Type="http://schemas.openxmlformats.org/officeDocument/2006/relationships/tags" Target="../tags/tag95.xml"/><Relationship Id="rId1" Type="http://schemas.openxmlformats.org/officeDocument/2006/relationships/tags" Target="../tags/tag94.xml"/><Relationship Id="rId6" Type="http://schemas.openxmlformats.org/officeDocument/2006/relationships/slide" Target="slide1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9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7.xml"/><Relationship Id="rId4" Type="http://schemas.openxmlformats.org/officeDocument/2006/relationships/comments" Target="../comments/commen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99.xml"/><Relationship Id="rId1" Type="http://schemas.openxmlformats.org/officeDocument/2006/relationships/tags" Target="../tags/tag98.xml"/><Relationship Id="rId5" Type="http://schemas.openxmlformats.org/officeDocument/2006/relationships/slide" Target="slide29.xml"/><Relationship Id="rId4" Type="http://schemas.openxmlformats.org/officeDocument/2006/relationships/slide" Target="slide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0.xml"/><Relationship Id="rId4" Type="http://schemas.openxmlformats.org/officeDocument/2006/relationships/slide" Target="slide29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1.xml"/><Relationship Id="rId4" Type="http://schemas.openxmlformats.org/officeDocument/2006/relationships/slide" Target="slide29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tags" Target="../tags/tag104.xml"/><Relationship Id="rId7" Type="http://schemas.openxmlformats.org/officeDocument/2006/relationships/slide" Target="slide29.xml"/><Relationship Id="rId2" Type="http://schemas.openxmlformats.org/officeDocument/2006/relationships/tags" Target="../tags/tag103.xml"/><Relationship Id="rId1" Type="http://schemas.openxmlformats.org/officeDocument/2006/relationships/tags" Target="../tags/tag102.xml"/><Relationship Id="rId6" Type="http://schemas.openxmlformats.org/officeDocument/2006/relationships/slide" Target="slide1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105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07.xml"/><Relationship Id="rId1" Type="http://schemas.openxmlformats.org/officeDocument/2006/relationships/tags" Target="../tags/tag106.xml"/><Relationship Id="rId5" Type="http://schemas.openxmlformats.org/officeDocument/2006/relationships/slide" Target="slide29.xml"/><Relationship Id="rId4" Type="http://schemas.openxmlformats.org/officeDocument/2006/relationships/slide" Target="slide1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8.xml"/><Relationship Id="rId4" Type="http://schemas.openxmlformats.org/officeDocument/2006/relationships/slide" Target="slide29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9.xml"/><Relationship Id="rId4" Type="http://schemas.openxmlformats.org/officeDocument/2006/relationships/slide" Target="slide29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tags" Target="../tags/tag112.xml"/><Relationship Id="rId2" Type="http://schemas.openxmlformats.org/officeDocument/2006/relationships/tags" Target="../tags/tag111.xml"/><Relationship Id="rId1" Type="http://schemas.openxmlformats.org/officeDocument/2006/relationships/tags" Target="../tags/tag110.xml"/><Relationship Id="rId6" Type="http://schemas.openxmlformats.org/officeDocument/2006/relationships/slide" Target="slide29.xml"/><Relationship Id="rId5" Type="http://schemas.openxmlformats.org/officeDocument/2006/relationships/slide" Target="slide1.xml"/><Relationship Id="rId4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3.xml"/><Relationship Id="rId4" Type="http://schemas.openxmlformats.org/officeDocument/2006/relationships/slide" Target="slide29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slide" Target="slide29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4.xml"/><Relationship Id="rId4" Type="http://schemas.openxmlformats.org/officeDocument/2006/relationships/slide" Target="slide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8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5.xml"/><Relationship Id="rId4" Type="http://schemas.openxmlformats.org/officeDocument/2006/relationships/slide" Target="slide29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6.xml"/><Relationship Id="rId4" Type="http://schemas.openxmlformats.org/officeDocument/2006/relationships/slide" Target="slide29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tags" Target="../tags/tag119.xml"/><Relationship Id="rId2" Type="http://schemas.openxmlformats.org/officeDocument/2006/relationships/tags" Target="../tags/tag118.xml"/><Relationship Id="rId1" Type="http://schemas.openxmlformats.org/officeDocument/2006/relationships/tags" Target="../tags/tag117.xml"/><Relationship Id="rId6" Type="http://schemas.openxmlformats.org/officeDocument/2006/relationships/slide" Target="slide29.xml"/><Relationship Id="rId5" Type="http://schemas.openxmlformats.org/officeDocument/2006/relationships/slide" Target="slide1.xml"/><Relationship Id="rId4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0.xml"/><Relationship Id="rId4" Type="http://schemas.openxmlformats.org/officeDocument/2006/relationships/slide" Target="slide29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1.xml"/><Relationship Id="rId4" Type="http://schemas.openxmlformats.org/officeDocument/2006/relationships/slide" Target="slide29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2.xml"/><Relationship Id="rId4" Type="http://schemas.openxmlformats.org/officeDocument/2006/relationships/slide" Target="slide29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slide" Target="slide29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3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tags" Target="../tags/tag126.xml"/><Relationship Id="rId2" Type="http://schemas.openxmlformats.org/officeDocument/2006/relationships/tags" Target="../tags/tag125.xml"/><Relationship Id="rId1" Type="http://schemas.openxmlformats.org/officeDocument/2006/relationships/tags" Target="../tags/tag124.xml"/><Relationship Id="rId6" Type="http://schemas.openxmlformats.org/officeDocument/2006/relationships/slide" Target="slide29.xml"/><Relationship Id="rId5" Type="http://schemas.openxmlformats.org/officeDocument/2006/relationships/slide" Target="slide1.xml"/><Relationship Id="rId4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7.xml"/><Relationship Id="rId4" Type="http://schemas.openxmlformats.org/officeDocument/2006/relationships/slide" Target="slide29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8.xml"/><Relationship Id="rId4" Type="http://schemas.openxmlformats.org/officeDocument/2006/relationships/slide" Target="slide2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9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9.xml"/><Relationship Id="rId4" Type="http://schemas.openxmlformats.org/officeDocument/2006/relationships/slide" Target="slide29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tags" Target="../tags/tag132.xml"/><Relationship Id="rId2" Type="http://schemas.openxmlformats.org/officeDocument/2006/relationships/tags" Target="../tags/tag131.xml"/><Relationship Id="rId1" Type="http://schemas.openxmlformats.org/officeDocument/2006/relationships/tags" Target="../tags/tag130.xml"/><Relationship Id="rId6" Type="http://schemas.openxmlformats.org/officeDocument/2006/relationships/slide" Target="slide29.xml"/><Relationship Id="rId5" Type="http://schemas.openxmlformats.org/officeDocument/2006/relationships/slide" Target="slide1.xml"/><Relationship Id="rId4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3.xml"/><Relationship Id="rId4" Type="http://schemas.openxmlformats.org/officeDocument/2006/relationships/slide" Target="slide29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4.xml"/><Relationship Id="rId4" Type="http://schemas.openxmlformats.org/officeDocument/2006/relationships/slide" Target="slide29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5.xml"/><Relationship Id="rId4" Type="http://schemas.openxmlformats.org/officeDocument/2006/relationships/slide" Target="slide29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tags" Target="../tags/tag138.xml"/><Relationship Id="rId2" Type="http://schemas.openxmlformats.org/officeDocument/2006/relationships/tags" Target="../tags/tag137.xml"/><Relationship Id="rId1" Type="http://schemas.openxmlformats.org/officeDocument/2006/relationships/tags" Target="../tags/tag136.xml"/><Relationship Id="rId6" Type="http://schemas.openxmlformats.org/officeDocument/2006/relationships/slide" Target="slide29.xml"/><Relationship Id="rId5" Type="http://schemas.openxmlformats.org/officeDocument/2006/relationships/slide" Target="slide1.xml"/><Relationship Id="rId4" Type="http://schemas.openxmlformats.org/officeDocument/2006/relationships/slideLayout" Target="../slideLayouts/slideLayout1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9.xml"/><Relationship Id="rId4" Type="http://schemas.openxmlformats.org/officeDocument/2006/relationships/slide" Target="slide29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0.xml"/><Relationship Id="rId4" Type="http://schemas.openxmlformats.org/officeDocument/2006/relationships/slide" Target="slide29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1.xml"/><Relationship Id="rId4" Type="http://schemas.openxmlformats.org/officeDocument/2006/relationships/slide" Target="slide29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2.xml"/><Relationship Id="rId4" Type="http://schemas.openxmlformats.org/officeDocument/2006/relationships/slide" Target="slide2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0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3.xml"/><Relationship Id="rId4" Type="http://schemas.openxmlformats.org/officeDocument/2006/relationships/slide" Target="slide29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4.xml"/><Relationship Id="rId4" Type="http://schemas.openxmlformats.org/officeDocument/2006/relationships/slide" Target="slide2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6" name="组合 65"/>
          <p:cNvGrpSpPr/>
          <p:nvPr/>
        </p:nvGrpSpPr>
        <p:grpSpPr>
          <a:xfrm>
            <a:off x="3143885" y="3275330"/>
            <a:ext cx="6941185" cy="737235"/>
            <a:chOff x="3027246" y="1988317"/>
            <a:chExt cx="5990707" cy="968738"/>
          </a:xfrm>
        </p:grpSpPr>
        <p:sp>
          <p:nvSpPr>
            <p:cNvPr id="38" name="圆角矩形 6">
              <a:hlinkClick r:id="rId11" action="ppaction://hlinksldjump"/>
            </p:cNvPr>
            <p:cNvSpPr/>
            <p:nvPr>
              <p:custDataLst>
                <p:tags r:id="rId8"/>
              </p:custDataLst>
            </p:nvPr>
          </p:nvSpPr>
          <p:spPr>
            <a:xfrm flipV="1">
              <a:off x="4137042" y="2036712"/>
              <a:ext cx="4880911" cy="792680"/>
            </a:xfrm>
            <a:prstGeom prst="snip1Rect">
              <a:avLst/>
            </a:prstGeom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ctr" fontAlgn="auto"/>
              <a:endParaRPr lang="zh-CN" altLang="en-US" sz="3200" b="1" strike="noStrike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39" name="椭圆 7"/>
            <p:cNvSpPr/>
            <p:nvPr>
              <p:custDataLst>
                <p:tags r:id="rId9"/>
              </p:custDataLst>
            </p:nvPr>
          </p:nvSpPr>
          <p:spPr>
            <a:xfrm>
              <a:off x="3027246" y="2016110"/>
              <a:ext cx="885507" cy="799447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rmAutofit lnSpcReduction="10000"/>
            </a:bodyPr>
            <a:lstStyle/>
            <a:p>
              <a:pPr algn="ctr" fontAlgn="auto"/>
              <a:r>
                <a:rPr lang="en-US" altLang="zh-CN" sz="3200" b="1" strike="noStrike" noProof="1">
                  <a:solidFill>
                    <a:schemeClr val="bg1"/>
                  </a:solidFill>
                  <a:latin typeface="FZDaHei-B02" panose="03000509000000000000" pitchFamily="66" charset="-122"/>
                  <a:ea typeface="FZDaHei-B02" panose="03000509000000000000" pitchFamily="66" charset="-122"/>
                </a:rPr>
                <a:t>1</a:t>
              </a:r>
              <a:endParaRPr lang="zh-CN" altLang="en-US" sz="3200" b="1" strike="noStrike" noProof="1">
                <a:solidFill>
                  <a:schemeClr val="bg1"/>
                </a:solidFill>
                <a:latin typeface="FZDaHei-B02" panose="03000509000000000000" pitchFamily="66" charset="-122"/>
                <a:ea typeface="FZDaHei-B02" panose="03000509000000000000" pitchFamily="66" charset="-122"/>
              </a:endParaRPr>
            </a:p>
          </p:txBody>
        </p:sp>
        <p:sp>
          <p:nvSpPr>
            <p:cNvPr id="45" name="文本框 2">
              <a:hlinkClick r:id="rId11" action="ppaction://hlinksldjump"/>
            </p:cNvPr>
            <p:cNvSpPr txBox="1"/>
            <p:nvPr/>
          </p:nvSpPr>
          <p:spPr>
            <a:xfrm>
              <a:off x="4422027" y="1988317"/>
              <a:ext cx="4559207" cy="96873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800" b="1" dirty="0">
                  <a:solidFill>
                    <a:srgbClr val="01B0F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数据纵览  考情分析</a:t>
              </a:r>
            </a:p>
          </p:txBody>
        </p:sp>
        <p:sp>
          <p:nvSpPr>
            <p:cNvPr id="62" name="圆角矩形 61"/>
            <p:cNvSpPr/>
            <p:nvPr/>
          </p:nvSpPr>
          <p:spPr bwMode="auto">
            <a:xfrm rot="16200000">
              <a:off x="3924200" y="2242422"/>
              <a:ext cx="36000" cy="390052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>
                <a:solidFill>
                  <a:prstClr val="white"/>
                </a:solidFill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3150870" y="4067175"/>
            <a:ext cx="6941820" cy="737235"/>
            <a:chOff x="2941329" y="3106174"/>
            <a:chExt cx="6094086" cy="1013103"/>
          </a:xfrm>
        </p:grpSpPr>
        <p:sp>
          <p:nvSpPr>
            <p:cNvPr id="42" name="圆角矩形 6">
              <a:hlinkClick r:id="" action="ppaction://noaction"/>
            </p:cNvPr>
            <p:cNvSpPr/>
            <p:nvPr>
              <p:custDataLst>
                <p:tags r:id="rId6"/>
              </p:custDataLst>
            </p:nvPr>
          </p:nvSpPr>
          <p:spPr>
            <a:xfrm flipV="1">
              <a:off x="4044741" y="3273744"/>
              <a:ext cx="4990674" cy="792453"/>
            </a:xfrm>
            <a:prstGeom prst="snip1Rect">
              <a:avLst/>
            </a:prstGeom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ctr" fontAlgn="auto"/>
              <a:endParaRPr lang="zh-CN" altLang="en-US" sz="3200" b="1" strike="noStrike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43" name="椭圆 7"/>
            <p:cNvSpPr/>
            <p:nvPr>
              <p:custDataLst>
                <p:tags r:id="rId7"/>
              </p:custDataLst>
            </p:nvPr>
          </p:nvSpPr>
          <p:spPr>
            <a:xfrm>
              <a:off x="2941329" y="3252773"/>
              <a:ext cx="900705" cy="835302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rmAutofit lnSpcReduction="10000"/>
            </a:bodyPr>
            <a:lstStyle/>
            <a:p>
              <a:pPr algn="ctr"/>
              <a:r>
                <a:rPr lang="en-US" altLang="zh-CN" sz="3200" b="1" noProof="1">
                  <a:solidFill>
                    <a:schemeClr val="bg1"/>
                  </a:solidFill>
                  <a:latin typeface="FZDaHei-B02" panose="03000509000000000000" pitchFamily="66" charset="-122"/>
                  <a:ea typeface="FZDaHei-B02" panose="03000509000000000000" pitchFamily="66" charset="-122"/>
                </a:rPr>
                <a:t>2</a:t>
              </a:r>
              <a:endParaRPr lang="zh-CN" altLang="en-US" sz="3200" b="1" noProof="1">
                <a:solidFill>
                  <a:schemeClr val="bg1"/>
                </a:solidFill>
                <a:latin typeface="FZDaHei-B02" panose="03000509000000000000" pitchFamily="66" charset="-122"/>
                <a:ea typeface="FZDaHei-B02" panose="03000509000000000000" pitchFamily="66" charset="-122"/>
              </a:endParaRPr>
            </a:p>
          </p:txBody>
        </p:sp>
        <p:sp>
          <p:nvSpPr>
            <p:cNvPr id="46" name="文本框 16">
              <a:hlinkClick r:id="rId12" action="ppaction://hlinksldjump"/>
            </p:cNvPr>
            <p:cNvSpPr txBox="1"/>
            <p:nvPr/>
          </p:nvSpPr>
          <p:spPr>
            <a:xfrm>
              <a:off x="4087522" y="3106174"/>
              <a:ext cx="4529681" cy="101310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2800" b="1" dirty="0">
                  <a:solidFill>
                    <a:srgbClr val="01B0F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宋体" panose="02010600030101010101" pitchFamily="2" charset="-122"/>
                </a:rPr>
                <a:t>       </a:t>
              </a:r>
              <a:r>
                <a:rPr lang="zh-CN" altLang="en-US" sz="2800" b="1" dirty="0">
                  <a:solidFill>
                    <a:srgbClr val="01B0F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宋体" panose="02010600030101010101" pitchFamily="2" charset="-122"/>
                </a:rPr>
                <a:t>数据链接  真题试做</a:t>
              </a:r>
            </a:p>
          </p:txBody>
        </p:sp>
        <p:sp>
          <p:nvSpPr>
            <p:cNvPr id="63" name="圆角矩形 62"/>
            <p:cNvSpPr/>
            <p:nvPr/>
          </p:nvSpPr>
          <p:spPr bwMode="auto">
            <a:xfrm rot="16200000">
              <a:off x="3937952" y="3491035"/>
              <a:ext cx="36000" cy="39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1015" dirty="0">
                  <a:solidFill>
                    <a:prstClr val="white"/>
                  </a:solidFill>
                </a:rPr>
                <a:t>a</a:t>
              </a:r>
              <a:endParaRPr lang="zh-CN" altLang="en-US" sz="1015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3151505" y="4859020"/>
            <a:ext cx="6941820" cy="769690"/>
            <a:chOff x="2953465" y="4213889"/>
            <a:chExt cx="6064488" cy="1155560"/>
          </a:xfrm>
        </p:grpSpPr>
        <p:sp>
          <p:nvSpPr>
            <p:cNvPr id="34" name="圆角矩形 6">
              <a:hlinkClick r:id="rId13" action="ppaction://hlinksldjump"/>
            </p:cNvPr>
            <p:cNvSpPr/>
            <p:nvPr>
              <p:custDataLst>
                <p:tags r:id="rId4"/>
              </p:custDataLst>
            </p:nvPr>
          </p:nvSpPr>
          <p:spPr>
            <a:xfrm flipV="1">
              <a:off x="4076826" y="4477012"/>
              <a:ext cx="4941127" cy="792230"/>
            </a:xfrm>
            <a:prstGeom prst="snip1Rect">
              <a:avLst/>
            </a:prstGeom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ctr" fontAlgn="auto"/>
              <a:endParaRPr lang="zh-CN" altLang="en-US" sz="3200" b="1" strike="noStrike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35" name="椭圆 7"/>
            <p:cNvSpPr/>
            <p:nvPr>
              <p:custDataLst>
                <p:tags r:id="rId5"/>
              </p:custDataLst>
            </p:nvPr>
          </p:nvSpPr>
          <p:spPr>
            <a:xfrm>
              <a:off x="2953465" y="4456039"/>
              <a:ext cx="896330" cy="913410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rmAutofit lnSpcReduction="10000"/>
            </a:bodyPr>
            <a:lstStyle/>
            <a:p>
              <a:pPr algn="ctr"/>
              <a:r>
                <a:rPr lang="en-US" altLang="zh-CN" sz="3200" b="1" noProof="1">
                  <a:solidFill>
                    <a:schemeClr val="bg1"/>
                  </a:solidFill>
                  <a:latin typeface="FZDaHei-B02" panose="03000509000000000000" pitchFamily="66" charset="-122"/>
                  <a:ea typeface="FZDaHei-B02" panose="03000509000000000000" pitchFamily="66" charset="-122"/>
                </a:rPr>
                <a:t>3</a:t>
              </a:r>
              <a:endParaRPr lang="zh-CN" altLang="en-US" sz="3200" b="1" noProof="1">
                <a:solidFill>
                  <a:schemeClr val="bg1"/>
                </a:solidFill>
                <a:latin typeface="FZDaHei-B02" panose="03000509000000000000" pitchFamily="66" charset="-122"/>
                <a:ea typeface="FZDaHei-B02" panose="03000509000000000000" pitchFamily="66" charset="-122"/>
              </a:endParaRPr>
            </a:p>
          </p:txBody>
        </p:sp>
        <p:sp>
          <p:nvSpPr>
            <p:cNvPr id="47" name="文本框 16">
              <a:hlinkClick r:id="rId13" action="ppaction://hlinksldjump"/>
            </p:cNvPr>
            <p:cNvSpPr txBox="1"/>
            <p:nvPr/>
          </p:nvSpPr>
          <p:spPr>
            <a:xfrm>
              <a:off x="4720412" y="4213889"/>
              <a:ext cx="3891249" cy="11068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800" b="1" dirty="0">
                  <a:solidFill>
                    <a:srgbClr val="01B0F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宋体" panose="02010600030101010101" pitchFamily="2" charset="-122"/>
                </a:rPr>
                <a:t>      </a:t>
              </a:r>
              <a:r>
                <a:rPr lang="zh-CN" altLang="en-US" sz="2800" b="1" dirty="0">
                  <a:solidFill>
                    <a:srgbClr val="01B0F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宋体" panose="02010600030101010101" pitchFamily="2" charset="-122"/>
                </a:rPr>
                <a:t>数据透视  知识清单</a:t>
              </a:r>
            </a:p>
          </p:txBody>
        </p:sp>
        <p:sp>
          <p:nvSpPr>
            <p:cNvPr id="64" name="圆角矩形 63"/>
            <p:cNvSpPr/>
            <p:nvPr/>
          </p:nvSpPr>
          <p:spPr bwMode="auto">
            <a:xfrm rot="16200000">
              <a:off x="3876853" y="4708206"/>
              <a:ext cx="36000" cy="386837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>
                <a:solidFill>
                  <a:prstClr val="white"/>
                </a:solidFill>
              </a:endParaRPr>
            </a:p>
          </p:txBody>
        </p:sp>
      </p:grpSp>
      <p:sp>
        <p:nvSpPr>
          <p:cNvPr id="70" name="文本框 5"/>
          <p:cNvSpPr txBox="1"/>
          <p:nvPr/>
        </p:nvSpPr>
        <p:spPr>
          <a:xfrm>
            <a:off x="1575833" y="1185418"/>
            <a:ext cx="9712711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课时  </a:t>
            </a:r>
            <a:r>
              <a:rPr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黑体" panose="02010609060101010101" pitchFamily="49" charset="-122"/>
                <a:cs typeface="Times New Roman" panose="02020603050405020304" pitchFamily="18" charset="0"/>
              </a:rPr>
              <a:t>七年级(下)</a:t>
            </a:r>
            <a:r>
              <a:rPr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</a:t>
            </a:r>
            <a:r>
              <a:rPr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黑体" panose="02010609060101010101" pitchFamily="49" charset="-122"/>
                <a:cs typeface="Times New Roman" panose="02020603050405020304" pitchFamily="18" charset="0"/>
              </a:rPr>
              <a:t> 1</a:t>
            </a:r>
            <a:r>
              <a:rPr lang="en-US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黑体" panose="02010609060101010101" pitchFamily="49" charset="-122"/>
                <a:cs typeface="Times New Roman" panose="02020603050405020304" pitchFamily="18" charset="0"/>
              </a:rPr>
              <a:t>—</a:t>
            </a:r>
            <a:r>
              <a:rPr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黑体" panose="02010609060101010101" pitchFamily="49" charset="-122"/>
                <a:cs typeface="Times New Roman" panose="02020603050405020304" pitchFamily="18" charset="0"/>
              </a:rPr>
              <a:t>4</a:t>
            </a:r>
          </a:p>
        </p:txBody>
      </p:sp>
      <p:sp>
        <p:nvSpPr>
          <p:cNvPr id="3" name="矩形 2"/>
          <p:cNvSpPr/>
          <p:nvPr/>
        </p:nvSpPr>
        <p:spPr>
          <a:xfrm>
            <a:off x="1" y="7197"/>
            <a:ext cx="1184950" cy="982711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glow rad="63500">
              <a:schemeClr val="accent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4" name="矩形 73"/>
          <p:cNvSpPr/>
          <p:nvPr/>
        </p:nvSpPr>
        <p:spPr>
          <a:xfrm>
            <a:off x="0" y="1263142"/>
            <a:ext cx="1184951" cy="558766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glow rad="63500">
              <a:schemeClr val="accent3">
                <a:satMod val="175000"/>
                <a:alpha val="40000"/>
              </a:schemeClr>
            </a:glow>
            <a:softEdge rad="126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5" name="文本框 5"/>
          <p:cNvSpPr txBox="1"/>
          <p:nvPr/>
        </p:nvSpPr>
        <p:spPr>
          <a:xfrm>
            <a:off x="149204" y="2097340"/>
            <a:ext cx="886541" cy="264591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6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目</a:t>
            </a:r>
            <a:endParaRPr lang="en-US" altLang="zh-CN" sz="6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zh-CN" altLang="en-US" sz="6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录</a:t>
            </a:r>
            <a:endParaRPr lang="zh-CN" altLang="en-US" sz="6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84426" y="989908"/>
            <a:ext cx="11007049" cy="273234"/>
          </a:xfrm>
          <a:prstGeom prst="rect">
            <a:avLst/>
          </a:prstGeom>
          <a:solidFill>
            <a:srgbClr val="01B0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3151504" y="5741035"/>
            <a:ext cx="6941186" cy="751288"/>
            <a:chOff x="3024550" y="3691330"/>
            <a:chExt cx="6048318" cy="1128229"/>
          </a:xfrm>
        </p:grpSpPr>
        <p:sp>
          <p:nvSpPr>
            <p:cNvPr id="7" name="圆角矩形 6"/>
            <p:cNvSpPr/>
            <p:nvPr>
              <p:custDataLst>
                <p:tags r:id="rId2"/>
              </p:custDataLst>
            </p:nvPr>
          </p:nvSpPr>
          <p:spPr>
            <a:xfrm flipV="1">
              <a:off x="4145573" y="3971687"/>
              <a:ext cx="4927295" cy="792438"/>
            </a:xfrm>
            <a:prstGeom prst="snip1Rect">
              <a:avLst/>
            </a:prstGeom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ctr" fontAlgn="auto"/>
              <a:endParaRPr lang="zh-CN" altLang="en-US" sz="3200" b="1" strike="noStrike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8" name="椭圆 7"/>
            <p:cNvSpPr/>
            <p:nvPr>
              <p:custDataLst>
                <p:tags r:id="rId3"/>
              </p:custDataLst>
            </p:nvPr>
          </p:nvSpPr>
          <p:spPr>
            <a:xfrm>
              <a:off x="3024550" y="3994573"/>
              <a:ext cx="894022" cy="824986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rmAutofit fontScale="90000" lnSpcReduction="10000"/>
            </a:bodyPr>
            <a:lstStyle/>
            <a:p>
              <a:pPr algn="ctr"/>
              <a:r>
                <a:rPr lang="en-US" altLang="zh-CN" sz="3200" b="1" noProof="1">
                  <a:solidFill>
                    <a:schemeClr val="bg1"/>
                  </a:solidFill>
                  <a:latin typeface="FZDaHei-B02" panose="03000509000000000000" pitchFamily="66" charset="-122"/>
                  <a:ea typeface="FZDaHei-B02" panose="03000509000000000000" pitchFamily="66" charset="-122"/>
                </a:rPr>
                <a:t>4</a:t>
              </a:r>
            </a:p>
          </p:txBody>
        </p:sp>
        <p:sp>
          <p:nvSpPr>
            <p:cNvPr id="9" name="文本框 16">
              <a:hlinkClick r:id="rId14" action="ppaction://hlinksldjump"/>
            </p:cNvPr>
            <p:cNvSpPr txBox="1"/>
            <p:nvPr/>
          </p:nvSpPr>
          <p:spPr>
            <a:xfrm>
              <a:off x="4730410" y="3691330"/>
              <a:ext cx="3891249" cy="11071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800" b="1" dirty="0">
                  <a:solidFill>
                    <a:srgbClr val="01B0F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宋体" panose="02010600030101010101" pitchFamily="2" charset="-122"/>
                </a:rPr>
                <a:t>       </a:t>
              </a:r>
              <a:r>
                <a:rPr lang="zh-CN" altLang="en-US" sz="2800" b="1" dirty="0">
                  <a:solidFill>
                    <a:srgbClr val="01B0F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宋体" panose="02010600030101010101" pitchFamily="2" charset="-122"/>
                </a:rPr>
                <a:t>数据共享  考点聚焦</a:t>
              </a:r>
            </a:p>
          </p:txBody>
        </p:sp>
        <p:sp>
          <p:nvSpPr>
            <p:cNvPr id="10" name="圆角矩形 9"/>
            <p:cNvSpPr/>
            <p:nvPr/>
          </p:nvSpPr>
          <p:spPr bwMode="auto">
            <a:xfrm rot="16200000" flipH="1">
              <a:off x="3980973" y="4214218"/>
              <a:ext cx="37843" cy="385841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>
                <a:solidFill>
                  <a:prstClr val="white"/>
                </a:solidFill>
              </a:endParaRPr>
            </a:p>
          </p:txBody>
        </p:sp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6219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3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七年级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下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1—4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25710" y="969010"/>
            <a:ext cx="1675765" cy="454025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93065" y="1428750"/>
            <a:ext cx="11492865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二、词语运用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11. (2021·石家庄新华区一模) Jane believed she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d do a good job because she was good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science.  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12. (2021·石家庄新华区一模)Jane likes chicken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(good) and she could cook some chicken for her.  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13. (2021·唐山滦州一模) Many schools care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(much)about students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’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grades than their habits. 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940050" y="2919730"/>
            <a:ext cx="7042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8117840" y="3566795"/>
            <a:ext cx="80581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best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7460615" y="4815205"/>
            <a:ext cx="10680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more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6" grpId="0"/>
      <p:bldP spid="6" grpId="1"/>
      <p:bldP spid="7" grpId="0"/>
      <p:bldP spid="7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6219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3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七年级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下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1—4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25710" y="969010"/>
            <a:ext cx="1675765" cy="454025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93065" y="1515110"/>
            <a:ext cx="11492865" cy="5605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14. (2021·河北九地市联考一模)The teacher went into the classroom 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several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(minute) in advance.  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15. (2021·唐山路南区一模) The boy was reading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(quiet) in his</a:t>
            </a:r>
          </a:p>
          <a:p>
            <a:pPr fontAlgn="auto">
              <a:lnSpc>
                <a:spcPct val="17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seat. </a:t>
            </a:r>
          </a:p>
          <a:p>
            <a:pPr fontAlgn="auto">
              <a:lnSpc>
                <a:spcPct val="17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三、连词成句</a:t>
            </a:r>
            <a:endParaRPr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7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16. (2021·唐山路南区一模)a kite, Jim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’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s, him, made, father</a:t>
            </a:r>
          </a:p>
          <a:p>
            <a:pPr fontAlgn="auto">
              <a:lnSpc>
                <a:spcPct val="17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________________________________________________.</a:t>
            </a:r>
            <a:endParaRPr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endParaRPr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284095" y="2355215"/>
            <a:ext cx="14401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minutes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7930515" y="2929890"/>
            <a:ext cx="14179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quietly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713865" y="5812155"/>
            <a:ext cx="68580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Jim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’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 father made him a kite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6" grpId="0"/>
      <p:bldP spid="6" grpId="1"/>
      <p:bldP spid="7" grpId="0"/>
      <p:bldP spid="7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6219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3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七年级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下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1—4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25710" y="969010"/>
            <a:ext cx="1675765" cy="454025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93065" y="1468755"/>
            <a:ext cx="11492865" cy="5994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17. (2021·唐山滦州一模) father, to, his, work, does, go, by bike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_____________________________________________________?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18. (2021·承德平泉一模)red, pass, to, me, those, pencils</a:t>
            </a:r>
            <a:endParaRPr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　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_____________________________________________________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 </a:t>
            </a:r>
            <a:endParaRPr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19. (2021·河北九地市联考一模)she, at home, what, usually, does, do</a:t>
            </a:r>
            <a:endParaRPr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　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______________________________________________________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? </a:t>
            </a:r>
            <a:endParaRPr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20. (2021·石家庄模拟)quiet, the, in, keep, readingroom</a:t>
            </a:r>
            <a:endParaRPr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______________________________________________________.</a:t>
            </a:r>
            <a:endParaRPr lang="en-US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70000"/>
              </a:lnSpc>
            </a:pPr>
            <a:endParaRPr lang="en-US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838960" y="2148205"/>
            <a:ext cx="68351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Does his father go to work by bike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951990" y="3474720"/>
            <a:ext cx="70853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Pass those red pencils to me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951990" y="4689475"/>
            <a:ext cx="682434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What does she usually do at home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986915" y="6005195"/>
            <a:ext cx="653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Keep quiet in the reading room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6219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3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七年级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下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1—4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25710" y="969010"/>
            <a:ext cx="1675765" cy="454025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3" name="表格 2"/>
          <p:cNvGraphicFramePr/>
          <p:nvPr>
            <p:custDataLst>
              <p:tags r:id="rId2"/>
            </p:custDataLst>
          </p:nvPr>
        </p:nvGraphicFramePr>
        <p:xfrm>
          <a:off x="721995" y="1853565"/>
          <a:ext cx="10668635" cy="477202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93090"/>
                <a:gridCol w="591185"/>
                <a:gridCol w="9484360"/>
              </a:tblGrid>
              <a:tr h="477202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核心词汇</a:t>
                      </a:r>
                      <a:endParaRPr lang="en-US" altLang="en-US" sz="2400" b="1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书宋_GBK" charset="0"/>
                        </a:rPr>
                        <a:t>英汉互译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ct val="145000"/>
                        </a:lnSpc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____________</a:t>
                      </a:r>
                      <a:r>
                        <a:rPr lang="en-US" sz="2400" b="1" i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n.</a:t>
                      </a: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俱乐部                  2.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____________</a:t>
                      </a:r>
                      <a:r>
                        <a:rPr lang="en-US" sz="2400" b="1" i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v.&amp;n.</a:t>
                      </a: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游泳 </a:t>
                      </a:r>
                    </a:p>
                    <a:p>
                      <a:pPr indent="0" fontAlgn="auto">
                        <a:lnSpc>
                          <a:spcPct val="145000"/>
                        </a:lnSpc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3.join </a:t>
                      </a:r>
                      <a:r>
                        <a:rPr lang="en-US" sz="2400" b="1" i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v.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____________                       </a:t>
                      </a: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4.story </a:t>
                      </a:r>
                      <a:r>
                        <a:rPr lang="en-US" sz="2400" b="1" i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n.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____________</a:t>
                      </a:r>
                      <a:r>
                        <a:rPr lang="en-US" sz="2400" b="1" u="sng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　　 </a:t>
                      </a:r>
                    </a:p>
                    <a:p>
                      <a:pPr indent="0" fontAlgn="auto">
                        <a:lnSpc>
                          <a:spcPct val="145000"/>
                        </a:lnSpc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5.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____________</a:t>
                      </a:r>
                      <a:r>
                        <a:rPr lang="en-US" sz="2400" b="1" i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n.</a:t>
                      </a: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钢琴                      6.violin </a:t>
                      </a:r>
                      <a:r>
                        <a:rPr lang="en-US" sz="2400" b="1" i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n.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____________</a:t>
                      </a:r>
                      <a:r>
                        <a:rPr lang="en-US" sz="2400" b="1" u="sng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　　 </a:t>
                      </a:r>
                    </a:p>
                    <a:p>
                      <a:pPr indent="0" fontAlgn="auto">
                        <a:lnSpc>
                          <a:spcPct val="145000"/>
                        </a:lnSpc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7.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____________</a:t>
                      </a:r>
                      <a:r>
                        <a:rPr lang="en-US" sz="2400" b="1" i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n.</a:t>
                      </a: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中心;中央            8.weekend </a:t>
                      </a:r>
                      <a:r>
                        <a:rPr lang="en-US" sz="2400" b="1" i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n.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____________</a:t>
                      </a:r>
                      <a:r>
                        <a:rPr lang="en-US" sz="2400" b="1" u="sng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　　 </a:t>
                      </a:r>
                    </a:p>
                    <a:p>
                      <a:pPr indent="0" fontAlgn="auto">
                        <a:lnSpc>
                          <a:spcPct val="145000"/>
                        </a:lnSpc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9.musician </a:t>
                      </a:r>
                      <a:r>
                        <a:rPr lang="en-US" sz="2400" b="1" i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n.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____________              </a:t>
                      </a: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10.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____________</a:t>
                      </a:r>
                      <a:r>
                        <a:rPr lang="en-US" sz="2400" b="1" i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v.</a:t>
                      </a: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刷</a:t>
                      </a:r>
                      <a:r>
                        <a:rPr lang="en-US" sz="2400" b="1" i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n.</a:t>
                      </a: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刷子       11.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____________</a:t>
                      </a:r>
                      <a:r>
                        <a:rPr lang="en-US" sz="2400" b="1" i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adv.</a:t>
                      </a: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快地;快速地  12.station </a:t>
                      </a:r>
                      <a:r>
                        <a:rPr lang="en-US" sz="2400" b="1" i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n.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____________</a:t>
                      </a:r>
                      <a:r>
                        <a:rPr lang="en-US" sz="2400" b="1" u="sng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　 </a:t>
                      </a:r>
                    </a:p>
                    <a:p>
                      <a:pPr indent="0" fontAlgn="auto">
                        <a:lnSpc>
                          <a:spcPct val="145000"/>
                        </a:lnSpc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13.exercise </a:t>
                      </a:r>
                      <a:r>
                        <a:rPr lang="en-US" sz="2400" b="1" i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v.&amp;n.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____________       </a:t>
                      </a: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14.half </a:t>
                      </a:r>
                      <a:r>
                        <a:rPr lang="en-US" sz="2400" b="1" i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n.&amp;pron.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____________</a:t>
                      </a:r>
                      <a:r>
                        <a:rPr lang="en-US" sz="2400" b="1" u="sng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　　 </a:t>
                      </a:r>
                    </a:p>
                    <a:p>
                      <a:pPr indent="0" fontAlgn="auto">
                        <a:lnSpc>
                          <a:spcPct val="145000"/>
                        </a:lnSpc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15.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____________</a:t>
                      </a:r>
                      <a:r>
                        <a:rPr lang="en-US" sz="2400" b="1" i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n.</a:t>
                      </a: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分钟 </a:t>
                      </a:r>
                      <a:r>
                        <a:rPr lang="en-US" sz="2400" b="1" u="sng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　 　　 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NEU-BZ-S92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7" name="圆角矩形 6"/>
          <p:cNvSpPr/>
          <p:nvPr/>
        </p:nvSpPr>
        <p:spPr>
          <a:xfrm>
            <a:off x="3164840" y="1126490"/>
            <a:ext cx="3643630" cy="503555"/>
          </a:xfrm>
          <a:prstGeom prst="roundRect">
            <a:avLst/>
          </a:prstGeom>
          <a:ln w="19050">
            <a:solidFill>
              <a:srgbClr val="01B0F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3839845" y="1126490"/>
            <a:ext cx="4838700" cy="503555"/>
          </a:xfrm>
          <a:prstGeom prst="rect">
            <a:avLst/>
          </a:prstGeom>
          <a:solidFill>
            <a:srgbClr val="01B0F0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数据透视</a:t>
            </a:r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kumimoji="1"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</a:p>
        </p:txBody>
      </p:sp>
      <p:sp>
        <p:nvSpPr>
          <p:cNvPr id="9" name="椭圆 8"/>
          <p:cNvSpPr/>
          <p:nvPr/>
        </p:nvSpPr>
        <p:spPr>
          <a:xfrm>
            <a:off x="3464867" y="1013695"/>
            <a:ext cx="729465" cy="729465"/>
          </a:xfrm>
          <a:prstGeom prst="ellipse">
            <a:avLst/>
          </a:prstGeom>
          <a:solidFill>
            <a:srgbClr val="01B0F0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667635" y="2141220"/>
            <a:ext cx="10560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club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7176135" y="2154555"/>
            <a:ext cx="11696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swim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2970530" y="2729230"/>
            <a:ext cx="20421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参加；加入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8126730" y="2708275"/>
            <a:ext cx="14077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故事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2588260" y="3195320"/>
            <a:ext cx="10782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piano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8241665" y="3239770"/>
            <a:ext cx="137350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小提琴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2497455" y="3806825"/>
            <a:ext cx="12261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center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8536305" y="3775710"/>
            <a:ext cx="128333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周末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3961765" y="4286885"/>
            <a:ext cx="1306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音乐家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7106920" y="4307205"/>
            <a:ext cx="13512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brush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2621915" y="4831080"/>
            <a:ext cx="127190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quickly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8481060" y="4864735"/>
            <a:ext cx="12490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车站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4229100" y="5389245"/>
            <a:ext cx="18961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锻炼；练习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8695055" y="5376545"/>
            <a:ext cx="18954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一半；半数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2552065" y="5875655"/>
            <a:ext cx="146494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minute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6" grpId="0"/>
      <p:bldP spid="6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9" grpId="0"/>
      <p:bldP spid="19" grpId="1"/>
      <p:bldP spid="20" grpId="0"/>
      <p:bldP spid="20" grpId="1"/>
      <p:bldP spid="21" grpId="0"/>
      <p:bldP spid="21" grpId="1"/>
      <p:bldP spid="22" grpId="0"/>
      <p:bldP spid="22" grpId="1"/>
      <p:bldP spid="23" grpId="0"/>
      <p:bldP spid="23" grpId="1"/>
      <p:bldP spid="24" grpId="0"/>
      <p:bldP spid="24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6219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3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七年级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下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1—4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25710" y="969010"/>
            <a:ext cx="1675765" cy="454025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3" name="表格 2"/>
          <p:cNvGraphicFramePr/>
          <p:nvPr>
            <p:custDataLst>
              <p:tags r:id="rId2"/>
            </p:custDataLst>
          </p:nvPr>
        </p:nvGraphicFramePr>
        <p:xfrm>
          <a:off x="857885" y="1495425"/>
          <a:ext cx="10532745" cy="515175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85470"/>
                <a:gridCol w="583565"/>
                <a:gridCol w="9363710"/>
              </a:tblGrid>
              <a:tr h="515175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核心词汇</a:t>
                      </a:r>
                      <a:endParaRPr lang="en-US" altLang="en-US" sz="2400" b="1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书宋_GBK" charset="0"/>
                        </a:rPr>
                        <a:t>英汉互译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16.clean </a:t>
                      </a:r>
                      <a:r>
                        <a:rPr lang="en-US" sz="2400" b="1" i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v.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____________</a:t>
                      </a:r>
                      <a:r>
                        <a:rPr lang="en-US" sz="2400" b="1" i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adj.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____________</a:t>
                      </a:r>
                      <a:r>
                        <a:rPr lang="en-US" sz="2400" b="1" u="sng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　　　 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17.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____________</a:t>
                      </a:r>
                      <a:r>
                        <a:rPr lang="en-US" sz="2400" b="1" i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v.</a:t>
                      </a: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品尝</a:t>
                      </a:r>
                      <a:r>
                        <a:rPr lang="en-US" sz="2400" b="1" i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n.</a:t>
                      </a: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味道       18</a:t>
                      </a:r>
                      <a:r>
                        <a:rPr lang="en-US" sz="2400" b="1" i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____________</a:t>
                      </a:r>
                      <a:r>
                        <a:rPr lang="en-US" sz="2400" b="1" i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n.</a:t>
                      </a: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生活;生命 19.practice </a:t>
                      </a:r>
                      <a:r>
                        <a:rPr lang="en-US" sz="2400" b="1" i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n.&amp;v.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____________          </a:t>
                      </a: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20.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____________ </a:t>
                      </a:r>
                      <a:r>
                        <a:rPr lang="en-US" sz="2400" b="1" i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adv.</a:t>
                      </a: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有时候 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21.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____________</a:t>
                      </a:r>
                      <a:r>
                        <a:rPr lang="en-US" sz="2400" b="1" i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v.</a:t>
                      </a: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横过                       22.village </a:t>
                      </a:r>
                      <a:r>
                        <a:rPr lang="en-US" sz="2400" b="1" i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n.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____________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23.bridge </a:t>
                      </a:r>
                      <a:r>
                        <a:rPr lang="en-US" sz="2400" b="1" i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n.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____________                  </a:t>
                      </a: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24.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____________</a:t>
                      </a:r>
                      <a:r>
                        <a:rPr lang="en-US" sz="2400" b="1" i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v.</a:t>
                      </a: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放松;休息 25.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____________</a:t>
                      </a:r>
                      <a:r>
                        <a:rPr lang="en-US" sz="2400" b="1" i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adj.</a:t>
                      </a: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重要的               26.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____________ </a:t>
                      </a:r>
                      <a:r>
                        <a:rPr lang="en-US" sz="2400" b="1" i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adj.</a:t>
                      </a: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安静的 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27.terrible </a:t>
                      </a:r>
                      <a:r>
                        <a:rPr lang="en-US" sz="2400" b="1" i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adj.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____________              </a:t>
                      </a: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28.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____________ </a:t>
                      </a:r>
                      <a:r>
                        <a:rPr lang="en-US" sz="2400" b="1" i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v.</a:t>
                      </a: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记住;记起 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29.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____________ </a:t>
                      </a:r>
                      <a:r>
                        <a:rPr lang="en-US" sz="2400" b="1" i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v.</a:t>
                      </a: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遵循;跟随             30.keep </a:t>
                      </a:r>
                      <a:r>
                        <a:rPr lang="en-US" sz="2400" b="1" i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v.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____________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31.seventy </a:t>
                      </a:r>
                      <a:r>
                        <a:rPr lang="en-US" sz="2400" b="1" i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num.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____________</a:t>
                      </a:r>
                      <a:r>
                        <a:rPr lang="en-US" sz="2400" b="1" u="sng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　　 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NEU-BZ-S92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3723640" y="1718310"/>
            <a:ext cx="13512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打扫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6316345" y="1696085"/>
            <a:ext cx="12490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干净的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837815" y="2274570"/>
            <a:ext cx="11811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taste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7731125" y="2244725"/>
            <a:ext cx="12941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life</a:t>
            </a:r>
            <a:endParaRPr lang="en-US" altLang="zh-CN"/>
          </a:p>
        </p:txBody>
      </p:sp>
      <p:sp>
        <p:nvSpPr>
          <p:cNvPr id="9" name="文本框 8"/>
          <p:cNvSpPr txBox="1"/>
          <p:nvPr/>
        </p:nvSpPr>
        <p:spPr>
          <a:xfrm>
            <a:off x="4598035" y="2776855"/>
            <a:ext cx="11918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练习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7462520" y="2792095"/>
            <a:ext cx="17024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sometimes</a:t>
            </a:r>
            <a:endParaRPr lang="en-US" altLang="zh-CN"/>
          </a:p>
        </p:txBody>
      </p:sp>
      <p:sp>
        <p:nvSpPr>
          <p:cNvPr id="12" name="文本框 11"/>
          <p:cNvSpPr txBox="1"/>
          <p:nvPr/>
        </p:nvSpPr>
        <p:spPr>
          <a:xfrm>
            <a:off x="2809875" y="3353435"/>
            <a:ext cx="12039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cross</a:t>
            </a:r>
            <a:endParaRPr lang="en-US" altLang="zh-CN"/>
          </a:p>
        </p:txBody>
      </p:sp>
      <p:sp>
        <p:nvSpPr>
          <p:cNvPr id="13" name="文本框 12"/>
          <p:cNvSpPr txBox="1"/>
          <p:nvPr/>
        </p:nvSpPr>
        <p:spPr>
          <a:xfrm>
            <a:off x="8707755" y="3335020"/>
            <a:ext cx="10445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村庄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4260850" y="3878580"/>
            <a:ext cx="10445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桥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7590790" y="3913505"/>
            <a:ext cx="13284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relax</a:t>
            </a:r>
            <a:endParaRPr lang="en-US" altLang="zh-CN"/>
          </a:p>
        </p:txBody>
      </p:sp>
      <p:sp>
        <p:nvSpPr>
          <p:cNvPr id="16" name="文本框 15"/>
          <p:cNvSpPr txBox="1"/>
          <p:nvPr/>
        </p:nvSpPr>
        <p:spPr>
          <a:xfrm>
            <a:off x="2633345" y="4375785"/>
            <a:ext cx="16916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important</a:t>
            </a:r>
            <a:endParaRPr lang="en-US" altLang="zh-CN"/>
          </a:p>
        </p:txBody>
      </p:sp>
      <p:sp>
        <p:nvSpPr>
          <p:cNvPr id="17" name="文本框 16"/>
          <p:cNvSpPr txBox="1"/>
          <p:nvPr/>
        </p:nvSpPr>
        <p:spPr>
          <a:xfrm>
            <a:off x="7622540" y="4398010"/>
            <a:ext cx="13627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quiet</a:t>
            </a:r>
            <a:endParaRPr lang="en-US" altLang="zh-CN"/>
          </a:p>
        </p:txBody>
      </p:sp>
      <p:sp>
        <p:nvSpPr>
          <p:cNvPr id="19" name="文本框 18"/>
          <p:cNvSpPr txBox="1"/>
          <p:nvPr/>
        </p:nvSpPr>
        <p:spPr>
          <a:xfrm>
            <a:off x="4098290" y="4967605"/>
            <a:ext cx="16916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可怕的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7462520" y="4998720"/>
            <a:ext cx="17945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remember</a:t>
            </a:r>
            <a:endParaRPr lang="en-US" altLang="zh-CN"/>
          </a:p>
        </p:txBody>
      </p:sp>
      <p:sp>
        <p:nvSpPr>
          <p:cNvPr id="21" name="文本框 20"/>
          <p:cNvSpPr txBox="1"/>
          <p:nvPr/>
        </p:nvSpPr>
        <p:spPr>
          <a:xfrm>
            <a:off x="2820670" y="5531485"/>
            <a:ext cx="13627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follow</a:t>
            </a:r>
            <a:endParaRPr lang="en-US" altLang="zh-CN"/>
          </a:p>
        </p:txBody>
      </p:sp>
      <p:sp>
        <p:nvSpPr>
          <p:cNvPr id="22" name="文本框 21"/>
          <p:cNvSpPr txBox="1"/>
          <p:nvPr/>
        </p:nvSpPr>
        <p:spPr>
          <a:xfrm>
            <a:off x="8208010" y="5487670"/>
            <a:ext cx="18954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保持；保留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4324985" y="6098540"/>
            <a:ext cx="11582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七十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9" grpId="0"/>
      <p:bldP spid="19" grpId="1"/>
      <p:bldP spid="20" grpId="0"/>
      <p:bldP spid="20" grpId="1"/>
      <p:bldP spid="21" grpId="0"/>
      <p:bldP spid="21" grpId="1"/>
      <p:bldP spid="22" grpId="0"/>
      <p:bldP spid="22" grpId="1"/>
      <p:bldP spid="23" grpId="0"/>
      <p:bldP spid="23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6219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3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七年级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下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1—4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25710" y="969010"/>
            <a:ext cx="1675765" cy="454025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3" name="表格 2"/>
          <p:cNvGraphicFramePr/>
          <p:nvPr>
            <p:custDataLst>
              <p:tags r:id="rId2"/>
            </p:custDataLst>
          </p:nvPr>
        </p:nvGraphicFramePr>
        <p:xfrm>
          <a:off x="857885" y="1495425"/>
          <a:ext cx="10532745" cy="515175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85470"/>
                <a:gridCol w="583565"/>
                <a:gridCol w="9363710"/>
              </a:tblGrid>
              <a:tr h="515175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核心词汇</a:t>
                      </a:r>
                      <a:endParaRPr lang="en-US" altLang="en-US" sz="2400" b="1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400" b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书宋_GBK" charset="0"/>
                        </a:rPr>
                        <a:t>词汇拓展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 sing(</a:t>
                      </a:r>
                      <a:r>
                        <a:rPr lang="en-US" sz="24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v.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)→ 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(过去式) →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(过去分词)唱歌 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→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</a:t>
                      </a:r>
                      <a:r>
                        <a:rPr lang="en-US" sz="24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n.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)歌手 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 swim(</a:t>
                      </a:r>
                      <a:r>
                        <a:rPr lang="en-US" sz="24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v. &amp; n.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)→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(过去式) →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(过去分词) 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→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(现在分词)游泳 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 draw(</a:t>
                      </a:r>
                      <a:r>
                        <a:rPr lang="en-US" sz="24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v.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)→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(过去式) →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(过去分词)画 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4. tell(</a:t>
                      </a:r>
                      <a:r>
                        <a:rPr lang="en-US" sz="24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v.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)→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(过去式/过去分词) 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5. write(</a:t>
                      </a:r>
                      <a:r>
                        <a:rPr lang="en-US" sz="24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v.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)→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(过去式) →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(过去分词)写 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6. home(</a:t>
                      </a:r>
                      <a:r>
                        <a:rPr lang="en-US" sz="24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n.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)→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24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adj.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)无家可归的 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7. make(</a:t>
                      </a:r>
                      <a:r>
                        <a:rPr lang="en-US" sz="24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v.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)→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(过去式/过去分词)使成为;制造 </a:t>
                      </a:r>
                      <a:r>
                        <a:rPr lang="en-US" sz="2400" b="1" u="sng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NEU-BZ-S92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4018915" y="1671955"/>
            <a:ext cx="12376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sang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7436485" y="1661160"/>
            <a:ext cx="11582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sung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701925" y="2239010"/>
            <a:ext cx="133921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singer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4824730" y="2782570"/>
            <a:ext cx="133985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swam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8185785" y="2782570"/>
            <a:ext cx="13627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swum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2461260" y="3315335"/>
            <a:ext cx="16122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swimming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4336415" y="3920490"/>
            <a:ext cx="112395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drew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7390765" y="3891280"/>
            <a:ext cx="128333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drawn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4005580" y="4450080"/>
            <a:ext cx="12941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told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4171950" y="4987290"/>
            <a:ext cx="13055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wrote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7502525" y="5008880"/>
            <a:ext cx="14643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written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4108450" y="5556250"/>
            <a:ext cx="15093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homeless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4291330" y="6080125"/>
            <a:ext cx="13055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made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9" grpId="0"/>
      <p:bldP spid="19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6219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3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七年级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下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1—4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25710" y="969010"/>
            <a:ext cx="1675765" cy="454025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3" name="表格 2"/>
          <p:cNvGraphicFramePr/>
          <p:nvPr>
            <p:custDataLst>
              <p:tags r:id="rId2"/>
            </p:custDataLst>
          </p:nvPr>
        </p:nvGraphicFramePr>
        <p:xfrm>
          <a:off x="857885" y="1495425"/>
          <a:ext cx="10532745" cy="483806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85470"/>
                <a:gridCol w="583565"/>
                <a:gridCol w="9363710"/>
              </a:tblGrid>
              <a:tr h="483806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核心词汇</a:t>
                      </a:r>
                      <a:endParaRPr lang="en-US" altLang="en-US" sz="2400" b="1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400" b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书宋_GBK" charset="0"/>
                        </a:rPr>
                        <a:t>词汇拓展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8. teach(</a:t>
                      </a:r>
                      <a:r>
                        <a:rPr lang="en-US" sz="24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v.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)→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(过去式/过去分词)教;讲授 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9. tooth(</a:t>
                      </a:r>
                      <a:r>
                        <a:rPr lang="en-US" sz="24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n.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)→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24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pl.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)牙齿 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10. run(</a:t>
                      </a:r>
                      <a:r>
                        <a:rPr lang="en-US" sz="24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v.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)→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(过去式) →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(过去分词) 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→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(现在分词)跑;奔 →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24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n.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)赛跑的人 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11. clean(</a:t>
                      </a:r>
                      <a:r>
                        <a:rPr lang="en-US" sz="24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v. &amp; adj.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)→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24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n.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)清洁工 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12. life(</a:t>
                      </a:r>
                      <a:r>
                        <a:rPr lang="en-US" sz="24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n.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)→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24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pl.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)生活;生命 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13. bus(</a:t>
                      </a:r>
                      <a:r>
                        <a:rPr lang="en-US" sz="24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n.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)→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24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pl.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)公共汽车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endParaRPr lang="en-US" sz="24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4018915" y="1773555"/>
            <a:ext cx="14986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taught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4151630" y="2387600"/>
            <a:ext cx="12033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teeth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4199255" y="2943860"/>
            <a:ext cx="105600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ran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7472680" y="2913380"/>
            <a:ext cx="12376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run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2633345" y="3430270"/>
            <a:ext cx="143065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running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7038975" y="3463290"/>
            <a:ext cx="133985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runner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5108575" y="4007485"/>
            <a:ext cx="123761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cleaner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4112895" y="4565650"/>
            <a:ext cx="11582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lives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4153535" y="5120640"/>
            <a:ext cx="115760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buses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6219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3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七年级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下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1—4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知识清单</a:t>
            </a:r>
            <a:endParaRPr lang="zh-CN" altLang="en-US" sz="32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25710" y="969010"/>
            <a:ext cx="1675765" cy="454025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3" name="表格 2"/>
          <p:cNvGraphicFramePr/>
          <p:nvPr>
            <p:custDataLst>
              <p:tags r:id="rId2"/>
            </p:custDataLst>
          </p:nvPr>
        </p:nvGraphicFramePr>
        <p:xfrm>
          <a:off x="779780" y="1678305"/>
          <a:ext cx="10430510" cy="498983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9755"/>
                <a:gridCol w="577850"/>
                <a:gridCol w="9272905"/>
              </a:tblGrid>
              <a:tr h="498983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核心词汇</a:t>
                      </a:r>
                      <a:endParaRPr lang="en-US" altLang="en-US" sz="2400" b="1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400" b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书宋_GBK" charset="0"/>
                        </a:rPr>
                        <a:t>词汇拓展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14. ride(</a:t>
                      </a:r>
                      <a:r>
                        <a:rPr lang="en-US" sz="24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v. &amp; n.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)→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(过去式) →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(过去分词)骑 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15. drive(</a:t>
                      </a:r>
                      <a:r>
                        <a:rPr lang="en-US" sz="24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v.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)→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(过去式) →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(过去分词)开车 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→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</a:t>
                      </a:r>
                      <a:r>
                        <a:rPr lang="en-US" sz="24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n.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)驾驶员;司机 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16. far(</a:t>
                      </a:r>
                      <a:r>
                        <a:rPr lang="en-US" sz="24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adj. &amp; adv.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)→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(比较级)时间或空间上更远;较远 →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(最高级)时间或空间上最远;最久 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17. new(</a:t>
                      </a:r>
                      <a:r>
                        <a:rPr lang="en-US" sz="24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adj.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)→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(反义词)年老的;旧的 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18. many(</a:t>
                      </a:r>
                      <a:r>
                        <a:rPr lang="en-US" sz="24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adj. &amp; pron.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)→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(比较级)更多的→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(最高级)最多的 </a:t>
                      </a: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4745355" y="1827530"/>
            <a:ext cx="127190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rode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7969885" y="1805940"/>
            <a:ext cx="12827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ridden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4189095" y="2917190"/>
            <a:ext cx="12376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drove</a:t>
            </a:r>
            <a:endParaRPr lang="en-US" altLang="zh-CN"/>
          </a:p>
        </p:txBody>
      </p:sp>
      <p:sp>
        <p:nvSpPr>
          <p:cNvPr id="8" name="文本框 7"/>
          <p:cNvSpPr txBox="1"/>
          <p:nvPr/>
        </p:nvSpPr>
        <p:spPr>
          <a:xfrm>
            <a:off x="7560945" y="2904490"/>
            <a:ext cx="11811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driven</a:t>
            </a:r>
            <a:endParaRPr lang="en-US" altLang="zh-CN"/>
          </a:p>
        </p:txBody>
      </p:sp>
      <p:sp>
        <p:nvSpPr>
          <p:cNvPr id="9" name="文本框 8"/>
          <p:cNvSpPr txBox="1"/>
          <p:nvPr/>
        </p:nvSpPr>
        <p:spPr>
          <a:xfrm>
            <a:off x="2667635" y="3428365"/>
            <a:ext cx="10788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driver</a:t>
            </a:r>
            <a:endParaRPr lang="en-US" altLang="zh-CN"/>
          </a:p>
        </p:txBody>
      </p:sp>
      <p:sp>
        <p:nvSpPr>
          <p:cNvPr id="11" name="文本框 10"/>
          <p:cNvSpPr txBox="1"/>
          <p:nvPr/>
        </p:nvSpPr>
        <p:spPr>
          <a:xfrm>
            <a:off x="4777105" y="3980180"/>
            <a:ext cx="22828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farther/further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2635885" y="4518025"/>
            <a:ext cx="26346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farthest/furthest</a:t>
            </a:r>
            <a:endParaRPr lang="en-US" altLang="zh-CN"/>
          </a:p>
        </p:txBody>
      </p:sp>
      <p:sp>
        <p:nvSpPr>
          <p:cNvPr id="13" name="文本框 12"/>
          <p:cNvSpPr txBox="1"/>
          <p:nvPr/>
        </p:nvSpPr>
        <p:spPr>
          <a:xfrm>
            <a:off x="4477385" y="5101590"/>
            <a:ext cx="13741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old</a:t>
            </a:r>
            <a:endParaRPr lang="en-US" altLang="zh-CN"/>
          </a:p>
        </p:txBody>
      </p:sp>
      <p:sp>
        <p:nvSpPr>
          <p:cNvPr id="14" name="文本框 13"/>
          <p:cNvSpPr txBox="1"/>
          <p:nvPr/>
        </p:nvSpPr>
        <p:spPr>
          <a:xfrm>
            <a:off x="5579745" y="5645150"/>
            <a:ext cx="12376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more</a:t>
            </a:r>
            <a:endParaRPr lang="en-US" altLang="zh-CN"/>
          </a:p>
        </p:txBody>
      </p:sp>
      <p:sp>
        <p:nvSpPr>
          <p:cNvPr id="15" name="文本框 14"/>
          <p:cNvSpPr txBox="1"/>
          <p:nvPr/>
        </p:nvSpPr>
        <p:spPr>
          <a:xfrm>
            <a:off x="2764790" y="6187440"/>
            <a:ext cx="10896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most</a:t>
            </a:r>
            <a:endParaRPr lang="en-US" altLang="zh-CN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6219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3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七年级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下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1—4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25710" y="969010"/>
            <a:ext cx="1675765" cy="454025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3" name="表格 2"/>
          <p:cNvGraphicFramePr/>
          <p:nvPr>
            <p:custDataLst>
              <p:tags r:id="rId2"/>
            </p:custDataLst>
          </p:nvPr>
        </p:nvGraphicFramePr>
        <p:xfrm>
          <a:off x="779780" y="1678305"/>
          <a:ext cx="10430510" cy="498983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9755"/>
                <a:gridCol w="577850"/>
                <a:gridCol w="9272905"/>
              </a:tblGrid>
              <a:tr h="498983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核心词汇</a:t>
                      </a:r>
                      <a:endParaRPr lang="en-US" altLang="en-US" sz="2400" b="1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400" b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书宋_GBK" charset="0"/>
                        </a:rPr>
                        <a:t>词汇拓展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19. village(</a:t>
                      </a:r>
                      <a:r>
                        <a:rPr lang="en-US" sz="24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n.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)→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</a:t>
                      </a:r>
                      <a:r>
                        <a:rPr lang="en-US" sz="24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n.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)村民 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20. leave(</a:t>
                      </a:r>
                      <a:r>
                        <a:rPr lang="en-US" sz="24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v.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)→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(过去式/过去分词)离开 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21. fight(</a:t>
                      </a:r>
                      <a:r>
                        <a:rPr lang="en-US" sz="24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v. &amp; n.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)→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(过去式/过去分词)打架;战斗 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22. wear(</a:t>
                      </a:r>
                      <a:r>
                        <a:rPr lang="en-US" sz="24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v.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)→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(过去式) →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(过去分词)穿;戴 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23. bring(</a:t>
                      </a:r>
                      <a:r>
                        <a:rPr lang="en-US" sz="24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v.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)→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(过去式/过去分词)取来;带来 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→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(反义词)买下;拿;取 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24. dish(</a:t>
                      </a:r>
                      <a:r>
                        <a:rPr lang="en-US" sz="24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n.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)→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24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pl.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)碟;盘 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25. noise(</a:t>
                      </a:r>
                      <a:r>
                        <a:rPr lang="en-US" sz="24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n.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→ 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24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adj.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)吵闹的 →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24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adv.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)吵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闹地 </a:t>
                      </a: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4302760" y="1758950"/>
            <a:ext cx="13735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villager</a:t>
            </a:r>
            <a:endParaRPr lang="en-US" altLang="zh-CN"/>
          </a:p>
        </p:txBody>
      </p:sp>
      <p:sp>
        <p:nvSpPr>
          <p:cNvPr id="6" name="文本框 5"/>
          <p:cNvSpPr txBox="1"/>
          <p:nvPr/>
        </p:nvSpPr>
        <p:spPr>
          <a:xfrm>
            <a:off x="4413250" y="2360930"/>
            <a:ext cx="12604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left</a:t>
            </a:r>
            <a:endParaRPr lang="en-US" altLang="zh-CN"/>
          </a:p>
        </p:txBody>
      </p:sp>
      <p:sp>
        <p:nvSpPr>
          <p:cNvPr id="7" name="文本框 6"/>
          <p:cNvSpPr txBox="1"/>
          <p:nvPr/>
        </p:nvSpPr>
        <p:spPr>
          <a:xfrm>
            <a:off x="4756785" y="2851785"/>
            <a:ext cx="12827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fought</a:t>
            </a:r>
            <a:endParaRPr lang="en-US" altLang="zh-CN"/>
          </a:p>
        </p:txBody>
      </p:sp>
      <p:sp>
        <p:nvSpPr>
          <p:cNvPr id="8" name="文本框 7"/>
          <p:cNvSpPr txBox="1"/>
          <p:nvPr/>
        </p:nvSpPr>
        <p:spPr>
          <a:xfrm>
            <a:off x="4211955" y="3451225"/>
            <a:ext cx="12033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wore</a:t>
            </a:r>
            <a:endParaRPr lang="en-US" altLang="zh-CN"/>
          </a:p>
        </p:txBody>
      </p:sp>
      <p:sp>
        <p:nvSpPr>
          <p:cNvPr id="9" name="文本框 8"/>
          <p:cNvSpPr txBox="1"/>
          <p:nvPr/>
        </p:nvSpPr>
        <p:spPr>
          <a:xfrm>
            <a:off x="7425055" y="3473450"/>
            <a:ext cx="12261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worn</a:t>
            </a:r>
            <a:endParaRPr lang="en-US" altLang="zh-CN"/>
          </a:p>
        </p:txBody>
      </p:sp>
      <p:sp>
        <p:nvSpPr>
          <p:cNvPr id="11" name="文本框 10"/>
          <p:cNvSpPr txBox="1"/>
          <p:nvPr/>
        </p:nvSpPr>
        <p:spPr>
          <a:xfrm>
            <a:off x="4177665" y="3942715"/>
            <a:ext cx="14871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brought</a:t>
            </a:r>
            <a:endParaRPr lang="en-US" altLang="zh-CN"/>
          </a:p>
        </p:txBody>
      </p:sp>
      <p:sp>
        <p:nvSpPr>
          <p:cNvPr id="12" name="文本框 11"/>
          <p:cNvSpPr txBox="1"/>
          <p:nvPr/>
        </p:nvSpPr>
        <p:spPr>
          <a:xfrm>
            <a:off x="2719705" y="4563745"/>
            <a:ext cx="11811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take</a:t>
            </a:r>
            <a:endParaRPr lang="en-US" altLang="zh-CN"/>
          </a:p>
        </p:txBody>
      </p:sp>
      <p:sp>
        <p:nvSpPr>
          <p:cNvPr id="13" name="文本框 12"/>
          <p:cNvSpPr txBox="1"/>
          <p:nvPr/>
        </p:nvSpPr>
        <p:spPr>
          <a:xfrm>
            <a:off x="4223385" y="5087620"/>
            <a:ext cx="13055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dishes</a:t>
            </a:r>
            <a:endParaRPr lang="en-US" altLang="zh-CN"/>
          </a:p>
        </p:txBody>
      </p:sp>
      <p:sp>
        <p:nvSpPr>
          <p:cNvPr id="14" name="文本框 13"/>
          <p:cNvSpPr txBox="1"/>
          <p:nvPr/>
        </p:nvSpPr>
        <p:spPr>
          <a:xfrm>
            <a:off x="4460875" y="5593715"/>
            <a:ext cx="12261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noisy</a:t>
            </a:r>
            <a:endParaRPr lang="en-US" altLang="zh-CN"/>
          </a:p>
        </p:txBody>
      </p:sp>
      <p:sp>
        <p:nvSpPr>
          <p:cNvPr id="15" name="文本框 14"/>
          <p:cNvSpPr txBox="1"/>
          <p:nvPr/>
        </p:nvSpPr>
        <p:spPr>
          <a:xfrm>
            <a:off x="8162925" y="5593715"/>
            <a:ext cx="11811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noisily</a:t>
            </a:r>
            <a:endParaRPr lang="en-US" altLang="zh-CN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6219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3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七年级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下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1—4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10165" y="952500"/>
            <a:ext cx="1675765" cy="454025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3" name="表格 2"/>
          <p:cNvGraphicFramePr/>
          <p:nvPr>
            <p:custDataLst>
              <p:tags r:id="rId2"/>
            </p:custDataLst>
          </p:nvPr>
        </p:nvGraphicFramePr>
        <p:xfrm>
          <a:off x="779780" y="1477010"/>
          <a:ext cx="10248900" cy="52247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69595"/>
                <a:gridCol w="567690"/>
                <a:gridCol w="9111615"/>
              </a:tblGrid>
              <a:tr h="522478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核心词汇</a:t>
                      </a:r>
                      <a:endParaRPr lang="en-US" altLang="en-US" sz="2400" b="1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400" b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书宋_GBK" charset="0"/>
                        </a:rPr>
                        <a:t>词汇拓展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26. read(</a:t>
                      </a:r>
                      <a:r>
                        <a:rPr lang="en-US" sz="24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v.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)→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(过去式/过去分词)读;阅读 </a:t>
                      </a:r>
                    </a:p>
                    <a:p>
                      <a:pPr indent="0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→ 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24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n.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)阅读;读书活动 </a:t>
                      </a:r>
                    </a:p>
                    <a:p>
                      <a:pPr indent="0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27. follow(</a:t>
                      </a:r>
                      <a:r>
                        <a:rPr lang="en-US" sz="24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v.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)→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</a:t>
                      </a:r>
                      <a:r>
                        <a:rPr lang="en-US" sz="24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adj.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)接着的 →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24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n.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)拥护者;追随者 </a:t>
                      </a:r>
                    </a:p>
                    <a:p>
                      <a:pPr indent="0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28. luck(</a:t>
                      </a:r>
                      <a:r>
                        <a:rPr lang="en-US" sz="24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n.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)→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24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adj.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)幸运的 →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24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adv.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)幸运地;好运地 </a:t>
                      </a:r>
                    </a:p>
                    <a:p>
                      <a:pPr indent="0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29. keep(</a:t>
                      </a:r>
                      <a:r>
                        <a:rPr lang="en-US" sz="24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v.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)→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(过去式/过去分词)保持;保留 </a:t>
                      </a:r>
                    </a:p>
                    <a:p>
                      <a:pPr indent="0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→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altLang="zh-CN" sz="24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n.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)饲养员;保管人 </a:t>
                      </a:r>
                    </a:p>
                    <a:p>
                      <a:pPr indent="0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30. learn(</a:t>
                      </a:r>
                      <a:r>
                        <a:rPr lang="en-US" altLang="zh-CN" sz="24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v.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)→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(过去式) →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(过去分词)学习;学会 →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altLang="zh-CN" sz="24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n.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学习者 </a:t>
                      </a:r>
                    </a:p>
                    <a:p>
                      <a:pPr indent="0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31. dirty(</a:t>
                      </a:r>
                      <a:r>
                        <a:rPr lang="en-US" sz="24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adj.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)→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(反义词)干净的 </a:t>
                      </a: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4143375" y="1728470"/>
            <a:ext cx="11468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read</a:t>
            </a:r>
            <a:endParaRPr lang="en-US" altLang="zh-CN"/>
          </a:p>
        </p:txBody>
      </p:sp>
      <p:sp>
        <p:nvSpPr>
          <p:cNvPr id="6" name="文本框 5"/>
          <p:cNvSpPr txBox="1"/>
          <p:nvPr/>
        </p:nvSpPr>
        <p:spPr>
          <a:xfrm>
            <a:off x="2656205" y="2183130"/>
            <a:ext cx="12490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reading</a:t>
            </a:r>
            <a:endParaRPr lang="en-US" altLang="zh-CN"/>
          </a:p>
        </p:txBody>
      </p:sp>
      <p:sp>
        <p:nvSpPr>
          <p:cNvPr id="7" name="文本框 6"/>
          <p:cNvSpPr txBox="1"/>
          <p:nvPr/>
        </p:nvSpPr>
        <p:spPr>
          <a:xfrm>
            <a:off x="4027805" y="2659380"/>
            <a:ext cx="16802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following</a:t>
            </a:r>
            <a:endParaRPr lang="en-US" altLang="zh-CN"/>
          </a:p>
        </p:txBody>
      </p:sp>
      <p:sp>
        <p:nvSpPr>
          <p:cNvPr id="8" name="文本框 7"/>
          <p:cNvSpPr txBox="1"/>
          <p:nvPr/>
        </p:nvSpPr>
        <p:spPr>
          <a:xfrm>
            <a:off x="7660640" y="2691130"/>
            <a:ext cx="14751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follower</a:t>
            </a:r>
            <a:endParaRPr lang="en-US" altLang="zh-CN"/>
          </a:p>
        </p:txBody>
      </p:sp>
      <p:sp>
        <p:nvSpPr>
          <p:cNvPr id="9" name="文本框 8"/>
          <p:cNvSpPr txBox="1"/>
          <p:nvPr/>
        </p:nvSpPr>
        <p:spPr>
          <a:xfrm>
            <a:off x="3984625" y="3580765"/>
            <a:ext cx="10560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lucky</a:t>
            </a:r>
            <a:endParaRPr lang="en-US" altLang="zh-CN"/>
          </a:p>
        </p:txBody>
      </p:sp>
      <p:sp>
        <p:nvSpPr>
          <p:cNvPr id="11" name="文本框 10"/>
          <p:cNvSpPr txBox="1"/>
          <p:nvPr/>
        </p:nvSpPr>
        <p:spPr>
          <a:xfrm>
            <a:off x="7118350" y="3616325"/>
            <a:ext cx="13519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luckily</a:t>
            </a:r>
            <a:endParaRPr lang="en-US" altLang="zh-CN"/>
          </a:p>
        </p:txBody>
      </p:sp>
      <p:sp>
        <p:nvSpPr>
          <p:cNvPr id="12" name="文本框 11"/>
          <p:cNvSpPr txBox="1"/>
          <p:nvPr/>
        </p:nvSpPr>
        <p:spPr>
          <a:xfrm>
            <a:off x="4220210" y="4046220"/>
            <a:ext cx="14414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kept</a:t>
            </a:r>
            <a:endParaRPr lang="en-US" altLang="zh-CN"/>
          </a:p>
        </p:txBody>
      </p:sp>
      <p:sp>
        <p:nvSpPr>
          <p:cNvPr id="13" name="文本框 12"/>
          <p:cNvSpPr txBox="1"/>
          <p:nvPr/>
        </p:nvSpPr>
        <p:spPr>
          <a:xfrm>
            <a:off x="2519680" y="4523105"/>
            <a:ext cx="12376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keeper</a:t>
            </a:r>
            <a:endParaRPr lang="en-US" altLang="zh-CN"/>
          </a:p>
        </p:txBody>
      </p:sp>
      <p:sp>
        <p:nvSpPr>
          <p:cNvPr id="14" name="文本框 13"/>
          <p:cNvSpPr txBox="1"/>
          <p:nvPr/>
        </p:nvSpPr>
        <p:spPr>
          <a:xfrm>
            <a:off x="3859530" y="5057140"/>
            <a:ext cx="22713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learned/learnt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7514590" y="5066665"/>
            <a:ext cx="23729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ClrTx/>
              <a:buSzTx/>
              <a:buFontTx/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learned/learnt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891915" y="5548630"/>
            <a:ext cx="13398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learner</a:t>
            </a:r>
            <a:endParaRPr lang="en-US" altLang="zh-CN"/>
          </a:p>
        </p:txBody>
      </p:sp>
      <p:sp>
        <p:nvSpPr>
          <p:cNvPr id="17" name="文本框 16"/>
          <p:cNvSpPr txBox="1"/>
          <p:nvPr/>
        </p:nvSpPr>
        <p:spPr>
          <a:xfrm>
            <a:off x="4359275" y="6020435"/>
            <a:ext cx="13055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clean</a:t>
            </a:r>
            <a:endParaRPr lang="en-US" altLang="zh-CN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12420" y="605155"/>
            <a:ext cx="11566525" cy="610933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3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七年级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下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1—4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考情分析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04402" y="97898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976630" y="1751965"/>
            <a:ext cx="69634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2012—2021年河北中考命题对应单元话题分析</a:t>
            </a:r>
          </a:p>
        </p:txBody>
      </p:sp>
      <p:graphicFrame>
        <p:nvGraphicFramePr>
          <p:cNvPr id="2" name="表格 1"/>
          <p:cNvGraphicFramePr/>
          <p:nvPr>
            <p:custDataLst>
              <p:tags r:id="rId2"/>
            </p:custDataLst>
          </p:nvPr>
        </p:nvGraphicFramePr>
        <p:xfrm>
          <a:off x="965835" y="2425700"/>
          <a:ext cx="10279380" cy="36753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86155"/>
                <a:gridCol w="1440815"/>
                <a:gridCol w="1486535"/>
                <a:gridCol w="1439545"/>
                <a:gridCol w="1228090"/>
                <a:gridCol w="3698240"/>
              </a:tblGrid>
              <a:tr h="91884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NEU-BZ-S92" charset="0"/>
                        </a:rPr>
                        <a:t>　　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完形填空</a:t>
                      </a:r>
                      <a:endParaRPr lang="en-US" altLang="en-US" sz="2000" b="1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阅读理解</a:t>
                      </a:r>
                      <a:endParaRPr lang="en-US" altLang="en-US" sz="2000" b="1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任务型阅读</a:t>
                      </a:r>
                      <a:endParaRPr lang="en-US" altLang="en-US" sz="2000" b="1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词语运用</a:t>
                      </a:r>
                      <a:endParaRPr lang="en-US" altLang="en-US" sz="2000" b="1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书面表达</a:t>
                      </a:r>
                      <a:endParaRPr lang="en-US" altLang="en-US" sz="2000" b="1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2491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2022预测</a:t>
                      </a:r>
                      <a:endParaRPr lang="en-US" altLang="en-US" sz="2000" b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5"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根据近年河北中考真题卷分析,本课时的话题中日常生活是最重要的,它与学生的学习与生活关系密切,其次是规则,预计这些话题出现在阅读理解或任务型阅读中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153162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EU-BZ-S92" charset="0"/>
                        </a:rPr>
                        <a:t>2021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遵守学校规则的重要性(对应话题规则)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—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—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—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—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7" name="圆角矩形 6"/>
          <p:cNvSpPr/>
          <p:nvPr/>
        </p:nvSpPr>
        <p:spPr>
          <a:xfrm>
            <a:off x="3164840" y="1126490"/>
            <a:ext cx="3643630" cy="503555"/>
          </a:xfrm>
          <a:prstGeom prst="roundRect">
            <a:avLst/>
          </a:prstGeom>
          <a:ln w="19050">
            <a:solidFill>
              <a:srgbClr val="01B0F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3839845" y="1126490"/>
            <a:ext cx="4838700" cy="503555"/>
          </a:xfrm>
          <a:prstGeom prst="rect">
            <a:avLst/>
          </a:prstGeom>
          <a:solidFill>
            <a:srgbClr val="01B0F0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数据纵览</a:t>
            </a:r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kumimoji="1"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考情分析</a:t>
            </a:r>
          </a:p>
        </p:txBody>
      </p:sp>
      <p:sp>
        <p:nvSpPr>
          <p:cNvPr id="9" name="椭圆 8"/>
          <p:cNvSpPr/>
          <p:nvPr/>
        </p:nvSpPr>
        <p:spPr>
          <a:xfrm>
            <a:off x="3464867" y="1013695"/>
            <a:ext cx="729465" cy="729465"/>
          </a:xfrm>
          <a:prstGeom prst="ellipse">
            <a:avLst/>
          </a:prstGeom>
          <a:solidFill>
            <a:srgbClr val="01B0F0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</a:p>
        </p:txBody>
      </p:sp>
      <p:cxnSp>
        <p:nvCxnSpPr>
          <p:cNvPr id="3" name="直接连接符 2"/>
          <p:cNvCxnSpPr/>
          <p:nvPr/>
        </p:nvCxnSpPr>
        <p:spPr>
          <a:xfrm>
            <a:off x="965835" y="2461895"/>
            <a:ext cx="966470" cy="87693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1309370" y="2432050"/>
            <a:ext cx="81788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方正黑体_GBK" charset="0"/>
              </a:rPr>
              <a:t>题型</a:t>
            </a:r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1040130" y="2952750"/>
            <a:ext cx="89217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方正黑体_GBK" charset="0"/>
              </a:rPr>
              <a:t>年份</a:t>
            </a:r>
            <a:endParaRPr lang="zh-CN" altLang="en-US"/>
          </a:p>
        </p:txBody>
      </p:sp>
    </p:spTree>
    <p:custDataLst>
      <p:tags r:id="rId1"/>
    </p:custData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6219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3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七年级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下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1—4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25710" y="969010"/>
            <a:ext cx="1675765" cy="454025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2" name="表格 1"/>
          <p:cNvGraphicFramePr/>
          <p:nvPr>
            <p:custDataLst>
              <p:tags r:id="rId2"/>
            </p:custDataLst>
          </p:nvPr>
        </p:nvGraphicFramePr>
        <p:xfrm>
          <a:off x="971550" y="1061085"/>
          <a:ext cx="8909050" cy="54864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70915"/>
                <a:gridCol w="7938135"/>
              </a:tblGrid>
              <a:tr h="548640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高频</a:t>
                      </a:r>
                    </a:p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短语</a:t>
                      </a:r>
                      <a:endParaRPr lang="en-US" sz="2400" b="1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1.下国际象棋 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_____________          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2.加入美术俱乐部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　　　　　 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3.擅长于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___________________                       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4.</a:t>
                      </a:r>
                      <a:r>
                        <a:rPr lang="en-US" sz="24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和……谈话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　　　　　 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5.敲鼓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_________________                           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6.弹钢琴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　　　　　 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7.</a:t>
                      </a:r>
                      <a:r>
                        <a:rPr lang="en-US" sz="24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善于应付……的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_________________      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8.</a:t>
                      </a:r>
                      <a:r>
                        <a:rPr lang="en-US" sz="24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和……结交朋友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___________________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9.在某方面帮助某人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___________________ 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　　　　　 　　　 　　　　　 　　　　 </a:t>
                      </a: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3984625" y="1090930"/>
            <a:ext cx="15894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play chess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4501515" y="1628140"/>
            <a:ext cx="33489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join the art club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3212465" y="2221865"/>
            <a:ext cx="38823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be good at/do well in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3074670" y="3321050"/>
            <a:ext cx="219075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 fontAlgn="auto">
              <a:buClrTx/>
              <a:buSzTx/>
              <a:buFontTx/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play the drums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3984625" y="2757805"/>
            <a:ext cx="20548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talk to/with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3428365" y="3858260"/>
            <a:ext cx="239585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play the piano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4574540" y="4417060"/>
            <a:ext cx="20205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be good with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4501515" y="4992370"/>
            <a:ext cx="27470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make friends with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5046345" y="5498465"/>
            <a:ext cx="18395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help sb. with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6" grpId="0"/>
      <p:bldP spid="6" grpId="1"/>
      <p:bldP spid="7" grpId="0"/>
      <p:bldP spid="7" grpId="1"/>
      <p:bldP spid="9" grpId="0"/>
      <p:bldP spid="9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6219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3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七年级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下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1—4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25710" y="969010"/>
            <a:ext cx="1675765" cy="454025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2" name="表格 1"/>
          <p:cNvGraphicFramePr/>
          <p:nvPr>
            <p:custDataLst>
              <p:tags r:id="rId2"/>
            </p:custDataLst>
          </p:nvPr>
        </p:nvGraphicFramePr>
        <p:xfrm>
          <a:off x="960755" y="1496695"/>
          <a:ext cx="10283825" cy="49377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07745"/>
                <a:gridCol w="9276080"/>
              </a:tblGrid>
              <a:tr h="493776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高频</a:t>
                      </a:r>
                    </a:p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短语</a:t>
                      </a:r>
                      <a:endParaRPr lang="en-US" sz="2400" b="1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 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10.在周末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　　　　　 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11.起床,站立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__________________              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12.穿上衣服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13. 洗淋浴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____________________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　　　  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14. 晚于,迟到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____________________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15. 散步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　　　　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16. </a:t>
                      </a:r>
                      <a:r>
                        <a:rPr lang="en-US" sz="24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要么……要么……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__________________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17. 大量,许多___________________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18. </a:t>
                      </a:r>
                      <a:r>
                        <a:rPr lang="en-US" sz="24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对……有好处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　　　　 　　　　　 　　　　 </a:t>
                      </a: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8" name="文本框 7"/>
          <p:cNvSpPr txBox="1"/>
          <p:nvPr/>
        </p:nvSpPr>
        <p:spPr>
          <a:xfrm>
            <a:off x="3454400" y="1583055"/>
            <a:ext cx="29419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on the weekend</a:t>
            </a:r>
          </a:p>
        </p:txBody>
      </p:sp>
      <p:sp>
        <p:nvSpPr>
          <p:cNvPr id="24" name="文本框 23"/>
          <p:cNvSpPr txBox="1"/>
          <p:nvPr/>
        </p:nvSpPr>
        <p:spPr>
          <a:xfrm flipH="1">
            <a:off x="4320540" y="2043430"/>
            <a:ext cx="16236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get up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4017010" y="2632710"/>
            <a:ext cx="18167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get dressed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3768090" y="3211195"/>
            <a:ext cx="23145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take a shower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4017010" y="3767455"/>
            <a:ext cx="21101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be late for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3257550" y="4335780"/>
            <a:ext cx="21913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take a walk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5256530" y="4902200"/>
            <a:ext cx="22479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either … or …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3957955" y="5400675"/>
            <a:ext cx="21463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lot of/lots</a:t>
            </a:r>
            <a:r>
              <a:rPr lang="zh-CN" altLang="en-US"/>
              <a:t> 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endParaRPr lang="zh-CN" altLang="en-US"/>
          </a:p>
        </p:txBody>
      </p:sp>
      <p:sp>
        <p:nvSpPr>
          <p:cNvPr id="31" name="文本框 30"/>
          <p:cNvSpPr txBox="1"/>
          <p:nvPr/>
        </p:nvSpPr>
        <p:spPr>
          <a:xfrm>
            <a:off x="4864735" y="5937885"/>
            <a:ext cx="19011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 good for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24" grpId="0"/>
      <p:bldP spid="24" grpId="1"/>
      <p:bldP spid="25" grpId="0"/>
      <p:bldP spid="25" grpId="1"/>
      <p:bldP spid="26" grpId="0"/>
      <p:bldP spid="26" grpId="1"/>
      <p:bldP spid="27" grpId="0"/>
      <p:bldP spid="27" grpId="1"/>
      <p:bldP spid="28" grpId="0"/>
      <p:bldP spid="28" grpId="1"/>
      <p:bldP spid="29" grpId="0"/>
      <p:bldP spid="29" grpId="1"/>
      <p:bldP spid="30" grpId="0"/>
      <p:bldP spid="30" grpId="1"/>
      <p:bldP spid="31" grpId="0"/>
      <p:bldP spid="31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6219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3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七年级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下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1—4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25710" y="969010"/>
            <a:ext cx="1675765" cy="454025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2" name="表格 1"/>
          <p:cNvGraphicFramePr/>
          <p:nvPr>
            <p:custDataLst>
              <p:tags r:id="rId2"/>
            </p:custDataLst>
          </p:nvPr>
        </p:nvGraphicFramePr>
        <p:xfrm>
          <a:off x="960755" y="1518285"/>
          <a:ext cx="10283825" cy="513461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07745"/>
                <a:gridCol w="9276080"/>
              </a:tblGrid>
              <a:tr h="5134610">
                <a:tc>
                  <a:txBody>
                    <a:bodyPr/>
                    <a:lstStyle/>
                    <a:p>
                      <a:pPr algn="ctr">
                        <a:buClrTx/>
                        <a:buSzTx/>
                        <a:buNone/>
                      </a:pPr>
                      <a:r>
                        <a:rPr lang="en-US" sz="2400" b="1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高频</a:t>
                      </a:r>
                    </a:p>
                    <a:p>
                      <a:pPr algn="ctr">
                        <a:buClrTx/>
                        <a:buSzTx/>
                        <a:buNone/>
                      </a:pPr>
                      <a:r>
                        <a:rPr lang="en-US" sz="2400" b="1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短语</a:t>
                      </a:r>
                      <a:endParaRPr lang="en-US" sz="2400" b="1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19. 到达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　　　　　 20. 乘地铁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　　　　　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21. 多久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　　　　　 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22. 实现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　　　　　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23. </a:t>
                      </a:r>
                      <a:r>
                        <a:rPr lang="en-US" sz="24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听……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　　　　 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24. 外出(娱乐)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　　　　　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25. 清洗餐具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_____________________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　　　 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26. 铺床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　　　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27. (对某人)要求严格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____________________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　　　　　 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28. 遵守规则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　　　　　 　　　　　　 　　　 　　　　 </a:t>
                      </a: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3439795" y="1628140"/>
            <a:ext cx="12376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get to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8232775" y="1585595"/>
            <a:ext cx="24523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take the subway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3280410" y="2160905"/>
            <a:ext cx="13741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how long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3234690" y="2684780"/>
            <a:ext cx="20434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come true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3735070" y="3284855"/>
            <a:ext cx="12827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listen to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4393565" y="3784600"/>
            <a:ext cx="10896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 out</a:t>
            </a:r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4110355" y="4395470"/>
            <a:ext cx="21907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ClrTx/>
              <a:buSzTx/>
              <a:buFontTx/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 the dishes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3235960" y="4892675"/>
            <a:ext cx="2418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make the bed</a:t>
            </a:r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5017770" y="5446395"/>
            <a:ext cx="30079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ClrTx/>
              <a:buSzTx/>
              <a:buFontTx/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 strict with (sb.)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3821430" y="5995670"/>
            <a:ext cx="24968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follow the rules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6219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3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七年级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下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1—4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25710" y="969010"/>
            <a:ext cx="1675765" cy="454025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2" name="表格 1"/>
          <p:cNvGraphicFramePr/>
          <p:nvPr>
            <p:custDataLst>
              <p:tags r:id="rId2"/>
            </p:custDataLst>
          </p:nvPr>
        </p:nvGraphicFramePr>
        <p:xfrm>
          <a:off x="960755" y="1669415"/>
          <a:ext cx="10283825" cy="49377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07745"/>
                <a:gridCol w="9276080"/>
              </a:tblGrid>
              <a:tr h="4892675">
                <a:tc>
                  <a:txBody>
                    <a:bodyPr/>
                    <a:lstStyle/>
                    <a:p>
                      <a:pPr algn="ctr">
                        <a:buClrTx/>
                        <a:buSzTx/>
                        <a:buNone/>
                      </a:pPr>
                      <a:r>
                        <a:rPr lang="en-US" sz="2400" b="1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重点</a:t>
                      </a:r>
                    </a:p>
                    <a:p>
                      <a:pPr algn="ctr">
                        <a:buClrTx/>
                        <a:buSzTx/>
                        <a:buNone/>
                      </a:pPr>
                      <a:r>
                        <a:rPr lang="en-US" sz="2400" b="1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句型</a:t>
                      </a:r>
                      <a:endParaRPr lang="zh-CN" altLang="en-US" sz="2400" b="1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</a:t>
                      </a:r>
                      <a:r>
                        <a:rPr lang="en-US" sz="2400" b="1"/>
                        <a:t> 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— Can you 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?— No, I 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 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/>
                        <a:t>  ——你会游泳吗?——不,我不会。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____________ ____________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do you want to 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? 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/>
                        <a:t> 你想参加什么俱乐部?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 I want to join a 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____________ ____________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 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/>
                        <a:t>  我想参加运动俱乐部。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4. They can tell you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and you can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____________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     ____________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　他们可以给你讲故事,你可以交朋友。　　　　　 　　　　　  　 　　　　　 　　　　 </a:t>
                      </a: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4291330" y="1788795"/>
            <a:ext cx="10782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swim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7390765" y="1809115"/>
            <a:ext cx="111315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can’t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610485" y="2830830"/>
            <a:ext cx="106743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What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4507230" y="2842260"/>
            <a:ext cx="9645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club</a:t>
            </a:r>
            <a:endParaRPr lang="en-US" altLang="zh-CN"/>
          </a:p>
        </p:txBody>
      </p:sp>
      <p:sp>
        <p:nvSpPr>
          <p:cNvPr id="9" name="文本框 8"/>
          <p:cNvSpPr txBox="1"/>
          <p:nvPr/>
        </p:nvSpPr>
        <p:spPr>
          <a:xfrm>
            <a:off x="8344535" y="2797175"/>
            <a:ext cx="14763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join</a:t>
            </a:r>
            <a:endParaRPr lang="en-US" altLang="zh-CN"/>
          </a:p>
        </p:txBody>
      </p:sp>
      <p:sp>
        <p:nvSpPr>
          <p:cNvPr id="11" name="文本框 10"/>
          <p:cNvSpPr txBox="1"/>
          <p:nvPr/>
        </p:nvSpPr>
        <p:spPr>
          <a:xfrm>
            <a:off x="4688840" y="3926205"/>
            <a:ext cx="9874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sports</a:t>
            </a:r>
            <a:endParaRPr lang="en-US" altLang="zh-CN"/>
          </a:p>
        </p:txBody>
      </p:sp>
      <p:sp>
        <p:nvSpPr>
          <p:cNvPr id="12" name="文本框 11"/>
          <p:cNvSpPr txBox="1"/>
          <p:nvPr/>
        </p:nvSpPr>
        <p:spPr>
          <a:xfrm>
            <a:off x="6562090" y="3954780"/>
            <a:ext cx="11918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club</a:t>
            </a:r>
            <a:endParaRPr lang="en-US" altLang="zh-CN"/>
          </a:p>
        </p:txBody>
      </p:sp>
      <p:sp>
        <p:nvSpPr>
          <p:cNvPr id="13" name="文本框 12"/>
          <p:cNvSpPr txBox="1"/>
          <p:nvPr/>
        </p:nvSpPr>
        <p:spPr>
          <a:xfrm>
            <a:off x="4859020" y="5101590"/>
            <a:ext cx="10788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stories</a:t>
            </a:r>
            <a:endParaRPr lang="en-US" altLang="zh-CN"/>
          </a:p>
        </p:txBody>
      </p:sp>
      <p:sp>
        <p:nvSpPr>
          <p:cNvPr id="14" name="文本框 13"/>
          <p:cNvSpPr txBox="1"/>
          <p:nvPr/>
        </p:nvSpPr>
        <p:spPr>
          <a:xfrm>
            <a:off x="8423910" y="5079365"/>
            <a:ext cx="12153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make</a:t>
            </a:r>
            <a:endParaRPr lang="en-US" altLang="zh-CN"/>
          </a:p>
        </p:txBody>
      </p:sp>
      <p:sp>
        <p:nvSpPr>
          <p:cNvPr id="15" name="文本框 14"/>
          <p:cNvSpPr txBox="1"/>
          <p:nvPr/>
        </p:nvSpPr>
        <p:spPr>
          <a:xfrm>
            <a:off x="2701925" y="5612765"/>
            <a:ext cx="12376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friends</a:t>
            </a:r>
            <a:endParaRPr lang="en-US" altLang="zh-CN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6219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3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七年级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下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1—4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25710" y="969010"/>
            <a:ext cx="1675765" cy="454025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2" name="表格 1"/>
          <p:cNvGraphicFramePr/>
          <p:nvPr>
            <p:custDataLst>
              <p:tags r:id="rId2"/>
            </p:custDataLst>
          </p:nvPr>
        </p:nvGraphicFramePr>
        <p:xfrm>
          <a:off x="756920" y="1692275"/>
          <a:ext cx="10647045" cy="49377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09650"/>
                <a:gridCol w="9637395"/>
              </a:tblGrid>
              <a:tr h="4933950">
                <a:tc>
                  <a:txBody>
                    <a:bodyPr/>
                    <a:lstStyle/>
                    <a:p>
                      <a:pPr algn="ctr">
                        <a:buClrTx/>
                        <a:buSzTx/>
                        <a:buNone/>
                      </a:pPr>
                      <a:r>
                        <a:rPr lang="en-US" sz="2400" b="1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重点</a:t>
                      </a:r>
                    </a:p>
                    <a:p>
                      <a:pPr algn="ctr">
                        <a:buClrTx/>
                        <a:buSzTx/>
                        <a:buNone/>
                      </a:pPr>
                      <a:r>
                        <a:rPr lang="en-US" sz="2400" b="1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句型</a:t>
                      </a:r>
                      <a:endParaRPr lang="zh-CN" altLang="en-US" sz="2400" b="1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just" fontAlgn="auto">
                        <a:lnSpc>
                          <a:spcPct val="135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5. We need you to help 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___________ 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sports for 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___________________</a:t>
                      </a:r>
                    </a:p>
                    <a:p>
                      <a:pPr indent="0" algn="just" fontAlgn="auto">
                        <a:lnSpc>
                          <a:spcPct val="135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students. </a:t>
                      </a:r>
                    </a:p>
                    <a:p>
                      <a:pPr indent="0" algn="just" fontAlgn="auto">
                        <a:lnSpc>
                          <a:spcPct val="135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我们需要你帮助说英语的学生开展体育活动。</a:t>
                      </a:r>
                    </a:p>
                    <a:p>
                      <a:pPr indent="0" algn="just" fontAlgn="auto">
                        <a:lnSpc>
                          <a:spcPct val="135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6. 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___________ ___________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do you usually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___________ __________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? </a:t>
                      </a:r>
                    </a:p>
                    <a:p>
                      <a:pPr indent="0" algn="just" fontAlgn="auto">
                        <a:lnSpc>
                          <a:spcPct val="135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你通常什么时间起床?</a:t>
                      </a:r>
                    </a:p>
                    <a:p>
                      <a:pPr indent="0" algn="just" fontAlgn="auto">
                        <a:lnSpc>
                          <a:spcPct val="135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7. I don’t have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 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time 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 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breakfast, so I 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</a:t>
                      </a:r>
                    </a:p>
                    <a:p>
                      <a:pPr indent="0" algn="just" fontAlgn="auto">
                        <a:lnSpc>
                          <a:spcPct val="135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   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eat very quickly. </a:t>
                      </a:r>
                    </a:p>
                    <a:p>
                      <a:pPr indent="0" algn="just" fontAlgn="auto">
                        <a:lnSpc>
                          <a:spcPct val="135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我早餐没有太多时间,所以我通常吃得很快。</a:t>
                      </a:r>
                    </a:p>
                    <a:p>
                      <a:pPr indent="0" algn="just" fontAlgn="auto">
                        <a:lnSpc>
                          <a:spcPct val="135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8. In the evening, I 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watch TV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 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play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___________</a:t>
                      </a:r>
                    </a:p>
                    <a:p>
                      <a:pPr indent="0" algn="just" fontAlgn="auto">
                        <a:lnSpc>
                          <a:spcPct val="135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    __________.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400" b="1"/>
                        <a:t>在晚上,我要么看电视要么玩电脑游戏。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　 　　　　</a:t>
                      </a: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5136515" y="1711960"/>
            <a:ext cx="13398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with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7833995" y="1639570"/>
            <a:ext cx="32016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English-speaking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304415" y="3182620"/>
            <a:ext cx="121475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What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4211955" y="3195320"/>
            <a:ext cx="10782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time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7833995" y="3130550"/>
            <a:ext cx="9537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get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9487535" y="3129915"/>
            <a:ext cx="8858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up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3996055" y="4159885"/>
            <a:ext cx="13728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much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6255385" y="4172585"/>
            <a:ext cx="7607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for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9290685" y="4119880"/>
            <a:ext cx="14535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usually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4484370" y="5616575"/>
            <a:ext cx="14751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either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7436485" y="5594985"/>
            <a:ext cx="10896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or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9250680" y="5591175"/>
            <a:ext cx="189611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computer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2304415" y="6017895"/>
            <a:ext cx="146431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games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9" grpId="0"/>
      <p:bldP spid="19" grpId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6219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3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七年级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下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1—4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25710" y="969010"/>
            <a:ext cx="1675765" cy="454025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2" name="表格 1"/>
          <p:cNvGraphicFramePr/>
          <p:nvPr>
            <p:custDataLst>
              <p:tags r:id="rId2"/>
            </p:custDataLst>
          </p:nvPr>
        </p:nvGraphicFramePr>
        <p:xfrm>
          <a:off x="756920" y="1627505"/>
          <a:ext cx="10647045" cy="49377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09650"/>
                <a:gridCol w="9637395"/>
              </a:tblGrid>
              <a:tr h="4933950">
                <a:tc>
                  <a:txBody>
                    <a:bodyPr/>
                    <a:lstStyle/>
                    <a:p>
                      <a:pPr algn="ctr">
                        <a:buClrTx/>
                        <a:buSzTx/>
                        <a:buNone/>
                      </a:pPr>
                      <a:r>
                        <a:rPr lang="en-US" sz="2400" b="1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重点</a:t>
                      </a:r>
                    </a:p>
                    <a:p>
                      <a:pPr algn="ctr">
                        <a:buClrTx/>
                        <a:buSzTx/>
                        <a:buNone/>
                      </a:pPr>
                      <a:r>
                        <a:rPr lang="en-US" sz="2400" b="1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句型</a:t>
                      </a:r>
                      <a:endParaRPr lang="zh-CN" altLang="en-US" sz="2400" b="1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just" fontAlgn="auto">
                        <a:lnSpc>
                          <a:spcPct val="135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9. She knows it’s not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 ________ 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her, but it 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___________</a:t>
                      </a:r>
                    </a:p>
                    <a:p>
                      <a:pPr indent="0" algn="just" fontAlgn="auto">
                        <a:lnSpc>
                          <a:spcPct val="135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    __________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!  她知道这对她不好,但尝起来很好!</a:t>
                      </a:r>
                    </a:p>
                    <a:p>
                      <a:pPr indent="0" algn="just" fontAlgn="auto">
                        <a:lnSpc>
                          <a:spcPct val="135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10.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 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do you 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 __________ 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school? </a:t>
                      </a:r>
                    </a:p>
                    <a:p>
                      <a:pPr indent="0" algn="just" fontAlgn="auto">
                        <a:lnSpc>
                          <a:spcPct val="135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你怎样去上学?</a:t>
                      </a:r>
                    </a:p>
                    <a:p>
                      <a:pPr indent="0" algn="just" fontAlgn="auto">
                        <a:lnSpc>
                          <a:spcPct val="135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11. 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 __________ 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is it 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 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your home 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</a:t>
                      </a:r>
                    </a:p>
                    <a:p>
                      <a:pPr indent="0" algn="just" fontAlgn="auto">
                        <a:lnSpc>
                          <a:spcPct val="135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school?  从你家到学校有多远?</a:t>
                      </a:r>
                    </a:p>
                    <a:p>
                      <a:pPr indent="0" algn="just" fontAlgn="auto">
                        <a:lnSpc>
                          <a:spcPct val="135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12.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 __________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does it take you to get to school? </a:t>
                      </a:r>
                    </a:p>
                    <a:p>
                      <a:pPr indent="0" algn="just" fontAlgn="auto">
                        <a:lnSpc>
                          <a:spcPct val="135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你到达学校要用多长时间?　</a:t>
                      </a:r>
                    </a:p>
                    <a:p>
                      <a:pPr indent="0" algn="just" fontAlgn="auto">
                        <a:lnSpc>
                          <a:spcPct val="135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13. 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many students, 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 __________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to get to school. </a:t>
                      </a:r>
                    </a:p>
                    <a:p>
                      <a:pPr indent="0" algn="just" fontAlgn="auto">
                        <a:lnSpc>
                          <a:spcPct val="135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对于许多学生而言,去学校是很容易的。　 　　　　</a:t>
                      </a: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4688840" y="1590040"/>
            <a:ext cx="10217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good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6323330" y="1643380"/>
            <a:ext cx="9321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for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8890000" y="1631950"/>
            <a:ext cx="13506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tastes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395220" y="2052955"/>
            <a:ext cx="12712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good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2542540" y="2621280"/>
            <a:ext cx="12719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How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5085715" y="2586355"/>
            <a:ext cx="8521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get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6758305" y="2616835"/>
            <a:ext cx="6584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to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2576830" y="3568700"/>
            <a:ext cx="90805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How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4257040" y="3617595"/>
            <a:ext cx="6927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far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6371590" y="3618865"/>
            <a:ext cx="10026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from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9420860" y="3594735"/>
            <a:ext cx="56769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to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2383790" y="4604385"/>
            <a:ext cx="106743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How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4121150" y="4563110"/>
            <a:ext cx="11918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long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2531110" y="5593080"/>
            <a:ext cx="105600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For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6085205" y="5581015"/>
            <a:ext cx="9194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it’s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7913370" y="5538470"/>
            <a:ext cx="9194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easy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9" grpId="0"/>
      <p:bldP spid="19" grpId="1"/>
      <p:bldP spid="20" grpId="0"/>
      <p:bldP spid="20" grpId="1"/>
      <p:bldP spid="21" grpId="0"/>
      <p:bldP spid="21" grpId="1"/>
      <p:bldP spid="22" grpId="0"/>
      <p:bldP spid="22" grpId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6219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3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七年级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下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1—4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25710" y="969010"/>
            <a:ext cx="1675765" cy="454025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2" name="表格 1"/>
          <p:cNvGraphicFramePr/>
          <p:nvPr>
            <p:custDataLst>
              <p:tags r:id="rId2"/>
            </p:custDataLst>
          </p:nvPr>
        </p:nvGraphicFramePr>
        <p:xfrm>
          <a:off x="756920" y="1627505"/>
          <a:ext cx="10647045" cy="49377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09650"/>
                <a:gridCol w="9637395"/>
              </a:tblGrid>
              <a:tr h="4933950">
                <a:tc>
                  <a:txBody>
                    <a:bodyPr/>
                    <a:lstStyle/>
                    <a:p>
                      <a:pPr algn="ctr">
                        <a:buClrTx/>
                        <a:buSzTx/>
                        <a:buNone/>
                      </a:pPr>
                      <a:r>
                        <a:rPr lang="en-US" sz="2400" b="1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重点</a:t>
                      </a:r>
                    </a:p>
                    <a:p>
                      <a:pPr algn="ctr">
                        <a:buClrTx/>
                        <a:buSzTx/>
                        <a:buNone/>
                      </a:pPr>
                      <a:r>
                        <a:rPr lang="en-US" sz="2400" b="1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句型</a:t>
                      </a:r>
                      <a:endParaRPr lang="zh-CN" altLang="en-US" sz="2400" b="1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just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14.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 __________ 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 very big river 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 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their school </a:t>
                      </a:r>
                    </a:p>
                    <a:p>
                      <a:pPr indent="0" algn="just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the village.  </a:t>
                      </a:r>
                    </a:p>
                    <a:p>
                      <a:pPr indent="0" algn="just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在他们学校和村庄之间有一条大河。</a:t>
                      </a:r>
                    </a:p>
                    <a:p>
                      <a:pPr indent="0" algn="just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15. One 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___________ 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boy, Liang liang, 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the river every school day.  一个11岁男孩亮亮每个上学的日子都要穿过这条河。</a:t>
                      </a:r>
                    </a:p>
                    <a:p>
                      <a:pPr indent="0" algn="just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16. 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 __________ 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late for class.  </a:t>
                      </a:r>
                    </a:p>
                    <a:p>
                      <a:pPr indent="0" algn="just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不要上课迟到。</a:t>
                      </a:r>
                    </a:p>
                    <a:p>
                      <a:pPr indent="0" algn="just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17. You must 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 __________ __________. </a:t>
                      </a:r>
                    </a:p>
                    <a:p>
                      <a:pPr indent="0" algn="just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你们必须要按时。 　　　　</a:t>
                      </a: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2524125" y="1685290"/>
            <a:ext cx="12363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There</a:t>
            </a:r>
            <a:endParaRPr lang="en-US" altLang="zh-CN"/>
          </a:p>
        </p:txBody>
      </p:sp>
      <p:sp>
        <p:nvSpPr>
          <p:cNvPr id="6" name="文本框 5"/>
          <p:cNvSpPr txBox="1"/>
          <p:nvPr/>
        </p:nvSpPr>
        <p:spPr>
          <a:xfrm>
            <a:off x="4324985" y="1697990"/>
            <a:ext cx="6362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endParaRPr lang="en-US" altLang="zh-CN"/>
          </a:p>
        </p:txBody>
      </p:sp>
      <p:sp>
        <p:nvSpPr>
          <p:cNvPr id="7" name="文本框 6"/>
          <p:cNvSpPr txBox="1"/>
          <p:nvPr/>
        </p:nvSpPr>
        <p:spPr>
          <a:xfrm>
            <a:off x="7600950" y="1698625"/>
            <a:ext cx="16465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between</a:t>
            </a:r>
            <a:endParaRPr lang="en-US" altLang="zh-CN"/>
          </a:p>
        </p:txBody>
      </p:sp>
      <p:sp>
        <p:nvSpPr>
          <p:cNvPr id="8" name="文本框 7"/>
          <p:cNvSpPr txBox="1"/>
          <p:nvPr/>
        </p:nvSpPr>
        <p:spPr>
          <a:xfrm>
            <a:off x="2440305" y="2242820"/>
            <a:ext cx="9994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endParaRPr lang="en-US" altLang="zh-CN"/>
          </a:p>
        </p:txBody>
      </p:sp>
      <p:sp>
        <p:nvSpPr>
          <p:cNvPr id="9" name="文本框 8"/>
          <p:cNvSpPr txBox="1"/>
          <p:nvPr/>
        </p:nvSpPr>
        <p:spPr>
          <a:xfrm>
            <a:off x="2896870" y="3297555"/>
            <a:ext cx="26892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11-year-old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7035165" y="3336290"/>
            <a:ext cx="14097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crosses</a:t>
            </a:r>
            <a:endParaRPr lang="en-US" altLang="zh-CN"/>
          </a:p>
        </p:txBody>
      </p:sp>
      <p:sp>
        <p:nvSpPr>
          <p:cNvPr id="12" name="文本框 11"/>
          <p:cNvSpPr txBox="1"/>
          <p:nvPr/>
        </p:nvSpPr>
        <p:spPr>
          <a:xfrm>
            <a:off x="2440305" y="4455795"/>
            <a:ext cx="10674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Don’t</a:t>
            </a:r>
            <a:endParaRPr lang="en-US" altLang="zh-CN"/>
          </a:p>
        </p:txBody>
      </p:sp>
      <p:sp>
        <p:nvSpPr>
          <p:cNvPr id="13" name="文本框 12"/>
          <p:cNvSpPr txBox="1"/>
          <p:nvPr/>
        </p:nvSpPr>
        <p:spPr>
          <a:xfrm>
            <a:off x="3904615" y="4431665"/>
            <a:ext cx="15665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arrive/be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3977640" y="5547360"/>
            <a:ext cx="7829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</a:t>
            </a:r>
            <a:endParaRPr lang="en-US" altLang="zh-CN"/>
          </a:p>
        </p:txBody>
      </p:sp>
      <p:sp>
        <p:nvSpPr>
          <p:cNvPr id="15" name="文本框 14"/>
          <p:cNvSpPr txBox="1"/>
          <p:nvPr/>
        </p:nvSpPr>
        <p:spPr>
          <a:xfrm>
            <a:off x="5471795" y="5537200"/>
            <a:ext cx="6699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 </a:t>
            </a:r>
            <a:endParaRPr lang="en-US" altLang="zh-CN"/>
          </a:p>
        </p:txBody>
      </p:sp>
      <p:sp>
        <p:nvSpPr>
          <p:cNvPr id="16" name="文本框 15"/>
          <p:cNvSpPr txBox="1"/>
          <p:nvPr/>
        </p:nvSpPr>
        <p:spPr>
          <a:xfrm>
            <a:off x="7027545" y="5502275"/>
            <a:ext cx="9766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time</a:t>
            </a:r>
            <a:endParaRPr lang="en-US" altLang="zh-CN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6219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3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七年级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下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1—4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25710" y="969010"/>
            <a:ext cx="1675765" cy="454025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2" name="表格 1"/>
          <p:cNvGraphicFramePr/>
          <p:nvPr>
            <p:custDataLst>
              <p:tags r:id="rId2"/>
            </p:custDataLst>
          </p:nvPr>
        </p:nvGraphicFramePr>
        <p:xfrm>
          <a:off x="813435" y="1627505"/>
          <a:ext cx="10590530" cy="438848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04570"/>
                <a:gridCol w="9585960"/>
              </a:tblGrid>
              <a:tr h="4388485">
                <a:tc>
                  <a:txBody>
                    <a:bodyPr/>
                    <a:lstStyle/>
                    <a:p>
                      <a:pPr algn="ctr">
                        <a:buClrTx/>
                        <a:buSzTx/>
                        <a:buNone/>
                      </a:pPr>
                      <a:r>
                        <a:rPr lang="en-US" sz="2400" b="1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重点</a:t>
                      </a:r>
                    </a:p>
                    <a:p>
                      <a:pPr algn="ctr">
                        <a:buClrTx/>
                        <a:buSzTx/>
                        <a:buNone/>
                      </a:pPr>
                      <a:r>
                        <a:rPr lang="en-US" sz="2400" b="1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句型</a:t>
                      </a:r>
                      <a:endParaRPr lang="zh-CN" altLang="en-US" sz="2400" b="1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just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18. It’s 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 __________ __________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at school. </a:t>
                      </a:r>
                    </a:p>
                    <a:p>
                      <a:pPr indent="0" algn="just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这是我上学的第一天。</a:t>
                      </a:r>
                    </a:p>
                    <a:p>
                      <a:pPr indent="0" algn="just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19. We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 __________ 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be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 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in the library. </a:t>
                      </a:r>
                    </a:p>
                    <a:p>
                      <a:pPr indent="0" algn="just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在图书馆里我们必须要安静。</a:t>
                      </a:r>
                    </a:p>
                    <a:p>
                      <a:pPr indent="0" algn="just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20. After dinner, I ca’t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 __________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 </a:t>
                      </a:r>
                    </a:p>
                    <a:p>
                      <a:pPr indent="0" algn="just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晚饭后,我也不能放松。　 　　　　</a:t>
                      </a: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3144520" y="2175510"/>
            <a:ext cx="6699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my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4654550" y="2195195"/>
            <a:ext cx="1078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first</a:t>
            </a:r>
            <a:endParaRPr lang="en-US" altLang="zh-CN"/>
          </a:p>
        </p:txBody>
      </p:sp>
      <p:sp>
        <p:nvSpPr>
          <p:cNvPr id="7" name="文本框 6"/>
          <p:cNvSpPr txBox="1"/>
          <p:nvPr/>
        </p:nvSpPr>
        <p:spPr>
          <a:xfrm>
            <a:off x="6321425" y="2179955"/>
            <a:ext cx="8515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day</a:t>
            </a:r>
            <a:endParaRPr lang="en-US" altLang="zh-CN"/>
          </a:p>
        </p:txBody>
      </p:sp>
      <p:sp>
        <p:nvSpPr>
          <p:cNvPr id="8" name="文本框 7"/>
          <p:cNvSpPr txBox="1"/>
          <p:nvPr/>
        </p:nvSpPr>
        <p:spPr>
          <a:xfrm>
            <a:off x="3065145" y="3343275"/>
            <a:ext cx="9874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have</a:t>
            </a:r>
            <a:endParaRPr lang="en-US" altLang="zh-CN"/>
          </a:p>
        </p:txBody>
      </p:sp>
      <p:sp>
        <p:nvSpPr>
          <p:cNvPr id="9" name="文本框 8"/>
          <p:cNvSpPr txBox="1"/>
          <p:nvPr/>
        </p:nvSpPr>
        <p:spPr>
          <a:xfrm>
            <a:off x="4733925" y="3330575"/>
            <a:ext cx="7042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endParaRPr lang="en-US" altLang="zh-CN"/>
          </a:p>
        </p:txBody>
      </p:sp>
      <p:sp>
        <p:nvSpPr>
          <p:cNvPr id="11" name="文本框 10"/>
          <p:cNvSpPr txBox="1"/>
          <p:nvPr/>
        </p:nvSpPr>
        <p:spPr>
          <a:xfrm>
            <a:off x="6504940" y="3245485"/>
            <a:ext cx="13277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quiet</a:t>
            </a:r>
            <a:endParaRPr lang="en-US" altLang="zh-CN"/>
          </a:p>
        </p:txBody>
      </p:sp>
      <p:sp>
        <p:nvSpPr>
          <p:cNvPr id="12" name="文本框 11"/>
          <p:cNvSpPr txBox="1"/>
          <p:nvPr/>
        </p:nvSpPr>
        <p:spPr>
          <a:xfrm>
            <a:off x="5017770" y="4410075"/>
            <a:ext cx="10668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relax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6505575" y="4432935"/>
            <a:ext cx="13277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either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1" grpId="0"/>
      <p:bldP spid="11" grpId="1"/>
      <p:bldP spid="12" grpId="0"/>
      <p:bldP spid="12" grpId="1"/>
      <p:bldP spid="13" grpId="0"/>
      <p:bldP spid="13" grpId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6219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3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七年级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下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1—4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25710" y="969010"/>
            <a:ext cx="1675765" cy="454025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3" name="表格 2"/>
          <p:cNvGraphicFramePr/>
          <p:nvPr>
            <p:custDataLst>
              <p:tags r:id="rId2"/>
            </p:custDataLst>
          </p:nvPr>
        </p:nvGraphicFramePr>
        <p:xfrm>
          <a:off x="1222375" y="1884045"/>
          <a:ext cx="9646285" cy="459613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36575"/>
                <a:gridCol w="9109710"/>
              </a:tblGrid>
              <a:tr h="120078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方正黑体_GBK" charset="0"/>
                        </a:rPr>
                        <a:t>语法</a:t>
                      </a:r>
                      <a:endParaRPr lang="en-US" altLang="en-US" sz="2400" b="1">
                        <a:solidFill>
                          <a:srgbClr val="FF00FF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1.情态动词can表能力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2.频度副词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3.祈使句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4.情态动词haveto与must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0157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方正黑体_GBK" charset="0"/>
                        </a:rPr>
                        <a:t>话题</a:t>
                      </a:r>
                      <a:endParaRPr lang="en-US" altLang="en-US" sz="2400" b="1">
                        <a:solidFill>
                          <a:srgbClr val="FF00FF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Unit1Joiningaclub(参加俱乐部)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Unit2Dailyroutines(日常生活)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Unit3Transportation(交通工具)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Unit4Rules(规则)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custDataLst>
      <p:tags r:id="rId1"/>
    </p:custData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41630" y="659130"/>
            <a:ext cx="11577955" cy="605853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57150" y="9017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-635" y="18161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3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课时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七年级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(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下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)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—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</a:p>
        </p:txBody>
      </p:sp>
      <p:sp>
        <p:nvSpPr>
          <p:cNvPr id="6" name="圆角矩形 5"/>
          <p:cNvSpPr/>
          <p:nvPr/>
        </p:nvSpPr>
        <p:spPr>
          <a:xfrm>
            <a:off x="810895" y="2165350"/>
            <a:ext cx="3359785" cy="3221355"/>
          </a:xfrm>
          <a:prstGeom prst="roundRect">
            <a:avLst>
              <a:gd name="adj" fmla="val 4007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50800" dir="5400000" algn="ctr" rotWithShape="0">
              <a:srgbClr val="000000">
                <a:alpha val="15652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7" name="文本框 6"/>
          <p:cNvSpPr txBox="1"/>
          <p:nvPr/>
        </p:nvSpPr>
        <p:spPr>
          <a:xfrm>
            <a:off x="1163955" y="2966085"/>
            <a:ext cx="2849880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spc="600" dirty="0">
                <a:solidFill>
                  <a:srgbClr val="FAB5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anti SC" panose="02010600040101010101" pitchFamily="2" charset="-122"/>
                <a:ea typeface="Yuanti SC" panose="02010600040101010101" pitchFamily="2" charset="-122"/>
              </a:rPr>
              <a:t>数据共享  </a:t>
            </a:r>
            <a:endParaRPr lang="en-US" altLang="zh-CN" sz="4400" b="1" spc="600" dirty="0">
              <a:solidFill>
                <a:srgbClr val="FAB52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Yuanti SC" panose="02010600040101010101" pitchFamily="2" charset="-122"/>
              <a:ea typeface="Yuanti SC" panose="02010600040101010101" pitchFamily="2" charset="-122"/>
            </a:endParaRPr>
          </a:p>
          <a:p>
            <a:r>
              <a:rPr lang="zh-CN" altLang="en-US" sz="4400" b="1" spc="600" dirty="0">
                <a:solidFill>
                  <a:srgbClr val="FAB5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anti SC" panose="02010600040101010101" pitchFamily="2" charset="-122"/>
                <a:ea typeface="Yuanti SC" panose="02010600040101010101" pitchFamily="2" charset="-122"/>
              </a:rPr>
              <a:t>考点聚焦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79967" y="92501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4046220" y="1747520"/>
            <a:ext cx="287020" cy="4851400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9" name="三角形 7"/>
          <p:cNvSpPr/>
          <p:nvPr/>
        </p:nvSpPr>
        <p:spPr>
          <a:xfrm>
            <a:off x="3829050" y="1137285"/>
            <a:ext cx="720725" cy="621030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9" name="文本框 18">
            <a:hlinkClick r:id="rId4" action="ppaction://hlinksldjump"/>
          </p:cNvPr>
          <p:cNvSpPr txBox="1"/>
          <p:nvPr/>
        </p:nvSpPr>
        <p:spPr>
          <a:xfrm>
            <a:off x="4483735" y="828040"/>
            <a:ext cx="472376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60000"/>
              </a:lnSpc>
            </a:pPr>
            <a:r>
              <a:rPr lang="zh-CN" altLang="en-US" sz="20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考点</a:t>
            </a:r>
            <a:r>
              <a:rPr lang="en-US" altLang="zh-CN" sz="20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       辨析watch、look</a:t>
            </a:r>
            <a:r>
              <a:rPr lang="zh-CN" altLang="en-US" sz="20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、</a:t>
            </a:r>
            <a:r>
              <a:rPr lang="en-US" altLang="zh-CN" sz="20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see 与read </a:t>
            </a:r>
            <a:endParaRPr lang="zh-CN" altLang="en-US" sz="2000"/>
          </a:p>
        </p:txBody>
      </p:sp>
      <p:sp>
        <p:nvSpPr>
          <p:cNvPr id="21" name="文本框 20">
            <a:hlinkClick r:id="rId5" action="ppaction://hlinksldjump"/>
          </p:cNvPr>
          <p:cNvSpPr txBox="1"/>
          <p:nvPr/>
        </p:nvSpPr>
        <p:spPr>
          <a:xfrm>
            <a:off x="4475480" y="1294765"/>
            <a:ext cx="460946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lnSpc>
                <a:spcPct val="160000"/>
              </a:lnSpc>
              <a:buClrTx/>
              <a:buSzTx/>
              <a:buFontTx/>
            </a:pPr>
            <a:r>
              <a:rPr lang="zh-CN" altLang="en-US" sz="20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考点   </a:t>
            </a:r>
            <a:r>
              <a:rPr lang="en-US" altLang="zh-CN" sz="20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    </a:t>
            </a:r>
            <a:r>
              <a:rPr lang="zh-CN" altLang="en-US" sz="20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辨析say、tell、talk、与speak  </a:t>
            </a:r>
          </a:p>
        </p:txBody>
      </p:sp>
      <p:sp>
        <p:nvSpPr>
          <p:cNvPr id="22" name="文本框 21">
            <a:hlinkClick r:id="rId6" action="ppaction://hlinksldjump"/>
          </p:cNvPr>
          <p:cNvSpPr txBox="1"/>
          <p:nvPr/>
        </p:nvSpPr>
        <p:spPr>
          <a:xfrm>
            <a:off x="4409440" y="1823085"/>
            <a:ext cx="792416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lnSpc>
                <a:spcPct val="160000"/>
              </a:lnSpc>
              <a:buClrTx/>
              <a:buSzTx/>
              <a:buFontTx/>
            </a:pPr>
            <a:r>
              <a:rPr lang="zh-CN" altLang="en-US" sz="20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考点</a:t>
            </a:r>
            <a:r>
              <a:rPr lang="en-US" altLang="zh-CN" sz="20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 </a:t>
            </a:r>
            <a:r>
              <a:rPr lang="zh-CN" altLang="en-US" sz="20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  </a:t>
            </a:r>
            <a:r>
              <a:rPr lang="en-US" altLang="zh-CN" sz="20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 </a:t>
            </a:r>
            <a:r>
              <a:rPr lang="zh-CN" altLang="en-US" sz="20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  </a:t>
            </a:r>
            <a:r>
              <a:rPr lang="en-US" altLang="zh-CN" sz="20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  </a:t>
            </a:r>
            <a:r>
              <a:rPr lang="zh-CN" altLang="en-US" sz="20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辨析be good at、be good for、be good with、与be good</a:t>
            </a:r>
          </a:p>
          <a:p>
            <a:pPr lvl="0" algn="l">
              <a:lnSpc>
                <a:spcPct val="160000"/>
              </a:lnSpc>
              <a:buClrTx/>
              <a:buSzTx/>
              <a:buFontTx/>
            </a:pPr>
            <a:r>
              <a:rPr lang="zh-CN" altLang="en-US" sz="20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 </a:t>
            </a:r>
            <a:r>
              <a:rPr lang="en-US" altLang="zh-CN" sz="20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                 </a:t>
            </a:r>
            <a:r>
              <a:rPr lang="zh-CN" altLang="en-US" sz="20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to</a:t>
            </a:r>
          </a:p>
        </p:txBody>
      </p:sp>
      <p:sp>
        <p:nvSpPr>
          <p:cNvPr id="23" name="文本框 22">
            <a:hlinkClick r:id="rId7" action="ppaction://hlinksldjump"/>
          </p:cNvPr>
          <p:cNvSpPr txBox="1"/>
          <p:nvPr/>
        </p:nvSpPr>
        <p:spPr>
          <a:xfrm>
            <a:off x="4456430" y="2593975"/>
            <a:ext cx="73787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lnSpc>
                <a:spcPct val="160000"/>
              </a:lnSpc>
              <a:buClrTx/>
              <a:buSzTx/>
              <a:buFontTx/>
            </a:pPr>
            <a:r>
              <a:rPr lang="zh-CN" altLang="en-US" sz="20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考点  </a:t>
            </a:r>
            <a:r>
              <a:rPr lang="en-US" altLang="zh-CN" sz="20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     </a:t>
            </a:r>
            <a:r>
              <a:rPr lang="zh-CN" altLang="en-US" sz="20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辨析sometimes、some times、some time与sometime</a:t>
            </a:r>
          </a:p>
        </p:txBody>
      </p:sp>
      <p:sp>
        <p:nvSpPr>
          <p:cNvPr id="24" name="文本框 23">
            <a:hlinkClick r:id="rId8" action="ppaction://hlinksldjump"/>
          </p:cNvPr>
          <p:cNvSpPr txBox="1"/>
          <p:nvPr/>
        </p:nvSpPr>
        <p:spPr>
          <a:xfrm>
            <a:off x="4448175" y="3136900"/>
            <a:ext cx="45529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lnSpc>
                <a:spcPct val="160000"/>
              </a:lnSpc>
              <a:buClrTx/>
              <a:buSzTx/>
              <a:buFontTx/>
            </a:pPr>
            <a:r>
              <a:rPr lang="zh-CN" altLang="en-US" sz="20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考点      </a:t>
            </a:r>
            <a:r>
              <a:rPr lang="en-US" altLang="zh-CN" sz="20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  </a:t>
            </a:r>
            <a:r>
              <a:rPr lang="zh-CN" altLang="en-US" sz="20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辨析join与take part in</a:t>
            </a:r>
          </a:p>
        </p:txBody>
      </p:sp>
      <p:sp>
        <p:nvSpPr>
          <p:cNvPr id="25" name="文本框 24">
            <a:hlinkClick r:id="rId9" action="ppaction://hlinksldjump"/>
          </p:cNvPr>
          <p:cNvSpPr txBox="1"/>
          <p:nvPr/>
        </p:nvSpPr>
        <p:spPr>
          <a:xfrm>
            <a:off x="4497705" y="3689350"/>
            <a:ext cx="675576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lnSpc>
                <a:spcPct val="160000"/>
              </a:lnSpc>
              <a:buClrTx/>
              <a:buSzTx/>
              <a:buFontTx/>
            </a:pPr>
            <a:r>
              <a:rPr lang="zh-CN" altLang="en-US" sz="20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考点     </a:t>
            </a:r>
            <a:r>
              <a:rPr lang="en-US" altLang="zh-CN" sz="20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   </a:t>
            </a:r>
            <a:r>
              <a:rPr lang="zh-CN" altLang="en-US" sz="20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辨析put on、wear、dress与in</a:t>
            </a:r>
          </a:p>
        </p:txBody>
      </p:sp>
      <p:sp>
        <p:nvSpPr>
          <p:cNvPr id="26" name="文本框 25">
            <a:hlinkClick r:id="rId10" action="ppaction://hlinksldjump"/>
          </p:cNvPr>
          <p:cNvSpPr txBox="1"/>
          <p:nvPr/>
        </p:nvSpPr>
        <p:spPr>
          <a:xfrm>
            <a:off x="4498340" y="4156710"/>
            <a:ext cx="45643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lnSpc>
                <a:spcPct val="160000"/>
              </a:lnSpc>
              <a:buClrTx/>
              <a:buSzTx/>
              <a:buFontTx/>
            </a:pPr>
            <a:r>
              <a:rPr lang="zh-CN" altLang="en-US" sz="20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考点      </a:t>
            </a:r>
            <a:r>
              <a:rPr lang="en-US" altLang="zh-CN" sz="20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  </a:t>
            </a:r>
            <a:r>
              <a:rPr lang="zh-CN" altLang="en-US" sz="20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make 的用法</a:t>
            </a:r>
          </a:p>
        </p:txBody>
      </p:sp>
      <p:sp>
        <p:nvSpPr>
          <p:cNvPr id="27" name="文本框 26">
            <a:hlinkClick r:id="rId11" action="ppaction://hlinksldjump"/>
          </p:cNvPr>
          <p:cNvSpPr txBox="1"/>
          <p:nvPr/>
        </p:nvSpPr>
        <p:spPr>
          <a:xfrm>
            <a:off x="4494530" y="4640580"/>
            <a:ext cx="397383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lnSpc>
                <a:spcPct val="160000"/>
              </a:lnSpc>
              <a:buClrTx/>
              <a:buSzTx/>
              <a:buFontTx/>
            </a:pPr>
            <a:r>
              <a:rPr lang="zh-CN" altLang="en-US" sz="20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考点      </a:t>
            </a:r>
            <a:r>
              <a:rPr lang="en-US" altLang="zh-CN" sz="20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 </a:t>
            </a:r>
            <a:r>
              <a:rPr lang="zh-CN" altLang="en-US" sz="20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show的用法</a:t>
            </a:r>
          </a:p>
        </p:txBody>
      </p:sp>
      <p:sp>
        <p:nvSpPr>
          <p:cNvPr id="29" name="文本框 28">
            <a:hlinkClick r:id="rId12" action="ppaction://hlinksldjump"/>
          </p:cNvPr>
          <p:cNvSpPr txBox="1"/>
          <p:nvPr/>
        </p:nvSpPr>
        <p:spPr>
          <a:xfrm>
            <a:off x="4486275" y="5129530"/>
            <a:ext cx="384873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lnSpc>
                <a:spcPct val="160000"/>
              </a:lnSpc>
              <a:buClrTx/>
              <a:buSzTx/>
              <a:buFontTx/>
            </a:pPr>
            <a:r>
              <a:rPr lang="zh-CN" altLang="en-US" sz="20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考点      </a:t>
            </a:r>
            <a:r>
              <a:rPr lang="en-US" altLang="zh-CN" sz="20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  </a:t>
            </a:r>
            <a:r>
              <a:rPr lang="zh-CN" altLang="en-US" sz="20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exercise的用法  </a:t>
            </a:r>
          </a:p>
        </p:txBody>
      </p:sp>
      <p:sp>
        <p:nvSpPr>
          <p:cNvPr id="30" name="文本框 29">
            <a:hlinkClick r:id="rId13" action="ppaction://hlinksldjump"/>
          </p:cNvPr>
          <p:cNvSpPr txBox="1"/>
          <p:nvPr/>
        </p:nvSpPr>
        <p:spPr>
          <a:xfrm>
            <a:off x="4478020" y="5552440"/>
            <a:ext cx="404241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lnSpc>
                <a:spcPct val="160000"/>
              </a:lnSpc>
              <a:buClrTx/>
              <a:buSzTx/>
              <a:buFontTx/>
            </a:pPr>
            <a:r>
              <a:rPr lang="zh-CN" altLang="en-US" sz="20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考点  </a:t>
            </a:r>
            <a:r>
              <a:rPr lang="en-US" altLang="zh-CN" sz="20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 </a:t>
            </a:r>
            <a:r>
              <a:rPr lang="zh-CN" altLang="en-US" sz="20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     交通方式的表达  </a:t>
            </a:r>
          </a:p>
        </p:txBody>
      </p:sp>
      <p:sp>
        <p:nvSpPr>
          <p:cNvPr id="31" name="文本框 30">
            <a:hlinkClick r:id="rId14" action="ppaction://hlinksldjump"/>
          </p:cNvPr>
          <p:cNvSpPr txBox="1"/>
          <p:nvPr/>
        </p:nvSpPr>
        <p:spPr>
          <a:xfrm>
            <a:off x="4500245" y="5998210"/>
            <a:ext cx="567880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lnSpc>
                <a:spcPct val="160000"/>
              </a:lnSpc>
              <a:buClrTx/>
              <a:buSzTx/>
              <a:buFontTx/>
            </a:pPr>
            <a:r>
              <a:rPr lang="zh-CN" altLang="en-US" sz="20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考点  </a:t>
            </a:r>
            <a:r>
              <a:rPr lang="en-US" altLang="zh-CN" sz="20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 </a:t>
            </a:r>
            <a:r>
              <a:rPr lang="zh-CN" altLang="en-US" sz="20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 </a:t>
            </a:r>
            <a:r>
              <a:rPr lang="en-US" altLang="zh-CN" sz="20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     </a:t>
            </a:r>
            <a:r>
              <a:rPr lang="zh-CN" altLang="en-US" sz="20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How far is it from..to...?</a:t>
            </a:r>
          </a:p>
          <a:p>
            <a:pPr lvl="0" algn="l">
              <a:lnSpc>
                <a:spcPct val="160000"/>
              </a:lnSpc>
              <a:buClrTx/>
              <a:buSzTx/>
              <a:buFontTx/>
            </a:pPr>
            <a:endParaRPr lang="zh-CN" altLang="en-US" sz="20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5114925" y="2773680"/>
            <a:ext cx="363220" cy="363220"/>
          </a:xfrm>
          <a:prstGeom prst="ellipse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/>
              <a:t>四</a:t>
            </a:r>
          </a:p>
        </p:txBody>
      </p:sp>
      <p:sp>
        <p:nvSpPr>
          <p:cNvPr id="11" name="椭圆 10"/>
          <p:cNvSpPr/>
          <p:nvPr/>
        </p:nvSpPr>
        <p:spPr>
          <a:xfrm>
            <a:off x="5106670" y="2033905"/>
            <a:ext cx="363220" cy="363220"/>
          </a:xfrm>
          <a:prstGeom prst="ellipse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/>
              <a:t>三</a:t>
            </a:r>
          </a:p>
        </p:txBody>
      </p:sp>
      <p:sp>
        <p:nvSpPr>
          <p:cNvPr id="12" name="椭圆 11"/>
          <p:cNvSpPr/>
          <p:nvPr/>
        </p:nvSpPr>
        <p:spPr>
          <a:xfrm>
            <a:off x="5122545" y="1474470"/>
            <a:ext cx="363220" cy="363220"/>
          </a:xfrm>
          <a:prstGeom prst="ellipse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/>
              <a:t>二</a:t>
            </a:r>
          </a:p>
        </p:txBody>
      </p:sp>
      <p:sp>
        <p:nvSpPr>
          <p:cNvPr id="13" name="椭圆 12"/>
          <p:cNvSpPr/>
          <p:nvPr/>
        </p:nvSpPr>
        <p:spPr>
          <a:xfrm>
            <a:off x="5114290" y="1002665"/>
            <a:ext cx="363220" cy="363220"/>
          </a:xfrm>
          <a:prstGeom prst="ellipse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/>
              <a:t>一</a:t>
            </a:r>
          </a:p>
        </p:txBody>
      </p:sp>
      <p:sp>
        <p:nvSpPr>
          <p:cNvPr id="16" name="椭圆 15"/>
          <p:cNvSpPr/>
          <p:nvPr/>
        </p:nvSpPr>
        <p:spPr>
          <a:xfrm>
            <a:off x="5178425" y="5742305"/>
            <a:ext cx="363855" cy="386080"/>
          </a:xfrm>
          <a:prstGeom prst="ellipse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/>
              <a:t>十</a:t>
            </a:r>
          </a:p>
        </p:txBody>
      </p:sp>
      <p:sp>
        <p:nvSpPr>
          <p:cNvPr id="17" name="椭圆 16"/>
          <p:cNvSpPr/>
          <p:nvPr/>
        </p:nvSpPr>
        <p:spPr>
          <a:xfrm>
            <a:off x="5172710" y="5309870"/>
            <a:ext cx="363855" cy="386080"/>
          </a:xfrm>
          <a:prstGeom prst="ellipse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/>
              <a:t>九</a:t>
            </a:r>
          </a:p>
        </p:txBody>
      </p:sp>
      <p:sp>
        <p:nvSpPr>
          <p:cNvPr id="20" name="椭圆 19"/>
          <p:cNvSpPr/>
          <p:nvPr/>
        </p:nvSpPr>
        <p:spPr>
          <a:xfrm>
            <a:off x="5170805" y="4814570"/>
            <a:ext cx="363855" cy="386080"/>
          </a:xfrm>
          <a:prstGeom prst="ellipse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/>
              <a:t>八</a:t>
            </a:r>
          </a:p>
        </p:txBody>
      </p:sp>
      <p:sp>
        <p:nvSpPr>
          <p:cNvPr id="28" name="椭圆 27"/>
          <p:cNvSpPr/>
          <p:nvPr/>
        </p:nvSpPr>
        <p:spPr>
          <a:xfrm>
            <a:off x="5172710" y="4322445"/>
            <a:ext cx="363855" cy="386080"/>
          </a:xfrm>
          <a:prstGeom prst="ellipse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/>
              <a:t>七</a:t>
            </a:r>
          </a:p>
        </p:txBody>
      </p:sp>
      <p:sp>
        <p:nvSpPr>
          <p:cNvPr id="36" name="椭圆 35"/>
          <p:cNvSpPr/>
          <p:nvPr/>
        </p:nvSpPr>
        <p:spPr>
          <a:xfrm>
            <a:off x="5158105" y="3844290"/>
            <a:ext cx="363855" cy="386080"/>
          </a:xfrm>
          <a:prstGeom prst="ellipse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/>
              <a:t>六</a:t>
            </a:r>
          </a:p>
        </p:txBody>
      </p:sp>
      <p:sp>
        <p:nvSpPr>
          <p:cNvPr id="38" name="椭圆 37"/>
          <p:cNvSpPr/>
          <p:nvPr/>
        </p:nvSpPr>
        <p:spPr>
          <a:xfrm>
            <a:off x="5114925" y="3302635"/>
            <a:ext cx="363855" cy="386080"/>
          </a:xfrm>
          <a:prstGeom prst="ellipse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/>
              <a:t>五</a:t>
            </a:r>
          </a:p>
        </p:txBody>
      </p:sp>
      <p:sp>
        <p:nvSpPr>
          <p:cNvPr id="40" name="椭圆 39"/>
          <p:cNvSpPr/>
          <p:nvPr/>
        </p:nvSpPr>
        <p:spPr>
          <a:xfrm>
            <a:off x="5166360" y="6176010"/>
            <a:ext cx="431165" cy="431165"/>
          </a:xfrm>
          <a:prstGeom prst="ellipse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/>
              <a:t>十一</a:t>
            </a:r>
          </a:p>
        </p:txBody>
      </p:sp>
    </p:spTree>
    <p:custDataLst>
      <p:tags r:id="rId1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8378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3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七年级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下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1—4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考情分析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7898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2" name="表格 1"/>
          <p:cNvGraphicFramePr/>
          <p:nvPr>
            <p:custDataLst>
              <p:tags r:id="rId2"/>
            </p:custDataLst>
          </p:nvPr>
        </p:nvGraphicFramePr>
        <p:xfrm>
          <a:off x="652780" y="1488440"/>
          <a:ext cx="10785475" cy="515048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11555"/>
                <a:gridCol w="1278890"/>
                <a:gridCol w="2351405"/>
                <a:gridCol w="1014730"/>
                <a:gridCol w="1090930"/>
                <a:gridCol w="4037965"/>
              </a:tblGrid>
              <a:tr h="92837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2000" b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NEU-F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  <a:sym typeface="+mn-ea"/>
                        </a:rPr>
                        <a:t>完形填空</a:t>
                      </a:r>
                      <a:endParaRPr lang="en-US" altLang="en-US" sz="2000" b="1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  <a:p>
                      <a:pPr indent="0" algn="ctr">
                        <a:buNone/>
                      </a:pPr>
                      <a:endParaRPr lang="en-US" altLang="en-US" sz="20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  <a:sym typeface="+mn-ea"/>
                        </a:rPr>
                        <a:t>阅读理解</a:t>
                      </a:r>
                      <a:endParaRPr lang="en-US" altLang="en-US" sz="2000" b="1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  <a:p>
                      <a:pPr indent="0" algn="ctr">
                        <a:buNone/>
                      </a:pPr>
                      <a:endParaRPr lang="en-US" altLang="en-US" sz="20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  <a:sym typeface="+mn-ea"/>
                        </a:rPr>
                        <a:t>任务型阅读</a:t>
                      </a:r>
                      <a:endParaRPr lang="en-US" altLang="en-US" sz="2000" b="1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  <a:p>
                      <a:pPr indent="0" algn="ctr">
                        <a:buNone/>
                      </a:pPr>
                      <a:endParaRPr lang="en-US" altLang="en-US" sz="20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  <a:sym typeface="+mn-ea"/>
                        </a:rPr>
                        <a:t>词语运用</a:t>
                      </a:r>
                      <a:endParaRPr lang="en-US" altLang="en-US" sz="2000" b="1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  <a:sym typeface="+mn-ea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  <a:sym typeface="+mn-ea"/>
                        </a:rPr>
                        <a:t>书面表达</a:t>
                      </a:r>
                      <a:endParaRPr lang="en-US" altLang="en-US" sz="2000" b="1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  <a:p>
                      <a:pPr indent="0" algn="ctr">
                        <a:buNone/>
                      </a:pPr>
                      <a:endParaRPr lang="en-US" altLang="en-US" sz="20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1137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EU-FZ-S92" charset="0"/>
                        </a:rPr>
                        <a:t>2020</a:t>
                      </a:r>
                      <a:endParaRPr lang="en-US" altLang="en-US" sz="2000" b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NEU-F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—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四种不同的俱乐部来丰富学生的课余生活(对应话题:参加俱乐部)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—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—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—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0586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EU-FZ-S92" charset="0"/>
                        </a:rPr>
                        <a:t>2019</a:t>
                      </a:r>
                      <a:endParaRPr lang="en-US" altLang="en-US" sz="2000" b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NEU-F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—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—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—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—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生活中要知道感恩(对应话题:日常生活)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0487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EU-FZ-S92" charset="0"/>
                        </a:rPr>
                        <a:t>2016</a:t>
                      </a:r>
                      <a:r>
                        <a:rPr lang="en-US" sz="2000" b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—</a:t>
                      </a:r>
                      <a:r>
                        <a:rPr lang="en-US" sz="2000" b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EU-FZ-S92" charset="0"/>
                        </a:rPr>
                        <a:t>2018</a:t>
                      </a:r>
                      <a:endParaRPr lang="en-US" altLang="en-US" sz="2000" b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NEU-F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—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—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—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—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—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cxnSp>
        <p:nvCxnSpPr>
          <p:cNvPr id="3" name="直接连接符 2"/>
          <p:cNvCxnSpPr/>
          <p:nvPr/>
        </p:nvCxnSpPr>
        <p:spPr>
          <a:xfrm>
            <a:off x="640715" y="1525905"/>
            <a:ext cx="1023620" cy="88963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1024890" y="1553210"/>
            <a:ext cx="86169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方正黑体_GBK" charset="0"/>
              </a:rPr>
              <a:t>题型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683895" y="2014220"/>
            <a:ext cx="9220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方正黑体_GBK" charset="0"/>
              </a:rPr>
              <a:t>年份</a:t>
            </a:r>
            <a:endParaRPr lang="zh-CN" altLang="en-US"/>
          </a:p>
        </p:txBody>
      </p:sp>
    </p:spTree>
    <p:custDataLst>
      <p:tags r:id="rId1"/>
    </p:custData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340" y="801370"/>
            <a:ext cx="11577955" cy="589724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3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七年级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下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1—4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96819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6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68375"/>
            <a:ext cx="1746885" cy="443588"/>
            <a:chOff x="8480182" y="1575737"/>
            <a:chExt cx="1678579" cy="576444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93530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7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398145" y="2923540"/>
            <a:ext cx="7225030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【学法方法点拨】</a:t>
            </a:r>
            <a:endParaRPr lang="en-US" sz="2800" b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8" name="表格 7"/>
          <p:cNvGraphicFramePr/>
          <p:nvPr>
            <p:custDataLst>
              <p:tags r:id="rId2"/>
            </p:custDataLst>
          </p:nvPr>
        </p:nvGraphicFramePr>
        <p:xfrm>
          <a:off x="644525" y="3636010"/>
          <a:ext cx="10671810" cy="183007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38225"/>
                <a:gridCol w="3781425"/>
                <a:gridCol w="5852160"/>
              </a:tblGrid>
              <a:tr h="36703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单词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用法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例句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6304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en-US" sz="2400" b="1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NEU-HZ-S92" charset="0"/>
                          <a:cs typeface="Times New Roman" panose="02020603050405020304" pitchFamily="18" charset="0"/>
                        </a:rPr>
                        <a:t>watch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意为“观看;注视”,常作及物动词,宾语常为电视、比赛等</a:t>
                      </a: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Let’s go to the cinema to watch a movie. 让我们去电影院看电影吧。</a:t>
                      </a: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3" name="椭圆 7"/>
          <p:cNvSpPr>
            <a:spLocks noChangeAspect="1"/>
          </p:cNvSpPr>
          <p:nvPr>
            <p:custDataLst>
              <p:tags r:id="rId3"/>
            </p:custDataLst>
          </p:nvPr>
        </p:nvSpPr>
        <p:spPr>
          <a:xfrm>
            <a:off x="644675" y="2160732"/>
            <a:ext cx="1511539" cy="627895"/>
          </a:xfrm>
          <a:prstGeom prst="snipRoundRect">
            <a:avLst/>
          </a:prstGeom>
          <a:solidFill>
            <a:srgbClr val="FAB529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<a:noAutofit/>
          </a:bodyPr>
          <a:lstStyle/>
          <a:p>
            <a:pPr algn="ctr" fontAlgn="auto"/>
            <a:r>
              <a:rPr lang="zh-CN" altLang="en-US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考点一</a:t>
            </a:r>
            <a:endParaRPr lang="zh-CN" altLang="en-US" sz="2400" b="1" strike="noStrike" noProof="1">
              <a:solidFill>
                <a:schemeClr val="bg1"/>
              </a:solidFill>
            </a:endParaRPr>
          </a:p>
        </p:txBody>
      </p:sp>
      <p:sp>
        <p:nvSpPr>
          <p:cNvPr id="17" name="圆角矩形 6">
            <a:hlinkClick r:id=""/>
          </p:cNvPr>
          <p:cNvSpPr/>
          <p:nvPr>
            <p:custDataLst>
              <p:tags r:id="rId4"/>
            </p:custDataLst>
          </p:nvPr>
        </p:nvSpPr>
        <p:spPr>
          <a:xfrm flipH="1">
            <a:off x="2295525" y="2186940"/>
            <a:ext cx="5591810" cy="580390"/>
          </a:xfrm>
          <a:prstGeom prst="snip1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<a:lstStyle/>
          <a:p>
            <a:pPr algn="ctr" fontAlgn="auto"/>
            <a:r>
              <a:rPr lang="zh-CN" altLang="en-US" sz="2400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辨析</a:t>
            </a:r>
            <a:r>
              <a:rPr lang="en-US" altLang="zh-CN" sz="2400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watch</a:t>
            </a:r>
            <a:r>
              <a:rPr lang="zh-CN" altLang="en-US" sz="2400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、</a:t>
            </a:r>
            <a:r>
              <a:rPr lang="en-US" altLang="zh-CN" sz="2400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look</a:t>
            </a:r>
            <a:r>
              <a:rPr lang="zh-CN" altLang="en-US" sz="2400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、</a:t>
            </a:r>
            <a:r>
              <a:rPr lang="en-US" altLang="zh-CN" sz="2400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see</a:t>
            </a:r>
            <a:r>
              <a:rPr lang="zh-CN" altLang="en-US" sz="2400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 与</a:t>
            </a:r>
            <a:r>
              <a:rPr lang="en-US" altLang="zh-CN" sz="2400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read</a:t>
            </a:r>
          </a:p>
        </p:txBody>
      </p:sp>
      <p:sp>
        <p:nvSpPr>
          <p:cNvPr id="19" name="圆角矩形 18"/>
          <p:cNvSpPr/>
          <p:nvPr/>
        </p:nvSpPr>
        <p:spPr bwMode="auto">
          <a:xfrm rot="16200000">
            <a:off x="2169627" y="2419355"/>
            <a:ext cx="36000" cy="216000"/>
          </a:xfrm>
          <a:prstGeom prst="roundRect">
            <a:avLst>
              <a:gd name="adj" fmla="val 50000"/>
            </a:avLst>
          </a:prstGeom>
          <a:gradFill>
            <a:gsLst>
              <a:gs pos="74000">
                <a:schemeClr val="bg1"/>
              </a:gs>
              <a:gs pos="52000">
                <a:schemeClr val="bg1">
                  <a:lumMod val="85000"/>
                </a:schemeClr>
              </a:gs>
              <a:gs pos="23000">
                <a:schemeClr val="bg1">
                  <a:lumMod val="65000"/>
                </a:schemeClr>
              </a:gs>
              <a:gs pos="0">
                <a:schemeClr val="bg1">
                  <a:lumMod val="50000"/>
                </a:schemeClr>
              </a:gs>
              <a:gs pos="100000">
                <a:schemeClr val="bg1">
                  <a:lumMod val="65000"/>
                </a:schemeClr>
              </a:gs>
            </a:gsLst>
            <a:lin ang="5400000" scaled="1"/>
          </a:gradFill>
          <a:ln w="9525">
            <a:gradFill flip="none" rotWithShape="1">
              <a:gsLst>
                <a:gs pos="0">
                  <a:schemeClr val="bg1">
                    <a:lumMod val="65000"/>
                  </a:schemeClr>
                </a:gs>
                <a:gs pos="44000">
                  <a:schemeClr val="bg1">
                    <a:lumMod val="75000"/>
                  </a:schemeClr>
                </a:gs>
                <a:gs pos="78000">
                  <a:schemeClr val="bg1"/>
                </a:gs>
                <a:gs pos="61000">
                  <a:schemeClr val="bg1">
                    <a:lumMod val="10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0"/>
              <a:tileRect/>
            </a:gradFill>
          </a:ln>
          <a:effectLst>
            <a:outerShdw blurRad="254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15">
              <a:solidFill>
                <a:prstClr val="white"/>
              </a:solidFill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3085465" y="1536065"/>
            <a:ext cx="3643630" cy="503555"/>
          </a:xfrm>
          <a:prstGeom prst="roundRect">
            <a:avLst/>
          </a:prstGeom>
          <a:ln w="19050">
            <a:solidFill>
              <a:srgbClr val="01B0F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3760470" y="1536065"/>
            <a:ext cx="4838700" cy="503555"/>
          </a:xfrm>
          <a:prstGeom prst="rect">
            <a:avLst/>
          </a:prstGeom>
          <a:solidFill>
            <a:srgbClr val="01B0F0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数据共享</a:t>
            </a:r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kumimoji="1"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</a:p>
        </p:txBody>
      </p:sp>
      <p:sp>
        <p:nvSpPr>
          <p:cNvPr id="11" name="椭圆 10"/>
          <p:cNvSpPr/>
          <p:nvPr/>
        </p:nvSpPr>
        <p:spPr>
          <a:xfrm>
            <a:off x="3385492" y="1423270"/>
            <a:ext cx="729465" cy="729465"/>
          </a:xfrm>
          <a:prstGeom prst="ellipse">
            <a:avLst/>
          </a:prstGeom>
          <a:solidFill>
            <a:srgbClr val="01B0F0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</a:p>
        </p:txBody>
      </p:sp>
    </p:spTree>
    <p:custDataLst>
      <p:tags r:id="rId1"/>
    </p:custData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5902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3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七年级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下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1—4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98978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68375"/>
            <a:ext cx="1746885" cy="454383"/>
            <a:chOff x="8480182" y="1575737"/>
            <a:chExt cx="1678579" cy="590472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607558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5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graphicFrame>
        <p:nvGraphicFramePr>
          <p:cNvPr id="9" name="表格 8"/>
          <p:cNvGraphicFramePr/>
          <p:nvPr>
            <p:custDataLst>
              <p:tags r:id="rId2"/>
            </p:custDataLst>
          </p:nvPr>
        </p:nvGraphicFramePr>
        <p:xfrm>
          <a:off x="1084580" y="1466215"/>
          <a:ext cx="10431145" cy="482917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93420"/>
                <a:gridCol w="4041140"/>
                <a:gridCol w="5696585"/>
              </a:tblGrid>
              <a:tr h="36576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单词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用法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例句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70505"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look</a:t>
                      </a:r>
                      <a:endParaRPr lang="en-US" altLang="en-US" sz="2400" b="1">
                        <a:solidFill>
                          <a:srgbClr val="FF00FF"/>
                        </a:solidFill>
                        <a:latin typeface="Times New Roman" panose="02020603050405020304" pitchFamily="18" charset="0"/>
                        <a:ea typeface="NEU-HZ-S92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可用作不及物动词,意为“看”,强调看的动作,后面不能直接接宾语,若接宾语,需加介词at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方正书宋_GBK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Please look at this picture.</a:t>
                      </a:r>
                    </a:p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请看这张图片。</a:t>
                      </a:r>
                    </a:p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Look!How beautiful the birdis!</a:t>
                      </a:r>
                    </a:p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看!这只鸟多漂亮啊!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NEU-BZ-S92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9291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还可用作系动词,意为“看起来”,后常接形容词作表语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方正书宋_GBK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The boy looks very excited.</a:t>
                      </a:r>
                    </a:p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这个男孩儿看上去很兴奋。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NEU-BZ-S92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custDataLst>
      <p:tags r:id="rId1"/>
    </p:custData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5902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3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七年级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下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1—4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98978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68375"/>
            <a:ext cx="1746885" cy="454383"/>
            <a:chOff x="8480182" y="1575737"/>
            <a:chExt cx="1678579" cy="590472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607558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5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graphicFrame>
        <p:nvGraphicFramePr>
          <p:cNvPr id="8" name="表格 7"/>
          <p:cNvGraphicFramePr/>
          <p:nvPr>
            <p:custDataLst>
              <p:tags r:id="rId2"/>
            </p:custDataLst>
          </p:nvPr>
        </p:nvGraphicFramePr>
        <p:xfrm>
          <a:off x="1293495" y="1534160"/>
          <a:ext cx="10006330" cy="493141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64845"/>
                <a:gridCol w="2604770"/>
                <a:gridCol w="6736715"/>
              </a:tblGrid>
              <a:tr h="908050"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zh-CN" alt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方正书宋_GBK" charset="0"/>
                          <a:cs typeface="Times New Roman" panose="02020603050405020304" pitchFamily="18" charset="0"/>
                        </a:rPr>
                        <a:t>单词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方正书宋_GBK" charset="0"/>
                          <a:cs typeface="Times New Roman" panose="02020603050405020304" pitchFamily="18" charset="0"/>
                        </a:rPr>
                        <a:t>用法</a:t>
                      </a: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400" b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例句</a:t>
                      </a: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2608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see</a:t>
                      </a:r>
                      <a:endParaRPr lang="en-US" altLang="en-US" sz="2400" b="1">
                        <a:solidFill>
                          <a:srgbClr val="FF00FF"/>
                        </a:solidFill>
                        <a:latin typeface="Times New Roman" panose="02020603050405020304" pitchFamily="18" charset="0"/>
                        <a:ea typeface="NEU-HZ-S92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意为“看到;看见”,强调看的结果,后面可直接接宾语。也可译为“理解,明白”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方正书宋_GBK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What can you see in the picture?</a:t>
                      </a:r>
                    </a:p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你在照片中可以看到什么?</a:t>
                      </a:r>
                    </a:p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see sb.do“看见某人做某事”, 强调经常看到或看到了全过程。</a:t>
                      </a:r>
                    </a:p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 saw her cross the street. 我看到她过马路了。see sb.doing“看到某人正在做某事”。</a:t>
                      </a:r>
                    </a:p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 saw her playing soccer when Ipassed by.</a:t>
                      </a:r>
                    </a:p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当我经过的时候,我看到她正在踢足球。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NEU-BZ-S92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9728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read</a:t>
                      </a:r>
                      <a:endParaRPr lang="en-US" altLang="en-US" sz="2400" b="1">
                        <a:solidFill>
                          <a:srgbClr val="FF00FF"/>
                        </a:solidFill>
                        <a:latin typeface="Times New Roman" panose="02020603050405020304" pitchFamily="18" charset="0"/>
                        <a:ea typeface="NEU-HZ-S92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意为“阅读;朗读”,常用来指看书、报纸、杂志等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方正书宋_GBK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Don’t read books in bed. 不要在床上看书。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NEU-BZ-S92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custDataLst>
      <p:tags r:id="rId1"/>
    </p:custData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1520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b="1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3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七年级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下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1—4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79685" y="1032510"/>
            <a:ext cx="1675765" cy="379730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89965"/>
            <a:ext cx="1746885" cy="443588"/>
            <a:chOff x="8480182" y="1575737"/>
            <a:chExt cx="1678579" cy="576444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93530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39115" y="1406525"/>
            <a:ext cx="11092180" cy="5692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【考点考法强化】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1. (原创)— You mustn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t swim in this river!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__________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the sign. It says “No swimming”.  — Sorry, I didn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t notice that sign just now.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A. Look for　　B. Look at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C. Look over	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D. Look through 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2. (2021·秦皇岛第十中学摸底考试)—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What do your grandparents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usually do after supper?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They sometimes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__________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newspapers for half an hour.  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A. look　 　B. read　 　C. watch　 　D. see</a:t>
            </a:r>
          </a:p>
          <a:p>
            <a:endParaRPr lang="zh-CN" altLang="en-US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810500" y="2174240"/>
            <a:ext cx="9874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4598035" y="5399405"/>
            <a:ext cx="4876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1" grpId="0"/>
      <p:bldP spid="11" grpId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1520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b="1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3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七年级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下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1—4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79685" y="1032510"/>
            <a:ext cx="1675765" cy="379730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89965"/>
            <a:ext cx="1746885" cy="443588"/>
            <a:chOff x="8480182" y="1575737"/>
            <a:chExt cx="1678579" cy="576444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93530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39115" y="1400175"/>
            <a:ext cx="11092180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3. (原创) I like to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__________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magazines while my sister prefers to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TV in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our spare time.  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A. watch; read　 	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B. read; watch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C. look; watch 　	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D. see; look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4. (原创)I often watch the boys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__________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football on the playground.  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A. play　　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B. playing 　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C. to play　　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D. played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3803015" y="1551940"/>
            <a:ext cx="5676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5960110" y="4138295"/>
            <a:ext cx="4654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en-US" altLang="zh-CN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1" grpId="0"/>
      <p:bldP spid="11" grpId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1520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b="1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3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七年级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下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1—4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79685" y="1032510"/>
            <a:ext cx="1675765" cy="379730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155305" y="993140"/>
            <a:ext cx="1746885" cy="443588"/>
            <a:chOff x="8480182" y="1575737"/>
            <a:chExt cx="1678579" cy="576444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93530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39115" y="1400175"/>
            <a:ext cx="11092180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5. (原创)Where has Helen gone?I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__________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her for a long time.  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A. don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t see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B. won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t see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C. didn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t see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D. haven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t seen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6. (原创)The teacher asked us to write about the film we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__________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two weeks before.  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A. had seen　　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B. saw　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C. have seen　　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D. see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6357620" y="1565910"/>
            <a:ext cx="39751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9707245" y="3493770"/>
            <a:ext cx="4997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1" grpId="0"/>
      <p:bldP spid="11" grpId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628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3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七年级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下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1—4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79967" y="97898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6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79170"/>
            <a:ext cx="1746885" cy="432793"/>
            <a:chOff x="8480182" y="1575737"/>
            <a:chExt cx="1678579" cy="562416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79502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7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20370" y="1778000"/>
            <a:ext cx="10603865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【学法方法点拨】</a:t>
            </a:r>
            <a:endParaRPr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圆角矩形 6">
            <a:hlinkClick r:id=""/>
          </p:cNvPr>
          <p:cNvSpPr/>
          <p:nvPr>
            <p:custDataLst>
              <p:tags r:id="rId2"/>
            </p:custDataLst>
          </p:nvPr>
        </p:nvSpPr>
        <p:spPr>
          <a:xfrm flipH="1">
            <a:off x="2199640" y="1163320"/>
            <a:ext cx="5774690" cy="580390"/>
          </a:xfrm>
          <a:prstGeom prst="snip1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<a:lstStyle/>
          <a:p>
            <a:pPr algn="ctr" fontAlgn="auto"/>
            <a:r>
              <a:rPr lang="zh-CN" altLang="en-US" sz="2400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辨析say、tell、talk与speak</a:t>
            </a:r>
          </a:p>
        </p:txBody>
      </p:sp>
      <p:sp>
        <p:nvSpPr>
          <p:cNvPr id="14" name="椭圆 7"/>
          <p:cNvSpPr>
            <a:spLocks noChangeAspect="1"/>
          </p:cNvSpPr>
          <p:nvPr>
            <p:custDataLst>
              <p:tags r:id="rId3"/>
            </p:custDataLst>
          </p:nvPr>
        </p:nvSpPr>
        <p:spPr>
          <a:xfrm>
            <a:off x="591970" y="1128857"/>
            <a:ext cx="1511539" cy="627895"/>
          </a:xfrm>
          <a:prstGeom prst="snipRoundRect">
            <a:avLst/>
          </a:prstGeom>
          <a:solidFill>
            <a:srgbClr val="FAB529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<a:noAutofit/>
          </a:bodyPr>
          <a:lstStyle/>
          <a:p>
            <a:pPr algn="ctr" fontAlgn="auto"/>
            <a:r>
              <a:rPr lang="zh-CN" altLang="en-US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考点二</a:t>
            </a:r>
            <a:endParaRPr lang="en-US" altLang="zh-CN" sz="2400" b="1" strike="noStrike" noProof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9" name="圆角矩形 18"/>
          <p:cNvSpPr/>
          <p:nvPr/>
        </p:nvSpPr>
        <p:spPr bwMode="auto">
          <a:xfrm rot="16200000">
            <a:off x="2102952" y="1348745"/>
            <a:ext cx="36000" cy="216000"/>
          </a:xfrm>
          <a:prstGeom prst="roundRect">
            <a:avLst>
              <a:gd name="adj" fmla="val 50000"/>
            </a:avLst>
          </a:prstGeom>
          <a:gradFill>
            <a:gsLst>
              <a:gs pos="74000">
                <a:schemeClr val="bg1"/>
              </a:gs>
              <a:gs pos="52000">
                <a:schemeClr val="bg1">
                  <a:lumMod val="85000"/>
                </a:schemeClr>
              </a:gs>
              <a:gs pos="23000">
                <a:schemeClr val="bg1">
                  <a:lumMod val="65000"/>
                </a:schemeClr>
              </a:gs>
              <a:gs pos="0">
                <a:schemeClr val="bg1">
                  <a:lumMod val="50000"/>
                </a:schemeClr>
              </a:gs>
              <a:gs pos="100000">
                <a:schemeClr val="bg1">
                  <a:lumMod val="65000"/>
                </a:schemeClr>
              </a:gs>
            </a:gsLst>
            <a:lin ang="5400000" scaled="1"/>
          </a:gradFill>
          <a:ln w="9525">
            <a:gradFill flip="none" rotWithShape="1">
              <a:gsLst>
                <a:gs pos="0">
                  <a:schemeClr val="bg1">
                    <a:lumMod val="65000"/>
                  </a:schemeClr>
                </a:gs>
                <a:gs pos="44000">
                  <a:schemeClr val="bg1">
                    <a:lumMod val="75000"/>
                  </a:schemeClr>
                </a:gs>
                <a:gs pos="78000">
                  <a:schemeClr val="bg1"/>
                </a:gs>
                <a:gs pos="61000">
                  <a:schemeClr val="bg1">
                    <a:lumMod val="10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0"/>
              <a:tileRect/>
            </a:gradFill>
          </a:ln>
          <a:effectLst>
            <a:outerShdw blurRad="254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15">
              <a:solidFill>
                <a:prstClr val="white"/>
              </a:solidFill>
            </a:endParaRPr>
          </a:p>
        </p:txBody>
      </p:sp>
      <p:graphicFrame>
        <p:nvGraphicFramePr>
          <p:cNvPr id="8" name="表格 7"/>
          <p:cNvGraphicFramePr/>
          <p:nvPr>
            <p:custDataLst>
              <p:tags r:id="rId4"/>
            </p:custDataLst>
          </p:nvPr>
        </p:nvGraphicFramePr>
        <p:xfrm>
          <a:off x="1163955" y="2418080"/>
          <a:ext cx="9860915" cy="398843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47090"/>
                <a:gridCol w="2479040"/>
                <a:gridCol w="6534785"/>
              </a:tblGrid>
              <a:tr h="84391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单词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用法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例句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3322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say</a:t>
                      </a:r>
                      <a:endParaRPr lang="en-US" altLang="en-US" sz="2400" b="1">
                        <a:solidFill>
                          <a:srgbClr val="FF00FF"/>
                        </a:solidFill>
                        <a:latin typeface="Times New Roman" panose="02020603050405020304" pitchFamily="18" charset="0"/>
                        <a:ea typeface="NEU-HZ-S92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意为“说”,侧重说话内容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方正书宋_GBK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We said goodbye to each other, and then went home.</a:t>
                      </a:r>
                    </a:p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我们彼此道别,然后回家。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NEU-BZ-S92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1130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tell</a:t>
                      </a:r>
                      <a:endParaRPr lang="en-US" altLang="en-US" sz="2400" b="1">
                        <a:solidFill>
                          <a:srgbClr val="FF00FF"/>
                        </a:solidFill>
                        <a:latin typeface="Times New Roman" panose="02020603050405020304" pitchFamily="18" charset="0"/>
                        <a:ea typeface="NEU-HZ-S92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意为“告诉,讲述”,强调讲给别人听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方正书宋_GBK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Please tell him to bring his dictionary to school tomorrow. 请告诉他明天把词典带到学校来。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NEU-BZ-S92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custDataLst>
      <p:tags r:id="rId1"/>
    </p:custData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628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3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七年级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下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1—4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79967" y="97898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79170"/>
            <a:ext cx="1746885" cy="432793"/>
            <a:chOff x="8480182" y="1575737"/>
            <a:chExt cx="1678579" cy="562416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79502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5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graphicFrame>
        <p:nvGraphicFramePr>
          <p:cNvPr id="11" name="表格 10"/>
          <p:cNvGraphicFramePr/>
          <p:nvPr>
            <p:custDataLst>
              <p:tags r:id="rId2"/>
            </p:custDataLst>
          </p:nvPr>
        </p:nvGraphicFramePr>
        <p:xfrm>
          <a:off x="1640840" y="1634490"/>
          <a:ext cx="9227185" cy="46101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01090"/>
                <a:gridCol w="1776730"/>
                <a:gridCol w="6349365"/>
              </a:tblGrid>
              <a:tr h="87376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单词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用法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例句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0248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talk</a:t>
                      </a:r>
                      <a:endParaRPr lang="en-US" altLang="en-US" sz="2400" b="1">
                        <a:solidFill>
                          <a:srgbClr val="FF00FF"/>
                        </a:solidFill>
                        <a:latin typeface="Times New Roman" panose="02020603050405020304" pitchFamily="18" charset="0"/>
                        <a:ea typeface="NEU-HZ-S92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意为“谈话”,侧重表示与别人交谈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方正书宋_GBK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 want to talk with you about your study.</a:t>
                      </a:r>
                    </a:p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我想与你谈一谈你学习的事情。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NEU-BZ-S92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3385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speak</a:t>
                      </a:r>
                      <a:endParaRPr lang="en-US" altLang="en-US" sz="2400" b="1">
                        <a:solidFill>
                          <a:srgbClr val="FF00FF"/>
                        </a:solidFill>
                        <a:latin typeface="Times New Roman" panose="02020603050405020304" pitchFamily="18" charset="0"/>
                        <a:ea typeface="NEU-HZ-S92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意为“说”,强调说话的能力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方正书宋_GBK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Mr. Wang can speak English and French.</a:t>
                      </a:r>
                    </a:p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王先生会说英语和法语。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NEU-BZ-S92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custDataLst>
      <p:tags r:id="rId1"/>
    </p:custData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628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3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七年级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下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1—4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79967" y="97898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79170"/>
            <a:ext cx="1746885" cy="432793"/>
            <a:chOff x="8480182" y="1575737"/>
            <a:chExt cx="1678579" cy="562416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79502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490855" y="1332230"/>
            <a:ext cx="10971530" cy="5262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【考点考法强化】</a:t>
            </a:r>
          </a:p>
          <a:p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1. (2021·保定市竞秀区二模) Mrs. Smith is from England, but she can </a:t>
            </a:r>
          </a:p>
          <a:p>
            <a:pPr indent="0"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__________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Chinese well.  </a:t>
            </a:r>
          </a:p>
          <a:p>
            <a:pPr indent="0"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A. talk　　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B. tell　 　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C. speak　 　D. say</a:t>
            </a:r>
          </a:p>
          <a:p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2. (2021·石家庄新华区一模)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__________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the truth, you shouldn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</a:p>
          <a:p>
            <a:pPr indent="0"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those bad words about your classmates.  </a:t>
            </a:r>
          </a:p>
          <a:p>
            <a:pPr indent="0"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A. To tell; talk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B. To tell; say</a:t>
            </a:r>
          </a:p>
          <a:p>
            <a:pPr indent="0"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C. To talk; speak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D. To speak; say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588770" y="2792730"/>
            <a:ext cx="4432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5562600" y="4086860"/>
            <a:ext cx="48831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9" grpId="0"/>
      <p:bldP spid="9" grpId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628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3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七年级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下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1—4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79967" y="97898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79170"/>
            <a:ext cx="1746885" cy="432793"/>
            <a:chOff x="8480182" y="1575737"/>
            <a:chExt cx="1678579" cy="562416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79502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490855" y="1332230"/>
            <a:ext cx="10971530" cy="46158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3. (原创)I can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t wait to tell you something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__________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my school life.  </a:t>
            </a:r>
          </a:p>
          <a:p>
            <a:pPr indent="0"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A. on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B. about	</a:t>
            </a:r>
          </a:p>
          <a:p>
            <a:pPr indent="0"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C. in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D. for</a:t>
            </a:r>
          </a:p>
          <a:p>
            <a:pPr indent="0"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4. (原创) I often talk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__________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my friends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__________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football stars</a:t>
            </a:r>
          </a:p>
          <a:p>
            <a:pPr indent="0"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after class.  </a:t>
            </a:r>
          </a:p>
          <a:p>
            <a:pPr indent="0"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A. with; about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B. about; with</a:t>
            </a:r>
          </a:p>
          <a:p>
            <a:pPr indent="0"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C. to; for　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D. of; about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7595235" y="1532255"/>
            <a:ext cx="4318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en-US" altLang="zh-CN"/>
          </a:p>
        </p:txBody>
      </p:sp>
      <p:sp>
        <p:nvSpPr>
          <p:cNvPr id="9" name="文本框 8"/>
          <p:cNvSpPr txBox="1"/>
          <p:nvPr/>
        </p:nvSpPr>
        <p:spPr>
          <a:xfrm>
            <a:off x="4404995" y="3405505"/>
            <a:ext cx="5448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en-US" altLang="zh-CN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9" grpId="0"/>
      <p:bldP spid="9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6219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5085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3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七年级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下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1—4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考情分析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69172" y="100057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7" name="表格 6"/>
          <p:cNvGraphicFramePr/>
          <p:nvPr>
            <p:custDataLst>
              <p:tags r:id="rId2"/>
            </p:custDataLst>
          </p:nvPr>
        </p:nvGraphicFramePr>
        <p:xfrm>
          <a:off x="1185545" y="1515745"/>
          <a:ext cx="10049510" cy="473837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96670"/>
                <a:gridCol w="1429385"/>
                <a:gridCol w="1475105"/>
                <a:gridCol w="1430020"/>
                <a:gridCol w="1390015"/>
                <a:gridCol w="3028315"/>
              </a:tblGrid>
              <a:tr h="77597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2000" b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NEU-F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  <a:sym typeface="+mn-ea"/>
                        </a:rPr>
                        <a:t>完形填空</a:t>
                      </a:r>
                      <a:endParaRPr lang="en-US" altLang="en-US" sz="2000" b="1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  <a:p>
                      <a:pPr indent="0" algn="ctr">
                        <a:buNone/>
                      </a:pPr>
                      <a:endParaRPr lang="en-US" altLang="en-US" sz="20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  <a:sym typeface="+mn-ea"/>
                        </a:rPr>
                        <a:t>阅读理解</a:t>
                      </a:r>
                      <a:endParaRPr lang="en-US" altLang="en-US" sz="2000" b="1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  <a:p>
                      <a:pPr indent="0" algn="ctr">
                        <a:buNone/>
                      </a:pPr>
                      <a:endParaRPr lang="en-US" altLang="en-US" sz="20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  <a:sym typeface="+mn-ea"/>
                        </a:rPr>
                        <a:t>任务型阅读</a:t>
                      </a:r>
                      <a:endParaRPr lang="en-US" altLang="en-US" sz="2000" b="1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  <a:p>
                      <a:pPr indent="0" algn="ctr">
                        <a:buNone/>
                      </a:pPr>
                      <a:endParaRPr lang="en-US" altLang="en-US" sz="20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  <a:sym typeface="+mn-ea"/>
                        </a:rPr>
                        <a:t>词语运用</a:t>
                      </a:r>
                      <a:endParaRPr lang="en-US" altLang="en-US" sz="20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  <a:p>
                      <a:pPr indent="0" algn="ctr">
                        <a:buNone/>
                      </a:pPr>
                      <a:endParaRPr lang="en-US" altLang="en-US" sz="20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  <a:sym typeface="+mn-ea"/>
                        </a:rPr>
                        <a:t>书面表达</a:t>
                      </a:r>
                      <a:endParaRPr lang="en-US" altLang="en-US" sz="2000" b="1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  <a:p>
                      <a:pPr indent="0" algn="ctr">
                        <a:buNone/>
                      </a:pPr>
                      <a:endParaRPr lang="en-US" altLang="en-US" sz="20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1920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EU-FZ-S92" charset="0"/>
                        </a:rPr>
                        <a:t>2015</a:t>
                      </a:r>
                      <a:endParaRPr lang="en-US" altLang="en-US" sz="2000" b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NEU-F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如何减压(对应话题:日常生活)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—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如何保存邮票(对应话题:日常生活)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—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—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1440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EU-FZ-S92" charset="0"/>
                        </a:rPr>
                        <a:t>2013</a:t>
                      </a:r>
                      <a:r>
                        <a:rPr lang="en-US" sz="2000" b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—</a:t>
                      </a:r>
                      <a:r>
                        <a:rPr lang="en-US" sz="2000" b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EU-FZ-S92" charset="0"/>
                        </a:rPr>
                        <a:t>2014</a:t>
                      </a:r>
                      <a:endParaRPr lang="en-US" altLang="en-US" sz="2000" b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NEU-F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—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—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—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—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—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2880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EU-FZ-S92" charset="0"/>
                        </a:rPr>
                        <a:t>2012</a:t>
                      </a:r>
                      <a:endParaRPr lang="en-US" altLang="en-US" sz="2000" b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NEU-F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—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LionsNatureEducationCentre(对应话题:规则)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—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—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—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cxnSp>
        <p:nvCxnSpPr>
          <p:cNvPr id="2" name="直接连接符 1"/>
          <p:cNvCxnSpPr/>
          <p:nvPr/>
        </p:nvCxnSpPr>
        <p:spPr>
          <a:xfrm>
            <a:off x="1188720" y="1542415"/>
            <a:ext cx="1323340" cy="77343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1768475" y="1616710"/>
            <a:ext cx="69850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方正黑体_GBK" charset="0"/>
              </a:rPr>
              <a:t>题型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263015" y="1914525"/>
            <a:ext cx="72834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方正黑体_GBK" charset="0"/>
              </a:rPr>
              <a:t>年份</a:t>
            </a:r>
            <a:endParaRPr lang="zh-CN" altLang="en-US"/>
          </a:p>
        </p:txBody>
      </p:sp>
    </p:spTree>
    <p:custDataLst>
      <p:tags r:id="rId1"/>
    </p:custData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628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3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七年级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下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1—4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79967" y="97898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79170"/>
            <a:ext cx="1746885" cy="432793"/>
            <a:chOff x="8480182" y="1575737"/>
            <a:chExt cx="1678579" cy="562416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79502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490855" y="1332230"/>
            <a:ext cx="10971530" cy="5262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5. (原创)The boy often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__________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lies. Nobody wants to make friends</a:t>
            </a:r>
          </a:p>
          <a:p>
            <a:pPr indent="0"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with him.  </a:t>
            </a:r>
          </a:p>
          <a:p>
            <a:pPr indent="0"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A. speaks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B. says	</a:t>
            </a:r>
          </a:p>
          <a:p>
            <a:pPr indent="0"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C. tells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D. talks</a:t>
            </a:r>
          </a:p>
          <a:p>
            <a:pPr indent="0"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6. (原创)The twins look the same. I can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t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__________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one from the</a:t>
            </a:r>
          </a:p>
          <a:p>
            <a:pPr indent="0"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other.  </a:t>
            </a:r>
          </a:p>
          <a:p>
            <a:pPr indent="0"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A. tell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B. say</a:t>
            </a:r>
          </a:p>
          <a:p>
            <a:pPr indent="0"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C. speak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D. talk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4575175" y="1493520"/>
            <a:ext cx="4197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7379335" y="4082415"/>
            <a:ext cx="4883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9" grpId="0"/>
      <p:bldP spid="9" grpId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51170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3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七年级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下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1—4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101137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6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1000760"/>
            <a:ext cx="1746885" cy="432793"/>
            <a:chOff x="8480182" y="1575737"/>
            <a:chExt cx="1678579" cy="562416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79502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7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17" name="圆角矩形 6">
            <a:hlinkClick r:id=""/>
          </p:cNvPr>
          <p:cNvSpPr/>
          <p:nvPr>
            <p:custDataLst>
              <p:tags r:id="rId2"/>
            </p:custDataLst>
          </p:nvPr>
        </p:nvSpPr>
        <p:spPr>
          <a:xfrm flipH="1">
            <a:off x="2172335" y="1085850"/>
            <a:ext cx="5768340" cy="758190"/>
          </a:xfrm>
          <a:prstGeom prst="snip1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<a:lstStyle/>
          <a:p>
            <a:pPr algn="ctr" fontAlgn="auto"/>
            <a:r>
              <a:rPr lang="zh-CN" altLang="en-US" sz="2000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辨析be good at、be good for、be good with与be good to</a:t>
            </a:r>
          </a:p>
        </p:txBody>
      </p:sp>
      <p:sp>
        <p:nvSpPr>
          <p:cNvPr id="14" name="椭圆 7"/>
          <p:cNvSpPr>
            <a:spLocks noChangeAspect="1"/>
          </p:cNvSpPr>
          <p:nvPr>
            <p:custDataLst>
              <p:tags r:id="rId3"/>
            </p:custDataLst>
          </p:nvPr>
        </p:nvSpPr>
        <p:spPr>
          <a:xfrm>
            <a:off x="556260" y="1078230"/>
            <a:ext cx="1485265" cy="752475"/>
          </a:xfrm>
          <a:prstGeom prst="snipRoundRect">
            <a:avLst/>
          </a:prstGeom>
          <a:solidFill>
            <a:srgbClr val="FAB529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<a:noAutofit/>
          </a:bodyPr>
          <a:lstStyle/>
          <a:p>
            <a:pPr algn="ctr" fontAlgn="auto"/>
            <a:r>
              <a:rPr lang="zh-CN" altLang="en-US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考点三</a:t>
            </a:r>
            <a:endParaRPr lang="en-US" altLang="zh-CN" sz="2400" b="1" strike="noStrike" noProof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9" name="圆角矩形 18"/>
          <p:cNvSpPr/>
          <p:nvPr/>
        </p:nvSpPr>
        <p:spPr bwMode="auto">
          <a:xfrm rot="16200000">
            <a:off x="2102952" y="1348745"/>
            <a:ext cx="36000" cy="216000"/>
          </a:xfrm>
          <a:prstGeom prst="roundRect">
            <a:avLst>
              <a:gd name="adj" fmla="val 50000"/>
            </a:avLst>
          </a:prstGeom>
          <a:gradFill>
            <a:gsLst>
              <a:gs pos="74000">
                <a:schemeClr val="bg1"/>
              </a:gs>
              <a:gs pos="52000">
                <a:schemeClr val="bg1">
                  <a:lumMod val="85000"/>
                </a:schemeClr>
              </a:gs>
              <a:gs pos="23000">
                <a:schemeClr val="bg1">
                  <a:lumMod val="65000"/>
                </a:schemeClr>
              </a:gs>
              <a:gs pos="0">
                <a:schemeClr val="bg1">
                  <a:lumMod val="50000"/>
                </a:schemeClr>
              </a:gs>
              <a:gs pos="100000">
                <a:schemeClr val="bg1">
                  <a:lumMod val="65000"/>
                </a:schemeClr>
              </a:gs>
            </a:gsLst>
            <a:lin ang="5400000" scaled="1"/>
          </a:gradFill>
          <a:ln w="9525">
            <a:gradFill flip="none" rotWithShape="1">
              <a:gsLst>
                <a:gs pos="0">
                  <a:schemeClr val="bg1">
                    <a:lumMod val="65000"/>
                  </a:schemeClr>
                </a:gs>
                <a:gs pos="44000">
                  <a:schemeClr val="bg1">
                    <a:lumMod val="75000"/>
                  </a:schemeClr>
                </a:gs>
                <a:gs pos="78000">
                  <a:schemeClr val="bg1"/>
                </a:gs>
                <a:gs pos="61000">
                  <a:schemeClr val="bg1">
                    <a:lumMod val="10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0"/>
              <a:tileRect/>
            </a:gradFill>
          </a:ln>
          <a:effectLst>
            <a:outerShdw blurRad="254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15">
              <a:solidFill>
                <a:prstClr val="white"/>
              </a:solidFill>
            </a:endParaRPr>
          </a:p>
        </p:txBody>
      </p:sp>
      <p:graphicFrame>
        <p:nvGraphicFramePr>
          <p:cNvPr id="8" name="表格 7"/>
          <p:cNvGraphicFramePr/>
          <p:nvPr>
            <p:custDataLst>
              <p:tags r:id="rId4"/>
            </p:custDataLst>
          </p:nvPr>
        </p:nvGraphicFramePr>
        <p:xfrm>
          <a:off x="811530" y="2027555"/>
          <a:ext cx="10614025" cy="423227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751330"/>
                <a:gridCol w="2687955"/>
                <a:gridCol w="6174740"/>
              </a:tblGrid>
              <a:tr h="39306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短语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用法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例句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7797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be good at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意为“擅长”,后接名词或动词</a:t>
                      </a:r>
                    </a:p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-ing形式</a:t>
                      </a: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She is good at dancing. </a:t>
                      </a:r>
                    </a:p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她擅长跳舞。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NEU-BZ-S92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6123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be good for</a:t>
                      </a:r>
                      <a:endParaRPr lang="en-US" altLang="en-US" sz="2400" b="1">
                        <a:solidFill>
                          <a:srgbClr val="FF00FF"/>
                        </a:solidFill>
                        <a:latin typeface="Times New Roman" panose="02020603050405020304" pitchFamily="18" charset="0"/>
                        <a:ea typeface="NEU-HZ-S92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意为“对……有好处”,反义词组是</a:t>
                      </a: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be bad for/be harmful to</a:t>
                      </a:r>
                      <a:r>
                        <a:rPr lang="en-US" sz="24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,意为“对……有害”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Doing sports is good for our health.</a:t>
                      </a:r>
                    </a:p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运动对我们的健康有好处。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NEU-BZ-S92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custDataLst>
      <p:tags r:id="rId1"/>
    </p:custData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51170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3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七年级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下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1—4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101137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1000760"/>
            <a:ext cx="1746885" cy="432793"/>
            <a:chOff x="8480182" y="1575737"/>
            <a:chExt cx="1678579" cy="562416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79502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5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graphicFrame>
        <p:nvGraphicFramePr>
          <p:cNvPr id="9" name="表格 8"/>
          <p:cNvGraphicFramePr/>
          <p:nvPr>
            <p:custDataLst>
              <p:tags r:id="rId2"/>
            </p:custDataLst>
          </p:nvPr>
        </p:nvGraphicFramePr>
        <p:xfrm>
          <a:off x="1293495" y="1639570"/>
          <a:ext cx="9517380" cy="469265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62685"/>
                <a:gridCol w="2380615"/>
                <a:gridCol w="5974080"/>
              </a:tblGrid>
              <a:tr h="46926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短语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用法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例句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4632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be</a:t>
                      </a:r>
                    </a:p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good</a:t>
                      </a:r>
                    </a:p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with</a:t>
                      </a:r>
                      <a:endParaRPr lang="en-US" altLang="en-US" sz="2400" b="1">
                        <a:solidFill>
                          <a:srgbClr val="FF00FF"/>
                        </a:solidFill>
                        <a:latin typeface="Times New Roman" panose="02020603050405020304" pitchFamily="18" charset="0"/>
                        <a:ea typeface="NEU-HZ-S92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意为“善于应付……的”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He’s good with children.</a:t>
                      </a:r>
                    </a:p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他对孩子很有一套。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NEU-BZ-S92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7706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be</a:t>
                      </a:r>
                    </a:p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good</a:t>
                      </a:r>
                    </a:p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to</a:t>
                      </a:r>
                      <a:endParaRPr lang="en-US" altLang="en-US" sz="2400" b="1">
                        <a:solidFill>
                          <a:srgbClr val="FF00FF"/>
                        </a:solidFill>
                        <a:latin typeface="Times New Roman" panose="02020603050405020304" pitchFamily="18" charset="0"/>
                        <a:ea typeface="NEU-HZ-S92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意为“对……好”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Our teachers are very good to us.</a:t>
                      </a:r>
                    </a:p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我们的老师对我们很好。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NEU-BZ-S92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custDataLst>
      <p:tags r:id="rId1"/>
    </p:custData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58726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3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七年级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下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1—4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100057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79170"/>
            <a:ext cx="1746885" cy="432793"/>
            <a:chOff x="8480182" y="1575737"/>
            <a:chExt cx="1678579" cy="562416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79502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52755" y="1259840"/>
            <a:ext cx="11046460" cy="5559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【考点考法强化】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1. (原创)Eating all kinds of fruit and vegetables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__________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our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health.  </a:t>
            </a:r>
          </a:p>
          <a:p>
            <a:pPr fontAlgn="auto">
              <a:lnSpc>
                <a:spcPct val="14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A. is good to　　　　　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B. are good at</a:t>
            </a:r>
          </a:p>
          <a:p>
            <a:pPr fontAlgn="auto">
              <a:lnSpc>
                <a:spcPct val="14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C. is good for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D. is good at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2. (原创)Danny plays basketball very well. He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__________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basketball.  </a:t>
            </a:r>
          </a:p>
          <a:p>
            <a:pPr fontAlgn="auto">
              <a:lnSpc>
                <a:spcPct val="14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A. is good for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B. is good at</a:t>
            </a:r>
          </a:p>
          <a:p>
            <a:pPr fontAlgn="auto">
              <a:lnSpc>
                <a:spcPct val="14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C. is good with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D. was good at </a:t>
            </a:r>
          </a:p>
          <a:p>
            <a:pPr fontAlgn="auto">
              <a:lnSpc>
                <a:spcPct val="150000"/>
              </a:lnSpc>
            </a:pPr>
            <a:endParaRPr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446770" y="1986280"/>
            <a:ext cx="4654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8197215" y="4417695"/>
            <a:ext cx="4997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1" grpId="0"/>
      <p:bldP spid="11" grpId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58726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3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七年级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下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1—4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100057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79170"/>
            <a:ext cx="1746885" cy="432793"/>
            <a:chOff x="8480182" y="1575737"/>
            <a:chExt cx="1678579" cy="562416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79502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52755" y="1367790"/>
            <a:ext cx="11046460" cy="4912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3. (原创) The boy thinks his new school is great because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he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__________</a:t>
            </a:r>
          </a:p>
          <a:p>
            <a:pPr fontAlgn="auto">
              <a:lnSpc>
                <a:spcPct val="14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his new students.  </a:t>
            </a:r>
          </a:p>
          <a:p>
            <a:pPr fontAlgn="auto">
              <a:lnSpc>
                <a:spcPct val="14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A. is good for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B. is good at</a:t>
            </a:r>
          </a:p>
          <a:p>
            <a:pPr fontAlgn="auto">
              <a:lnSpc>
                <a:spcPct val="14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C. is good to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D. is good with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4. (原创)— Does your brother like sports?</a:t>
            </a:r>
          </a:p>
          <a:p>
            <a:pPr fontAlgn="auto">
              <a:lnSpc>
                <a:spcPct val="14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— Yes. And he is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__________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running.  </a:t>
            </a:r>
          </a:p>
          <a:p>
            <a:pPr fontAlgn="auto">
              <a:lnSpc>
                <a:spcPct val="14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A. good with　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B. good at　</a:t>
            </a:r>
          </a:p>
          <a:p>
            <a:pPr fontAlgn="auto">
              <a:lnSpc>
                <a:spcPct val="14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C. good for　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D. good to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0070465" y="1532255"/>
            <a:ext cx="3860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D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4245610" y="4507230"/>
            <a:ext cx="3746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1" grpId="0"/>
      <p:bldP spid="11" grpId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3044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3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七年级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下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1—4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101137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6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89965"/>
            <a:ext cx="1746885" cy="443588"/>
            <a:chOff x="8480182" y="1575737"/>
            <a:chExt cx="1678579" cy="576444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93530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7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17" name="圆角矩形 6">
            <a:hlinkClick r:id=""/>
          </p:cNvPr>
          <p:cNvSpPr/>
          <p:nvPr>
            <p:custDataLst>
              <p:tags r:id="rId2"/>
            </p:custDataLst>
          </p:nvPr>
        </p:nvSpPr>
        <p:spPr>
          <a:xfrm flipH="1">
            <a:off x="2246630" y="1174115"/>
            <a:ext cx="5058410" cy="580390"/>
          </a:xfrm>
          <a:prstGeom prst="snip1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<a:lstStyle/>
          <a:p>
            <a:pPr algn="ctr" fontAlgn="auto"/>
            <a:r>
              <a:rPr lang="zh-CN" altLang="en-US" sz="2000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辨析sometimes、some times、some time与sometime</a:t>
            </a:r>
          </a:p>
        </p:txBody>
      </p:sp>
      <p:sp>
        <p:nvSpPr>
          <p:cNvPr id="14" name="椭圆 7"/>
          <p:cNvSpPr>
            <a:spLocks noChangeAspect="1"/>
          </p:cNvSpPr>
          <p:nvPr>
            <p:custDataLst>
              <p:tags r:id="rId3"/>
            </p:custDataLst>
          </p:nvPr>
        </p:nvSpPr>
        <p:spPr>
          <a:xfrm>
            <a:off x="636905" y="1139190"/>
            <a:ext cx="1534160" cy="628015"/>
          </a:xfrm>
          <a:prstGeom prst="snipRoundRect">
            <a:avLst/>
          </a:prstGeom>
          <a:solidFill>
            <a:srgbClr val="FAB529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<a:noAutofit/>
          </a:bodyPr>
          <a:lstStyle/>
          <a:p>
            <a:pPr algn="ctr" fontAlgn="auto"/>
            <a:r>
              <a:rPr lang="zh-CN" altLang="en-US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考点四</a:t>
            </a:r>
            <a:endParaRPr lang="en-US" altLang="zh-CN" sz="2400" b="1" strike="noStrike" noProof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9" name="圆角矩形 18"/>
          <p:cNvSpPr/>
          <p:nvPr/>
        </p:nvSpPr>
        <p:spPr bwMode="auto">
          <a:xfrm rot="16200000">
            <a:off x="2178517" y="1391925"/>
            <a:ext cx="36000" cy="216000"/>
          </a:xfrm>
          <a:prstGeom prst="roundRect">
            <a:avLst>
              <a:gd name="adj" fmla="val 50000"/>
            </a:avLst>
          </a:prstGeom>
          <a:gradFill>
            <a:gsLst>
              <a:gs pos="74000">
                <a:schemeClr val="bg1"/>
              </a:gs>
              <a:gs pos="52000">
                <a:schemeClr val="bg1">
                  <a:lumMod val="85000"/>
                </a:schemeClr>
              </a:gs>
              <a:gs pos="23000">
                <a:schemeClr val="bg1">
                  <a:lumMod val="65000"/>
                </a:schemeClr>
              </a:gs>
              <a:gs pos="0">
                <a:schemeClr val="bg1">
                  <a:lumMod val="50000"/>
                </a:schemeClr>
              </a:gs>
              <a:gs pos="100000">
                <a:schemeClr val="bg1">
                  <a:lumMod val="65000"/>
                </a:schemeClr>
              </a:gs>
            </a:gsLst>
            <a:lin ang="5400000" scaled="1"/>
          </a:gradFill>
          <a:ln w="9525">
            <a:gradFill flip="none" rotWithShape="1">
              <a:gsLst>
                <a:gs pos="0">
                  <a:schemeClr val="bg1">
                    <a:lumMod val="65000"/>
                  </a:schemeClr>
                </a:gs>
                <a:gs pos="44000">
                  <a:schemeClr val="bg1">
                    <a:lumMod val="75000"/>
                  </a:schemeClr>
                </a:gs>
                <a:gs pos="78000">
                  <a:schemeClr val="bg1"/>
                </a:gs>
                <a:gs pos="61000">
                  <a:schemeClr val="bg1">
                    <a:lumMod val="10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0"/>
              <a:tileRect/>
            </a:gradFill>
          </a:ln>
          <a:effectLst>
            <a:outerShdw blurRad="254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15">
              <a:solidFill>
                <a:prstClr val="white"/>
              </a:solidFill>
            </a:endParaRPr>
          </a:p>
        </p:txBody>
      </p:sp>
      <p:graphicFrame>
        <p:nvGraphicFramePr>
          <p:cNvPr id="8" name="表格 7"/>
          <p:cNvGraphicFramePr/>
          <p:nvPr>
            <p:custDataLst>
              <p:tags r:id="rId4"/>
            </p:custDataLst>
          </p:nvPr>
        </p:nvGraphicFramePr>
        <p:xfrm>
          <a:off x="755015" y="2078355"/>
          <a:ext cx="10363835" cy="413194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609090"/>
                <a:gridCol w="2684780"/>
                <a:gridCol w="6069965"/>
              </a:tblGrid>
              <a:tr h="36576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词汇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用法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例句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6271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sometimes</a:t>
                      </a:r>
                      <a:endParaRPr lang="en-US" altLang="en-US" sz="2400" b="1">
                        <a:solidFill>
                          <a:srgbClr val="FF00FF"/>
                        </a:solidFill>
                        <a:latin typeface="Times New Roman" panose="02020603050405020304" pitchFamily="18" charset="0"/>
                        <a:ea typeface="NEU-HZ-S92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为频度副词,相当于at times。 意为“有时”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方正书宋_GBK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 sometimes walk to school.</a:t>
                      </a:r>
                    </a:p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我有时候步行去上学。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NEU-BZ-S92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0347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sometimes</a:t>
                      </a:r>
                      <a:endParaRPr lang="en-US" altLang="en-US" sz="2400" b="1">
                        <a:solidFill>
                          <a:srgbClr val="FF00FF"/>
                        </a:solidFill>
                        <a:latin typeface="Times New Roman" panose="02020603050405020304" pitchFamily="18" charset="0"/>
                        <a:ea typeface="NEU-HZ-S92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意为“几次”, time作可数名词,意为“次数”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方正书宋_GBK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 have been to Beijing sometimes.</a:t>
                      </a:r>
                    </a:p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我已去过北京几次。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NEU-BZ-S92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custDataLst>
      <p:tags r:id="rId1"/>
    </p:custData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3044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3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七年级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下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1—4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101137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89965"/>
            <a:ext cx="1746885" cy="443588"/>
            <a:chOff x="8480182" y="1575737"/>
            <a:chExt cx="1678579" cy="576444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93530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5" action="ppaction://hlinksldjump"/>
                </a:rPr>
                <a:t>返回子目</a:t>
              </a:r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录</a:t>
              </a: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graphicFrame>
        <p:nvGraphicFramePr>
          <p:cNvPr id="9" name="表格 8"/>
          <p:cNvGraphicFramePr/>
          <p:nvPr>
            <p:custDataLst>
              <p:tags r:id="rId2"/>
            </p:custDataLst>
          </p:nvPr>
        </p:nvGraphicFramePr>
        <p:xfrm>
          <a:off x="1572895" y="1637665"/>
          <a:ext cx="9295765" cy="446087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646555"/>
                <a:gridCol w="2571115"/>
                <a:gridCol w="5078095"/>
              </a:tblGrid>
              <a:tr h="36830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词汇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用法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例句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6916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sometime</a:t>
                      </a:r>
                      <a:endParaRPr lang="en-US" altLang="en-US" sz="2400" b="1">
                        <a:solidFill>
                          <a:srgbClr val="FF00FF"/>
                        </a:solidFill>
                        <a:latin typeface="Times New Roman" panose="02020603050405020304" pitchFamily="18" charset="0"/>
                        <a:ea typeface="NEU-HZ-S92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意为“某个时刻”,表示过去或将来的某个时候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方正书宋_GBK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He will go back sometime next month.</a:t>
                      </a:r>
                    </a:p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他将于下个月的某个时候回去。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NEU-BZ-S92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2341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sometime</a:t>
                      </a:r>
                      <a:endParaRPr lang="en-US" altLang="en-US" sz="2400" b="1">
                        <a:solidFill>
                          <a:srgbClr val="FF00FF"/>
                        </a:solidFill>
                        <a:latin typeface="Times New Roman" panose="02020603050405020304" pitchFamily="18" charset="0"/>
                        <a:ea typeface="NEU-HZ-S92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意为“一段时间”,time作不可数名词,意为“时间”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方正书宋_GBK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 need some more time to finish the task. 我需要再多一些时间完成任务。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NEU-BZ-S92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custDataLst>
      <p:tags r:id="rId1"/>
    </p:custData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58726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3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七年级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下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1—4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100057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79170"/>
            <a:ext cx="1746885" cy="432793"/>
            <a:chOff x="8480182" y="1575737"/>
            <a:chExt cx="1678579" cy="562416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79502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52755" y="1367790"/>
            <a:ext cx="11046460" cy="4912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【考点考法强化】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1. (2021·衡水第四中学一模)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__________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I just want to sit for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_________</a:t>
            </a:r>
          </a:p>
          <a:p>
            <a:pPr fontAlgn="auto">
              <a:lnSpc>
                <a:spcPct val="14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and think about the happiest memories in my life.  </a:t>
            </a:r>
          </a:p>
          <a:p>
            <a:pPr fontAlgn="auto">
              <a:lnSpc>
                <a:spcPct val="14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A. Some times; some time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B. Sometimes; sometime</a:t>
            </a:r>
          </a:p>
          <a:p>
            <a:pPr fontAlgn="auto">
              <a:lnSpc>
                <a:spcPct val="14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C. Some times; sometime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D. Sometimes; some time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2. (原创)We are going to have a party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__________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next week.  </a:t>
            </a:r>
          </a:p>
          <a:p>
            <a:pPr fontAlgn="auto">
              <a:lnSpc>
                <a:spcPct val="14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A. sometime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B. some time</a:t>
            </a:r>
          </a:p>
          <a:p>
            <a:pPr fontAlgn="auto">
              <a:lnSpc>
                <a:spcPct val="14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C. sometimes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D. some times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5506085" y="2126615"/>
            <a:ext cx="39751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6766560" y="4507230"/>
            <a:ext cx="3860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1" grpId="0"/>
      <p:bldP spid="11" grpId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58726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3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七年级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下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1—4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100057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79170"/>
            <a:ext cx="1746885" cy="432793"/>
            <a:chOff x="8480182" y="1575737"/>
            <a:chExt cx="1678579" cy="562416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79502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52755" y="1367790"/>
            <a:ext cx="11307445" cy="4912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3. (原创)—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When will Mike come back?</a:t>
            </a:r>
          </a:p>
          <a:p>
            <a:pPr fontAlgn="auto">
              <a:lnSpc>
                <a:spcPct val="14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__________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next month. He said he would stay in the USA for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　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__________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. </a:t>
            </a:r>
          </a:p>
          <a:p>
            <a:pPr fontAlgn="auto">
              <a:lnSpc>
                <a:spcPct val="14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A. Sometime; some time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B. Sometimes; sometime</a:t>
            </a:r>
          </a:p>
          <a:p>
            <a:pPr fontAlgn="auto">
              <a:lnSpc>
                <a:spcPct val="14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C. Some time; some times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D. Some times; some time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4. (原创) I have been to Yunnan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_________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. It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s really a beautiful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place.  </a:t>
            </a:r>
          </a:p>
          <a:p>
            <a:pPr fontAlgn="auto">
              <a:lnSpc>
                <a:spcPct val="14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A. sometime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B. some time</a:t>
            </a:r>
          </a:p>
          <a:p>
            <a:pPr fontAlgn="auto">
              <a:lnSpc>
                <a:spcPct val="14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C. sometimes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D. some times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111375" y="2098040"/>
            <a:ext cx="3632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5926455" y="4521200"/>
            <a:ext cx="3632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D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1" grpId="0"/>
      <p:bldP spid="11" grpId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5203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3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七年级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下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1—4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100057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6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79170"/>
            <a:ext cx="1746885" cy="443588"/>
            <a:chOff x="8480182" y="1575737"/>
            <a:chExt cx="1678579" cy="576444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93530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7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17" name="圆角矩形 6">
            <a:hlinkClick r:id=""/>
          </p:cNvPr>
          <p:cNvSpPr/>
          <p:nvPr>
            <p:custDataLst>
              <p:tags r:id="rId2"/>
            </p:custDataLst>
          </p:nvPr>
        </p:nvSpPr>
        <p:spPr>
          <a:xfrm flipH="1">
            <a:off x="2246630" y="1174115"/>
            <a:ext cx="3980180" cy="580390"/>
          </a:xfrm>
          <a:prstGeom prst="snip1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<a:lstStyle/>
          <a:p>
            <a:pPr algn="ctr" fontAlgn="auto"/>
            <a:r>
              <a:rPr lang="zh-CN" altLang="en-US" sz="2400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辨析join与take part in</a:t>
            </a:r>
          </a:p>
        </p:txBody>
      </p:sp>
      <p:sp>
        <p:nvSpPr>
          <p:cNvPr id="14" name="椭圆 7"/>
          <p:cNvSpPr>
            <a:spLocks noChangeAspect="1"/>
          </p:cNvSpPr>
          <p:nvPr>
            <p:custDataLst>
              <p:tags r:id="rId3"/>
            </p:custDataLst>
          </p:nvPr>
        </p:nvSpPr>
        <p:spPr>
          <a:xfrm>
            <a:off x="636905" y="1139190"/>
            <a:ext cx="1534160" cy="628015"/>
          </a:xfrm>
          <a:prstGeom prst="snipRoundRect">
            <a:avLst/>
          </a:prstGeom>
          <a:solidFill>
            <a:srgbClr val="FAB529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<a:noAutofit/>
          </a:bodyPr>
          <a:lstStyle/>
          <a:p>
            <a:pPr algn="ctr" fontAlgn="auto"/>
            <a:r>
              <a:rPr lang="zh-CN" altLang="en-US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考点五</a:t>
            </a:r>
            <a:endParaRPr lang="en-US" altLang="zh-CN" sz="2400" b="1" strike="noStrike" noProof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9" name="圆角矩形 18"/>
          <p:cNvSpPr/>
          <p:nvPr/>
        </p:nvSpPr>
        <p:spPr bwMode="auto">
          <a:xfrm rot="16200000">
            <a:off x="2189312" y="1370335"/>
            <a:ext cx="36000" cy="216000"/>
          </a:xfrm>
          <a:prstGeom prst="roundRect">
            <a:avLst>
              <a:gd name="adj" fmla="val 50000"/>
            </a:avLst>
          </a:prstGeom>
          <a:gradFill>
            <a:gsLst>
              <a:gs pos="74000">
                <a:schemeClr val="bg1"/>
              </a:gs>
              <a:gs pos="52000">
                <a:schemeClr val="bg1">
                  <a:lumMod val="85000"/>
                </a:schemeClr>
              </a:gs>
              <a:gs pos="23000">
                <a:schemeClr val="bg1">
                  <a:lumMod val="65000"/>
                </a:schemeClr>
              </a:gs>
              <a:gs pos="0">
                <a:schemeClr val="bg1">
                  <a:lumMod val="50000"/>
                </a:schemeClr>
              </a:gs>
              <a:gs pos="100000">
                <a:schemeClr val="bg1">
                  <a:lumMod val="65000"/>
                </a:schemeClr>
              </a:gs>
            </a:gsLst>
            <a:lin ang="5400000" scaled="1"/>
          </a:gradFill>
          <a:ln w="9525">
            <a:gradFill flip="none" rotWithShape="1">
              <a:gsLst>
                <a:gs pos="0">
                  <a:schemeClr val="bg1">
                    <a:lumMod val="65000"/>
                  </a:schemeClr>
                </a:gs>
                <a:gs pos="44000">
                  <a:schemeClr val="bg1">
                    <a:lumMod val="75000"/>
                  </a:schemeClr>
                </a:gs>
                <a:gs pos="78000">
                  <a:schemeClr val="bg1"/>
                </a:gs>
                <a:gs pos="61000">
                  <a:schemeClr val="bg1">
                    <a:lumMod val="10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0"/>
              <a:tileRect/>
            </a:gradFill>
          </a:ln>
          <a:effectLst>
            <a:outerShdw blurRad="254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15">
              <a:solidFill>
                <a:prstClr val="white"/>
              </a:solidFill>
            </a:endParaRPr>
          </a:p>
        </p:txBody>
      </p:sp>
      <p:graphicFrame>
        <p:nvGraphicFramePr>
          <p:cNvPr id="8" name="表格 7"/>
          <p:cNvGraphicFramePr/>
          <p:nvPr>
            <p:custDataLst>
              <p:tags r:id="rId4"/>
            </p:custDataLst>
          </p:nvPr>
        </p:nvGraphicFramePr>
        <p:xfrm>
          <a:off x="743585" y="1905635"/>
          <a:ext cx="10659110" cy="454850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53465"/>
                <a:gridCol w="4588510"/>
                <a:gridCol w="5017135"/>
              </a:tblGrid>
              <a:tr h="592455"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词汇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方正书宋_GBK" charset="0"/>
                          <a:cs typeface="Times New Roman" panose="02020603050405020304" pitchFamily="18" charset="0"/>
                        </a:rPr>
                        <a:t>用法</a:t>
                      </a: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例句</a:t>
                      </a: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62125">
                <a:tc rowSpan="2"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join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 </a:t>
                      </a:r>
                      <a:endParaRPr lang="en-US" sz="24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用来表示参加军队、政党、组织等,还可以接表示人的名词或代词作宾语,表示和这些人一起进行某项活动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方正书宋_GBK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My father joined the army in1983.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我的爸爸是1983年参军的。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I’ll join you later.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我一会儿和你们会合。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NEU-BZ-S92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6149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join为非延续性动词,不能与“for+时间段”搭配,此时,应用它的延续性动词形式 “be a member of”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NEU-BZ-S92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He joined the army five years ago. =He has been a member of the army for 5 years.他已经参军5年了。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NEU-BZ-S92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custDataLst>
      <p:tags r:id="rId1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6219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一、单项选择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1. (2016·河北) Grandpa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glasses when he reads.  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A. wears　　　　　　　　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B. wore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C. has worn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D. was wearing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2. (2016·河北) Victoria, hurry up!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we can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t arrive there on time.  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A. Or　　　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B. So　　　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C. But　　　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D. And</a:t>
            </a:r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3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七年级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下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1—4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47582" y="98978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3164840" y="1126490"/>
            <a:ext cx="3643630" cy="503555"/>
          </a:xfrm>
          <a:prstGeom prst="roundRect">
            <a:avLst/>
          </a:prstGeom>
          <a:ln w="19050">
            <a:solidFill>
              <a:srgbClr val="01B0F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3839845" y="1126490"/>
            <a:ext cx="4838700" cy="503555"/>
          </a:xfrm>
          <a:prstGeom prst="rect">
            <a:avLst/>
          </a:prstGeom>
          <a:solidFill>
            <a:srgbClr val="01B0F0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数据链接</a:t>
            </a:r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kumimoji="1"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</a:p>
        </p:txBody>
      </p:sp>
      <p:sp>
        <p:nvSpPr>
          <p:cNvPr id="9" name="椭圆 8"/>
          <p:cNvSpPr/>
          <p:nvPr/>
        </p:nvSpPr>
        <p:spPr>
          <a:xfrm>
            <a:off x="3464867" y="1013695"/>
            <a:ext cx="729465" cy="729465"/>
          </a:xfrm>
          <a:prstGeom prst="ellipse">
            <a:avLst/>
          </a:prstGeom>
          <a:solidFill>
            <a:srgbClr val="01B0F0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</a:p>
        </p:txBody>
      </p:sp>
      <p:sp>
        <p:nvSpPr>
          <p:cNvPr id="2" name="圆角矩形 1"/>
          <p:cNvSpPr/>
          <p:nvPr/>
        </p:nvSpPr>
        <p:spPr>
          <a:xfrm>
            <a:off x="3176270" y="1127125"/>
            <a:ext cx="3643630" cy="503555"/>
          </a:xfrm>
          <a:prstGeom prst="roundRect">
            <a:avLst/>
          </a:prstGeom>
          <a:ln w="19050">
            <a:solidFill>
              <a:srgbClr val="01B0F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3851275" y="1127125"/>
            <a:ext cx="4838700" cy="503555"/>
          </a:xfrm>
          <a:prstGeom prst="rect">
            <a:avLst/>
          </a:prstGeom>
          <a:solidFill>
            <a:srgbClr val="01B0F0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数据链接</a:t>
            </a:r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kumimoji="1"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</a:p>
        </p:txBody>
      </p:sp>
      <p:sp>
        <p:nvSpPr>
          <p:cNvPr id="6" name="椭圆 5"/>
          <p:cNvSpPr/>
          <p:nvPr/>
        </p:nvSpPr>
        <p:spPr>
          <a:xfrm>
            <a:off x="3476297" y="1014330"/>
            <a:ext cx="729465" cy="729465"/>
          </a:xfrm>
          <a:prstGeom prst="ellipse">
            <a:avLst/>
          </a:prstGeom>
          <a:solidFill>
            <a:srgbClr val="01B0F0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4598035" y="2214245"/>
            <a:ext cx="4768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5960110" y="4156710"/>
            <a:ext cx="53403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12" grpId="0"/>
      <p:bldP spid="12" grpId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5203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3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七年级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下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1—4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100057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79170"/>
            <a:ext cx="1746885" cy="443588"/>
            <a:chOff x="8480182" y="1575737"/>
            <a:chExt cx="1678579" cy="576444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93530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5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graphicFrame>
        <p:nvGraphicFramePr>
          <p:cNvPr id="9" name="表格 8"/>
          <p:cNvGraphicFramePr/>
          <p:nvPr>
            <p:custDataLst>
              <p:tags r:id="rId2"/>
            </p:custDataLst>
          </p:nvPr>
        </p:nvGraphicFramePr>
        <p:xfrm>
          <a:off x="1471295" y="1844675"/>
          <a:ext cx="9045575" cy="295592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70635"/>
                <a:gridCol w="2512060"/>
                <a:gridCol w="5262880"/>
              </a:tblGrid>
              <a:tr h="98552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词汇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用法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例句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7040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take part in</a:t>
                      </a:r>
                      <a:endParaRPr lang="en-US" altLang="en-US" sz="2400" b="1">
                        <a:solidFill>
                          <a:srgbClr val="FF00FF"/>
                        </a:solidFill>
                        <a:latin typeface="Times New Roman" panose="02020603050405020304" pitchFamily="18" charset="0"/>
                        <a:ea typeface="NEU-HZ-S92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take part in后接“活动”,相当于join in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NEU-BZ-S92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 want to take part in the English competition. 我想参加英语比赛。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NEU-BZ-S92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custDataLst>
      <p:tags r:id="rId1"/>
    </p:custData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628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3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七年级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下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1—4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100057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89330"/>
            <a:ext cx="1746885" cy="444615"/>
            <a:chOff x="8480182" y="1575737"/>
            <a:chExt cx="1678579" cy="537437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93530"/>
              <a:ext cx="1527522" cy="5196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04825" y="1485265"/>
            <a:ext cx="11091545" cy="5908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sz="2800" b="1">
                <a:cs typeface="Times New Roman" panose="02020603050405020304" pitchFamily="18" charset="0"/>
              </a:rPr>
              <a:t> 【考点考法强化】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1. (原创)Why not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__________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us making a new play in class? 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A. to join 　　　　　	  B. join  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C. joining in	                      D. join in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2. (原创)— We’re going to have a picnic tomorrow. Would you like us? 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— I’d like to. But I have to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__________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the sports meet.  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A. to join; take part in	 B. to take part in; join in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C. join; take part in	           D. join; join</a:t>
            </a:r>
          </a:p>
          <a:p>
            <a:pPr fontAlgn="auto">
              <a:lnSpc>
                <a:spcPct val="150000"/>
              </a:lnSpc>
            </a:pPr>
            <a:endParaRPr lang="en-US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028440" y="2209800"/>
            <a:ext cx="4425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5960110" y="4711065"/>
            <a:ext cx="3860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1" grpId="0"/>
      <p:bldP spid="11" grpId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628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3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七年级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下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1—4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100057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89330"/>
            <a:ext cx="1746885" cy="444615"/>
            <a:chOff x="8480182" y="1575737"/>
            <a:chExt cx="1678579" cy="537437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93530"/>
              <a:ext cx="1527522" cy="5196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40385" y="1583690"/>
            <a:ext cx="11181715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sz="2800" b="1">
                <a:cs typeface="Times New Roman" panose="02020603050405020304" pitchFamily="18" charset="0"/>
              </a:rPr>
              <a:t>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3. (2021·邢台第三中学三模)I’m going to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__________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the 400-metre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race. Do you want to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__________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me? 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A. take part in; join	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B. join; take part in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C. join; join in	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D. join in; take part in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7583805" y="1758950"/>
            <a:ext cx="3632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7362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1078103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3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七年级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下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1—4</a:t>
            </a:r>
            <a:r>
              <a:rPr lang="zh-CN" altLang="en-US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（含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Starters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）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45677" y="100883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6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1012190"/>
            <a:ext cx="1746885" cy="432793"/>
            <a:chOff x="8480182" y="1575737"/>
            <a:chExt cx="1678579" cy="562416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79502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7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17" name="圆角矩形 6">
            <a:hlinkClick r:id=""/>
          </p:cNvPr>
          <p:cNvSpPr/>
          <p:nvPr>
            <p:custDataLst>
              <p:tags r:id="rId2"/>
            </p:custDataLst>
          </p:nvPr>
        </p:nvSpPr>
        <p:spPr>
          <a:xfrm flipH="1">
            <a:off x="2223770" y="1320800"/>
            <a:ext cx="5370830" cy="580390"/>
          </a:xfrm>
          <a:prstGeom prst="snip1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<a:lstStyle/>
          <a:p>
            <a:pPr algn="ctr" fontAlgn="auto"/>
            <a:r>
              <a:rPr lang="zh-CN" altLang="en-US" sz="2400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辨析put on、wear、dress与in</a:t>
            </a:r>
          </a:p>
        </p:txBody>
      </p:sp>
      <p:sp>
        <p:nvSpPr>
          <p:cNvPr id="14" name="椭圆 7"/>
          <p:cNvSpPr>
            <a:spLocks noChangeAspect="1"/>
          </p:cNvSpPr>
          <p:nvPr>
            <p:custDataLst>
              <p:tags r:id="rId3"/>
            </p:custDataLst>
          </p:nvPr>
        </p:nvSpPr>
        <p:spPr>
          <a:xfrm>
            <a:off x="614045" y="1264285"/>
            <a:ext cx="1534160" cy="628015"/>
          </a:xfrm>
          <a:prstGeom prst="snipRoundRect">
            <a:avLst/>
          </a:prstGeom>
          <a:solidFill>
            <a:srgbClr val="FAB529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<a:noAutofit/>
          </a:bodyPr>
          <a:lstStyle/>
          <a:p>
            <a:pPr algn="ctr" fontAlgn="auto"/>
            <a:r>
              <a:rPr lang="zh-CN" altLang="en-US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考点六</a:t>
            </a:r>
            <a:endParaRPr lang="en-US" altLang="zh-CN" sz="2400" b="1" strike="noStrike" noProof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9" name="圆角矩形 18"/>
          <p:cNvSpPr/>
          <p:nvPr/>
        </p:nvSpPr>
        <p:spPr bwMode="auto">
          <a:xfrm rot="16200000">
            <a:off x="2167722" y="1521465"/>
            <a:ext cx="36000" cy="216000"/>
          </a:xfrm>
          <a:prstGeom prst="roundRect">
            <a:avLst>
              <a:gd name="adj" fmla="val 50000"/>
            </a:avLst>
          </a:prstGeom>
          <a:gradFill>
            <a:gsLst>
              <a:gs pos="74000">
                <a:schemeClr val="bg1"/>
              </a:gs>
              <a:gs pos="52000">
                <a:schemeClr val="bg1">
                  <a:lumMod val="85000"/>
                </a:schemeClr>
              </a:gs>
              <a:gs pos="23000">
                <a:schemeClr val="bg1">
                  <a:lumMod val="65000"/>
                </a:schemeClr>
              </a:gs>
              <a:gs pos="0">
                <a:schemeClr val="bg1">
                  <a:lumMod val="50000"/>
                </a:schemeClr>
              </a:gs>
              <a:gs pos="100000">
                <a:schemeClr val="bg1">
                  <a:lumMod val="65000"/>
                </a:schemeClr>
              </a:gs>
            </a:gsLst>
            <a:lin ang="5400000" scaled="1"/>
          </a:gradFill>
          <a:ln w="9525">
            <a:gradFill flip="none" rotWithShape="1">
              <a:gsLst>
                <a:gs pos="0">
                  <a:schemeClr val="bg1">
                    <a:lumMod val="65000"/>
                  </a:schemeClr>
                </a:gs>
                <a:gs pos="44000">
                  <a:schemeClr val="bg1">
                    <a:lumMod val="75000"/>
                  </a:schemeClr>
                </a:gs>
                <a:gs pos="78000">
                  <a:schemeClr val="bg1"/>
                </a:gs>
                <a:gs pos="61000">
                  <a:schemeClr val="bg1">
                    <a:lumMod val="10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0"/>
              <a:tileRect/>
            </a:gradFill>
          </a:ln>
          <a:effectLst>
            <a:outerShdw blurRad="254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15">
              <a:solidFill>
                <a:prstClr val="white"/>
              </a:solidFill>
            </a:endParaRPr>
          </a:p>
        </p:txBody>
      </p:sp>
      <p:graphicFrame>
        <p:nvGraphicFramePr>
          <p:cNvPr id="8" name="表格 7"/>
          <p:cNvGraphicFramePr/>
          <p:nvPr>
            <p:custDataLst>
              <p:tags r:id="rId4"/>
            </p:custDataLst>
          </p:nvPr>
        </p:nvGraphicFramePr>
        <p:xfrm>
          <a:off x="613410" y="2377440"/>
          <a:ext cx="10845165" cy="259461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08405"/>
                <a:gridCol w="3023870"/>
                <a:gridCol w="6612890"/>
              </a:tblGrid>
              <a:tr h="37465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词汇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用法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例句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2268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put on</a:t>
                      </a:r>
                      <a:endParaRPr lang="en-US" altLang="en-US" sz="2400" b="1">
                        <a:solidFill>
                          <a:srgbClr val="FF00FF"/>
                        </a:solidFill>
                        <a:latin typeface="Times New Roman" panose="02020603050405020304" pitchFamily="18" charset="0"/>
                        <a:ea typeface="NEU-HZ-S92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意为“穿上;戴上”,指穿的动作,后接要穿戴的东西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方正书宋_GBK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Jim, put on your coat.It’s cold outside.</a:t>
                      </a:r>
                    </a:p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吉姆,穿上你的外套,外面冷。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NEU-BZ-S92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4866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wear</a:t>
                      </a:r>
                      <a:endParaRPr lang="en-US" altLang="en-US" sz="2400" b="1">
                        <a:solidFill>
                          <a:srgbClr val="FF00FF"/>
                        </a:solidFill>
                        <a:latin typeface="Times New Roman" panose="02020603050405020304" pitchFamily="18" charset="0"/>
                        <a:ea typeface="NEU-HZ-S92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“穿着;戴着”,指穿的状态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方正书宋_GBK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Mary likes wearing a pink skirt.</a:t>
                      </a:r>
                    </a:p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玛丽喜欢穿粉红色的短裙。</a:t>
                      </a:r>
                    </a:p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They are wearing traditional clothes.</a:t>
                      </a:r>
                    </a:p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他们穿着传统的服装。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NEU-BZ-S92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custDataLst>
      <p:tags r:id="rId1"/>
    </p:custData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628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1078103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3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七年级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下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1—4</a:t>
            </a:r>
            <a:r>
              <a:rPr lang="zh-CN" altLang="en-US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（含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Starters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）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17737" y="98089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84250"/>
            <a:ext cx="1746885" cy="432793"/>
            <a:chOff x="8480182" y="1575737"/>
            <a:chExt cx="1678579" cy="562416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79502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5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graphicFrame>
        <p:nvGraphicFramePr>
          <p:cNvPr id="9" name="表格 8"/>
          <p:cNvGraphicFramePr/>
          <p:nvPr>
            <p:custDataLst>
              <p:tags r:id="rId2"/>
            </p:custDataLst>
          </p:nvPr>
        </p:nvGraphicFramePr>
        <p:xfrm>
          <a:off x="1293495" y="1675765"/>
          <a:ext cx="9745345" cy="453263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37920"/>
                <a:gridCol w="2209800"/>
                <a:gridCol w="6397625"/>
              </a:tblGrid>
              <a:tr h="73152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词汇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用法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例句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6685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dress</a:t>
                      </a:r>
                      <a:endParaRPr lang="en-US" altLang="en-US" sz="2400" b="1">
                        <a:solidFill>
                          <a:srgbClr val="FF00FF"/>
                        </a:solidFill>
                        <a:latin typeface="Times New Roman" panose="02020603050405020304" pitchFamily="18" charset="0"/>
                        <a:ea typeface="NEU-HZ-S92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“(给某人)穿衣服”,后接sb.或反身代词 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方正书宋_GBK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The boy is old enough to dress himself.</a:t>
                      </a:r>
                    </a:p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这个男孩足够大,可以自己穿衣服。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NEU-BZ-S92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3426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in</a:t>
                      </a:r>
                      <a:endParaRPr lang="en-US" altLang="en-US" sz="2400" b="1">
                        <a:solidFill>
                          <a:srgbClr val="FF00FF"/>
                        </a:solidFill>
                        <a:latin typeface="Times New Roman" panose="02020603050405020304" pitchFamily="18" charset="0"/>
                        <a:ea typeface="NEU-HZ-S92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表示“穿;戴”的状态。指穿什么颜色的衣服或穿着什么 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方正书宋_GBK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Who is the boy in red?</a:t>
                      </a:r>
                    </a:p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穿红衣服的男孩是谁?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NEU-BZ-S92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custDataLst>
      <p:tags r:id="rId1"/>
    </p:custData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628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3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七年级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下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1—4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25992" y="105455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1022350"/>
            <a:ext cx="1746885" cy="432793"/>
            <a:chOff x="8480182" y="1575737"/>
            <a:chExt cx="1678579" cy="562416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79502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73405" y="1335405"/>
            <a:ext cx="11000105" cy="5515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【考点考法强化】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1. (2021·邢台育才中学一模)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__________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more clothes, or you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ll catch a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cold in the strong wind.  </a:t>
            </a:r>
          </a:p>
          <a:p>
            <a:pPr fontAlgn="auto">
              <a:lnSpc>
                <a:spcPct val="14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A. Put on　	B. Dress　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C. Wear 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D. Take off 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2. (原创)She was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__________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 blue coat when I met her.  </a:t>
            </a:r>
          </a:p>
          <a:p>
            <a:pPr fontAlgn="auto">
              <a:lnSpc>
                <a:spcPct val="14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A. worn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B. wearing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C. putting on	D. dressing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3. (2021·沧州第十三中学一模)The baby is too young to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__________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　himself.  </a:t>
            </a:r>
          </a:p>
          <a:p>
            <a:pPr fontAlgn="auto">
              <a:lnSpc>
                <a:spcPct val="14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A. wear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B. dress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C. have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D. put on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5622290" y="2090420"/>
            <a:ext cx="6470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3945255" y="3882390"/>
            <a:ext cx="37465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9730105" y="5063490"/>
            <a:ext cx="3632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1" grpId="0"/>
      <p:bldP spid="11" grpId="1"/>
      <p:bldP spid="12" grpId="0"/>
      <p:bldP spid="12" grpId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628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3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七年级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下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1—4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25992" y="105455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1022350"/>
            <a:ext cx="1746885" cy="432793"/>
            <a:chOff x="8480182" y="1575737"/>
            <a:chExt cx="1678579" cy="562416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79502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73405" y="1335405"/>
            <a:ext cx="11000105" cy="4912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4. (原创)The boy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__________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black is my cousin.  </a:t>
            </a:r>
          </a:p>
          <a:p>
            <a:pPr fontAlgn="auto">
              <a:lnSpc>
                <a:spcPct val="14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A. on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B. wears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C. in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D. at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5. (原创)You need to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__________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sunglasses to protect your eyes from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the strong sunlight.  </a:t>
            </a:r>
          </a:p>
          <a:p>
            <a:pPr fontAlgn="auto">
              <a:lnSpc>
                <a:spcPct val="14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A. put　　　B. wear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C. in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D. dress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6. (原创)You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d better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__________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 raincoat before you leave. It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s </a:t>
            </a:r>
          </a:p>
          <a:p>
            <a:pPr fontAlgn="auto">
              <a:lnSpc>
                <a:spcPct val="14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raining so hard outside.  </a:t>
            </a:r>
          </a:p>
          <a:p>
            <a:pPr fontAlgn="auto">
              <a:lnSpc>
                <a:spcPct val="14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A. wear　　B. put on　　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C. dress　　D. take off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3961765" y="1498600"/>
            <a:ext cx="3409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4464685" y="2704465"/>
            <a:ext cx="60134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4547235" y="4462780"/>
            <a:ext cx="3860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1" grpId="0"/>
      <p:bldP spid="11" grpId="1"/>
      <p:bldP spid="12" grpId="0"/>
      <p:bldP spid="12" grpId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5203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3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七年级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下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1—4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68890" y="1022350"/>
            <a:ext cx="1686560" cy="411480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5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1000760"/>
            <a:ext cx="1746885" cy="443588"/>
            <a:chOff x="8480182" y="1575737"/>
            <a:chExt cx="1678579" cy="576444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93530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6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63550" y="1907540"/>
            <a:ext cx="11136630" cy="4912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【学法方法点拨】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make用作动词,意为“制造,整理”等,作“使,使得”讲时多用于“make+宾语+宾补”结构。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What makes you happy?(形容词作宾补) 什么使你开心?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They all want to make Jim their monitor. (名词作宾补) 他们都想让吉姆做他们的班长。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I spoke loudly in order to make my voice heard. (过去分词作宾补) 我大声说话为了使我的声音被听到。</a:t>
            </a:r>
          </a:p>
        </p:txBody>
      </p:sp>
      <p:sp>
        <p:nvSpPr>
          <p:cNvPr id="17" name="圆角矩形 6">
            <a:hlinkClick r:id=""/>
          </p:cNvPr>
          <p:cNvSpPr/>
          <p:nvPr>
            <p:custDataLst>
              <p:tags r:id="rId2"/>
            </p:custDataLst>
          </p:nvPr>
        </p:nvSpPr>
        <p:spPr>
          <a:xfrm flipH="1">
            <a:off x="2099310" y="1358900"/>
            <a:ext cx="4557395" cy="527685"/>
          </a:xfrm>
          <a:prstGeom prst="snip1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<a:lstStyle/>
          <a:p>
            <a:pPr algn="ctr" fontAlgn="auto"/>
            <a:r>
              <a:rPr lang="zh-CN" altLang="en-US" sz="2400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“make的用法</a:t>
            </a:r>
          </a:p>
        </p:txBody>
      </p:sp>
      <p:sp>
        <p:nvSpPr>
          <p:cNvPr id="14" name="椭圆 7"/>
          <p:cNvSpPr>
            <a:spLocks noChangeAspect="1"/>
          </p:cNvSpPr>
          <p:nvPr>
            <p:custDataLst>
              <p:tags r:id="rId3"/>
            </p:custDataLst>
          </p:nvPr>
        </p:nvSpPr>
        <p:spPr>
          <a:xfrm>
            <a:off x="648335" y="1315720"/>
            <a:ext cx="1394550" cy="570865"/>
          </a:xfrm>
          <a:prstGeom prst="snipRoundRect">
            <a:avLst/>
          </a:prstGeom>
          <a:solidFill>
            <a:srgbClr val="FAB529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<a:noAutofit/>
          </a:bodyPr>
          <a:lstStyle/>
          <a:p>
            <a:pPr algn="ctr" fontAlgn="auto"/>
            <a:r>
              <a:rPr lang="zh-CN" altLang="en-US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考点七</a:t>
            </a:r>
            <a:endParaRPr lang="en-US" altLang="zh-CN" sz="2400" b="1" strike="noStrike" noProof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9" name="圆角矩形 18"/>
          <p:cNvSpPr/>
          <p:nvPr/>
        </p:nvSpPr>
        <p:spPr bwMode="auto">
          <a:xfrm rot="16200000">
            <a:off x="2070567" y="1564645"/>
            <a:ext cx="36000" cy="216000"/>
          </a:xfrm>
          <a:prstGeom prst="roundRect">
            <a:avLst>
              <a:gd name="adj" fmla="val 50000"/>
            </a:avLst>
          </a:prstGeom>
          <a:gradFill>
            <a:gsLst>
              <a:gs pos="74000">
                <a:schemeClr val="bg1"/>
              </a:gs>
              <a:gs pos="52000">
                <a:schemeClr val="bg1">
                  <a:lumMod val="85000"/>
                </a:schemeClr>
              </a:gs>
              <a:gs pos="23000">
                <a:schemeClr val="bg1">
                  <a:lumMod val="65000"/>
                </a:schemeClr>
              </a:gs>
              <a:gs pos="0">
                <a:schemeClr val="bg1">
                  <a:lumMod val="50000"/>
                </a:schemeClr>
              </a:gs>
              <a:gs pos="100000">
                <a:schemeClr val="bg1">
                  <a:lumMod val="65000"/>
                </a:schemeClr>
              </a:gs>
            </a:gsLst>
            <a:lin ang="5400000" scaled="1"/>
          </a:gradFill>
          <a:ln w="9525">
            <a:gradFill flip="none" rotWithShape="1">
              <a:gsLst>
                <a:gs pos="0">
                  <a:schemeClr val="bg1">
                    <a:lumMod val="65000"/>
                  </a:schemeClr>
                </a:gs>
                <a:gs pos="44000">
                  <a:schemeClr val="bg1">
                    <a:lumMod val="75000"/>
                  </a:schemeClr>
                </a:gs>
                <a:gs pos="78000">
                  <a:schemeClr val="bg1"/>
                </a:gs>
                <a:gs pos="61000">
                  <a:schemeClr val="bg1">
                    <a:lumMod val="10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0"/>
              <a:tileRect/>
            </a:gradFill>
          </a:ln>
          <a:effectLst>
            <a:outerShdw blurRad="254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15">
              <a:solidFill>
                <a:prstClr val="white"/>
              </a:solidFill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5203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3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七年级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下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1—4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68890" y="1022350"/>
            <a:ext cx="1686560" cy="411480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1000760"/>
            <a:ext cx="1746885" cy="443588"/>
            <a:chOff x="8480182" y="1575737"/>
            <a:chExt cx="1678579" cy="576444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93530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63550" y="1238250"/>
            <a:ext cx="11136630" cy="5515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【拓展】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与make相关的短语: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make the bed 整理床铺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make a plan 制订计划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make trouble 制造麻烦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make faces 做鬼脸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make friends with(和)……交朋友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make noises 吵闹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make yourself at home 请自便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make up one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s mind 某人下定决心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make (full) use of (充分)利用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make money 赚钱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make a decision 做决定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make progress 取得进步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make sure 确保,弄清楚 </a:t>
            </a:r>
          </a:p>
        </p:txBody>
      </p:sp>
    </p:spTree>
    <p:custDataLst>
      <p:tags r:id="rId1"/>
    </p:custData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5203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3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七年级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下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1—4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68890" y="1022350"/>
            <a:ext cx="1686560" cy="411480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1000760"/>
            <a:ext cx="1746885" cy="443588"/>
            <a:chOff x="8480182" y="1575737"/>
            <a:chExt cx="1678579" cy="576444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93530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3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>
            <a:hlinkClick r:id="rId4" action="ppaction://hlinksldjump"/>
          </p:cNvPr>
          <p:cNvSpPr txBox="1"/>
          <p:nvPr/>
        </p:nvSpPr>
        <p:spPr>
          <a:xfrm>
            <a:off x="463550" y="1503680"/>
            <a:ext cx="11136630" cy="4912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【考点考法强化】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1. (原创)Doing sports can make us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__________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. We all like it.  </a:t>
            </a:r>
          </a:p>
          <a:p>
            <a:pPr fontAlgn="auto">
              <a:lnSpc>
                <a:spcPct val="14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A. healthy　　　　　　 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B. health</a:t>
            </a:r>
          </a:p>
          <a:p>
            <a:pPr fontAlgn="auto">
              <a:lnSpc>
                <a:spcPct val="14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C. unhealthy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D. healthily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2. (原创) Once you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__________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, you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d better not change your mind</a:t>
            </a:r>
          </a:p>
          <a:p>
            <a:pPr fontAlgn="auto">
              <a:lnSpc>
                <a:spcPct val="14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from time to time.  </a:t>
            </a:r>
          </a:p>
          <a:p>
            <a:pPr fontAlgn="auto">
              <a:lnSpc>
                <a:spcPct val="14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A. make a difference　	B. make a decision</a:t>
            </a:r>
          </a:p>
          <a:p>
            <a:pPr fontAlgn="auto">
              <a:lnSpc>
                <a:spcPct val="14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C. make progress　　 	D. make fun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6496685" y="2159000"/>
            <a:ext cx="3295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4086860" y="3917315"/>
            <a:ext cx="3860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1" grpId="0"/>
      <p:bldP spid="11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5140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3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七年级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下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1—4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978987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71475" y="1646555"/>
            <a:ext cx="11871960" cy="43999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3. (2013·河北) You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. Don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t talk on the phone.  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A. will drive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B. are driving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C. were driving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D. have driven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4. (2021·张家口一模)If you need some help, just call me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998-1263.  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A. in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B. at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C. to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D. for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00</a:t>
            </a:r>
            <a:endParaRPr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zh-CN" altLang="en-US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848100" y="1756410"/>
            <a:ext cx="54546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9446260" y="3722370"/>
            <a:ext cx="4876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6" grpId="0"/>
      <p:bldP spid="6" grpId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5203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3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七年级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下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1—4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68890" y="1022350"/>
            <a:ext cx="1686560" cy="411480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1000760"/>
            <a:ext cx="1746885" cy="443588"/>
            <a:chOff x="8480182" y="1575737"/>
            <a:chExt cx="1678579" cy="576444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93530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63550" y="1378585"/>
            <a:ext cx="11136630" cy="4310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3. (原创)—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Wow, how clean and tidy your house is!</a:t>
            </a:r>
          </a:p>
          <a:p>
            <a:pPr fontAlgn="auto">
              <a:lnSpc>
                <a:spcPct val="14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Thanks,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__________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. </a:t>
            </a:r>
          </a:p>
          <a:p>
            <a:pPr fontAlgn="auto">
              <a:lnSpc>
                <a:spcPct val="14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A. you are welcome. 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B. not at all</a:t>
            </a:r>
          </a:p>
          <a:p>
            <a:pPr fontAlgn="auto">
              <a:lnSpc>
                <a:spcPct val="14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C. it isn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t good enough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D. make yourself at home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4. (原创)Who do you think you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d like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__________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? </a:t>
            </a:r>
          </a:p>
          <a:p>
            <a:pPr fontAlgn="auto">
              <a:lnSpc>
                <a:spcPct val="14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A. to make friends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B. make friends</a:t>
            </a:r>
          </a:p>
          <a:p>
            <a:pPr fontAlgn="auto">
              <a:lnSpc>
                <a:spcPct val="14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C. to make friends with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D. make friends with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3428365" y="2133600"/>
            <a:ext cx="3860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D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6823075" y="3940810"/>
            <a:ext cx="4089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1" grpId="0"/>
      <p:bldP spid="11" grpId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5203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3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七年级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下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1—4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68890" y="1022350"/>
            <a:ext cx="1686560" cy="411480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1000760"/>
            <a:ext cx="1746885" cy="443588"/>
            <a:chOff x="8480182" y="1575737"/>
            <a:chExt cx="1678579" cy="576444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93530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27685" y="1401445"/>
            <a:ext cx="11136630" cy="4310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5. (原创)Don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t be sad about it. It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s normal for anyone to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__________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in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his life.  </a:t>
            </a:r>
          </a:p>
          <a:p>
            <a:pPr fontAlgn="auto">
              <a:lnSpc>
                <a:spcPct val="14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A. make promises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B. make mistakes</a:t>
            </a:r>
          </a:p>
          <a:p>
            <a:pPr fontAlgn="auto">
              <a:lnSpc>
                <a:spcPct val="14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C. make faces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D. make sure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6. (原创)Jack is very funny. He always makes us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__________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.  </a:t>
            </a:r>
          </a:p>
          <a:p>
            <a:pPr fontAlgn="auto">
              <a:lnSpc>
                <a:spcPct val="14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A. laugh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B. laughing	</a:t>
            </a:r>
          </a:p>
          <a:p>
            <a:pPr fontAlgn="auto">
              <a:lnSpc>
                <a:spcPct val="14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C. to laugh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D. laughs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9752330" y="1577340"/>
            <a:ext cx="3524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8623300" y="3915410"/>
            <a:ext cx="31813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1" grpId="0"/>
      <p:bldP spid="11" grpId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5203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3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七年级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下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1—4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98978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5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89965"/>
            <a:ext cx="1746885" cy="443588"/>
            <a:chOff x="8480182" y="1575737"/>
            <a:chExt cx="1678579" cy="576444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93530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6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63550" y="1853565"/>
            <a:ext cx="10603865" cy="4912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【学法方法点拨】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show用作名词,意为“显示,表演”。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chat show (电视台)现场访问节目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be on show在展出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I saw many great inventions on show. 我看了展出的许多伟大的发明。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show用作动词,常见用法如下: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1. 展示给某人看(show sb. sth. =show sth. to sb.)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Can you show me your picture?能把你的画给我看看吗?</a:t>
            </a:r>
          </a:p>
        </p:txBody>
      </p:sp>
      <p:sp>
        <p:nvSpPr>
          <p:cNvPr id="17" name="圆角矩形 6">
            <a:hlinkClick r:id=""/>
          </p:cNvPr>
          <p:cNvSpPr/>
          <p:nvPr>
            <p:custDataLst>
              <p:tags r:id="rId2"/>
            </p:custDataLst>
          </p:nvPr>
        </p:nvSpPr>
        <p:spPr>
          <a:xfrm flipH="1">
            <a:off x="2066290" y="1347470"/>
            <a:ext cx="4399280" cy="523875"/>
          </a:xfrm>
          <a:prstGeom prst="snip1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<a:lstStyle/>
          <a:p>
            <a:pPr algn="ctr" fontAlgn="auto"/>
            <a:r>
              <a:rPr lang="en-US" altLang="zh-CN" sz="2400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show</a:t>
            </a:r>
            <a:r>
              <a:rPr lang="zh-CN" altLang="en-US" sz="2400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的用法</a:t>
            </a:r>
          </a:p>
        </p:txBody>
      </p:sp>
      <p:sp>
        <p:nvSpPr>
          <p:cNvPr id="14" name="椭圆 7"/>
          <p:cNvSpPr>
            <a:spLocks noChangeAspect="1"/>
          </p:cNvSpPr>
          <p:nvPr>
            <p:custDataLst>
              <p:tags r:id="rId3"/>
            </p:custDataLst>
          </p:nvPr>
        </p:nvSpPr>
        <p:spPr>
          <a:xfrm>
            <a:off x="614045" y="1325775"/>
            <a:ext cx="1383948" cy="566525"/>
          </a:xfrm>
          <a:prstGeom prst="snipRoundRect">
            <a:avLst/>
          </a:prstGeom>
          <a:solidFill>
            <a:srgbClr val="FAB529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<a:noAutofit/>
          </a:bodyPr>
          <a:lstStyle/>
          <a:p>
            <a:pPr algn="ctr" fontAlgn="auto"/>
            <a:r>
              <a:rPr lang="zh-CN" altLang="en-US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考点八</a:t>
            </a:r>
            <a:endParaRPr lang="en-US" altLang="zh-CN" sz="2400" b="1" strike="noStrike" noProof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9" name="圆角矩形 18"/>
          <p:cNvSpPr/>
          <p:nvPr/>
        </p:nvSpPr>
        <p:spPr bwMode="auto">
          <a:xfrm rot="16200000">
            <a:off x="2038182" y="1510670"/>
            <a:ext cx="36000" cy="216000"/>
          </a:xfrm>
          <a:prstGeom prst="roundRect">
            <a:avLst>
              <a:gd name="adj" fmla="val 50000"/>
            </a:avLst>
          </a:prstGeom>
          <a:gradFill>
            <a:gsLst>
              <a:gs pos="74000">
                <a:schemeClr val="bg1"/>
              </a:gs>
              <a:gs pos="52000">
                <a:schemeClr val="bg1">
                  <a:lumMod val="85000"/>
                </a:schemeClr>
              </a:gs>
              <a:gs pos="23000">
                <a:schemeClr val="bg1">
                  <a:lumMod val="65000"/>
                </a:schemeClr>
              </a:gs>
              <a:gs pos="0">
                <a:schemeClr val="bg1">
                  <a:lumMod val="50000"/>
                </a:schemeClr>
              </a:gs>
              <a:gs pos="100000">
                <a:schemeClr val="bg1">
                  <a:lumMod val="65000"/>
                </a:schemeClr>
              </a:gs>
            </a:gsLst>
            <a:lin ang="5400000" scaled="1"/>
          </a:gradFill>
          <a:ln w="9525">
            <a:gradFill flip="none" rotWithShape="1">
              <a:gsLst>
                <a:gs pos="0">
                  <a:schemeClr val="bg1">
                    <a:lumMod val="65000"/>
                  </a:schemeClr>
                </a:gs>
                <a:gs pos="44000">
                  <a:schemeClr val="bg1">
                    <a:lumMod val="75000"/>
                  </a:schemeClr>
                </a:gs>
                <a:gs pos="78000">
                  <a:schemeClr val="bg1"/>
                </a:gs>
                <a:gs pos="61000">
                  <a:schemeClr val="bg1">
                    <a:lumMod val="10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0"/>
              <a:tileRect/>
            </a:gradFill>
          </a:ln>
          <a:effectLst>
            <a:outerShdw blurRad="254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15">
              <a:solidFill>
                <a:prstClr val="white"/>
              </a:solidFill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5203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3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七年级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下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1—4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98978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89965"/>
            <a:ext cx="1746885" cy="443588"/>
            <a:chOff x="8480182" y="1575737"/>
            <a:chExt cx="1678579" cy="576444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93530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63550" y="1355090"/>
            <a:ext cx="10603865" cy="5515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2. 说明;表明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Her eyes showed that she was lying. 她的眼睛说明她在撒谎。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与show相关的常用短语: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①show off炫耀自己;卖弄自己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The woman likes to show off. 这个女人爱炫耀。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②show up出现;露面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Helen didn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t show up at the evening party. 海伦没在晚会上出现。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③show sb. around 带领某人参观</a:t>
            </a:r>
          </a:p>
          <a:p>
            <a:pPr fontAlgn="auto">
              <a:lnSpc>
                <a:spcPct val="14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Let me show you around our school. 让我带你参观我们的学校吧。</a:t>
            </a:r>
          </a:p>
        </p:txBody>
      </p:sp>
    </p:spTree>
    <p:custDataLst>
      <p:tags r:id="rId1"/>
    </p:custData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4124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3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七年级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下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1—4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095" y="1011555"/>
            <a:ext cx="1686560" cy="411480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1000760"/>
            <a:ext cx="1746885" cy="443588"/>
            <a:chOff x="8480182" y="1575737"/>
            <a:chExt cx="1678579" cy="576444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93530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74345" y="1304290"/>
            <a:ext cx="11102340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50000"/>
              </a:lnSpc>
              <a:buClrTx/>
              <a:buSzTx/>
              <a:buFontTx/>
            </a:pPr>
            <a:r>
              <a:rPr sz="2800" b="1"/>
              <a:t>【考点考法强化】</a:t>
            </a:r>
          </a:p>
          <a:p>
            <a:pPr algn="l" fontAlgn="auto">
              <a:lnSpc>
                <a:spcPct val="150000"/>
              </a:lnSpc>
              <a:buClrTx/>
              <a:buSzTx/>
              <a:buFontTx/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1. (原创)—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Eric, could you please tell me how to use the printing press?</a:t>
            </a:r>
          </a:p>
          <a:p>
            <a:pPr algn="l" fontAlgn="auto">
              <a:lnSpc>
                <a:spcPct val="150000"/>
              </a:lnSpc>
              <a:buClrTx/>
              <a:buSzTx/>
              <a:buFontTx/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OK, let me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__________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you.  </a:t>
            </a:r>
          </a:p>
          <a:p>
            <a:pPr algn="l" fontAlgn="auto">
              <a:lnSpc>
                <a:spcPct val="150000"/>
              </a:lnSpc>
              <a:buClrTx/>
              <a:buSzTx/>
              <a:buFontTx/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A. learn　　　　B. ask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C. show　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D. answer</a:t>
            </a:r>
          </a:p>
          <a:p>
            <a:pPr algn="l" fontAlgn="auto">
              <a:lnSpc>
                <a:spcPct val="150000"/>
              </a:lnSpc>
              <a:buClrTx/>
              <a:buSzTx/>
              <a:buFontTx/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2. (原创)What about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__________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us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__________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your new school? </a:t>
            </a:r>
          </a:p>
          <a:p>
            <a:pPr algn="l" fontAlgn="auto">
              <a:lnSpc>
                <a:spcPct val="150000"/>
              </a:lnSpc>
              <a:buClrTx/>
              <a:buSzTx/>
              <a:buFontTx/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A. show; around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B. showing; around</a:t>
            </a:r>
          </a:p>
          <a:p>
            <a:pPr algn="l" fontAlgn="auto">
              <a:lnSpc>
                <a:spcPct val="150000"/>
              </a:lnSpc>
              <a:buClrTx/>
              <a:buSzTx/>
              <a:buFontTx/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C. show; to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D. showing; to</a:t>
            </a:r>
          </a:p>
          <a:p>
            <a:pPr algn="l" fontAlgn="auto">
              <a:lnSpc>
                <a:spcPct val="150000"/>
              </a:lnSpc>
              <a:buClrTx/>
              <a:buSzTx/>
              <a:buFontTx/>
            </a:pPr>
            <a:endParaRPr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757295" y="2781300"/>
            <a:ext cx="5111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4291330" y="4052570"/>
            <a:ext cx="46545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1" grpId="0"/>
      <p:bldP spid="11" grpId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4124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3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七年级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下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1—4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095" y="1011555"/>
            <a:ext cx="1686560" cy="411480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1000760"/>
            <a:ext cx="1746885" cy="443588"/>
            <a:chOff x="8480182" y="1575737"/>
            <a:chExt cx="1678579" cy="576444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93530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74345" y="1304290"/>
            <a:ext cx="11102340" cy="5908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50000"/>
              </a:lnSpc>
              <a:buClrTx/>
              <a:buSzTx/>
              <a:buFontTx/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3. (原创)— Why didn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’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t Sam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__________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at the party? He said he would</a:t>
            </a:r>
          </a:p>
          <a:p>
            <a:pPr algn="l" fontAlgn="auto">
              <a:lnSpc>
                <a:spcPct val="150000"/>
              </a:lnSpc>
              <a:buClrTx/>
              <a:buSzTx/>
              <a:buFontTx/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come.  </a:t>
            </a:r>
            <a:endParaRPr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 fontAlgn="auto">
              <a:lnSpc>
                <a:spcPct val="150000"/>
              </a:lnSpc>
              <a:buClrTx/>
              <a:buSzTx/>
              <a:buFontTx/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— It seemed that he overslept. </a:t>
            </a:r>
            <a:endParaRPr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 fontAlgn="auto">
              <a:lnSpc>
                <a:spcPct val="150000"/>
              </a:lnSpc>
              <a:buClrTx/>
              <a:buSzTx/>
              <a:buFontTx/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A. get up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B. stay up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C. show up	D. cheer up </a:t>
            </a:r>
          </a:p>
          <a:p>
            <a:pPr algn="l" fontAlgn="auto">
              <a:lnSpc>
                <a:spcPct val="150000"/>
              </a:lnSpc>
              <a:buClrTx/>
              <a:buSzTx/>
              <a:buFontTx/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4. (2021·张家口宣化区二模)—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I am wondering why Helen failed to </a:t>
            </a:r>
          </a:p>
          <a:p>
            <a:pPr algn="l" fontAlgn="auto">
              <a:lnSpc>
                <a:spcPct val="150000"/>
              </a:lnSpc>
              <a:buClrTx/>
              <a:buSzTx/>
              <a:buFontTx/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__________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at the party yesterday.  </a:t>
            </a:r>
          </a:p>
          <a:p>
            <a:pPr algn="l" fontAlgn="auto">
              <a:lnSpc>
                <a:spcPct val="150000"/>
              </a:lnSpc>
              <a:buClrTx/>
              <a:buSzTx/>
              <a:buFontTx/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Oh, she has been ill for several days and she is now in hospital. </a:t>
            </a:r>
          </a:p>
          <a:p>
            <a:pPr algn="l" fontAlgn="auto">
              <a:lnSpc>
                <a:spcPct val="150000"/>
              </a:lnSpc>
              <a:buClrTx/>
              <a:buSzTx/>
              <a:buFontTx/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A. show up　	B. make up 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C. look up　 	D. take up</a:t>
            </a:r>
          </a:p>
          <a:p>
            <a:pPr algn="l" fontAlgn="auto">
              <a:lnSpc>
                <a:spcPct val="150000"/>
              </a:lnSpc>
              <a:buClrTx/>
              <a:buSzTx/>
              <a:buFontTx/>
            </a:pPr>
            <a:endParaRPr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619750" y="1509395"/>
            <a:ext cx="4540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804670" y="4675505"/>
            <a:ext cx="3860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1" grpId="0"/>
      <p:bldP spid="11" grpId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4124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3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七年级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下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1—4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095" y="1011555"/>
            <a:ext cx="1686560" cy="411480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1000760"/>
            <a:ext cx="1746885" cy="443588"/>
            <a:chOff x="8480182" y="1575737"/>
            <a:chExt cx="1678579" cy="576444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93530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3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74345" y="1628140"/>
            <a:ext cx="11102340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50000"/>
              </a:lnSpc>
              <a:buClrTx/>
              <a:buSzTx/>
              <a:buFontTx/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5. (原创)It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s a bad habit to waste. Please don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t try to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__________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too</a:t>
            </a:r>
          </a:p>
          <a:p>
            <a:pPr algn="l" fontAlgn="auto">
              <a:lnSpc>
                <a:spcPct val="150000"/>
              </a:lnSpc>
              <a:buClrTx/>
              <a:buSzTx/>
              <a:buFontTx/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many new clothes.  </a:t>
            </a:r>
          </a:p>
          <a:p>
            <a:pPr algn="l" fontAlgn="auto">
              <a:lnSpc>
                <a:spcPct val="150000"/>
              </a:lnSpc>
              <a:buClrTx/>
              <a:buSzTx/>
              <a:buFontTx/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A. turn off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B. get off	</a:t>
            </a:r>
          </a:p>
          <a:p>
            <a:pPr algn="l" fontAlgn="auto">
              <a:lnSpc>
                <a:spcPct val="150000"/>
              </a:lnSpc>
              <a:buClrTx/>
              <a:buSzTx/>
              <a:buFontTx/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C. take off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D. show off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9207500" y="1791335"/>
            <a:ext cx="46545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D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5203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3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七年级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下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1—4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98978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5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89965"/>
            <a:ext cx="1746885" cy="443588"/>
            <a:chOff x="8480182" y="1575737"/>
            <a:chExt cx="1678579" cy="576444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93530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6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63550" y="1853565"/>
            <a:ext cx="10603865" cy="52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【学法方法点拨】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exercise可用作动词和名词,具体用法如下: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1. 用作动词,意为“锻炼,运动”。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Your weight is increasing. You should exercise more. 你的体重在增加,你应该多锻炼。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— How often do you exercise?你多久锻炼一次?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— Three times a week. 一周三次。</a:t>
            </a:r>
          </a:p>
          <a:p>
            <a:pPr fontAlgn="auto">
              <a:lnSpc>
                <a:spcPct val="140000"/>
              </a:lnSpc>
            </a:pPr>
            <a:endParaRPr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圆角矩形 6">
            <a:hlinkClick r:id=""/>
          </p:cNvPr>
          <p:cNvSpPr/>
          <p:nvPr>
            <p:custDataLst>
              <p:tags r:id="rId2"/>
            </p:custDataLst>
          </p:nvPr>
        </p:nvSpPr>
        <p:spPr>
          <a:xfrm flipH="1">
            <a:off x="2066290" y="1347470"/>
            <a:ext cx="4399280" cy="523875"/>
          </a:xfrm>
          <a:prstGeom prst="snip1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<a:lstStyle/>
          <a:p>
            <a:pPr algn="ctr" fontAlgn="auto"/>
            <a:r>
              <a:rPr lang="en-US" altLang="zh-CN" sz="2400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exercise</a:t>
            </a:r>
            <a:r>
              <a:rPr lang="zh-CN" altLang="en-US" sz="2400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的用法</a:t>
            </a:r>
          </a:p>
        </p:txBody>
      </p:sp>
      <p:sp>
        <p:nvSpPr>
          <p:cNvPr id="14" name="椭圆 7"/>
          <p:cNvSpPr>
            <a:spLocks noChangeAspect="1"/>
          </p:cNvSpPr>
          <p:nvPr>
            <p:custDataLst>
              <p:tags r:id="rId3"/>
            </p:custDataLst>
          </p:nvPr>
        </p:nvSpPr>
        <p:spPr>
          <a:xfrm>
            <a:off x="614045" y="1325775"/>
            <a:ext cx="1383948" cy="566525"/>
          </a:xfrm>
          <a:prstGeom prst="snipRoundRect">
            <a:avLst/>
          </a:prstGeom>
          <a:solidFill>
            <a:srgbClr val="FAB529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<a:noAutofit/>
          </a:bodyPr>
          <a:lstStyle/>
          <a:p>
            <a:pPr algn="ctr" fontAlgn="auto"/>
            <a:r>
              <a:rPr lang="zh-CN" altLang="en-US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考点九</a:t>
            </a:r>
            <a:endParaRPr lang="en-US" altLang="zh-CN" sz="2400" b="1" strike="noStrike" noProof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9" name="圆角矩形 18"/>
          <p:cNvSpPr/>
          <p:nvPr/>
        </p:nvSpPr>
        <p:spPr bwMode="auto">
          <a:xfrm rot="16200000">
            <a:off x="2038182" y="1510670"/>
            <a:ext cx="36000" cy="216000"/>
          </a:xfrm>
          <a:prstGeom prst="roundRect">
            <a:avLst>
              <a:gd name="adj" fmla="val 50000"/>
            </a:avLst>
          </a:prstGeom>
          <a:gradFill>
            <a:gsLst>
              <a:gs pos="74000">
                <a:schemeClr val="bg1"/>
              </a:gs>
              <a:gs pos="52000">
                <a:schemeClr val="bg1">
                  <a:lumMod val="85000"/>
                </a:schemeClr>
              </a:gs>
              <a:gs pos="23000">
                <a:schemeClr val="bg1">
                  <a:lumMod val="65000"/>
                </a:schemeClr>
              </a:gs>
              <a:gs pos="0">
                <a:schemeClr val="bg1">
                  <a:lumMod val="50000"/>
                </a:schemeClr>
              </a:gs>
              <a:gs pos="100000">
                <a:schemeClr val="bg1">
                  <a:lumMod val="65000"/>
                </a:schemeClr>
              </a:gs>
            </a:gsLst>
            <a:lin ang="5400000" scaled="1"/>
          </a:gradFill>
          <a:ln w="9525">
            <a:gradFill flip="none" rotWithShape="1">
              <a:gsLst>
                <a:gs pos="0">
                  <a:schemeClr val="bg1">
                    <a:lumMod val="65000"/>
                  </a:schemeClr>
                </a:gs>
                <a:gs pos="44000">
                  <a:schemeClr val="bg1">
                    <a:lumMod val="75000"/>
                  </a:schemeClr>
                </a:gs>
                <a:gs pos="78000">
                  <a:schemeClr val="bg1"/>
                </a:gs>
                <a:gs pos="61000">
                  <a:schemeClr val="bg1">
                    <a:lumMod val="10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0"/>
              <a:tileRect/>
            </a:gradFill>
          </a:ln>
          <a:effectLst>
            <a:outerShdw blurRad="254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15">
              <a:solidFill>
                <a:prstClr val="white"/>
              </a:solidFill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5203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3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七年级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下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1—4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98978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89965"/>
            <a:ext cx="1746885" cy="443588"/>
            <a:chOff x="8480182" y="1575737"/>
            <a:chExt cx="1678579" cy="576444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93530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63550" y="1540510"/>
            <a:ext cx="11136630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2. 用作不可数名词,表示“锻炼,运动”, do/take exercise(做运动/锻炼身体)。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Let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s take exercise together. 让我们一起做运动吧。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3. 用作可数名词,意为“(保持健康或培养技能的)一套动作,训练活动,练习”。do morning exercises(做早操)、do eye exercises(做眼保健操)等。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We should do eye exercises to protect our eyes. 我们应该做眼保健操来保护我们的眼睛。</a:t>
            </a:r>
          </a:p>
        </p:txBody>
      </p:sp>
    </p:spTree>
    <p:custDataLst>
      <p:tags r:id="rId1"/>
    </p:custData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5203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3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七年级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下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1—4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98978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89965"/>
            <a:ext cx="1746885" cy="443588"/>
            <a:chOff x="8480182" y="1575737"/>
            <a:chExt cx="1678579" cy="576444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93530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63550" y="1540510"/>
            <a:ext cx="11136630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【考点考法强化】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1. (原创)When you are tired with studying, close your eyes and do eye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__________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to relax.  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A. exercise　	B. exercises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C. exercising　 	D. exercised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2. (原创)You should go out and do more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__________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. Don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t always sit at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the desk busy doing your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__________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.  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A. exercise; exercises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B. exercises; exercise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C. exercises; exercises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D. exercise; exercise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600200" y="2998470"/>
            <a:ext cx="4318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7164070" y="4290060"/>
            <a:ext cx="4540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1" grpId="0"/>
      <p:bldP spid="11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5140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3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七年级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下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1—4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36787" y="96819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06705" y="1562100"/>
            <a:ext cx="11578590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5. (2021·石家庄裕华区一模)Many parents are strict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themselves</a:t>
            </a:r>
            <a:endParaRPr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about something like never wasting money.  </a:t>
            </a:r>
            <a:endParaRPr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A. with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B. in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C. at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D. to</a:t>
            </a:r>
            <a:endParaRPr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6. (2021·石家庄40中二模)There are lots of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that students have to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follow at school.  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A. rules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B. skills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C. problems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D. exercises</a:t>
            </a:r>
          </a:p>
          <a:p>
            <a:pPr fontAlgn="auto">
              <a:lnSpc>
                <a:spcPct val="150000"/>
              </a:lnSpc>
            </a:pPr>
            <a:endParaRPr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348855" y="3649345"/>
            <a:ext cx="3975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8890000" y="1726565"/>
            <a:ext cx="46545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7" grpId="0"/>
      <p:bldP spid="7" grpId="1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5203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3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七年级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下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1—4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98978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89965"/>
            <a:ext cx="1746885" cy="443588"/>
            <a:chOff x="8480182" y="1575737"/>
            <a:chExt cx="1678579" cy="576444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93530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63550" y="1346200"/>
            <a:ext cx="11370945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3. (原创)Every day my grandparents get some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__________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in the park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to stay healthy.  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A. tickets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B. exercise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C. presents	D. documents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4. (2021·廊坊第六中学二模)—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Students sit too long in front of the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computer, so more and more kids are near-sighted(近视). 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—They should do eye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__________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and take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__________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every day.  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A. exercises; exercises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B. exercise; exercises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C. exercises; exercise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D. exercise; exercise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8276590" y="1532255"/>
            <a:ext cx="4203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4893310" y="4721225"/>
            <a:ext cx="4540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1" grpId="0"/>
      <p:bldP spid="11" grpId="1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5203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3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七年级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下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1—4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98978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5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89965"/>
            <a:ext cx="1746885" cy="443588"/>
            <a:chOff x="8480182" y="1575737"/>
            <a:chExt cx="1678579" cy="576444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93530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6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63550" y="1853565"/>
            <a:ext cx="10603865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【学法方法点拨】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交通方式可以用动词或介词表达。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1. 用动词take、ride、walk等表达。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My mom usually takes a bus to work. 我妈妈通常乘坐公交车去上班。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I ride my bike to school. 我骑自行车去上学。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Let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s walk to school today. 今天让我们步行去上学吧。</a:t>
            </a:r>
          </a:p>
        </p:txBody>
      </p:sp>
      <p:sp>
        <p:nvSpPr>
          <p:cNvPr id="17" name="圆角矩形 6">
            <a:hlinkClick r:id=""/>
          </p:cNvPr>
          <p:cNvSpPr/>
          <p:nvPr>
            <p:custDataLst>
              <p:tags r:id="rId2"/>
            </p:custDataLst>
          </p:nvPr>
        </p:nvSpPr>
        <p:spPr>
          <a:xfrm flipH="1">
            <a:off x="2066290" y="1347470"/>
            <a:ext cx="4399280" cy="523875"/>
          </a:xfrm>
          <a:prstGeom prst="snip1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<a:lstStyle/>
          <a:p>
            <a:pPr algn="ctr" fontAlgn="auto"/>
            <a:r>
              <a:rPr lang="zh-CN" altLang="en-US" sz="2400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交通方式表达</a:t>
            </a:r>
          </a:p>
        </p:txBody>
      </p:sp>
      <p:sp>
        <p:nvSpPr>
          <p:cNvPr id="14" name="椭圆 7"/>
          <p:cNvSpPr>
            <a:spLocks noChangeAspect="1"/>
          </p:cNvSpPr>
          <p:nvPr>
            <p:custDataLst>
              <p:tags r:id="rId3"/>
            </p:custDataLst>
          </p:nvPr>
        </p:nvSpPr>
        <p:spPr>
          <a:xfrm>
            <a:off x="614045" y="1325775"/>
            <a:ext cx="1383948" cy="566525"/>
          </a:xfrm>
          <a:prstGeom prst="snipRoundRect">
            <a:avLst/>
          </a:prstGeom>
          <a:solidFill>
            <a:srgbClr val="FAB529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<a:noAutofit/>
          </a:bodyPr>
          <a:lstStyle/>
          <a:p>
            <a:pPr algn="ctr" fontAlgn="auto"/>
            <a:r>
              <a:rPr lang="zh-CN" altLang="en-US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考点十</a:t>
            </a:r>
            <a:endParaRPr lang="en-US" altLang="zh-CN" sz="2400" b="1" strike="noStrike" noProof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9" name="圆角矩形 18"/>
          <p:cNvSpPr/>
          <p:nvPr/>
        </p:nvSpPr>
        <p:spPr bwMode="auto">
          <a:xfrm rot="16200000">
            <a:off x="2038182" y="1510670"/>
            <a:ext cx="36000" cy="216000"/>
          </a:xfrm>
          <a:prstGeom prst="roundRect">
            <a:avLst>
              <a:gd name="adj" fmla="val 50000"/>
            </a:avLst>
          </a:prstGeom>
          <a:gradFill>
            <a:gsLst>
              <a:gs pos="74000">
                <a:schemeClr val="bg1"/>
              </a:gs>
              <a:gs pos="52000">
                <a:schemeClr val="bg1">
                  <a:lumMod val="85000"/>
                </a:schemeClr>
              </a:gs>
              <a:gs pos="23000">
                <a:schemeClr val="bg1">
                  <a:lumMod val="65000"/>
                </a:schemeClr>
              </a:gs>
              <a:gs pos="0">
                <a:schemeClr val="bg1">
                  <a:lumMod val="50000"/>
                </a:schemeClr>
              </a:gs>
              <a:gs pos="100000">
                <a:schemeClr val="bg1">
                  <a:lumMod val="65000"/>
                </a:schemeClr>
              </a:gs>
            </a:gsLst>
            <a:lin ang="5400000" scaled="1"/>
          </a:gradFill>
          <a:ln w="9525">
            <a:gradFill flip="none" rotWithShape="1">
              <a:gsLst>
                <a:gs pos="0">
                  <a:schemeClr val="bg1">
                    <a:lumMod val="65000"/>
                  </a:schemeClr>
                </a:gs>
                <a:gs pos="44000">
                  <a:schemeClr val="bg1">
                    <a:lumMod val="75000"/>
                  </a:schemeClr>
                </a:gs>
                <a:gs pos="78000">
                  <a:schemeClr val="bg1"/>
                </a:gs>
                <a:gs pos="61000">
                  <a:schemeClr val="bg1">
                    <a:lumMod val="10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0"/>
              <a:tileRect/>
            </a:gradFill>
          </a:ln>
          <a:effectLst>
            <a:outerShdw blurRad="254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15">
              <a:solidFill>
                <a:prstClr val="white"/>
              </a:solidFill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5203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3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七年级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下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1—4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98978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89965"/>
            <a:ext cx="1746885" cy="443588"/>
            <a:chOff x="8480182" y="1575737"/>
            <a:chExt cx="1678579" cy="576444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93530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63550" y="1508125"/>
            <a:ext cx="10603865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2. 用介词in、on和by等表达。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①in/on +冠词/one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s +交通工具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Mike goes to school in his father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‘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s car. 迈克坐他爸爸的车去上学。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②by +交通工具(单数)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We went to Canada by plane. 我们乘飞机去加拿大。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③on foot 步行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I go to school on foot. 我步行去上学。</a:t>
            </a:r>
          </a:p>
        </p:txBody>
      </p:sp>
    </p:spTree>
    <p:custDataLst>
      <p:tags r:id="rId1"/>
    </p:custData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5203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3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七年级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下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1—4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98978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89965"/>
            <a:ext cx="1746885" cy="443588"/>
            <a:chOff x="8480182" y="1575737"/>
            <a:chExt cx="1678579" cy="576444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93530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63550" y="1400175"/>
            <a:ext cx="10603865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【考点考法强化】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1. (原创)—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__________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does your father go to work? 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— By bus. 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A. When　　　　　　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B. How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C. Why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D. What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2. (原创) His uncle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__________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to go to work.  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A. take a bus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B. by bus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C. takes a bus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D. by a bus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924810" y="2209800"/>
            <a:ext cx="4768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3973195" y="4756785"/>
            <a:ext cx="35179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1" grpId="0"/>
      <p:bldP spid="11" grpId="1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5203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3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七年级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下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1—4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98978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89965"/>
            <a:ext cx="1746885" cy="443588"/>
            <a:chOff x="8480182" y="1575737"/>
            <a:chExt cx="1678579" cy="576444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93530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63550" y="1508125"/>
            <a:ext cx="10603865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3. (原创) — How does Mary get to school?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— She gets to school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__________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. 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A. take the subway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B. by subway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C. takes subway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D. in subway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4. (原创)The Greens went to Beijing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__________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 bus.  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A. in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B. by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C. on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D. at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4711065" y="2315845"/>
            <a:ext cx="36385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6618605" y="4279900"/>
            <a:ext cx="4432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1" grpId="0"/>
      <p:bldP spid="11" grpId="1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5203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3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七年级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下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1—4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98978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5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89965"/>
            <a:ext cx="1746885" cy="443588"/>
            <a:chOff x="8480182" y="1575737"/>
            <a:chExt cx="1678579" cy="576444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93530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6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63550" y="1853565"/>
            <a:ext cx="10603865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【学法方法点拨】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how far“多远”,用于询问距离。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【拓展】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含有how的常用疑问词组: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1. how long“多长”,用来提问时间段或物体的长度,只能和延续性动词连用。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How long have you had the book? 这本书你买了多长时间了?</a:t>
            </a:r>
          </a:p>
          <a:p>
            <a:pPr fontAlgn="auto">
              <a:lnSpc>
                <a:spcPct val="150000"/>
              </a:lnSpc>
            </a:pPr>
            <a:endParaRPr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圆角矩形 6">
            <a:hlinkClick r:id=""/>
          </p:cNvPr>
          <p:cNvSpPr/>
          <p:nvPr>
            <p:custDataLst>
              <p:tags r:id="rId2"/>
            </p:custDataLst>
          </p:nvPr>
        </p:nvSpPr>
        <p:spPr>
          <a:xfrm flipH="1">
            <a:off x="2260600" y="1347470"/>
            <a:ext cx="4399280" cy="523875"/>
          </a:xfrm>
          <a:prstGeom prst="snip1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<a:lstStyle/>
          <a:p>
            <a:pPr algn="ctr" fontAlgn="auto"/>
            <a:r>
              <a:rPr lang="zh-CN" altLang="en-US" sz="2400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How far is it from … to …?</a:t>
            </a:r>
          </a:p>
        </p:txBody>
      </p:sp>
      <p:sp>
        <p:nvSpPr>
          <p:cNvPr id="14" name="椭圆 7"/>
          <p:cNvSpPr>
            <a:spLocks noChangeAspect="1"/>
          </p:cNvSpPr>
          <p:nvPr>
            <p:custDataLst>
              <p:tags r:id="rId3"/>
            </p:custDataLst>
          </p:nvPr>
        </p:nvSpPr>
        <p:spPr>
          <a:xfrm>
            <a:off x="614045" y="1325880"/>
            <a:ext cx="1550035" cy="566420"/>
          </a:xfrm>
          <a:prstGeom prst="snipRoundRect">
            <a:avLst/>
          </a:prstGeom>
          <a:solidFill>
            <a:srgbClr val="FAB529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<a:noAutofit/>
          </a:bodyPr>
          <a:lstStyle/>
          <a:p>
            <a:pPr algn="ctr" fontAlgn="auto"/>
            <a:r>
              <a:rPr lang="zh-CN" altLang="en-US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考点十一</a:t>
            </a:r>
            <a:endParaRPr lang="en-US" altLang="zh-CN" sz="2400" b="1" strike="noStrike" noProof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9" name="圆角矩形 18"/>
          <p:cNvSpPr/>
          <p:nvPr/>
        </p:nvSpPr>
        <p:spPr bwMode="auto">
          <a:xfrm rot="16200000">
            <a:off x="2189312" y="1510670"/>
            <a:ext cx="36000" cy="216000"/>
          </a:xfrm>
          <a:prstGeom prst="roundRect">
            <a:avLst>
              <a:gd name="adj" fmla="val 50000"/>
            </a:avLst>
          </a:prstGeom>
          <a:gradFill>
            <a:gsLst>
              <a:gs pos="74000">
                <a:schemeClr val="bg1"/>
              </a:gs>
              <a:gs pos="52000">
                <a:schemeClr val="bg1">
                  <a:lumMod val="85000"/>
                </a:schemeClr>
              </a:gs>
              <a:gs pos="23000">
                <a:schemeClr val="bg1">
                  <a:lumMod val="65000"/>
                </a:schemeClr>
              </a:gs>
              <a:gs pos="0">
                <a:schemeClr val="bg1">
                  <a:lumMod val="50000"/>
                </a:schemeClr>
              </a:gs>
              <a:gs pos="100000">
                <a:schemeClr val="bg1">
                  <a:lumMod val="65000"/>
                </a:schemeClr>
              </a:gs>
            </a:gsLst>
            <a:lin ang="5400000" scaled="1"/>
          </a:gradFill>
          <a:ln w="9525">
            <a:gradFill flip="none" rotWithShape="1">
              <a:gsLst>
                <a:gs pos="0">
                  <a:schemeClr val="bg1">
                    <a:lumMod val="65000"/>
                  </a:schemeClr>
                </a:gs>
                <a:gs pos="44000">
                  <a:schemeClr val="bg1">
                    <a:lumMod val="75000"/>
                  </a:schemeClr>
                </a:gs>
                <a:gs pos="78000">
                  <a:schemeClr val="bg1"/>
                </a:gs>
                <a:gs pos="61000">
                  <a:schemeClr val="bg1">
                    <a:lumMod val="10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0"/>
              <a:tileRect/>
            </a:gradFill>
          </a:ln>
          <a:effectLst>
            <a:outerShdw blurRad="254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15">
              <a:solidFill>
                <a:prstClr val="white"/>
              </a:solidFill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5203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3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七年级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下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1—4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98978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89965"/>
            <a:ext cx="1746885" cy="443588"/>
            <a:chOff x="8480182" y="1575737"/>
            <a:chExt cx="1678579" cy="576444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93530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63550" y="1572895"/>
            <a:ext cx="11113770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2. how often表示“多久一次”,主要对频率进行提问。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How often do you go shopping?你多长时间购物一次?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3. how soon“还有多久”,多用在一般将来时中,答语通常是“in +时间段”。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— How soon will Mary come back?玛丽多久以后回来?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— In two days. 两天后。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4. how old “多大”,用于询问年龄。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How old are you?你多大了?</a:t>
            </a:r>
          </a:p>
        </p:txBody>
      </p:sp>
    </p:spTree>
    <p:custDataLst>
      <p:tags r:id="rId1"/>
    </p:custData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5203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3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七年级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下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1—4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98978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89965"/>
            <a:ext cx="1746885" cy="443588"/>
            <a:chOff x="8480182" y="1575737"/>
            <a:chExt cx="1678579" cy="576444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93530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63550" y="1572895"/>
            <a:ext cx="11113770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5. how tall“多高”,用于询问身高或物体高度。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How tall is your brother?你哥哥多高?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6. how much“多少,多少钱”,用于询问价格或不可数名词的量。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How much are the pants? 裤子多少钱?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7. how many“多少”,用于询问可数名词的量。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How many months are there in a year? 一年中有多少个月?</a:t>
            </a:r>
          </a:p>
        </p:txBody>
      </p:sp>
    </p:spTree>
    <p:custDataLst>
      <p:tags r:id="rId1"/>
    </p:custData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5203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3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七年级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下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1—4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98978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89965"/>
            <a:ext cx="1746885" cy="443588"/>
            <a:chOff x="8480182" y="1575737"/>
            <a:chExt cx="1678579" cy="576444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93530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63550" y="1508125"/>
            <a:ext cx="11113770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【考点考法强化】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1. (2021·邢台育才中学一模)—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__________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is it from your house to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school? 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About 20 minutes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ride. 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A. How soon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B. How long	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C. How often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D. How far</a:t>
            </a:r>
          </a:p>
          <a:p>
            <a:pPr fontAlgn="auto">
              <a:lnSpc>
                <a:spcPct val="150000"/>
              </a:lnSpc>
            </a:pPr>
            <a:endParaRPr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005830" y="2338070"/>
            <a:ext cx="4089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5203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3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七年级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下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1—4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98978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89965"/>
            <a:ext cx="1746885" cy="443588"/>
            <a:chOff x="8480182" y="1575737"/>
            <a:chExt cx="1678579" cy="576444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93530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52120" y="1512570"/>
            <a:ext cx="11149965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2. (2021·邯郸复兴区一模)—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__________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do you spend on Tik Tok(抖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音)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every day? 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About 2 hours. It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s a good way to kill time. 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A. How long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B. How far	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C. How often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D. How soon</a:t>
            </a:r>
          </a:p>
          <a:p>
            <a:pPr fontAlgn="auto">
              <a:lnSpc>
                <a:spcPct val="150000"/>
              </a:lnSpc>
            </a:pPr>
            <a:endParaRPr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528945" y="1634490"/>
            <a:ext cx="4089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6219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3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七年级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下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1—4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25710" y="969010"/>
            <a:ext cx="1675765" cy="454025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93065" y="1518920"/>
            <a:ext cx="11492865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7. (2021·石家庄42中一模)This robot is amazing! It has video cameras in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its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eyes, so it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“see” things and people.  </a:t>
            </a:r>
            <a:endParaRPr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A. should	B. may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C. must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D. can</a:t>
            </a:r>
            <a:endParaRPr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8. (2021·石家庄42中一模)—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Could you tell me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it is from your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home to school? 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Five minutes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’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walk.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A. how long	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B. how much	C. how many	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D. how far</a:t>
            </a:r>
          </a:p>
          <a:p>
            <a:pPr fontAlgn="auto">
              <a:lnSpc>
                <a:spcPct val="150000"/>
              </a:lnSpc>
            </a:pPr>
            <a:endParaRPr lang="zh-CN" altLang="en-US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094980" y="3571875"/>
            <a:ext cx="5219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D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3331845" y="2289175"/>
            <a:ext cx="3409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D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7" grpId="0"/>
      <p:bldP spid="7" grpId="1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5203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3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七年级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下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1—4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98978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89965"/>
            <a:ext cx="1746885" cy="443588"/>
            <a:chOff x="8480182" y="1575737"/>
            <a:chExt cx="1678579" cy="576444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93530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52120" y="1458595"/>
            <a:ext cx="11149965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3. (原创)—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__________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is your cousin? 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— About 1.80 meters. 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A. How old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B. How long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C. How tall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D. How far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4. (原创)—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__________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will your father come back? 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In two hours. 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A. How soon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B. How long	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C. How often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D. How far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974340" y="1588770"/>
            <a:ext cx="40830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2974340" y="4166235"/>
            <a:ext cx="4768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1" grpId="0"/>
      <p:bldP spid="11" grpId="1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29858" y="65203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3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七年级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下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1—4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考点聚焦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58377" y="98978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485" y="989965"/>
            <a:ext cx="1746885" cy="443588"/>
            <a:chOff x="8480182" y="1575737"/>
            <a:chExt cx="1678579" cy="576444"/>
          </a:xfrm>
        </p:grpSpPr>
        <p:sp>
          <p:nvSpPr>
            <p:cNvPr id="2" name="圆角矩形 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"/>
            </p:cNvPr>
            <p:cNvSpPr txBox="1"/>
            <p:nvPr/>
          </p:nvSpPr>
          <p:spPr>
            <a:xfrm>
              <a:off x="8575416" y="1593530"/>
              <a:ext cx="1527522" cy="55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3495" y="184404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52120" y="1458595"/>
            <a:ext cx="11149965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5. (原创)—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__________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do you visit your grandparents? 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Once a week. 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A. How often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B. How long	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C. How far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D. How soon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6. (原创)—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__________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students in your class are from Beijing? 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— Only one. 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A. How often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B. How many</a:t>
            </a:r>
          </a:p>
          <a:p>
            <a:pPr fontAlgn="auto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C. How much	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D. How soon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905760" y="1623060"/>
            <a:ext cx="49974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2974340" y="4211955"/>
            <a:ext cx="40830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1" grpId="0"/>
      <p:bldP spid="11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307633" y="66219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1572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3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七年级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下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1—4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25710" y="969010"/>
            <a:ext cx="1675765" cy="454025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93065" y="1442720"/>
            <a:ext cx="11492865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9. (2021·河北九地市联考一模)If you take this train, you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in </a:t>
            </a:r>
            <a:endParaRPr lang="zh-CN" altLang="en-US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Shanghai in five hours.  </a:t>
            </a:r>
            <a:endParaRPr lang="zh-CN" altLang="en-US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A. arrive	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B. will arrive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C. arrived	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D. have arrived</a:t>
            </a:r>
            <a:endParaRPr lang="zh-CN" altLang="en-US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10. (2021·邢台二模)—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My brother is telling everyone he has bought a new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toy.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Pay no attention to him. Children like to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. 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A. take off	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B. show off	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C. put off	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D. set off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9485630" y="1627505"/>
            <a:ext cx="4203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8354695" y="4794885"/>
            <a:ext cx="39751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6" grpId="0"/>
      <p:bldP spid="6" grpId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DOCER_TEMPLATE_OPEN_ONCE_MARK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89c7209b-b1c8-4283-b017-58f25cfa35df}"/>
  <p:tag name="TABLE_ENDDRAG_ORIGIN_RECT" val="689*115"/>
  <p:tag name="TABLE_ENDDRAG_RECT" val="48*187*689*115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7a2d4bff-1fa9-4d87-bf87-e69cacf45bd3}"/>
  <p:tag name="TABLE_ENDDRAG_ORIGIN_RECT" val="767*372"/>
  <p:tag name="TABLE_ENDDRAG_RECT" val="101*131*767*372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33082336-f8f1-469f-a280-0421befea3a0}"/>
  <p:tag name="TABLE_ENDDRAG_ORIGIN_RECT" val="658*916"/>
  <p:tag name="TABLE_ENDDRAG_RECT" val="76*162*658*916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ed5f2cc3-5970-40af-93e1-10087f4615c1}"/>
  <p:tag name="TABLE_ENDDRAG_ORIGIN_RECT" val="849*405"/>
  <p:tag name="TABLE_ENDDRAG_RECT" val="51*117*849*405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b1136318-162f-41b9-868f-6b22c74471c9}"/>
  <p:tag name="TABLE_ENDDRAG_ORIGIN_RECT" val="765*312"/>
  <p:tag name="TABLE_ENDDRAG_RECT" val="119*134*765*312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840*371"/>
  <p:tag name="TABLE_ENDDRAG_RECT" val="56*155*840*37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829*405"/>
  <p:tag name="TABLE_ENDDRAG_RECT" val="67*125*829*405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829*405"/>
  <p:tag name="TABLE_ENDDRAG_RECT" val="67*125*829*405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829*380"/>
  <p:tag name="TABLE_ENDDRAG_RECT" val="67*117*829*380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821*392"/>
  <p:tag name="TABLE_ENDDRAG_RECT" val="61*132*821*392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821*392"/>
  <p:tag name="TABLE_ENDDRAG_RECT" val="61*132*821*392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806*389"/>
  <p:tag name="TABLE_ENDDRAG_RECT" val="75*136*807*390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835*395"/>
  <p:tag name="TABLE_ENDDRAG_RECT" val="49*118*835*395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809*385"/>
  <p:tag name="TABLE_ENDDRAG_RECT" val="75*131*809*385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809*385"/>
  <p:tag name="TABLE_ENDDRAG_RECT" val="75*131*809*385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809*385"/>
  <p:tag name="TABLE_ENDDRAG_RECT" val="75*131*809*385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811*395"/>
  <p:tag name="TABLE_ENDDRAG_RECT" val="59*133*811*395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811*395"/>
  <p:tag name="TABLE_ENDDRAG_RECT" val="59*133*811*395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811*395"/>
  <p:tag name="TABLE_ENDDRAG_RECT" val="59*133*811*395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833*345"/>
  <p:tag name="TABLE_ENDDRAG_RECT" val="64*128*833*345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286c26dc-b2a4-4e4d-9889-3fe8eef796fc}"/>
  <p:tag name="TABLE_ENDDRAG_ORIGIN_RECT" val="759*283"/>
  <p:tag name="TABLE_ENDDRAG_RECT" val="96*148*759*283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312720e9-eab3-419b-9e66-2773fbd18258}"/>
  <p:tag name="TABLE_ENDDRAG_ORIGIN_RECT" val="840*144"/>
  <p:tag name="TABLE_ENDDRAG_RECT" val="50*226*840*144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aee89b04-c278-4e94-9ccc-8dfc16f20270}"/>
  <p:tag name="TABLE_ENDDRAG_ORIGIN_RECT" val="821*377"/>
  <p:tag name="TABLE_ENDDRAG_RECT" val="85*115*821*377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bb5d75ec-983d-45f5-bef7-c378b7f5912a}"/>
  <p:tag name="TABLE_ENDDRAG_ORIGIN_RECT" val="787*366"/>
  <p:tag name="TABLE_ENDDRAG_RECT" val="101*379*787*366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69e972e7-e8a8-48be-a334-0b6c8544bbc9}"/>
  <p:tag name="TABLE_ENDDRAG_ORIGIN_RECT" val="776*465"/>
  <p:tag name="TABLE_ENDDRAG_RECT" val="91*181*776*465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dcf21af3-295d-4b9b-bb86-4c7bf4db85b5}"/>
  <p:tag name="TABLE_ENDDRAG_ORIGIN_RECT" val="726*363"/>
  <p:tag name="TABLE_ENDDRAG_RECT" val="129*128*726*363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bb7f0740-0399-44f7-a010-f173c5dd9b46}"/>
  <p:tag name="TABLE_ENDDRAG_ORIGIN_RECT" val="835*929"/>
  <p:tag name="TABLE_ENDDRAG_RECT" val="63*145*835*929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36a1c720-905d-4a7c-8149-0e2a7729123e}"/>
  <p:tag name="TABLE_ENDDRAG_ORIGIN_RECT" val="749*369"/>
  <p:tag name="TABLE_ENDDRAG_RECT" val="101*129*749*369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505acfa5-02b6-4329-803a-3db248012f8a}"/>
  <p:tag name="TABLE_ENDDRAG_ORIGIN_RECT" val="816*321"/>
  <p:tag name="TABLE_ENDDRAG_RECT" val="59*161*816*32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3a80452e-c018-4bc2-8856-e190cbc0a7cb}"/>
  <p:tag name="TABLE_ENDDRAG_ORIGIN_RECT" val="731*560"/>
  <p:tag name="TABLE_ENDDRAG_RECT" val="123*128*731*560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58711aa2-d0db-4bc7-a0ce-13fa7395316f}"/>
  <p:tag name="TABLE_ENDDRAG_ORIGIN_RECT" val="683*416"/>
  <p:tag name="TABLE_ENDDRAG_RECT" val="58*159*683*416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43f83a4a-fdf0-43b0-840f-78cdbbb78a3b}"/>
  <p:tag name="TABLE_ENDDRAG_ORIGIN_RECT" val="712*232"/>
  <p:tag name="TABLE_ENDDRAG_RECT" val="115*145*712*232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4366</Words>
  <Application>WPS 演示</Application>
  <PresentationFormat>自定义</PresentationFormat>
  <Paragraphs>1234</Paragraphs>
  <Slides>81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3</vt:i4>
      </vt:variant>
      <vt:variant>
        <vt:lpstr>幻灯片标题</vt:lpstr>
      </vt:variant>
      <vt:variant>
        <vt:i4>81</vt:i4>
      </vt:variant>
    </vt:vector>
  </HeadingPairs>
  <TitlesOfParts>
    <vt:vector size="84" baseType="lpstr">
      <vt:lpstr>Office 主题​​</vt:lpstr>
      <vt:lpstr>自定义设计方案</vt:lpstr>
      <vt:lpstr>1_Office 主题​​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  <vt:lpstr>幻灯片 53</vt:lpstr>
      <vt:lpstr>幻灯片 54</vt:lpstr>
      <vt:lpstr>幻灯片 55</vt:lpstr>
      <vt:lpstr>幻灯片 56</vt:lpstr>
      <vt:lpstr>幻灯片 57</vt:lpstr>
      <vt:lpstr>幻灯片 58</vt:lpstr>
      <vt:lpstr>幻灯片 59</vt:lpstr>
      <vt:lpstr>幻灯片 60</vt:lpstr>
      <vt:lpstr>幻灯片 61</vt:lpstr>
      <vt:lpstr>幻灯片 62</vt:lpstr>
      <vt:lpstr>幻灯片 63</vt:lpstr>
      <vt:lpstr>幻灯片 64</vt:lpstr>
      <vt:lpstr>幻灯片 65</vt:lpstr>
      <vt:lpstr>幻灯片 66</vt:lpstr>
      <vt:lpstr>幻灯片 67</vt:lpstr>
      <vt:lpstr>幻灯片 68</vt:lpstr>
      <vt:lpstr>幻灯片 69</vt:lpstr>
      <vt:lpstr>幻灯片 70</vt:lpstr>
      <vt:lpstr>幻灯片 71</vt:lpstr>
      <vt:lpstr>幻灯片 72</vt:lpstr>
      <vt:lpstr>幻灯片 73</vt:lpstr>
      <vt:lpstr>幻灯片 74</vt:lpstr>
      <vt:lpstr>幻灯片 75</vt:lpstr>
      <vt:lpstr>幻灯片 76</vt:lpstr>
      <vt:lpstr>幻灯片 77</vt:lpstr>
      <vt:lpstr>幻灯片 78</vt:lpstr>
      <vt:lpstr>幻灯片 79</vt:lpstr>
      <vt:lpstr>幻灯片 80</vt:lpstr>
      <vt:lpstr>幻灯片 81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lrsff</dc:creator>
  <cp:lastModifiedBy>dell</cp:lastModifiedBy>
  <cp:revision>161</cp:revision>
  <dcterms:created xsi:type="dcterms:W3CDTF">2020-07-19T08:35:00Z</dcterms:created>
  <dcterms:modified xsi:type="dcterms:W3CDTF">2022-02-26T03:18:47Z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62B0166924B84D7CBA7790EC8427695F</vt:lpwstr>
  </property>
  <property fmtid="{D5CDD505-2E9C-101B-9397-08002B2CF9AE}" pid="3" name="KSOProductBuildVer">
    <vt:lpwstr>2052-11.1.0.11045</vt:lpwstr>
  </property>
</Properties>
</file>