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69"/>
  </p:notesMasterIdLst>
  <p:handoutMasterIdLst>
    <p:handoutMasterId r:id="rId70"/>
  </p:handoutMasterIdLst>
  <p:sldIdLst>
    <p:sldId id="277" r:id="rId4"/>
    <p:sldId id="293" r:id="rId5"/>
    <p:sldId id="295" r:id="rId6"/>
    <p:sldId id="296" r:id="rId7"/>
    <p:sldId id="400" r:id="rId8"/>
    <p:sldId id="401" r:id="rId9"/>
    <p:sldId id="402" r:id="rId10"/>
    <p:sldId id="403" r:id="rId11"/>
    <p:sldId id="297" r:id="rId12"/>
    <p:sldId id="404" r:id="rId13"/>
    <p:sldId id="405" r:id="rId14"/>
    <p:sldId id="406" r:id="rId15"/>
    <p:sldId id="301" r:id="rId16"/>
    <p:sldId id="313" r:id="rId17"/>
    <p:sldId id="315" r:id="rId18"/>
    <p:sldId id="409" r:id="rId19"/>
    <p:sldId id="410" r:id="rId20"/>
    <p:sldId id="411" r:id="rId21"/>
    <p:sldId id="318" r:id="rId22"/>
    <p:sldId id="412" r:id="rId23"/>
    <p:sldId id="317" r:id="rId24"/>
    <p:sldId id="319" r:id="rId25"/>
    <p:sldId id="413" r:id="rId26"/>
    <p:sldId id="414" r:id="rId27"/>
    <p:sldId id="415" r:id="rId28"/>
    <p:sldId id="325" r:id="rId29"/>
    <p:sldId id="326" r:id="rId30"/>
    <p:sldId id="358" r:id="rId31"/>
    <p:sldId id="417" r:id="rId32"/>
    <p:sldId id="327" r:id="rId33"/>
    <p:sldId id="335" r:id="rId34"/>
    <p:sldId id="418" r:id="rId35"/>
    <p:sldId id="328" r:id="rId36"/>
    <p:sldId id="342" r:id="rId37"/>
    <p:sldId id="343" r:id="rId38"/>
    <p:sldId id="419" r:id="rId39"/>
    <p:sldId id="420" r:id="rId40"/>
    <p:sldId id="346" r:id="rId41"/>
    <p:sldId id="421" r:id="rId42"/>
    <p:sldId id="329" r:id="rId43"/>
    <p:sldId id="422" r:id="rId44"/>
    <p:sldId id="459" r:id="rId45"/>
    <p:sldId id="330" r:id="rId46"/>
    <p:sldId id="460" r:id="rId47"/>
    <p:sldId id="461" r:id="rId48"/>
    <p:sldId id="462" r:id="rId49"/>
    <p:sldId id="362" r:id="rId50"/>
    <p:sldId id="331" r:id="rId51"/>
    <p:sldId id="365" r:id="rId52"/>
    <p:sldId id="463" r:id="rId53"/>
    <p:sldId id="333" r:id="rId54"/>
    <p:sldId id="366" r:id="rId55"/>
    <p:sldId id="363" r:id="rId56"/>
    <p:sldId id="464" r:id="rId57"/>
    <p:sldId id="332" r:id="rId58"/>
    <p:sldId id="389" r:id="rId59"/>
    <p:sldId id="390" r:id="rId60"/>
    <p:sldId id="391" r:id="rId61"/>
    <p:sldId id="334" r:id="rId62"/>
    <p:sldId id="392" r:id="rId63"/>
    <p:sldId id="416" r:id="rId64"/>
    <p:sldId id="465" r:id="rId65"/>
    <p:sldId id="466" r:id="rId66"/>
    <p:sldId id="467" r:id="rId67"/>
    <p:sldId id="468" r:id="rId6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244"/>
        <p:guide pos="39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" Type="http://schemas.openxmlformats.org/officeDocument/2006/relationships/slide" Target="slides/slide4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" Target="slide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" Target="slide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2.xml"/><Relationship Id="rId5" Type="http://schemas.openxmlformats.org/officeDocument/2006/relationships/tags" Target="../tags/tag5.xml"/><Relationship Id="rId10" Type="http://schemas.openxmlformats.org/officeDocument/2006/relationships/slide" Target="slide9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3.xml"/><Relationship Id="rId14" Type="http://schemas.openxmlformats.org/officeDocument/2006/relationships/slide" Target="slide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51.xml"/><Relationship Id="rId3" Type="http://schemas.openxmlformats.org/officeDocument/2006/relationships/slide" Target="slide29.xml"/><Relationship Id="rId7" Type="http://schemas.openxmlformats.org/officeDocument/2006/relationships/slide" Target="slide4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3.xml"/><Relationship Id="rId11" Type="http://schemas.openxmlformats.org/officeDocument/2006/relationships/slide" Target="slide61.xml"/><Relationship Id="rId5" Type="http://schemas.openxmlformats.org/officeDocument/2006/relationships/slide" Target="slide38.xml"/><Relationship Id="rId10" Type="http://schemas.openxmlformats.org/officeDocument/2006/relationships/slide" Target="slide59.xml"/><Relationship Id="rId4" Type="http://schemas.openxmlformats.org/officeDocument/2006/relationships/slide" Target="slide33.xml"/><Relationship Id="rId9" Type="http://schemas.openxmlformats.org/officeDocument/2006/relationships/slide" Target="slide5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" Target="slide28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" Target="slide9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" Target="slide28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slide" Target="slide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" Target="slide9.xml"/><Relationship Id="rId5" Type="http://schemas.openxmlformats.org/officeDocument/2006/relationships/slide" Target="slide28.xml"/><Relationship Id="rId4" Type="http://schemas.openxmlformats.org/officeDocument/2006/relationships/slide" Target="slide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slide" Target="slide9.xml"/><Relationship Id="rId5" Type="http://schemas.openxmlformats.org/officeDocument/2006/relationships/slide" Target="slide28.xml"/><Relationship Id="rId4" Type="http://schemas.openxmlformats.org/officeDocument/2006/relationships/slide" Target="slide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slide" Target="slide28.xml"/><Relationship Id="rId4" Type="http://schemas.openxmlformats.org/officeDocument/2006/relationships/slide" Target="slide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" Target="slide9.xml"/><Relationship Id="rId5" Type="http://schemas.openxmlformats.org/officeDocument/2006/relationships/slide" Target="slide28.xml"/><Relationship Id="rId4" Type="http://schemas.openxmlformats.org/officeDocument/2006/relationships/slide" Target="slide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" Target="slide9.xml"/><Relationship Id="rId5" Type="http://schemas.openxmlformats.org/officeDocument/2006/relationships/slide" Target="slide28.xml"/><Relationship Id="rId4" Type="http://schemas.openxmlformats.org/officeDocument/2006/relationships/slide" Target="slide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" Target="slide9.xml"/><Relationship Id="rId5" Type="http://schemas.openxmlformats.org/officeDocument/2006/relationships/slide" Target="slide28.xml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" Target="slide28.xml"/><Relationship Id="rId4" Type="http://schemas.openxmlformats.org/officeDocument/2006/relationships/slide" Target="slide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2817495"/>
            <a:ext cx="6941185" cy="737235"/>
            <a:chOff x="3027246" y="1938253"/>
            <a:chExt cx="5990707" cy="968738"/>
          </a:xfrm>
        </p:grpSpPr>
        <p:sp>
          <p:nvSpPr>
            <p:cNvPr id="38" name="圆角矩形 6">
              <a:hlinkClick r:id="rId10" action="ppaction://hlinksldjump"/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8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1" action="ppaction://hlinksldjump"/>
            </p:cNvPr>
            <p:cNvSpPr txBox="1"/>
            <p:nvPr/>
          </p:nvSpPr>
          <p:spPr>
            <a:xfrm>
              <a:off x="4390787" y="1938253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1505" y="365379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6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2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2140" y="4444365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4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3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第4课时</a:t>
            </a:r>
            <a:r>
              <a:rPr lang="zh-CN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七年级(下)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zh-CN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321300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4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6685" y="908050"/>
            <a:ext cx="11918950" cy="582739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6850" y="1443734"/>
            <a:ext cx="11198269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14. (2021•石家庄28中一模)The population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(grow) fast now.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15. (2021•张家口一模) But I was so nervous that I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(forget) the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first sentence!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三、连词成句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16. (2021•唐山路南区一模)windy, is, today, it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　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______________________________________?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38670" y="1565910"/>
            <a:ext cx="1958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growing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21675" y="2186940"/>
            <a:ext cx="1387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forgot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71245" y="5329555"/>
            <a:ext cx="5496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it windy today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6685" y="908050"/>
            <a:ext cx="11918950" cy="582739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6850" y="144373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17. (2021•河北九地市联考一模)are, there, many, on the farm, animals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18. (2021•石家庄模拟)weather, is, what, the, like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9325" y="2835275"/>
            <a:ext cx="6529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many animals on the farm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11225" y="4792345"/>
            <a:ext cx="5496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What is the weather like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6685" y="908050"/>
            <a:ext cx="11918950" cy="582739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6850" y="144373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19. (2021•石家庄新华区一模)what, it, weather, fine, is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20. (2021 •石家庄28中一模) can, who, use, make, to, paper, kites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7580" y="4750435"/>
            <a:ext cx="5496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can use paper to make kites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84250" y="2874645"/>
            <a:ext cx="5496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fine weather it 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7640" y="882015"/>
            <a:ext cx="11901805" cy="58718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3617" y="92085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1495" y="1778635"/>
          <a:ext cx="11407140" cy="46678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598805"/>
                <a:gridCol w="10093960"/>
              </a:tblGrid>
              <a:tr h="46678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1. </a:t>
                      </a:r>
                      <a:r>
                        <a:rPr lang="en-US" altLang="zh-CN" sz="24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__________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大象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2. giraffe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3.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美丽的;美好的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4.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澳大利亚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5. friendly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6. symbol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7.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忘记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 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危险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9. newspaper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10.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洗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11. house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12.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&amp;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学习;研究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13.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懒惰的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14.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 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可口的;美味的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15. windy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16.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 </a:t>
                      </a:r>
                      <a:r>
                        <a:rPr lang="zh-CN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天气 　　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2304415" y="1096010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096010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982345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       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04200" y="2005330"/>
            <a:ext cx="1427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长颈鹿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28875" y="1980565"/>
            <a:ext cx="1447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elephant 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415540" y="2549525"/>
            <a:ext cx="1447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  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105650" y="2562860"/>
            <a:ext cx="1449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Australia  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415540" y="360553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 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254875" y="361886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  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71410" y="419290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wash  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444740" y="474154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study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799080" y="526478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lazy 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274560" y="5330190"/>
            <a:ext cx="1544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delicious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231380" y="5849620"/>
            <a:ext cx="1475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weather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042410" y="3076575"/>
            <a:ext cx="1236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友好的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773160" y="3103245"/>
            <a:ext cx="2474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象征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362450" y="4192270"/>
            <a:ext cx="2474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报纸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863340" y="4728845"/>
            <a:ext cx="872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房子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042410" y="5840730"/>
            <a:ext cx="2474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多风的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8" grpId="0"/>
      <p:bldP spid="8" grpId="1"/>
      <p:bldP spid="9" grpId="0"/>
      <p:bldP spid="9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1290" y="882015"/>
            <a:ext cx="11914505" cy="58451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51180" y="1725930"/>
          <a:ext cx="11134725" cy="44157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735330"/>
                <a:gridCol w="9685020"/>
              </a:tblGrid>
              <a:tr h="441579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0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0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0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17.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adj.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冷的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   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18. visit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19. vacation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 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20.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高山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21.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国家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       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22. pet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23.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餐馆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       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24. hospital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lang="en-US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25. behind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prep.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26.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转向;翻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27.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花(时间、钱)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28. climb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29. enjoy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v.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                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30.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钱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31. cat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n.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                                 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32. air </a:t>
                      </a:r>
                      <a:r>
                        <a:rPr lang="zh-CN" altLang="zh-CN" sz="2400" b="1" i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n.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　　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　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537335" y="1146175"/>
            <a:ext cx="1432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983230" y="186690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   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533130" y="1839595"/>
            <a:ext cx="2474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拜访；参观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17165" y="2894330"/>
            <a:ext cx="1432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 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392035" y="2392045"/>
            <a:ext cx="1649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 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499995" y="3492500"/>
            <a:ext cx="1867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restaurant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877185" y="4551680"/>
            <a:ext cx="1432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498715" y="5083175"/>
            <a:ext cx="1432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792085" y="4032885"/>
            <a:ext cx="1432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325620" y="2373630"/>
            <a:ext cx="2513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假期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307705" y="2931160"/>
            <a:ext cx="903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宠物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027160" y="3474720"/>
            <a:ext cx="1860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医院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229735" y="4035425"/>
            <a:ext cx="2513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的后面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707755" y="4598035"/>
            <a:ext cx="716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爬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490595" y="5118100"/>
            <a:ext cx="173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喜欢，享受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521075" y="5697220"/>
            <a:ext cx="739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猫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134350" y="5668010"/>
            <a:ext cx="887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空气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36" grpId="0"/>
      <p:bldP spid="36" grpId="1"/>
      <p:bldP spid="42" grpId="0"/>
      <p:bldP spid="42" grpId="1"/>
      <p:bldP spid="9" grpId="0"/>
      <p:bldP spid="9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7" grpId="0"/>
      <p:bldP spid="3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533329"/>
          <a:ext cx="111347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53415"/>
                <a:gridCol w="9766935"/>
              </a:tblGrid>
              <a:tr h="3762431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1. zoo(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pl.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)动物园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2. sun(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adj.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)晴朗的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3. beauty(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 →</a:t>
                      </a:r>
                      <a:r>
                        <a:rPr lang="en-US" alt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adj.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)美丽的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4. south(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&amp; 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adj.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adj.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)南方的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5. Africa(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 →</a:t>
                      </a:r>
                      <a:r>
                        <a:rPr lang="en-US" alt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adj.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&amp;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)非洲的;非洲人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6. sleep(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&amp;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v.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 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(过去式)→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(过去分词)睡觉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7. forget(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v.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 →</a:t>
                      </a:r>
                      <a:r>
                        <a:rPr lang="en-US" alt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(过去式)→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(过去分词) 忘记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8. danger(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adj.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)有危险的;不安全的;危险的→ 　　　　</a:t>
                      </a:r>
                      <a:r>
                        <a:rPr lang="en-US" alt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   ______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(反义词)安全的;无危险的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890645" y="162179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zoos 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799840" y="212217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sunny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182745" y="2755265"/>
            <a:ext cx="1489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 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805045" y="3305175"/>
            <a:ext cx="1352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southern 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182745" y="3855085"/>
            <a:ext cx="1489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African 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562475" y="433832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slept 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773670" y="433832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slept  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222750" y="487489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forgot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272020" y="4888230"/>
            <a:ext cx="1530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forgotten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147185" y="5438140"/>
            <a:ext cx="1747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415540" y="603758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4" grpId="0"/>
      <p:bldP spid="34" grpId="1"/>
      <p:bldP spid="35" grpId="0"/>
      <p:bldP spid="35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8275" y="882015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655884"/>
          <a:ext cx="111347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694055"/>
                <a:gridCol w="9726295"/>
              </a:tblGrid>
              <a:tr h="3762431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9. cut(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v.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(过去式)→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(过去分词)砍,切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10. man(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zh-CN" sz="24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pl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.)男人;人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11. America(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 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adj.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&amp; 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)美国的;美洲的;美国人;美洲人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12. child(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pl.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)儿童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13. drink(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v.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&amp; 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(过去式) →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(过去分词)喝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14. delicious(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adj.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 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(比较级)更美味的</a:t>
                      </a:r>
                      <a:r>
                        <a:rPr lang="en-US" alt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 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    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(最高级)</a:t>
                      </a:r>
                      <a:r>
                        <a:rPr lang="en-US" alt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最美味的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15. rain(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v.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&amp; 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adj.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)阴雨的;多雨的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775075" y="175958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318885" y="175958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077335" y="233616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74845" y="2863215"/>
            <a:ext cx="15900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American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77335" y="3390265"/>
            <a:ext cx="1278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745990" y="391731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drank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027670" y="396367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drunk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007610" y="4497705"/>
            <a:ext cx="3113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  </a:t>
            </a:r>
            <a:r>
              <a:rPr lang="zh-C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/>
                <a:sym typeface="+mn-ea"/>
              </a:rPr>
              <a:t>delicious</a:t>
            </a:r>
            <a:endParaRPr lang="zh-CN" altLang="zh-CN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09265" y="5060950"/>
            <a:ext cx="3113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   </a:t>
            </a:r>
            <a:r>
              <a:rPr lang="zh-C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/>
                <a:sym typeface="+mn-ea"/>
              </a:rPr>
              <a:t>delicious</a:t>
            </a:r>
            <a:endParaRPr lang="zh-CN" altLang="zh-CN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94860" y="5565140"/>
            <a:ext cx="13195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rainy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1" grpId="0"/>
      <p:bldP spid="41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5415" y="90678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655884"/>
          <a:ext cx="111347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735626"/>
                <a:gridCol w="9684724"/>
              </a:tblGrid>
              <a:tr h="3762431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16. snow(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v.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&amp; 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adj.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)下雪的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17. cook(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v.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(n.)厨师→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)炉具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18. bad(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adj.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 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(比较级)更糟的→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(最高级)最糟的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19. he(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pron.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(宾格)他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20. hot(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adj.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(比较级)较热的→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(最高级)最热的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21. warm(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adj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.)→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 温暖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22. visit(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v.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)访问者;游客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23. sit(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v.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(过去式/过去分词) 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(现在分词)坐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822825" y="172275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snowy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18305" y="2306955"/>
            <a:ext cx="112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cook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73900" y="2306955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cooker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01490" y="2864485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worse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54365" y="2860675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worst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18305" y="3422015"/>
            <a:ext cx="855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75150" y="3952875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hotter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93075" y="3952875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hottest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78325" y="4523740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warmth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64000" y="5054600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visitor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65855" y="5625465"/>
            <a:ext cx="722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00595" y="5558790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sitting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3" grpId="0"/>
      <p:bldP spid="13" grpId="1"/>
      <p:bldP spid="2" grpId="0"/>
      <p:bldP spid="2" grpId="1"/>
      <p:bldP spid="7" grpId="0"/>
      <p:bldP spid="7" grpId="1"/>
      <p:bldP spid="8" grpId="0"/>
      <p:bldP spid="8" grpId="1"/>
      <p:bldP spid="9" grpId="0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655884"/>
          <a:ext cx="111347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735626"/>
                <a:gridCol w="9684724"/>
              </a:tblGrid>
              <a:tr h="376237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24. Europe(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adj.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&amp;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)欧洲的;欧洲人的;欧洲人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25. Russia(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adj.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&amp; 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)俄罗斯的;俄罗斯人;俄语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26. pay(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v. 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&amp;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(过去式/过去分词)付费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27. cross(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v.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prep.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)过,穿过 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n.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)十字路口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28. spend(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v.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(过去式/过去分词)花(时间、钱等)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29. easy(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adj.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)→</a:t>
                      </a: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2400" b="1" i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adv.</a:t>
                      </a:r>
                      <a:r>
                        <a:rPr lang="zh-CN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)容易地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337050" y="1922780"/>
            <a:ext cx="1482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European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353560" y="2552700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Russian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24375" y="3057525"/>
            <a:ext cx="828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paid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91000" y="3614420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across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15885" y="3602990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crossing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24350" y="4149090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spent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37685" y="4683760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easily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3" grpId="0"/>
      <p:bldP spid="13" grpId="1"/>
      <p:bldP spid="2" grpId="0"/>
      <p:bldP spid="2" grpId="1"/>
      <p:bldP spid="7" grpId="0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2015"/>
            <a:ext cx="11955780" cy="586676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51180" y="1656080"/>
          <a:ext cx="11471910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44220"/>
                <a:gridCol w="10727690"/>
              </a:tblGrid>
              <a:tr h="43891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频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1. 稍微,有点儿 __________   2. 南非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_______________ 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3. 迷路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4. 处于(极大)危险之中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5. 砍倒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6. 由……制成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7. 看报纸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 8. 做汤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9. 看电影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 10. 出去吃饭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11. 喝茶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   12. 捎个口信;传话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13. (给某人)回电话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14. 立刻,马上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endParaRPr lang="en-US" altLang="zh-CN" sz="2400" b="1" u="none" kern="1200" baseline="0" dirty="0" smtClean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3752215" y="1734820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kind of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10400" y="1748155"/>
            <a:ext cx="2270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South Africa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635250" y="2261870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get/be lost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975725" y="2230120"/>
            <a:ext cx="2814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in (great) danger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688590" y="2828925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 down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913370" y="2842260"/>
            <a:ext cx="1685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made of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920365" y="3332480"/>
            <a:ext cx="2727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a newspaper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53555" y="3319145"/>
            <a:ext cx="1821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soup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920365" y="3886200"/>
            <a:ext cx="2583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to the movies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749540" y="3915410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 out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800350" y="4479290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 tea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528050" y="4429125"/>
            <a:ext cx="2242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a message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335780" y="4979035"/>
            <a:ext cx="2393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 (sb.) back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536950" y="5546090"/>
            <a:ext cx="1495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 now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04319" y="1073907"/>
            <a:ext cx="7310755" cy="6743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3010" y="1767962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51205" y="2418715"/>
          <a:ext cx="10690225" cy="39947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/>
                <a:gridCol w="1852930"/>
                <a:gridCol w="1601470"/>
                <a:gridCol w="1567180"/>
                <a:gridCol w="1494790"/>
                <a:gridCol w="2992755"/>
              </a:tblGrid>
              <a:tr h="742315"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题型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30365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</a:t>
                      </a:r>
                      <a:r>
                        <a:rPr 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预测</a:t>
                      </a: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sz="2000" b="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根据近年河北中考真题卷分析,复习本课时把握日常活动这一话题,除了阅读题外,极</a:t>
                      </a:r>
                    </a:p>
                    <a:p>
                      <a:pPr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sz="2000" b="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有可能出现在书面表达中;另外像天气、动物这样的话题在听力阅读中也会有所涉及</a:t>
                      </a:r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6675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2018</a:t>
                      </a:r>
                      <a:r>
                        <a:rPr lang="zh-CN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—</a:t>
                      </a:r>
                      <a:endParaRPr lang="en-US" altLang="zh-CN" sz="2000" b="1" kern="1200" dirty="0" smtClean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sz="2000" b="1" kern="1200" dirty="0" smtClean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110998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2017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制作</a:t>
                      </a: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风向标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(对应话题:日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常生活)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数据总览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            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751205" y="2418715"/>
            <a:ext cx="1169670" cy="8851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86460"/>
            <a:ext cx="11955780" cy="586676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51180" y="2349500"/>
          <a:ext cx="11471910" cy="2743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44220"/>
                <a:gridCol w="10727690"/>
              </a:tblGrid>
              <a:tr h="27432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频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15. 度假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16. 在……对面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______________     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17. 在……前面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 18. 向左/右转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19. 沿着……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　　　20. 花时间　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21. 喜欢阅读 </a:t>
                      </a:r>
                      <a:r>
                        <a:rPr lang="en-US" altLang="zh-CN" sz="24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______________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endParaRPr lang="en-US" altLang="zh-CN" sz="2400" b="1" u="none" kern="1200" baseline="0" dirty="0" smtClean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786380" y="2683510"/>
            <a:ext cx="2393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(a) vacation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76285" y="2687955"/>
            <a:ext cx="2393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across from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38245" y="3239135"/>
            <a:ext cx="1891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front of 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00695" y="3212465"/>
            <a:ext cx="2393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 left/right 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20110" y="3741420"/>
            <a:ext cx="1441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along 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24775" y="3755390"/>
            <a:ext cx="1849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 time 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08680" y="4316730"/>
            <a:ext cx="2393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 reading 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86460"/>
            <a:ext cx="11951970" cy="58464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655884"/>
          <a:ext cx="11134725" cy="376243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735626"/>
                <a:gridCol w="9684724"/>
              </a:tblGrid>
              <a:tr h="3762431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17. twenty(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num.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序数词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第二十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18. China(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中国人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汉语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中国的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19. science(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科学家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20. use(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有用的→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用过的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;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二手的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sz="2400" b="1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196715" y="3640455"/>
            <a:ext cx="1344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scientist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96715" y="3077210"/>
            <a:ext cx="1344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165340" y="419100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uesd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985260" y="419100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713605" y="2552065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twentieth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13161" y="1468802"/>
          <a:ext cx="11210761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386"/>
              </a:tblGrid>
              <a:tr h="4937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1. — Why do you want ________ ________them?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—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they are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——你为什么想要看它们? ——因为它们可爱。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2. Lions are from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狮子来自南非。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3. They can also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 ___________ ___________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food and water.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它们也能够记住有食物和水源的地方。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4. We must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the trees and not buy things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ivory.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我们必须拯救森林,不买象牙制品。   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9720580" y="2103120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771390" y="1562100"/>
            <a:ext cx="778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037580" y="1562100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913890" y="2129155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404995" y="2129155"/>
            <a:ext cx="859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cute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790950" y="3238500"/>
            <a:ext cx="1250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 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041900" y="323850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Africa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400425" y="4326890"/>
            <a:ext cx="1676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remember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372735" y="4286885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places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154545" y="4340225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with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046730" y="541528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save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890510" y="541528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made 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456420" y="541528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of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13161" y="1455467"/>
          <a:ext cx="11210761" cy="468228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386"/>
              </a:tblGrid>
              <a:tr h="4682286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5. —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he doing? — He is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the computer.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—— 他在干什么? —— 他正在使用电脑。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6. Zhao Hui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his family and wishes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his mom’s　　　　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lang="en-US" altLang="zh-CN" sz="2400" b="1" i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zongzi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赵辉想念他的家人并希望吃上妈妈做的美味的粽子。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7.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the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in Shanghai?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上海的天气如何?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8.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is it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? 最近怎么样? 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7" name="文本框 36"/>
          <p:cNvSpPr txBox="1"/>
          <p:nvPr/>
        </p:nvSpPr>
        <p:spPr>
          <a:xfrm>
            <a:off x="2052955" y="1701165"/>
            <a:ext cx="1608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What’s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67705" y="166116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using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8150" y="283083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misses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05065" y="283083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83295" y="281686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have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40535" y="446405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How’s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99790" y="4464050"/>
            <a:ext cx="1581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weather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67205" y="555371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93135" y="550037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going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7" grpId="1"/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13161" y="1455467"/>
          <a:ext cx="11210761" cy="468228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386"/>
              </a:tblGrid>
              <a:tr h="4682286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9.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you’re having a good time.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听起来像是你们玩得正开心。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10. Can I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________ ________ 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him?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我能为他捎个口信吗?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11. Could you tell him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 ________ 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me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你能告诉他给我回电话吗?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12. It’s hot in your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,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你们国家很热,是不是?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7" name="文本框 36"/>
          <p:cNvSpPr txBox="1"/>
          <p:nvPr/>
        </p:nvSpPr>
        <p:spPr>
          <a:xfrm>
            <a:off x="1768475" y="1716405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Sound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52775" y="172974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like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4455" y="280416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take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31005" y="2804160"/>
            <a:ext cx="561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54930" y="2764155"/>
            <a:ext cx="1608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message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80200" y="280416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19625" y="3905250"/>
            <a:ext cx="535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19775" y="3905250"/>
            <a:ext cx="860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call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96175" y="390525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back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02685" y="4959985"/>
            <a:ext cx="1350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country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32730" y="500634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isn’t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90995" y="5006340"/>
            <a:ext cx="697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7" grpId="1"/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26322" y="91132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13161" y="1455467"/>
          <a:ext cx="11210761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386"/>
              </a:tblGrid>
              <a:tr h="4937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13.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________ 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near here?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这附近有一家医院吗?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14. The pay phone is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________ 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the library.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付费电话在图书馆对面。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15. I love to watch the monkeys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 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我喜欢看着猴子们到处爬。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16.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________ 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there, I usually walk out and 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 ________</a:t>
                      </a: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on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Bridge Road.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为了到达那里,我通常步行外出然后在大桥路右转。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7" name="文本框 36"/>
          <p:cNvSpPr txBox="1"/>
          <p:nvPr/>
        </p:nvSpPr>
        <p:spPr>
          <a:xfrm>
            <a:off x="2101215" y="1578610"/>
            <a:ext cx="738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95955" y="157861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there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30420" y="1525270"/>
            <a:ext cx="1336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hospital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07180" y="262890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across 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83530" y="265557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from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63565" y="3717925"/>
            <a:ext cx="173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climbing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34555" y="3757930"/>
            <a:ext cx="1296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around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01215" y="4872355"/>
            <a:ext cx="670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99155" y="4832350"/>
            <a:ext cx="725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get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84845" y="483235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turn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49765" y="4819015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right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7" grpId="1"/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6460"/>
            <a:ext cx="11944350" cy="59715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51180" y="1656080"/>
          <a:ext cx="10974705" cy="26720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99135"/>
                <a:gridCol w="10275570"/>
              </a:tblGrid>
              <a:tr h="267208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法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why、what、where引导的特殊疑问句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现在进行时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There be句型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 地点介词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900430"/>
            <a:ext cx="11932285" cy="58464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51180" y="1656080"/>
          <a:ext cx="11210925" cy="269430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550"/>
              </a:tblGrid>
              <a:tr h="269430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话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5 Animals in a zoo(动物)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6 Everyday activities (日常活动)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7 The weather (天气)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8 The neighbourhood (周边环境)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27635" y="816610"/>
            <a:ext cx="11982450" cy="590296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z="2000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79540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596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307396" y="173923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2">
            <a:hlinkClick r:id="rId3" action="ppaction://hlinksldjump"/>
          </p:cNvPr>
          <p:cNvSpPr txBox="1"/>
          <p:nvPr/>
        </p:nvSpPr>
        <p:spPr>
          <a:xfrm>
            <a:off x="4480560" y="1360170"/>
            <a:ext cx="74517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altLang="zh-CN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in front of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in the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front of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lang="en-US" altLang="zh-CN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in front</a:t>
            </a:r>
            <a:endParaRPr lang="en-US" altLang="zh-CN" sz="20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文本框 2">
            <a:hlinkClick r:id="rId4" action="ppaction://hlinksldjump"/>
          </p:cNvPr>
          <p:cNvSpPr txBox="1"/>
          <p:nvPr/>
        </p:nvSpPr>
        <p:spPr>
          <a:xfrm>
            <a:off x="4464050" y="1913890"/>
            <a:ext cx="74542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altLang="zh-CN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cross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across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through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lang="en-US" altLang="zh-CN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over</a:t>
            </a:r>
          </a:p>
        </p:txBody>
      </p:sp>
      <p:sp>
        <p:nvSpPr>
          <p:cNvPr id="21" name="文本框 2">
            <a:hlinkClick r:id="rId5" action="ppaction://hlinksldjump"/>
          </p:cNvPr>
          <p:cNvSpPr txBox="1"/>
          <p:nvPr/>
        </p:nvSpPr>
        <p:spPr>
          <a:xfrm>
            <a:off x="4462145" y="2440305"/>
            <a:ext cx="51161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kind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用法</a:t>
            </a:r>
          </a:p>
        </p:txBody>
      </p:sp>
      <p:sp>
        <p:nvSpPr>
          <p:cNvPr id="22" name="文本框 2">
            <a:hlinkClick r:id="rId6" action="ppaction://hlinksldjump"/>
          </p:cNvPr>
          <p:cNvSpPr txBox="1"/>
          <p:nvPr/>
        </p:nvSpPr>
        <p:spPr>
          <a:xfrm>
            <a:off x="4577080" y="3029585"/>
            <a:ext cx="48558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friendly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用法</a:t>
            </a:r>
          </a:p>
        </p:txBody>
      </p:sp>
      <p:sp>
        <p:nvSpPr>
          <p:cNvPr id="25" name="文本框 2">
            <a:hlinkClick r:id="rId7" action="ppaction://hlinksldjump"/>
          </p:cNvPr>
          <p:cNvSpPr txBox="1"/>
          <p:nvPr/>
        </p:nvSpPr>
        <p:spPr>
          <a:xfrm>
            <a:off x="4578350" y="3628390"/>
            <a:ext cx="48558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cut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用法</a:t>
            </a:r>
          </a:p>
        </p:txBody>
      </p:sp>
      <p:sp>
        <p:nvSpPr>
          <p:cNvPr id="27" name="文本框 2">
            <a:hlinkClick r:id="rId8" action="ppaction://hlinksldjump"/>
          </p:cNvPr>
          <p:cNvSpPr txBox="1"/>
          <p:nvPr/>
        </p:nvSpPr>
        <p:spPr>
          <a:xfrm>
            <a:off x="4573270" y="4179570"/>
            <a:ext cx="625665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考点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danger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文本框 28">
            <a:hlinkClick r:id="rId9" action="ppaction://hlinksldjump"/>
          </p:cNvPr>
          <p:cNvSpPr txBox="1"/>
          <p:nvPr/>
        </p:nvSpPr>
        <p:spPr>
          <a:xfrm>
            <a:off x="4696460" y="4813300"/>
            <a:ext cx="577913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考点     </a:t>
            </a:r>
            <a:r>
              <a:rPr lang="en-US" altLang="zh-CN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wish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的用法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1" name="文本框 30">
            <a:hlinkClick r:id="rId10" action="ppaction://hlinksldjump"/>
          </p:cNvPr>
          <p:cNvSpPr txBox="1"/>
          <p:nvPr/>
        </p:nvSpPr>
        <p:spPr>
          <a:xfrm>
            <a:off x="4711065" y="5391785"/>
            <a:ext cx="54578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考点     </a:t>
            </a:r>
            <a:r>
              <a:rPr lang="en-US" altLang="zh-CN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How is it going?</a:t>
            </a:r>
            <a:endParaRPr lang="en-US" altLang="zh-CN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559425" y="1868170"/>
            <a:ext cx="483235" cy="49085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</a:p>
        </p:txBody>
      </p:sp>
      <p:sp>
        <p:nvSpPr>
          <p:cNvPr id="34" name="椭圆 33"/>
          <p:cNvSpPr/>
          <p:nvPr/>
        </p:nvSpPr>
        <p:spPr>
          <a:xfrm>
            <a:off x="5559425" y="2405380"/>
            <a:ext cx="483235" cy="49085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</a:p>
        </p:txBody>
      </p:sp>
      <p:sp>
        <p:nvSpPr>
          <p:cNvPr id="35" name="椭圆 34"/>
          <p:cNvSpPr/>
          <p:nvPr/>
        </p:nvSpPr>
        <p:spPr>
          <a:xfrm>
            <a:off x="5554345" y="2991485"/>
            <a:ext cx="481965" cy="48958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525770" y="5354320"/>
            <a:ext cx="483235" cy="49085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</a:t>
            </a:r>
          </a:p>
        </p:txBody>
      </p:sp>
      <p:sp>
        <p:nvSpPr>
          <p:cNvPr id="44" name="椭圆 43"/>
          <p:cNvSpPr/>
          <p:nvPr/>
        </p:nvSpPr>
        <p:spPr>
          <a:xfrm>
            <a:off x="5525770" y="4751070"/>
            <a:ext cx="483235" cy="49085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七</a:t>
            </a:r>
          </a:p>
        </p:txBody>
      </p:sp>
      <p:sp>
        <p:nvSpPr>
          <p:cNvPr id="45" name="椭圆 44"/>
          <p:cNvSpPr/>
          <p:nvPr/>
        </p:nvSpPr>
        <p:spPr>
          <a:xfrm>
            <a:off x="5525770" y="4153535"/>
            <a:ext cx="483235" cy="49085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</a:p>
        </p:txBody>
      </p:sp>
      <p:sp>
        <p:nvSpPr>
          <p:cNvPr id="46" name="椭圆 45"/>
          <p:cNvSpPr/>
          <p:nvPr/>
        </p:nvSpPr>
        <p:spPr>
          <a:xfrm>
            <a:off x="5546725" y="3574415"/>
            <a:ext cx="483235" cy="49085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</a:p>
        </p:txBody>
      </p:sp>
      <p:sp>
        <p:nvSpPr>
          <p:cNvPr id="47" name="椭圆 46"/>
          <p:cNvSpPr/>
          <p:nvPr/>
        </p:nvSpPr>
        <p:spPr>
          <a:xfrm>
            <a:off x="5570220" y="1323340"/>
            <a:ext cx="476885" cy="49085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  <p:sp>
        <p:nvSpPr>
          <p:cNvPr id="11" name="文本框 10">
            <a:hlinkClick r:id="rId11" action="ppaction://hlinksldjump"/>
          </p:cNvPr>
          <p:cNvSpPr txBox="1"/>
          <p:nvPr/>
        </p:nvSpPr>
        <p:spPr>
          <a:xfrm>
            <a:off x="4689475" y="6014085"/>
            <a:ext cx="54578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考点   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询问天气的句式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525770" y="5971540"/>
            <a:ext cx="483235" cy="49085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九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4472C4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59144" y="2340265"/>
            <a:ext cx="8607425" cy="627895"/>
            <a:chOff x="1034884" y="629878"/>
            <a:chExt cx="8607425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704" y="664168"/>
              <a:ext cx="699960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in front of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、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in the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front of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in front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42915" y="2956264"/>
            <a:ext cx="1086729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406015" y="14801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079115" y="14801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5" name="椭圆 14"/>
          <p:cNvSpPr/>
          <p:nvPr/>
        </p:nvSpPr>
        <p:spPr>
          <a:xfrm>
            <a:off x="2700655" y="13665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         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51839" y="3706934"/>
          <a:ext cx="10720705" cy="16459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52295"/>
                <a:gridCol w="3583862"/>
                <a:gridCol w="5284470"/>
              </a:tblGrid>
              <a:tr h="50863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front of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介词性短语,“在……的前面”(外部)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There are some trees in front of the classroom. 教室前面有一些树。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39700" y="882015"/>
            <a:ext cx="11912600" cy="584009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50570" y="1462936"/>
          <a:ext cx="10689923" cy="51943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088"/>
                <a:gridCol w="1704340"/>
                <a:gridCol w="1559560"/>
                <a:gridCol w="1556023"/>
                <a:gridCol w="1465545"/>
                <a:gridCol w="3223367"/>
              </a:tblGrid>
              <a:tr h="789305"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题型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98742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2016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动物给我们的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启示(对应话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题:动物)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1531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2014—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6713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神秘主义者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及附近城市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的一些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旅馆(对应话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题:周边环境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 panose="02020603050405020304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endParaRPr lang="zh-CN" altLang="en-US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95758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>
            <a:off x="750570" y="1463040"/>
            <a:ext cx="1169670" cy="8851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9065" y="9309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30250" y="1703705"/>
          <a:ext cx="10763250" cy="3840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72945"/>
                <a:gridCol w="3557905"/>
                <a:gridCol w="523240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 front of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介词性短语,表示“在……的前面”(内部)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Our teacher usually stands in the front of the classroom. 我们的老师通常站在教室的前面。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front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“在前方(的)”,多用于句末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 Where is Tom?汤姆在哪儿?</a:t>
                      </a:r>
                    </a:p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 He is walking in front. 他在前面走着呢。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414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4257" y="91132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(原创) There is a tall tree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their house.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 the front of　　　　B. in the front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in front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in front of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(原创)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Why are you standing there, Maggie?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 I can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 see the blackboard clearly. Two tall boys are sitting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me.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behind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in front of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beside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D. next to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80298" y="22673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570298" y="547920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60" y="1449705"/>
            <a:ext cx="1102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(原创)Mr. Wang is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classroom. He is standing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　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blackboard and writing some new words on it.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in front of; in front of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in front of; in the front of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in the front of; in front of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in the front of; in the front of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87158" y="165396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1445" y="882015"/>
            <a:ext cx="1197483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5489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382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>
                    <a:extLst>
                      <a:ext uri="{DAF060AB-1E55-43B9-8AAB-6FB025537F2F}">
                        <wpsdc:hlinkClr xmlns:wpsdc="http://www.wps.cn/officeDocument/2017/drawingmlCustomData" xmlns="" val="0563C1"/>
                        <wpsdc:folHlinkClr xmlns:wpsdc="http://www.wps.cn/officeDocument/2017/drawingmlCustomData" xmlns="" val="0070C0"/>
                        <wpsdc:hlinkUnderline xmlns:wpsdc="http://www.wps.cn/officeDocument/2017/drawingmlCustomData" xmlns="" val="1"/>
                      </a:ext>
                    </a:extLst>
                  </a:hlinkClick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7662545" cy="627895"/>
            <a:chOff x="1034884" y="629878"/>
            <a:chExt cx="7662545" cy="627895"/>
          </a:xfrm>
        </p:grpSpPr>
        <p:sp>
          <p:nvSpPr>
            <p:cNvPr id="12" name="圆角矩形 6">
              <a:hlinkClick r:id="rId7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704" y="664168"/>
              <a:ext cx="605472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辨析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cross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、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across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、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through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与</a:t>
              </a:r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over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03536" y="1863154"/>
            <a:ext cx="107849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58189" y="2736654"/>
          <a:ext cx="10720705" cy="2743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52295"/>
                <a:gridCol w="3583862"/>
                <a:gridCol w="5284470"/>
              </a:tblGrid>
              <a:tr h="50863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cross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动词,意为“横跨;横穿”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You mustn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 cross the road when the traffic lights are red. 当交通灯是红灯时禁止过马路。</a:t>
                      </a:r>
                    </a:p>
                  </a:txBody>
                  <a:tcPr marL="66675" marR="66675" marT="0" marB="0" anchor="ctr"/>
                </a:tc>
              </a:tr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across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介词,表示从物体的表面穿过,go across相当于cross</a:t>
                      </a:r>
                      <a:endParaRPr lang="zh-CN" altLang="en-US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Don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 go across the street now. 现在不要过马路。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79375" y="897890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30250" y="1899285"/>
          <a:ext cx="10763250" cy="3840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72945"/>
                <a:gridCol w="3557905"/>
                <a:gridCol w="5232400"/>
              </a:tblGrid>
              <a:tr h="54864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短语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用法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例句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through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介词,表示从物体的中间或里面穿过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river runs through the forest. 这条河穿过这片森林。</a:t>
                      </a:r>
                    </a:p>
                  </a:txBody>
                  <a:tcPr marL="66675" marR="66675" marT="0" marB="0" anchor="ctr"/>
                </a:tc>
              </a:tr>
              <a:tr h="5022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介词,表示从某物的上空越过、跨过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Danny can jump over the fence. 丹尼可以从栅栏上方跨过。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45085" y="886460"/>
            <a:ext cx="12058015" cy="584136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46430" y="1382395"/>
            <a:ext cx="108546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(2020•秦皇岛第八中学一模)There is a bridge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river.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river runs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city.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on; past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 over; past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over; through	D. cross; through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(原创)You can walk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bridge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river.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cross; on　　　　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 across; over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across; above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cross; over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56306" y="222221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36677" y="478853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45085" y="886460"/>
            <a:ext cx="12058015" cy="584136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5790" y="1662430"/>
            <a:ext cx="1043368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 (原创)— Can I walk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road now, Mom?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 No, you mustn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t. You have to wait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light turns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green.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cross; in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 across; for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cross; to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across; until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36677" y="185166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45085" y="886460"/>
            <a:ext cx="12058015" cy="584136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01955" y="1662430"/>
            <a:ext cx="1063752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 (原创)A hiker was trying to walk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dangerous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jungle,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he suddenly saw an airplane flying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his head.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He shouted,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“Help! Help!”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through; over	B. across; over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through; on	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across; on</a:t>
            </a:r>
          </a:p>
          <a:p>
            <a:pPr>
              <a:lnSpc>
                <a:spcPct val="150000"/>
              </a:lnSpc>
            </a:pP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5. (原创)Look,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our plane is flying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thick clouds.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across　 B. through　 C. cross　 D. from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34136" y="184248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" name="TextBox 10"/>
          <p:cNvSpPr txBox="1"/>
          <p:nvPr/>
        </p:nvSpPr>
        <p:spPr>
          <a:xfrm>
            <a:off x="6021081" y="505367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53035" y="882015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0514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6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kind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36905" y="1810385"/>
            <a:ext cx="110293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kind用作名词,意为“种类”，用作形容词,意为“善良的”。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There are all kinds of animals in the forest. 森林里有各种各样的动物。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 very kind of you. 你真好。(表达致谢之情)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【拓展】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与kind相关的短语: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①a/the/this/that kind of …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一/这/那种……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0340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3467" y="1005145"/>
            <a:ext cx="1746910" cy="474474"/>
            <a:chOff x="8480182" y="1575737"/>
            <a:chExt cx="1678579" cy="539539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08296" y="1625302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775" y="1442945"/>
            <a:ext cx="10825258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like this kind of cake. 我喜欢这种蛋糕。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② different kinds of …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不同种类的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They sell different kinds of books. 他们卖不同种类的书。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③all kinds of 各种各样的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 have collected all kinds of erasers. 我收集了各种各样的橡皮。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④kind of+adj.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有些……;有点儿……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She is kind of fat. 她有点儿胖。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7" y="1866379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一、单项选择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(2017•河北)Don’t take the dictionary away. I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use		B. used  	C. am using		D. have used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(2013•河北)My dad never says things that make me feel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He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is always there to give me encouragement and help.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good		B. bad          C. rich	           D. poor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数据连接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      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190865" y="268097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911715" y="397954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7" grpId="0"/>
      <p:bldP spid="7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86460"/>
            <a:ext cx="11908790" cy="58585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51146" y="1341125"/>
            <a:ext cx="10825258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0540" y="1423035"/>
            <a:ext cx="1121664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(原创)My brother is kind of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________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He doesn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 do any housework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at home.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shy　　 B. lazy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	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quiet　　 D. friendly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(原创)This kind of juice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 pounds a bottle.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is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 are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be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have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05411" y="419642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TextBox 10"/>
          <p:cNvSpPr txBox="1"/>
          <p:nvPr/>
        </p:nvSpPr>
        <p:spPr>
          <a:xfrm>
            <a:off x="5718186" y="225205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6" grpId="0"/>
      <p:bldP spid="6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86460"/>
            <a:ext cx="11908790" cy="58585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51146" y="1341125"/>
            <a:ext cx="10825258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7680" y="1383030"/>
            <a:ext cx="1121664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 (原创)It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 very kind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girl to help the old. It is important　　　　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us to learn from her.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of; of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 for; for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of; for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for; of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 (原创)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 What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 the weather like today?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 It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hot.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a bit of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 little of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kinds of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kind of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71046" y="158086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TextBox 10"/>
          <p:cNvSpPr txBox="1"/>
          <p:nvPr/>
        </p:nvSpPr>
        <p:spPr>
          <a:xfrm>
            <a:off x="2461271" y="414245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6" grpId="0"/>
      <p:bldP spid="6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86460"/>
            <a:ext cx="11908790" cy="58585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51146" y="1341125"/>
            <a:ext cx="10825258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7680" y="1383030"/>
            <a:ext cx="1121664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5. (原创)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 Do you know that there are many different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animals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in the zoo?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 Yes, I do. And I also know that some of them are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scary.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kinds of; kind of	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 kinds of; kinds of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kind of; kinds of	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kind of; kind of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02456" y="158911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99160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6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friendly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考点四    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4515" y="1880870"/>
            <a:ext cx="107505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学法方法点拨】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friendly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用作形容词,意为 “友好的;亲密的”,常见搭配如下: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be friendly to …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意为“对……友好”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My mother is friendly to others. 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我妈妈对别人很友好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be friendly with …意为“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与……关系密切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”。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I’m friendly with her. 我和她关系密切。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99160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4515" y="1537970"/>
            <a:ext cx="107505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【拓展】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①friend意为“朋友”,常见搭配为make friends with“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与……交朋友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”。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We have a new classmate. I want to make friends with her. 我们有一个新同学。我想和她交朋友。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②friendship意为“友谊;友情”。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hope our friendship will last forever. 我希望我们的友谊长存。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99160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4515" y="1537970"/>
            <a:ext cx="107505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 —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your new deskmate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— She is friendly.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A. How is; like　　   B. How does; like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C. What is; like	D. What does; look like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(原创) Students prefer teachers who are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and humorous.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A. terrible　	B. friendly		C. ugly　 		D. serious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580241" y="494237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2989191" y="23655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99160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4515" y="1423670"/>
            <a:ext cx="107505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3. (原创) I like my math teacher. He is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me and often helps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me.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A. friendly to	B. busy with         C. afraid of		D. tired of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4. (原创) I cherish the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between us.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A. distance	B. friends 	 	C. friendly		D. friendship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5. (原创) Ted is always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and says hello to others.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A. shy　　	B. friendly　　	C. strange　　	D. crazy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78901" y="481537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4478901" y="353458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7088751" y="16035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6" grpId="0"/>
      <p:bldP spid="6" grpId="1"/>
      <p:bldP spid="11" grpId="0"/>
      <p:bldP spid="11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4460" y="886460"/>
            <a:ext cx="1195578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cut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考点五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930400"/>
            <a:ext cx="109010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cut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用作动词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, 意为“切;砍;剪;割”,其过去式、过去分词是cut,现在分词是cutting。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Jane, your hair needs cutting. 简,你的头发需要剪了。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常用短语: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①cut down 砍倒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People shouldn’t cut down so many trees. 人们不应该砍倒那么多树木。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919480"/>
            <a:ext cx="11933555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9012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6110" y="1556385"/>
            <a:ext cx="109010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②cut in </a:t>
            </a:r>
            <a:r>
              <a:rPr lang="en-US" altLang="zh-CN" sz="2800" b="1" dirty="0" smtClean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插嘴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Don’t cut in when others are talking. 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别人说话时别插嘴。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③cut … into pieces </a:t>
            </a:r>
            <a:r>
              <a:rPr lang="en-US" altLang="zh-CN" sz="2800" b="1" dirty="0" smtClean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把……切成小块儿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 need to cut the apple into pieces. 你需要把这个苹果切成小块儿。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④cut up 切碎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First, cut up the banana. 首先,把香蕉切碎。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2015"/>
            <a:ext cx="11884025" cy="58686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0710" y="1378585"/>
            <a:ext cx="1114679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(2021•河北省中考全真模拟一)To protect our environment, we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shouldn’t ________ trees anymore.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A. cut up		B. cut down		 C. cut off		D. cut in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 (原创)You need three bananas and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A. cut up them	B. cut up it		C. cut them up	D. cut it up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81901" y="286275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6824591" y="41308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7" y="1594599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 (2021•唐山迁安一模)This cell phone belongs to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His 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parents bought it as a birthday gift.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me	           B. him	C. her		D. them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 (2021•张家口一模)Put on your coat when going out. Today is the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day of the week.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colder	 	B. coldest	C. warmer		D. warmest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28075" y="178816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530350" y="436054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2015"/>
            <a:ext cx="11884025" cy="58686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0710" y="1823085"/>
            <a:ext cx="111467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3. (原创)Don’t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line. It’s impolite.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A. cut down	B. cut in		C. cut up	          D. cut out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4. (原创)Tony fell down and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his knees.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A. cut	          B. cuts 		C. cutting		D. to cut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88301" y="202455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5465691" y="33053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6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danger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考点六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8160" y="1905635"/>
            <a:ext cx="109899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danger用作名词,意为“危险”，反义词是safety。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Thin ice! Danger!薄冰!危险!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Danger is everywhere. 危险无处不在。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be in (great) danger在(极大的)危险中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45085" y="882015"/>
            <a:ext cx="120116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9120" y="1708785"/>
            <a:ext cx="1090104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in danger of … </a:t>
            </a:r>
            <a:r>
              <a:rPr lang="zh-CN" altLang="en-US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面临……的危险</a:t>
            </a:r>
            <a:endParaRPr lang="zh-CN" altLang="en-US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out of danger脱离危险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Tigers are in danger of disappearing. 老虎面临着灭绝的危险。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dangerous危险的,是danger的形容词形式,其反义词是safe。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It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 dangerous to smoke in the gas station. 在加油站吸烟是危险的。</a:t>
            </a: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64310"/>
            <a:ext cx="109899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(原创)These animals are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. We should protect them and stop 　　　　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trees.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A. in danger; cutting down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B. dangerous; cut down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C. dangerous; to cut down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D. in danger; to cut down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5220581" y="230712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36370"/>
            <a:ext cx="109899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(原创)He always tries to face any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and meet some 　　　　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things.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A. danger; dangerous    	B. danger; danger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C. dangerous; dangerous     D. dangerous; danger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3. (原创)Many wild animals are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, and it’s time for us to do 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whatever we can to protect them.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A. in person	B. in danger	C. in order		D. in front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00056" y="420387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6591546" y="16289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5095" y="883285"/>
            <a:ext cx="11951335" cy="58585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485" y="921385"/>
            <a:ext cx="1746885" cy="457835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8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6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wish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968500"/>
            <a:ext cx="1037590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wish用作名词,意为“祝福,祝愿”。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Best wishes to you. 送你最美好的祝福。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wish用作动词,意为“希望;想要;但愿”,也可表达虚拟语气。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I wish I could fly. 我希望我会飞。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3285"/>
            <a:ext cx="1189228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1980" y="1505585"/>
            <a:ext cx="1037590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其具体用法如下: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①wish (+sb.)+ to do “希望(某人)去做某事”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wish him to travel with us. 我希望他能和我们一起旅行。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②wish+从句,从句可使用虚拟语气。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wish I were more beautiful. 我希望我能更漂亮一些。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③wish +双宾语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wish you a happy journey. 祝你旅途愉快。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3285"/>
            <a:ext cx="11903710" cy="58674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22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493520"/>
            <a:ext cx="109772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Li Mei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mother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________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her to be a good doctor.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wish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hope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wishes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hopes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(原创)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How I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would have a chance to have a trip! I can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 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wait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beautiful scenery.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hope; enjoying　 	B. hope; to enjoy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wish; to enjoy　 	D. wish; enjoying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5118346" y="234332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3587996" y="359808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2395" y="883285"/>
            <a:ext cx="11987530" cy="58559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58857" y="91942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6580" y="1586865"/>
            <a:ext cx="105873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Please give my best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to your parents.  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hope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wish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hopes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wishes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wish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new computer.  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have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had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		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to have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to having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5519666" y="177817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3609586" y="306531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/>
      <p:bldP spid="11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6525" y="88646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24414" cy="627895"/>
            <a:chOff x="1034884" y="629878"/>
            <a:chExt cx="5524414" cy="627895"/>
          </a:xfrm>
        </p:grpSpPr>
        <p:sp>
          <p:nvSpPr>
            <p:cNvPr id="12" name="圆角矩形 6">
              <a:hlinkClick r:id="rId6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36768" y="649441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endPara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How is it going?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考点八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9775" y="2085340"/>
            <a:ext cx="102920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“How is it going?”意为“情况怎样?/过得怎样?”常见答语为: Great!/Terrible./ Not bad./ Pretty good. 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本句中的go表示“进行,进展”。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Everything is going well. 一切进展顺利。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experiment went well last week. 上周的实验进展很顺利。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894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4472" y="156729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5. (2021•河北模拟一)My uncle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Yesanpo National Park many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times. So he knows it well.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is visiting	B. visited   	C. will visit		D. has visited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6. (2021•邯郸一模)Nowadays more and more people accept online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education. It is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than old education forms.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smart		B. smarter 	C. smartest		D. the smartest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64915" y="431355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606415" y="176466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7" grpId="0"/>
      <p:bldP spid="7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9609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423035"/>
            <a:ext cx="102920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Hi, Tony! How is it going?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Not bad	B. Good idea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Of course	D. I think so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(原创)You needn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 worry. Everything is going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________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good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well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bad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badly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52731" y="482490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1957316" y="289767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2240" y="91948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24414" cy="627895"/>
            <a:chOff x="1034884" y="629878"/>
            <a:chExt cx="5524414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36768" y="649441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询问天气的方式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考点九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9775" y="1903730"/>
            <a:ext cx="102920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常见的询问天气的句式有: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How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the weather?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What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the weather like?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weather是不可数名词,意为“天气”,不能用不定冠词修饰。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What fine weather it is!天气多好啊!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6525" y="88646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9775" y="1875790"/>
            <a:ext cx="1029208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3. 常见的表示天气的形容词有: fine美好的, warm温暖的, hot热的, cool凉爽的, cold冷的, sunny 晴朗的, rainy下雨的, windy 有风的, cloudy 阴天的, snowy 下雪的, foggy有雾的。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warm and sunny in spring. 春天的天气温暖、晴朗。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6525" y="88646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367" y="1593789"/>
              <a:ext cx="1527235" cy="488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25805" y="1400810"/>
            <a:ext cx="102920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________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cold and snowy.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Is it snowing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What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the weather there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How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the weather there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How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the weather like there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3093966" y="223029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65100" y="882015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25805" y="1582420"/>
            <a:ext cx="102920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(原创)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 It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sunny today.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How is the weather like today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How are you doing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Which is your favorite season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What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the weather like today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3107936" y="177753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6525" y="88646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25805" y="1610360"/>
            <a:ext cx="1029208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3. (原创)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 What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weather</a:t>
            </a:r>
            <a:r>
              <a:rPr 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________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tomorrow?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 It will be cloudy.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is; like　　　　　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was; like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will; be like	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does; look like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3977886" y="179658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4472" y="1567294"/>
            <a:ext cx="1119826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7. (2021•保定定兴县二模)I’m afraid there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 meeting at 3 pm.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It’s a pity I can’t join you.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was		B. will be	C. has been		D. are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8. (2021•承德平泉一模)Sorry, you can’t take the eraser away, Tony. I 　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________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have used	B. used	 C. was using	D. am using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407275" y="175641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67155" y="431863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72580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894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4472" y="1343774"/>
            <a:ext cx="11198269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9. (2021•承德平泉一模)He likes collecting stamps. Most of his money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on stamps.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has spent	B. spends	C. is spent	D. are spent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10. (2021•衡水一模)—Excuse me, would you please tell me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nearest post office?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— Certainly. Walk across the road and turn right, and you’ll see it.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when can I get to　　	B. when I can get to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C. how can I get to　   	D. how I can get to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406525" y="217741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900285" y="347599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6685" y="908050"/>
            <a:ext cx="11918950" cy="582739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第4课时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七年级(下)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5—8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6850" y="1443734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二、词语运用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11. (2021•石家庄新华区一模)It was a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(sun) Friday.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12. (2021•石家庄新华区一模) Jane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(get) up early in the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morning and took the school bus to school.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13. (2021•唐山滦州一模) They break down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(easy) when they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face difficulties.  </a:t>
            </a:r>
          </a:p>
          <a:p>
            <a:pPr>
              <a:lnSpc>
                <a:spcPct val="150000"/>
              </a:lnSpc>
            </a:pP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63335" y="2198370"/>
            <a:ext cx="1415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sunny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29985" y="2828925"/>
            <a:ext cx="9658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219315" y="4131945"/>
            <a:ext cx="1387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easily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a5651eb-b6c8-4d57-b4a3-fb37a44ed65e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55b77e-6569-4008-a4db-b72fe3ccb345}"/>
  <p:tag name="TABLE_ENDDRAG_ORIGIN_RECT" val="898*367"/>
  <p:tag name="TABLE_ENDDRAG_RECT" val="41*140*898*36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6*318"/>
  <p:tag name="TABLE_ENDDRAG_RECT" val="44*162*876*318"/>
  <p:tag name="KSO_WM_UNIT_TABLE_BEAUTIFY" val="smartTable{563cdc80-e29f-412c-a260-17ac54c16d8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03*320"/>
  <p:tag name="TABLE_ENDDRAG_RECT" val="43*130*903*32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03*165"/>
  <p:tag name="TABLE_ENDDRAG_RECT" val="43*185*903*16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64*210"/>
  <p:tag name="TABLE_ENDDRAG_RECT" val="43*130*864*2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212"/>
  <p:tag name="TABLE_ENDDRAG_RECT" val="43*130*882*2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302"/>
  <p:tag name="TABLE_ENDDRAG_RECT" val="40*134*876*30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c24a10-3f9e-45cf-8a7e-049748a54ff7}"/>
  <p:tag name="TABLE_ENDDRAG_ORIGIN_RECT" val="876*302"/>
  <p:tag name="TABLE_ENDDRAG_RECT" val="40*134*876*30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e27b8c-d011-449f-9b7d-92f8ee12ae0c}"/>
  <p:tag name="TABLE_ENDDRAG_ORIGIN_RECT" val="841*272"/>
  <p:tag name="TABLE_ENDDRAG_RECT" val="58*181*841*272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070C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4384</Words>
  <Application>WPS 演示</Application>
  <PresentationFormat>自定义</PresentationFormat>
  <Paragraphs>1075</Paragraphs>
  <Slides>65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65</vt:i4>
      </vt:variant>
    </vt:vector>
  </HeadingPairs>
  <TitlesOfParts>
    <vt:vector size="68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291</cp:revision>
  <dcterms:created xsi:type="dcterms:W3CDTF">2020-07-19T08:35:00Z</dcterms:created>
  <dcterms:modified xsi:type="dcterms:W3CDTF">2022-02-26T03:18:31Z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