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1" r:id="rId6"/>
    <p:sldId id="263" r:id="rId7"/>
    <p:sldId id="419" r:id="rId8"/>
    <p:sldId id="266" r:id="rId9"/>
    <p:sldId id="436" r:id="rId10"/>
    <p:sldId id="381" r:id="rId11"/>
    <p:sldId id="421" r:id="rId12"/>
    <p:sldId id="406" r:id="rId13"/>
    <p:sldId id="372" r:id="rId14"/>
    <p:sldId id="442" r:id="rId15"/>
    <p:sldId id="443" r:id="rId16"/>
    <p:sldId id="444" r:id="rId17"/>
    <p:sldId id="445" r:id="rId18"/>
    <p:sldId id="446" r:id="rId19"/>
    <p:sldId id="272" r:id="rId20"/>
    <p:sldId id="308" r:id="rId21"/>
    <p:sldId id="403" r:id="rId22"/>
    <p:sldId id="447" r:id="rId23"/>
    <p:sldId id="448" r:id="rId24"/>
    <p:sldId id="310" r:id="rId25"/>
    <p:sldId id="268" r:id="rId26"/>
    <p:sldId id="271" r:id="rId27"/>
    <p:sldId id="437" r:id="rId28"/>
    <p:sldId id="340" r:id="rId29"/>
    <p:sldId id="441" r:id="rId30"/>
    <p:sldId id="315" r:id="rId31"/>
    <p:sldId id="384" r:id="rId32"/>
    <p:sldId id="394" r:id="rId33"/>
    <p:sldId id="440"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85C3"/>
    <a:srgbClr val="2A91D7"/>
    <a:srgbClr val="2D9BDC"/>
    <a:srgbClr val="4286CA"/>
    <a:srgbClr val="2A96E1"/>
    <a:srgbClr val="2A96D7"/>
    <a:srgbClr val="0B8CE6"/>
    <a:srgbClr val="1EA5FF"/>
    <a:srgbClr val="1EAFFF"/>
    <a:srgbClr val="1E9B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52" autoAdjust="0"/>
    <p:restoredTop sz="94660"/>
  </p:normalViewPr>
  <p:slideViewPr>
    <p:cSldViewPr snapToGrid="0">
      <p:cViewPr varScale="1">
        <p:scale>
          <a:sx n="66" d="100"/>
          <a:sy n="66" d="100"/>
        </p:scale>
        <p:origin x="528"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E5EFCF-C600-4FAE-A74C-FD797B2170AC}" type="datetimeFigureOut">
              <a:rPr lang="zh-CN" altLang="en-US" smtClean="0"/>
              <a:t>2021/1/30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8747E6-3816-4FC8-9CB3-51C4FB20F3F9}" type="slidenum">
              <a:rPr lang="zh-CN" altLang="en-US" smtClean="0"/>
              <a:t>‹#›</a:t>
            </a:fld>
            <a:endParaRPr lang="zh-CN" altLang="en-US"/>
          </a:p>
        </p:txBody>
      </p:sp>
    </p:spTree>
    <p:extLst>
      <p:ext uri="{BB962C8B-B14F-4D97-AF65-F5344CB8AC3E}">
        <p14:creationId xmlns:p14="http://schemas.microsoft.com/office/powerpoint/2010/main" val="3151349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F8747E6-3816-4FC8-9CB3-51C4FB20F3F9}" type="slidenum">
              <a:rPr lang="zh-CN" altLang="en-US" smtClean="0"/>
              <a:t>4</a:t>
            </a:fld>
            <a:endParaRPr lang="zh-CN" altLang="en-US"/>
          </a:p>
        </p:txBody>
      </p:sp>
    </p:spTree>
    <p:extLst>
      <p:ext uri="{BB962C8B-B14F-4D97-AF65-F5344CB8AC3E}">
        <p14:creationId xmlns:p14="http://schemas.microsoft.com/office/powerpoint/2010/main" val="3223120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006484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680571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2312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340371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24138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7073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1096375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883221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59546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397796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F7F3CB-9A04-435F-AF85-FFBBEB6E7AFC}" type="datetimeFigureOut">
              <a:rPr lang="zh-CN" altLang="en-US" smtClean="0"/>
              <a:t>2021/1/30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748491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F7F3CB-9A04-435F-AF85-FFBBEB6E7AFC}" type="datetimeFigureOut">
              <a:rPr lang="zh-CN" altLang="en-US" smtClean="0"/>
              <a:t>2021/1/30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849D6A-310D-42E0-8918-42062D9CEB0B}" type="slidenum">
              <a:rPr lang="zh-CN" altLang="en-US" smtClean="0"/>
              <a:t>‹#›</a:t>
            </a:fld>
            <a:endParaRPr lang="zh-CN" altLang="en-US"/>
          </a:p>
        </p:txBody>
      </p:sp>
    </p:spTree>
    <p:extLst>
      <p:ext uri="{BB962C8B-B14F-4D97-AF65-F5344CB8AC3E}">
        <p14:creationId xmlns:p14="http://schemas.microsoft.com/office/powerpoint/2010/main" val="289774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0.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slide" Target="slide19.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25.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78515" y="1850340"/>
            <a:ext cx="7834965" cy="923330"/>
          </a:xfrm>
          <a:prstGeom prst="rect">
            <a:avLst/>
          </a:prstGeom>
          <a:noFill/>
        </p:spPr>
        <p:txBody>
          <a:bodyPr wrap="square" rtlCol="0">
            <a:spAutoFit/>
          </a:bodyPr>
          <a:lstStyle/>
          <a:p>
            <a:r>
              <a:rPr lang="zh-CN" altLang="en-US" sz="5400" dirty="0" smtClean="0">
                <a:latin typeface="黑体" panose="02010609060101010101" pitchFamily="49" charset="-122"/>
                <a:ea typeface="黑体" panose="02010609060101010101" pitchFamily="49" charset="-122"/>
              </a:rPr>
              <a:t>第一部分  教材知识梳理</a:t>
            </a:r>
            <a:endParaRPr lang="zh-CN" altLang="en-US" sz="5400" dirty="0">
              <a:latin typeface="黑体" panose="02010609060101010101" pitchFamily="49" charset="-122"/>
              <a:ea typeface="黑体" panose="02010609060101010101" pitchFamily="49" charset="-122"/>
            </a:endParaRPr>
          </a:p>
        </p:txBody>
      </p:sp>
      <p:sp>
        <p:nvSpPr>
          <p:cNvPr id="6" name="文本框 5"/>
          <p:cNvSpPr txBox="1"/>
          <p:nvPr/>
        </p:nvSpPr>
        <p:spPr>
          <a:xfrm>
            <a:off x="3043986" y="3440928"/>
            <a:ext cx="6104022" cy="830997"/>
          </a:xfrm>
          <a:prstGeom prst="rect">
            <a:avLst/>
          </a:prstGeom>
          <a:noFill/>
        </p:spPr>
        <p:txBody>
          <a:bodyPr wrap="square" rtlCol="0">
            <a:spAutoFit/>
          </a:bodyPr>
          <a:lstStyle/>
          <a:p>
            <a:r>
              <a:rPr lang="zh-CN" altLang="en-US" sz="4800" dirty="0" smtClean="0">
                <a:solidFill>
                  <a:srgbClr val="2A85C3"/>
                </a:solidFill>
                <a:latin typeface="华文中宋" panose="02010600040101010101" pitchFamily="2" charset="-122"/>
                <a:ea typeface="华文中宋" panose="02010600040101010101" pitchFamily="2" charset="-122"/>
              </a:rPr>
              <a:t>九年级下册  </a:t>
            </a:r>
            <a:r>
              <a:rPr lang="en-US" altLang="zh-CN" sz="4800" dirty="0" smtClean="0">
                <a:solidFill>
                  <a:srgbClr val="2A85C3"/>
                </a:solidFill>
                <a:latin typeface="Times New Roman" panose="02020603050405020304" pitchFamily="18" charset="0"/>
                <a:ea typeface="黑体" panose="02010609060101010101" pitchFamily="49" charset="-122"/>
                <a:cs typeface="Times New Roman" panose="02020603050405020304" pitchFamily="18" charset="0"/>
              </a:rPr>
              <a:t>Units 3~4</a:t>
            </a:r>
            <a:endParaRPr lang="zh-CN" altLang="en-US" sz="4800" dirty="0">
              <a:solidFill>
                <a:srgbClr val="2A85C3"/>
              </a:solidFill>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Tree>
    <p:extLst>
      <p:ext uri="{BB962C8B-B14F-4D97-AF65-F5344CB8AC3E}">
        <p14:creationId xmlns:p14="http://schemas.microsoft.com/office/powerpoint/2010/main" val="9567878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5642" y="1643078"/>
            <a:ext cx="10838046" cy="2809615"/>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3    regret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regret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名词，意为“痛惜，懊悔，遗憾，失望”。</a:t>
            </a:r>
          </a:p>
          <a:p>
            <a:pPr>
              <a:lnSpc>
                <a:spcPts val="3600"/>
              </a:lnSpc>
            </a:pPr>
            <a:r>
              <a:rPr lang="en-US" altLang="zh-CN" sz="2200" b="1" dirty="0" smtClean="0">
                <a:latin typeface="Times New Roman" panose="02020603050405020304" pitchFamily="18" charset="0"/>
                <a:cs typeface="Times New Roman" panose="02020603050405020304" pitchFamily="18" charset="0"/>
              </a:rPr>
              <a:t>        2. regret </a:t>
            </a:r>
            <a:r>
              <a:rPr lang="zh-CN" altLang="en-US" sz="2200" b="1" dirty="0" smtClean="0">
                <a:latin typeface="Times New Roman" panose="02020603050405020304" pitchFamily="18" charset="0"/>
                <a:cs typeface="Times New Roman" panose="02020603050405020304" pitchFamily="18" charset="0"/>
              </a:rPr>
              <a:t>作</a:t>
            </a:r>
            <a:r>
              <a:rPr lang="zh-CN" altLang="en-US" sz="2200" b="1" dirty="0">
                <a:latin typeface="Times New Roman" panose="02020603050405020304" pitchFamily="18" charset="0"/>
                <a:cs typeface="Times New Roman" panose="02020603050405020304" pitchFamily="18" charset="0"/>
              </a:rPr>
              <a:t>动词，主要有下列用法：</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regret +</a:t>
            </a:r>
            <a:r>
              <a:rPr lang="zh-CN" altLang="en-US" sz="2200" b="1" dirty="0">
                <a:latin typeface="Times New Roman" panose="02020603050405020304" pitchFamily="18" charset="0"/>
                <a:cs typeface="Times New Roman" panose="02020603050405020304" pitchFamily="18" charset="0"/>
              </a:rPr>
              <a:t>名词”意为</a:t>
            </a:r>
            <a:r>
              <a:rPr lang="zh-CN" altLang="en-US" sz="2200" b="1" dirty="0">
                <a:latin typeface="+mn-ea"/>
                <a:cs typeface="Times New Roman" panose="02020603050405020304" pitchFamily="18" charset="0"/>
              </a:rPr>
              <a:t>“后悔</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；对</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表示歉意”。</a:t>
            </a:r>
          </a:p>
          <a:p>
            <a:pPr>
              <a:lnSpc>
                <a:spcPts val="3600"/>
              </a:lnSpc>
            </a:pPr>
            <a:r>
              <a:rPr lang="en-US" altLang="zh-CN" sz="2200" b="1" dirty="0" smtClean="0">
                <a:latin typeface="Times New Roman" panose="02020603050405020304" pitchFamily="18" charset="0"/>
                <a:cs typeface="Times New Roman" panose="02020603050405020304" pitchFamily="18" charset="0"/>
              </a:rPr>
              <a:t>        regret </a:t>
            </a:r>
            <a:r>
              <a:rPr lang="en-US" altLang="zh-CN" sz="2200" b="1" dirty="0">
                <a:latin typeface="Times New Roman" panose="02020603050405020304" pitchFamily="18" charset="0"/>
                <a:cs typeface="Times New Roman" panose="02020603050405020304" pitchFamily="18" charset="0"/>
              </a:rPr>
              <a:t>to do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为“对某事感到遗憾”。</a:t>
            </a:r>
          </a:p>
          <a:p>
            <a:pPr>
              <a:lnSpc>
                <a:spcPts val="3600"/>
              </a:lnSpc>
            </a:pPr>
            <a:r>
              <a:rPr lang="en-US" altLang="zh-CN" sz="2200" b="1" dirty="0" smtClean="0">
                <a:latin typeface="Times New Roman" panose="02020603050405020304" pitchFamily="18" charset="0"/>
                <a:cs typeface="Times New Roman" panose="02020603050405020304" pitchFamily="18" charset="0"/>
              </a:rPr>
              <a:t>        regret </a:t>
            </a:r>
            <a:r>
              <a:rPr lang="en-US" altLang="zh-CN" sz="2200" b="1" dirty="0">
                <a:latin typeface="Times New Roman" panose="02020603050405020304" pitchFamily="18" charset="0"/>
                <a:cs typeface="Times New Roman" panose="02020603050405020304" pitchFamily="18" charset="0"/>
              </a:rPr>
              <a:t>doing </a:t>
            </a:r>
            <a:r>
              <a:rPr lang="en-US" altLang="zh-CN" sz="2200" b="1" dirty="0" err="1">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为“后悔做了某事”。</a:t>
            </a:r>
            <a:endParaRPr lang="en-US" altLang="zh-CN" sz="2200" b="1" dirty="0">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506612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712267" y="1782123"/>
            <a:ext cx="10618673"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4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because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because </a:t>
            </a:r>
            <a:r>
              <a:rPr lang="en-US" altLang="zh-CN" sz="2200" b="1" dirty="0">
                <a:solidFill>
                  <a:srgbClr val="2A85C3"/>
                </a:solidFill>
                <a:latin typeface="Times New Roman" panose="02020603050405020304" pitchFamily="18" charset="0"/>
                <a:cs typeface="Times New Roman" panose="02020603050405020304" pitchFamily="18" charset="0"/>
              </a:rPr>
              <a:t>of</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407064400"/>
              </p:ext>
            </p:extLst>
          </p:nvPr>
        </p:nvGraphicFramePr>
        <p:xfrm>
          <a:off x="1136855" y="2537952"/>
          <a:ext cx="9951448" cy="2892835"/>
        </p:xfrm>
        <a:graphic>
          <a:graphicData uri="http://schemas.openxmlformats.org/drawingml/2006/table">
            <a:tbl>
              <a:tblPr firstRow="1" bandRow="1">
                <a:tableStyleId>{5940675A-B579-460E-94D1-54222C63F5DA}</a:tableStyleId>
              </a:tblPr>
              <a:tblGrid>
                <a:gridCol w="1741833"/>
                <a:gridCol w="4892466"/>
                <a:gridCol w="3317149"/>
              </a:tblGrid>
              <a:tr h="370840">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易混词（组）</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用法</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例句</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1414555">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because</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1.</a:t>
                      </a:r>
                      <a:r>
                        <a:rPr lang="zh-CN" altLang="en-US" sz="2000" b="1" dirty="0" smtClean="0">
                          <a:latin typeface="Times New Roman" panose="02020603050405020304" pitchFamily="18" charset="0"/>
                          <a:ea typeface="+mn-ea"/>
                          <a:cs typeface="Times New Roman" panose="02020603050405020304" pitchFamily="18" charset="0"/>
                        </a:rPr>
                        <a:t>引导的从句一般放在主句后面，作为全句的重心，若需强调，则放在主句之前</a:t>
                      </a:r>
                    </a:p>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2.</a:t>
                      </a:r>
                      <a:r>
                        <a:rPr lang="zh-CN" altLang="en-US" sz="2000" b="1" dirty="0" smtClean="0">
                          <a:latin typeface="Times New Roman" panose="02020603050405020304" pitchFamily="18" charset="0"/>
                          <a:ea typeface="+mn-ea"/>
                          <a:cs typeface="Times New Roman" panose="02020603050405020304" pitchFamily="18" charset="0"/>
                        </a:rPr>
                        <a:t>其常用结构为“</a:t>
                      </a:r>
                      <a:r>
                        <a:rPr lang="en-US" altLang="zh-CN" sz="2000" b="1" dirty="0" smtClean="0">
                          <a:latin typeface="Times New Roman" panose="02020603050405020304" pitchFamily="18" charset="0"/>
                          <a:ea typeface="+mn-ea"/>
                          <a:cs typeface="Times New Roman" panose="02020603050405020304" pitchFamily="18" charset="0"/>
                        </a:rPr>
                        <a:t>because +</a:t>
                      </a:r>
                      <a:r>
                        <a:rPr lang="zh-CN" altLang="en-US" sz="2000" b="1" dirty="0" smtClean="0">
                          <a:latin typeface="Times New Roman" panose="02020603050405020304" pitchFamily="18" charset="0"/>
                          <a:ea typeface="+mn-ea"/>
                          <a:cs typeface="Times New Roman" panose="02020603050405020304" pitchFamily="18" charset="0"/>
                        </a:rPr>
                        <a:t>原因状语从句”</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The ground is wet</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because it rained last night.</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r h="370840">
                <a:tc>
                  <a:txBody>
                    <a:bodyPr/>
                    <a:lstStyle/>
                    <a:p>
                      <a:pPr algn="ctr">
                        <a:lnSpc>
                          <a:spcPts val="3400"/>
                        </a:lnSpc>
                      </a:pPr>
                      <a:r>
                        <a:rPr lang="en-US" altLang="zh-CN" sz="2000" b="1" dirty="0" smtClean="0">
                          <a:latin typeface="Times New Roman" panose="02020603050405020304" pitchFamily="18" charset="0"/>
                          <a:ea typeface="+mn-ea"/>
                          <a:cs typeface="Times New Roman" panose="02020603050405020304" pitchFamily="18" charset="0"/>
                        </a:rPr>
                        <a:t>because of</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常用结构为“</a:t>
                      </a:r>
                      <a:r>
                        <a:rPr lang="en-US" altLang="zh-CN" sz="2000" b="1" dirty="0" smtClean="0">
                          <a:latin typeface="Times New Roman" panose="02020603050405020304" pitchFamily="18" charset="0"/>
                          <a:ea typeface="+mn-ea"/>
                          <a:cs typeface="Times New Roman" panose="02020603050405020304" pitchFamily="18" charset="0"/>
                        </a:rPr>
                        <a:t>because of +</a:t>
                      </a:r>
                      <a:r>
                        <a:rPr lang="zh-CN" altLang="en-US" sz="2000" b="1" dirty="0" smtClean="0">
                          <a:latin typeface="Times New Roman" panose="02020603050405020304" pitchFamily="18" charset="0"/>
                          <a:ea typeface="+mn-ea"/>
                          <a:cs typeface="Times New Roman" panose="02020603050405020304" pitchFamily="18" charset="0"/>
                        </a:rPr>
                        <a:t>名词</a:t>
                      </a:r>
                      <a:r>
                        <a:rPr lang="en-US" altLang="zh-CN" sz="2000" b="1" dirty="0" smtClean="0">
                          <a:latin typeface="Times New Roman" panose="02020603050405020304" pitchFamily="18" charset="0"/>
                          <a:ea typeface="+mn-ea"/>
                          <a:cs typeface="Times New Roman" panose="02020603050405020304" pitchFamily="18" charset="0"/>
                        </a:rPr>
                        <a:t>/ </a:t>
                      </a:r>
                      <a:r>
                        <a:rPr lang="zh-CN" altLang="en-US" sz="2000" b="1" dirty="0" smtClean="0">
                          <a:latin typeface="Times New Roman" panose="02020603050405020304" pitchFamily="18" charset="0"/>
                          <a:ea typeface="+mn-ea"/>
                          <a:cs typeface="Times New Roman" panose="02020603050405020304" pitchFamily="18" charset="0"/>
                        </a:rPr>
                        <a:t>代词</a:t>
                      </a:r>
                      <a:r>
                        <a:rPr lang="en-US" altLang="zh-CN" sz="2000" b="1" dirty="0" smtClean="0">
                          <a:latin typeface="Times New Roman" panose="02020603050405020304" pitchFamily="18" charset="0"/>
                          <a:ea typeface="+mn-ea"/>
                          <a:cs typeface="Times New Roman" panose="02020603050405020304" pitchFamily="18" charset="0"/>
                        </a:rPr>
                        <a:t>/ </a:t>
                      </a:r>
                      <a:r>
                        <a:rPr lang="zh-CN" altLang="en-US" sz="2000" b="1" dirty="0" smtClean="0">
                          <a:latin typeface="Times New Roman" panose="02020603050405020304" pitchFamily="18" charset="0"/>
                          <a:ea typeface="+mn-ea"/>
                          <a:cs typeface="Times New Roman" panose="02020603050405020304" pitchFamily="18" charset="0"/>
                        </a:rPr>
                        <a:t>动名词”</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He was late again because of the traffic jam.</a:t>
                      </a:r>
                      <a:endParaRPr lang="zh-CN" altLang="en-US" sz="2000" b="1" dirty="0">
                        <a:latin typeface="Times New Roman" panose="02020603050405020304" pitchFamily="18" charset="0"/>
                        <a:ea typeface="+mn-ea"/>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val="646726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87791"/>
            <a:ext cx="10820057" cy="2400657"/>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5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compare…with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compare…to</a:t>
            </a:r>
            <a:r>
              <a:rPr lang="zh-CN" altLang="en-US" sz="2200" b="1" dirty="0" smtClean="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compare…with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“把</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和</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比较”。</a:t>
            </a:r>
            <a:r>
              <a:rPr lang="zh-CN" altLang="en-US" sz="2200" b="1" dirty="0">
                <a:latin typeface="Times New Roman" panose="02020603050405020304" pitchFamily="18" charset="0"/>
                <a:cs typeface="Times New Roman" panose="02020603050405020304" pitchFamily="18" charset="0"/>
              </a:rPr>
              <a:t>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Compared </a:t>
            </a:r>
            <a:r>
              <a:rPr lang="en-US" altLang="zh-CN" sz="2200" b="1" dirty="0">
                <a:solidFill>
                  <a:srgbClr val="2A85C3"/>
                </a:solidFill>
                <a:latin typeface="Times New Roman" panose="02020603050405020304" pitchFamily="18" charset="0"/>
                <a:cs typeface="Times New Roman" panose="02020603050405020304" pitchFamily="18" charset="0"/>
              </a:rPr>
              <a:t>with other musicians</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 think Beethoven is greater.</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2. compare…to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a:t>
            </a:r>
            <a:r>
              <a:rPr lang="zh-CN" altLang="en-US" sz="2200" b="1" dirty="0">
                <a:latin typeface="+mn-ea"/>
                <a:cs typeface="Times New Roman" panose="02020603050405020304" pitchFamily="18" charset="0"/>
              </a:rPr>
              <a:t>“把</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比作</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Many </a:t>
            </a:r>
            <a:r>
              <a:rPr lang="en-US" altLang="zh-CN" sz="2200" b="1" dirty="0">
                <a:solidFill>
                  <a:srgbClr val="2A85C3"/>
                </a:solidFill>
                <a:latin typeface="Times New Roman" panose="02020603050405020304" pitchFamily="18" charset="0"/>
                <a:cs typeface="Times New Roman" panose="02020603050405020304" pitchFamily="18" charset="0"/>
              </a:rPr>
              <a:t>people like to compare girls to roses.</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725781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535302"/>
            <a:ext cx="10820057" cy="4247317"/>
          </a:xfrm>
          <a:prstGeom prst="rect">
            <a:avLst/>
          </a:prstGeom>
          <a:noFill/>
        </p:spPr>
        <p:txBody>
          <a:bodyPr wrap="square" rtlCol="0">
            <a:spAutoFit/>
          </a:bodyPr>
          <a:lstStyle/>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知识点 </a:t>
            </a:r>
            <a:r>
              <a:rPr lang="en-US" altLang="zh-CN" sz="2200" b="1" dirty="0" smtClean="0">
                <a:solidFill>
                  <a:srgbClr val="2A85C3"/>
                </a:solidFill>
                <a:latin typeface="Times New Roman" panose="02020603050405020304" pitchFamily="18" charset="0"/>
                <a:cs typeface="Times New Roman" panose="02020603050405020304" pitchFamily="18" charset="0"/>
              </a:rPr>
              <a:t>6    </a:t>
            </a:r>
            <a:r>
              <a:rPr lang="zh-CN" altLang="en-US" sz="2200" b="1" dirty="0" smtClean="0">
                <a:solidFill>
                  <a:srgbClr val="2A85C3"/>
                </a:solidFill>
                <a:latin typeface="Times New Roman" panose="02020603050405020304" pitchFamily="18" charset="0"/>
                <a:cs typeface="Times New Roman" panose="02020603050405020304" pitchFamily="18" charset="0"/>
              </a:rPr>
              <a:t>简单句和复合句之间的转换（</a:t>
            </a:r>
            <a:r>
              <a:rPr lang="en-US" altLang="zh-CN" sz="2200" b="1" dirty="0" smtClean="0">
                <a:solidFill>
                  <a:srgbClr val="2A85C3"/>
                </a:solidFill>
                <a:latin typeface="Times New Roman" panose="02020603050405020304" pitchFamily="18" charset="0"/>
                <a:cs typeface="Times New Roman" panose="02020603050405020304" pitchFamily="18" charset="0"/>
              </a:rPr>
              <a:t>Unit 3</a:t>
            </a:r>
            <a:r>
              <a:rPr lang="zh-CN" altLang="en-US" sz="2200" b="1" dirty="0" smtClean="0">
                <a:solidFill>
                  <a:srgbClr val="2A85C3"/>
                </a:solidFill>
                <a:latin typeface="Times New Roman" panose="02020603050405020304" pitchFamily="18" charset="0"/>
                <a:cs typeface="Times New Roman" panose="02020603050405020304" pitchFamily="18" charset="0"/>
              </a:rPr>
              <a:t>，</a:t>
            </a:r>
            <a:r>
              <a:rPr lang="en-US" altLang="zh-CN" sz="2200" b="1" dirty="0" smtClean="0">
                <a:solidFill>
                  <a:srgbClr val="2A85C3"/>
                </a:solidFill>
                <a:latin typeface="Times New Roman" panose="02020603050405020304" pitchFamily="18" charset="0"/>
                <a:cs typeface="Times New Roman" panose="02020603050405020304" pitchFamily="18" charset="0"/>
              </a:rPr>
              <a:t>Unit 4</a:t>
            </a:r>
            <a:r>
              <a:rPr lang="zh-CN" altLang="en-US" sz="2200" b="1" dirty="0" smtClean="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latin typeface="Times New Roman" panose="02020603050405020304" pitchFamily="18" charset="0"/>
                <a:cs typeface="Times New Roman" panose="02020603050405020304" pitchFamily="18" charset="0"/>
              </a:rPr>
              <a:t>        1. </a:t>
            </a:r>
            <a:r>
              <a:rPr lang="zh-CN" altLang="en-US" sz="2200" b="1" dirty="0" smtClean="0">
                <a:latin typeface="Times New Roman" panose="02020603050405020304" pitchFamily="18" charset="0"/>
                <a:cs typeface="Times New Roman" panose="02020603050405020304" pitchFamily="18" charset="0"/>
              </a:rPr>
              <a:t>把宾语从句转换为简单句。</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1</a:t>
            </a:r>
            <a:r>
              <a:rPr lang="zh-CN" altLang="en-US" sz="2200" b="1" dirty="0" smtClean="0">
                <a:latin typeface="Times New Roman" panose="02020603050405020304" pitchFamily="18" charset="0"/>
                <a:cs typeface="Times New Roman" panose="02020603050405020304" pitchFamily="18" charset="0"/>
              </a:rPr>
              <a:t>）用“宾语</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宾语补足语”将宾语从句转换为简单句。例如：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saw that he was reading the book carefully.</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smtClean="0">
                <a:solidFill>
                  <a:srgbClr val="2A85C3"/>
                </a:solidFill>
                <a:latin typeface="Times New Roman" panose="02020603050405020304" pitchFamily="18" charset="0"/>
                <a:cs typeface="Times New Roman" panose="02020603050405020304" pitchFamily="18" charset="0"/>
              </a:rPr>
              <a:t>I saw him reading the book carefully.</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found that he was very happy.</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smtClean="0">
                <a:solidFill>
                  <a:srgbClr val="2A85C3"/>
                </a:solidFill>
                <a:latin typeface="Times New Roman" panose="02020603050405020304" pitchFamily="18" charset="0"/>
                <a:cs typeface="Times New Roman" panose="02020603050405020304" pitchFamily="18" charset="0"/>
              </a:rPr>
              <a:t>I found him very happy.</a:t>
            </a: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600"/>
              </a:lnSpc>
            </a:pP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与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see</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find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有</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相同用法的动词</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有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notice</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hear</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think</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watch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en-US" sz="2200" b="1" dirty="0">
                <a:solidFill>
                  <a:srgbClr val="FF0000"/>
                </a:solidFill>
                <a:latin typeface="Times New Roman" panose="02020603050405020304" pitchFamily="18" charset="0"/>
                <a:cs typeface="Times New Roman" panose="02020603050405020304" pitchFamily="18" charset="0"/>
              </a:rPr>
              <a:t>。</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34191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535302"/>
            <a:ext cx="10820057" cy="4247317"/>
          </a:xfrm>
          <a:prstGeom prst="rect">
            <a:avLst/>
          </a:prstGeom>
          <a:noFill/>
        </p:spPr>
        <p:txBody>
          <a:bodyPr wrap="square" rtlCol="0">
            <a:spAutoFit/>
          </a:bodyPr>
          <a:lstStyle/>
          <a:p>
            <a:pPr>
              <a:lnSpc>
                <a:spcPts val="3600"/>
              </a:lnSpc>
            </a:pPr>
            <a:r>
              <a:rPr lang="zh-CN" altLang="en-US" sz="2200" b="1" dirty="0" smtClean="0">
                <a:solidFill>
                  <a:srgbClr val="2A85C3"/>
                </a:solidFill>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）用“疑问词</a:t>
            </a:r>
            <a:r>
              <a:rPr lang="en-US" altLang="zh-CN" sz="2200" b="1" dirty="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动词不定式”将宾语从句转换为简单句。例如：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know how I should drive a car.</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 know how to drive a car.</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wonder how I should go to the airport.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 wonder how to go to the airport.</a:t>
            </a:r>
            <a:r>
              <a:rPr lang="zh-CN" altLang="en-US" sz="2200" b="1" dirty="0" smtClean="0">
                <a:latin typeface="Times New Roman" panose="02020603050405020304" pitchFamily="18" charset="0"/>
                <a:cs typeface="Times New Roman" panose="02020603050405020304" pitchFamily="18" charset="0"/>
              </a:rPr>
              <a:t>        </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① 疑问词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why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不能</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和动词不定式连用。</a:t>
            </a: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② 用</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“疑问词</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动词不定式”将宾语从句转换为简单句的前提是宾语从句的主语和主句的主语一致，且主语的谓语动词通常</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是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know</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remember</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forget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learn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等</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97913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535302"/>
            <a:ext cx="10800807" cy="378565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3</a:t>
            </a:r>
            <a:r>
              <a:rPr lang="zh-CN" altLang="en-US" sz="2200" b="1" dirty="0">
                <a:latin typeface="Times New Roman" panose="02020603050405020304" pitchFamily="18" charset="0"/>
                <a:cs typeface="Times New Roman" panose="02020603050405020304" pitchFamily="18" charset="0"/>
              </a:rPr>
              <a:t>）用介词把宾语从句转换为简单句。例如：</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I </a:t>
            </a:r>
            <a:r>
              <a:rPr lang="en-US" altLang="zh-CN" sz="2200" b="1" dirty="0">
                <a:solidFill>
                  <a:srgbClr val="2A85C3"/>
                </a:solidFill>
                <a:latin typeface="Times New Roman" panose="02020603050405020304" pitchFamily="18" charset="0"/>
                <a:cs typeface="Times New Roman" panose="02020603050405020304" pitchFamily="18" charset="0"/>
              </a:rPr>
              <a:t>am sure that the concert tickets will be expensive.</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a:solidFill>
                  <a:srgbClr val="2A85C3"/>
                </a:solidFill>
                <a:latin typeface="Times New Roman" panose="02020603050405020304" pitchFamily="18" charset="0"/>
                <a:cs typeface="Times New Roman" panose="02020603050405020304" pitchFamily="18" charset="0"/>
              </a:rPr>
              <a:t>I am sure about the high price for the concert tickets.</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The </a:t>
            </a:r>
            <a:r>
              <a:rPr lang="en-US" altLang="zh-CN" sz="2200" b="1" dirty="0">
                <a:solidFill>
                  <a:srgbClr val="2A85C3"/>
                </a:solidFill>
                <a:latin typeface="Times New Roman" panose="02020603050405020304" pitchFamily="18" charset="0"/>
                <a:cs typeface="Times New Roman" panose="02020603050405020304" pitchFamily="18" charset="0"/>
              </a:rPr>
              <a:t>photos remind me that I travelled to the UK five years ago.</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a:solidFill>
                  <a:srgbClr val="2A85C3"/>
                </a:solidFill>
                <a:latin typeface="Times New Roman" panose="02020603050405020304" pitchFamily="18" charset="0"/>
                <a:cs typeface="Times New Roman" panose="02020603050405020304" pitchFamily="18" charset="0"/>
              </a:rPr>
              <a:t>The photos remind me of my trip to the UK five years ago.</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ts val="3600"/>
              </a:lnSpc>
            </a:pP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常用</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的一些动词和介词的搭配有：</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remind sb</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of</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意为“使某人想起”；</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be sure</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p>
          <a:p>
            <a:pPr>
              <a:lnSpc>
                <a:spcPts val="3600"/>
              </a:lnSpc>
            </a:pP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certain </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about</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意</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为</a:t>
            </a:r>
            <a:r>
              <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“对</a:t>
            </a:r>
            <a:r>
              <a:rPr lang="en-US" altLang="zh-CN"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确信”。</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80323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496802"/>
            <a:ext cx="10800807" cy="4842223"/>
          </a:xfrm>
          <a:prstGeom prst="rect">
            <a:avLst/>
          </a:prstGeom>
          <a:noFill/>
        </p:spPr>
        <p:txBody>
          <a:bodyPr wrap="square" rtlCol="0">
            <a:spAutoFit/>
          </a:bodyPr>
          <a:lstStyle/>
          <a:p>
            <a:pPr>
              <a:lnSpc>
                <a:spcPts val="34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把</a:t>
            </a:r>
            <a:r>
              <a:rPr lang="zh-CN" altLang="en-US" sz="2200" b="1" dirty="0">
                <a:latin typeface="Times New Roman" panose="02020603050405020304" pitchFamily="18" charset="0"/>
                <a:cs typeface="Times New Roman" panose="02020603050405020304" pitchFamily="18" charset="0"/>
              </a:rPr>
              <a:t>状语从句转换为简单句。</a:t>
            </a:r>
          </a:p>
          <a:p>
            <a:pPr>
              <a:lnSpc>
                <a:spcPts val="34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1</a:t>
            </a:r>
            <a:r>
              <a:rPr lang="zh-CN" altLang="en-US" sz="2200" b="1" dirty="0">
                <a:latin typeface="Times New Roman" panose="02020603050405020304" pitchFamily="18" charset="0"/>
                <a:cs typeface="Times New Roman" panose="02020603050405020304" pitchFamily="18" charset="0"/>
              </a:rPr>
              <a:t>）用动词不定式将结果状语从句或目的状语从句转换为简单句。例如：</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walked so fast that he could catch up with others.</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He walked fast in order to catch up with others.</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exercises every day so that he can keep fit.</a:t>
            </a:r>
          </a:p>
          <a:p>
            <a:pPr>
              <a:lnSpc>
                <a:spcPts val="34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He exercises every day in order to keep fit.</a:t>
            </a:r>
            <a:r>
              <a:rPr lang="en-US" altLang="zh-CN" sz="2200" b="1" dirty="0" smtClean="0">
                <a:solidFill>
                  <a:srgbClr val="2A85C3"/>
                </a:solidFill>
                <a:latin typeface="Times New Roman" panose="02020603050405020304" pitchFamily="18" charset="0"/>
                <a:ea typeface="楷体" panose="02010609060101010101" pitchFamily="49" charset="-122"/>
                <a:cs typeface="Times New Roman" panose="02020603050405020304" pitchFamily="18" charset="0"/>
              </a:rPr>
              <a:t>   </a:t>
            </a:r>
          </a:p>
          <a:p>
            <a:pPr>
              <a:lnSpc>
                <a:spcPts val="3400"/>
              </a:lnSpc>
            </a:pP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4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① 用</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动词不定式将结果状语从句或目的状语从句转换为简单句的前提是从句的主语和主句的主语一致。</a:t>
            </a:r>
          </a:p>
          <a:p>
            <a:pPr>
              <a:lnSpc>
                <a:spcPts val="34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②</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结果状语</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从句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so…that…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结构可以</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用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too…to…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或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not)…enough to</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来</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转换；目的状语从句可以</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用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in </a:t>
            </a: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order to </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来转换。</a:t>
            </a:r>
            <a:endPar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8993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31552"/>
            <a:ext cx="10800807" cy="3271280"/>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2</a:t>
            </a:r>
            <a:r>
              <a:rPr lang="zh-CN" altLang="en-US" sz="2200" b="1" dirty="0">
                <a:latin typeface="Times New Roman" panose="02020603050405020304" pitchFamily="18" charset="0"/>
                <a:cs typeface="Times New Roman" panose="02020603050405020304" pitchFamily="18" charset="0"/>
              </a:rPr>
              <a:t>）用介词短语把状语从句转换为简单句。例如：</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2A85C3"/>
                </a:solidFill>
                <a:latin typeface="Times New Roman" panose="02020603050405020304" pitchFamily="18" charset="0"/>
                <a:cs typeface="Times New Roman" panose="02020603050405020304" pitchFamily="18" charset="0"/>
              </a:rPr>
              <a:t>She </a:t>
            </a:r>
            <a:r>
              <a:rPr lang="en-US" altLang="zh-CN" sz="2200" b="1" dirty="0">
                <a:solidFill>
                  <a:srgbClr val="2A85C3"/>
                </a:solidFill>
                <a:latin typeface="Times New Roman" panose="02020603050405020304" pitchFamily="18" charset="0"/>
                <a:cs typeface="Times New Roman" panose="02020603050405020304" pitchFamily="18" charset="0"/>
              </a:rPr>
              <a:t>started to learn drawing when she was seven.</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She started to learn drawing at the age of seven.</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He </a:t>
            </a:r>
            <a:r>
              <a:rPr lang="en-US" altLang="zh-CN" sz="2200" b="1" dirty="0">
                <a:solidFill>
                  <a:srgbClr val="2A85C3"/>
                </a:solidFill>
                <a:latin typeface="Times New Roman" panose="02020603050405020304" pitchFamily="18" charset="0"/>
                <a:cs typeface="Times New Roman" panose="02020603050405020304" pitchFamily="18" charset="0"/>
              </a:rPr>
              <a:t>could not go to the party because he had too much homework.</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He could not go to the party because of too much homework.</a:t>
            </a:r>
            <a:r>
              <a:rPr lang="en-US" altLang="zh-CN" sz="2200" b="1" dirty="0" smtClean="0">
                <a:solidFill>
                  <a:srgbClr val="2A85C3"/>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p>
          <a:p>
            <a:pPr>
              <a:lnSpc>
                <a:spcPts val="3600"/>
              </a:lnSpc>
            </a:pPr>
            <a:r>
              <a:rPr lang="en-US" altLang="zh-CN"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注意：</a:t>
            </a:r>
            <a:endParaRPr lang="en-US" altLang="zh-CN"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ts val="3600"/>
              </a:lnSpc>
            </a:pPr>
            <a:r>
              <a:rPr lang="zh-CN" altLang="en-US" sz="22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转换</a:t>
            </a:r>
            <a:r>
              <a:rPr lang="zh-CN" altLang="en-US" sz="22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时要注意时态和意思的一致性和准确性。</a:t>
            </a:r>
            <a:endPar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95657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47378" y="1698927"/>
            <a:ext cx="10800807" cy="2400657"/>
          </a:xfrm>
          <a:prstGeom prst="rect">
            <a:avLst/>
          </a:prstGeom>
          <a:noFill/>
        </p:spPr>
        <p:txBody>
          <a:bodyPr wrap="square" rtlCol="0">
            <a:spAutoFit/>
          </a:bodyPr>
          <a:lstStyle/>
          <a:p>
            <a:pPr>
              <a:lnSpc>
                <a:spcPts val="3600"/>
              </a:lnSpc>
            </a:pPr>
            <a:r>
              <a:rPr lang="en-US" altLang="zh-CN" sz="2200" b="1" dirty="0" smtClean="0">
                <a:latin typeface="Times New Roman" panose="02020603050405020304" pitchFamily="18" charset="0"/>
                <a:cs typeface="Times New Roman" panose="02020603050405020304" pitchFamily="18" charset="0"/>
              </a:rPr>
              <a:t>        3. </a:t>
            </a:r>
            <a:r>
              <a:rPr lang="zh-CN" altLang="en-US" sz="2200" b="1" dirty="0" smtClean="0">
                <a:latin typeface="Times New Roman" panose="02020603050405020304" pitchFamily="18" charset="0"/>
                <a:cs typeface="Times New Roman" panose="02020603050405020304" pitchFamily="18" charset="0"/>
              </a:rPr>
              <a:t>用</a:t>
            </a:r>
            <a:r>
              <a:rPr lang="zh-CN" altLang="en-US" sz="2200" b="1" dirty="0">
                <a:latin typeface="Times New Roman" panose="02020603050405020304" pitchFamily="18" charset="0"/>
                <a:cs typeface="Times New Roman" panose="02020603050405020304" pitchFamily="18" charset="0"/>
              </a:rPr>
              <a:t>介词把定语从句转换为简单句。例如：</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smtClean="0">
                <a:solidFill>
                  <a:srgbClr val="2A85C3"/>
                </a:solidFill>
                <a:latin typeface="Times New Roman" panose="02020603050405020304" pitchFamily="18" charset="0"/>
                <a:cs typeface="Times New Roman" panose="02020603050405020304" pitchFamily="18" charset="0"/>
              </a:rPr>
              <a:t>I </a:t>
            </a:r>
            <a:r>
              <a:rPr lang="en-US" altLang="zh-CN" sz="2200" b="1" dirty="0">
                <a:solidFill>
                  <a:srgbClr val="2A85C3"/>
                </a:solidFill>
                <a:latin typeface="Times New Roman" panose="02020603050405020304" pitchFamily="18" charset="0"/>
                <a:cs typeface="Times New Roman" panose="02020603050405020304" pitchFamily="18" charset="0"/>
              </a:rPr>
              <a:t>prefer to stay in a hotel room which has a sea view.</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I prefer to stay in a hotel room with a sea view.</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Do </a:t>
            </a:r>
            <a:r>
              <a:rPr lang="en-US" altLang="zh-CN" sz="2200" b="1" dirty="0">
                <a:solidFill>
                  <a:srgbClr val="2A85C3"/>
                </a:solidFill>
                <a:latin typeface="Times New Roman" panose="02020603050405020304" pitchFamily="18" charset="0"/>
                <a:cs typeface="Times New Roman" panose="02020603050405020304" pitchFamily="18" charset="0"/>
              </a:rPr>
              <a:t>you know the girl who is holding two books in her hand?</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solidFill>
                  <a:srgbClr val="FF0000"/>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Do you know the girl with two books in her hand?</a:t>
            </a:r>
            <a:r>
              <a:rPr lang="en-US" altLang="zh-CN" sz="2200" b="1" dirty="0" smtClean="0">
                <a:solidFill>
                  <a:srgbClr val="2A85C3"/>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2200" b="1" dirty="0">
              <a:solidFill>
                <a:srgbClr val="2A85C3"/>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动作按钮: 后退或前一项 11">
            <a:hlinkClick r:id="rId5" action="ppaction://hlinksldjump" highlightClick="1"/>
          </p:cNvPr>
          <p:cNvSpPr/>
          <p:nvPr/>
        </p:nvSpPr>
        <p:spPr>
          <a:xfrm>
            <a:off x="11408652" y="5539686"/>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80670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77280" y="2208311"/>
            <a:ext cx="10963411" cy="3323987"/>
          </a:xfrm>
          <a:prstGeom prst="rect">
            <a:avLst/>
          </a:prstGeom>
          <a:noFill/>
        </p:spPr>
        <p:txBody>
          <a:bodyPr wrap="square" rtlCol="0">
            <a:spAutoFit/>
          </a:bodyPr>
          <a:lstStyle/>
          <a:p>
            <a:pPr>
              <a:lnSpc>
                <a:spcPts val="3600"/>
              </a:lnSpc>
            </a:pPr>
            <a:r>
              <a:rPr lang="zh-CN" altLang="en-US" sz="2200" b="1" dirty="0" smtClean="0">
                <a:latin typeface="华文中宋" panose="02010600040101010101" pitchFamily="2" charset="-122"/>
                <a:ea typeface="华文中宋" panose="02010600040101010101" pitchFamily="2" charset="-122"/>
              </a:rPr>
              <a:t>一、单项选择</a:t>
            </a:r>
            <a:endParaRPr lang="en-US" altLang="zh-CN" sz="2200" b="1" dirty="0" smtClean="0">
              <a:latin typeface="华文中宋" panose="02010600040101010101" pitchFamily="2" charset="-122"/>
              <a:ea typeface="华文中宋" panose="02010600040101010101" pitchFamily="2" charset="-122"/>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decided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at home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really bad weather.</a:t>
            </a:r>
          </a:p>
          <a:p>
            <a:pPr>
              <a:lnSpc>
                <a:spcPts val="3600"/>
              </a:lnSpc>
            </a:pPr>
            <a:r>
              <a:rPr lang="en-US" altLang="zh-CN" sz="2200" b="1" dirty="0" smtClean="0">
                <a:latin typeface="Times New Roman" panose="02020603050405020304" pitchFamily="18" charset="0"/>
                <a:cs typeface="Times New Roman" panose="02020603050405020304" pitchFamily="18" charset="0"/>
              </a:rPr>
              <a:t>    A. staying;</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because                          B. to stay;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because of</a:t>
            </a:r>
          </a:p>
          <a:p>
            <a:pPr>
              <a:lnSpc>
                <a:spcPts val="3600"/>
              </a:lnSpc>
            </a:pPr>
            <a:r>
              <a:rPr lang="en-US" altLang="zh-CN" sz="2200" b="1" dirty="0" smtClean="0">
                <a:latin typeface="Times New Roman" panose="02020603050405020304" pitchFamily="18" charset="0"/>
                <a:cs typeface="Times New Roman" panose="02020603050405020304" pitchFamily="18" charset="0"/>
              </a:rPr>
              <a:t>    C. staying;</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because </a:t>
            </a:r>
            <a:r>
              <a:rPr lang="en-US" altLang="zh-CN" sz="2200" b="1" dirty="0" smtClean="0">
                <a:latin typeface="Times New Roman" panose="02020603050405020304" pitchFamily="18" charset="0"/>
                <a:cs typeface="Times New Roman" panose="02020603050405020304" pitchFamily="18" charset="0"/>
              </a:rPr>
              <a:t>of                      D. to stay;</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because</a:t>
            </a:r>
          </a:p>
          <a:p>
            <a:pPr>
              <a:lnSpc>
                <a:spcPts val="3600"/>
              </a:lnSpc>
            </a:pPr>
            <a:r>
              <a:rPr lang="en-US" altLang="zh-CN" sz="2200" b="1" dirty="0" smtClean="0">
                <a:latin typeface="Times New Roman" panose="02020603050405020304" pitchFamily="18" charset="0"/>
                <a:cs typeface="Times New Roman" panose="02020603050405020304" pitchFamily="18" charset="0"/>
              </a:rPr>
              <a:t>2. —</a:t>
            </a:r>
            <a:r>
              <a:rPr lang="en-US" altLang="zh-CN" sz="2200" b="1" dirty="0">
                <a:latin typeface="Times New Roman" panose="02020603050405020304" pitchFamily="18" charset="0"/>
                <a:cs typeface="Times New Roman" panose="02020603050405020304" pitchFamily="18" charset="0"/>
              </a:rPr>
              <a:t>It’s </a:t>
            </a:r>
            <a:r>
              <a:rPr lang="en-US" altLang="zh-CN" sz="2200" b="1" dirty="0" smtClean="0">
                <a:latin typeface="Times New Roman" panose="02020603050405020304" pitchFamily="18" charset="0"/>
                <a:cs typeface="Times New Roman" panose="02020603050405020304" pitchFamily="18" charset="0"/>
              </a:rPr>
              <a:t>12:00 </a:t>
            </a:r>
            <a:r>
              <a:rPr lang="en-US" altLang="zh-CN" sz="2200" b="1" dirty="0">
                <a:latin typeface="Times New Roman" panose="02020603050405020304" pitchFamily="18" charset="0"/>
                <a:cs typeface="Times New Roman" panose="02020603050405020304" pitchFamily="18" charset="0"/>
              </a:rPr>
              <a:t>now</a:t>
            </a:r>
            <a:r>
              <a:rPr lang="en-US" altLang="zh-CN" sz="2200" b="1" dirty="0" smtClean="0">
                <a:latin typeface="Times New Roman" panose="02020603050405020304" pitchFamily="18" charset="0"/>
                <a:cs typeface="Times New Roman" panose="02020603050405020304" pitchFamily="18" charset="0"/>
              </a:rPr>
              <a:t>. We </a:t>
            </a:r>
            <a:r>
              <a:rPr lang="en-US" altLang="zh-CN" sz="2200" b="1" dirty="0">
                <a:latin typeface="Times New Roman" panose="02020603050405020304" pitchFamily="18" charset="0"/>
                <a:cs typeface="Times New Roman" panose="02020603050405020304" pitchFamily="18" charset="0"/>
              </a:rPr>
              <a:t>can’t stay </a:t>
            </a:r>
            <a:r>
              <a:rPr lang="en-US" altLang="zh-CN" sz="2200" b="1" dirty="0" smtClean="0">
                <a:latin typeface="Times New Roman" panose="02020603050405020304" pitchFamily="18" charset="0"/>
                <a:cs typeface="Times New Roman" panose="02020603050405020304" pitchFamily="18" charset="0"/>
              </a:rPr>
              <a:t>here ______, or </a:t>
            </a:r>
            <a:r>
              <a:rPr lang="en-US" altLang="zh-CN" sz="2200" b="1" dirty="0">
                <a:latin typeface="Times New Roman" panose="02020603050405020304" pitchFamily="18" charset="0"/>
                <a:cs typeface="Times New Roman" panose="02020603050405020304" pitchFamily="18" charset="0"/>
              </a:rPr>
              <a:t>we will miss the train.</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Don’t worry</a:t>
            </a:r>
            <a:r>
              <a:rPr lang="en-US" altLang="zh-CN" sz="2200" b="1" dirty="0" smtClean="0">
                <a:latin typeface="Times New Roman" panose="02020603050405020304" pitchFamily="18" charset="0"/>
                <a:cs typeface="Times New Roman" panose="02020603050405020304" pitchFamily="18" charset="0"/>
              </a:rPr>
              <a:t>. There </a:t>
            </a:r>
            <a:r>
              <a:rPr lang="en-US" altLang="zh-CN" sz="2200" b="1" dirty="0">
                <a:latin typeface="Times New Roman" panose="02020603050405020304" pitchFamily="18" charset="0"/>
                <a:cs typeface="Times New Roman" panose="02020603050405020304" pitchFamily="18" charset="0"/>
              </a:rPr>
              <a:t>are 20 minutes left.</a:t>
            </a:r>
          </a:p>
          <a:p>
            <a:pPr>
              <a:lnSpc>
                <a:spcPts val="3600"/>
              </a:lnSpc>
            </a:pPr>
            <a:r>
              <a:rPr lang="en-US" altLang="zh-CN" sz="2200" b="1" dirty="0" smtClean="0">
                <a:latin typeface="Times New Roman" panose="02020603050405020304" pitchFamily="18" charset="0"/>
                <a:cs typeface="Times New Roman" panose="02020603050405020304" pitchFamily="18" charset="0"/>
              </a:rPr>
              <a:t>    A. no more              B. no longer                C. any longer                D. not </a:t>
            </a:r>
            <a:r>
              <a:rPr lang="en-US" altLang="zh-CN" sz="2200" b="1" dirty="0">
                <a:latin typeface="Times New Roman" panose="02020603050405020304" pitchFamily="18" charset="0"/>
                <a:cs typeface="Times New Roman" panose="02020603050405020304" pitchFamily="18" charset="0"/>
              </a:rPr>
              <a:t>any more</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805" y="1371768"/>
            <a:ext cx="3942385" cy="855912"/>
          </a:xfrm>
          <a:prstGeom prst="rect">
            <a:avLst/>
          </a:prstGeom>
        </p:spPr>
      </p:pic>
      <p:sp>
        <p:nvSpPr>
          <p:cNvPr id="9" name="文本框 8"/>
          <p:cNvSpPr txBox="1"/>
          <p:nvPr/>
        </p:nvSpPr>
        <p:spPr>
          <a:xfrm>
            <a:off x="1320858" y="1676275"/>
            <a:ext cx="1910993" cy="430887"/>
          </a:xfrm>
          <a:prstGeom prst="rect">
            <a:avLst/>
          </a:prstGeom>
          <a:noFill/>
        </p:spPr>
        <p:txBody>
          <a:bodyPr wrap="square" rtlCol="0">
            <a:spAutoFit/>
          </a:bodyPr>
          <a:lstStyle/>
          <a:p>
            <a:r>
              <a:rPr lang="zh-CN" altLang="en-US" sz="2200" dirty="0">
                <a:solidFill>
                  <a:schemeClr val="bg1"/>
                </a:solidFill>
                <a:latin typeface="黑体" panose="02010609060101010101" pitchFamily="49" charset="-122"/>
                <a:ea typeface="黑体" panose="02010609060101010101" pitchFamily="49" charset="-122"/>
              </a:rPr>
              <a:t>核心</a:t>
            </a:r>
            <a:r>
              <a:rPr lang="zh-CN" altLang="en-US" sz="2200" dirty="0" smtClean="0">
                <a:solidFill>
                  <a:schemeClr val="bg1"/>
                </a:solidFill>
                <a:latin typeface="黑体" panose="02010609060101010101" pitchFamily="49" charset="-122"/>
                <a:ea typeface="黑体" panose="02010609060101010101" pitchFamily="49" charset="-122"/>
              </a:rPr>
              <a:t>素养提升</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211787" y="2740819"/>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210959" y="4123984"/>
            <a:ext cx="457200"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5535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588168"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771047" y="2477784"/>
            <a:ext cx="471638" cy="646331"/>
          </a:xfrm>
          <a:prstGeom prst="rect">
            <a:avLst/>
          </a:prstGeom>
          <a:noFill/>
        </p:spPr>
        <p:txBody>
          <a:bodyPr wrap="square" rtlCol="0">
            <a:spAutoFit/>
          </a:bodyPr>
          <a:lstStyle/>
          <a:p>
            <a:r>
              <a:rPr lang="en-US" altLang="zh-CN" sz="3600" dirty="0">
                <a:solidFill>
                  <a:schemeClr val="bg1"/>
                </a:solidFill>
              </a:rPr>
              <a:t>1</a:t>
            </a:r>
            <a:endParaRPr lang="zh-CN" altLang="en-US" sz="3600" dirty="0">
              <a:solidFill>
                <a:schemeClr val="bg1"/>
              </a:solidFill>
            </a:endParaRPr>
          </a:p>
        </p:txBody>
      </p:sp>
      <p:sp>
        <p:nvSpPr>
          <p:cNvPr id="8" name="文本框 7"/>
          <p:cNvSpPr txBox="1"/>
          <p:nvPr/>
        </p:nvSpPr>
        <p:spPr>
          <a:xfrm>
            <a:off x="2550693"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2" action="ppaction://hlinksldjump"/>
              </a:rPr>
              <a:t>核心知识导览</a:t>
            </a:r>
            <a:endParaRPr lang="zh-CN" altLang="en-US" sz="3600" dirty="0">
              <a:latin typeface="黑体" panose="02010609060101010101" pitchFamily="49" charset="-122"/>
              <a:ea typeface="黑体" panose="02010609060101010101" pitchFamily="49" charset="-122"/>
            </a:endParaRPr>
          </a:p>
        </p:txBody>
      </p:sp>
      <p:sp>
        <p:nvSpPr>
          <p:cNvPr id="9" name="椭圆 8"/>
          <p:cNvSpPr/>
          <p:nvPr/>
        </p:nvSpPr>
        <p:spPr>
          <a:xfrm>
            <a:off x="1588168"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71047" y="3703478"/>
            <a:ext cx="471638" cy="646331"/>
          </a:xfrm>
          <a:prstGeom prst="rect">
            <a:avLst/>
          </a:prstGeom>
          <a:noFill/>
        </p:spPr>
        <p:txBody>
          <a:bodyPr wrap="square" rtlCol="0">
            <a:spAutoFit/>
          </a:bodyPr>
          <a:lstStyle/>
          <a:p>
            <a:r>
              <a:rPr lang="en-US" altLang="zh-CN" sz="3600" dirty="0" smtClean="0">
                <a:solidFill>
                  <a:schemeClr val="bg1"/>
                </a:solidFill>
              </a:rPr>
              <a:t>2</a:t>
            </a:r>
            <a:endParaRPr lang="zh-CN" altLang="en-US" sz="3600" dirty="0">
              <a:solidFill>
                <a:schemeClr val="bg1"/>
              </a:solidFill>
            </a:endParaRPr>
          </a:p>
        </p:txBody>
      </p:sp>
      <p:sp>
        <p:nvSpPr>
          <p:cNvPr id="11" name="文本框 10"/>
          <p:cNvSpPr txBox="1"/>
          <p:nvPr/>
        </p:nvSpPr>
        <p:spPr>
          <a:xfrm>
            <a:off x="2550693"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3" action="ppaction://hlinksldjump"/>
              </a:rPr>
              <a:t>重点指导航标</a:t>
            </a:r>
            <a:endParaRPr lang="zh-CN" altLang="en-US" sz="3600" dirty="0">
              <a:latin typeface="黑体" panose="02010609060101010101" pitchFamily="49" charset="-122"/>
              <a:ea typeface="黑体" panose="02010609060101010101" pitchFamily="49" charset="-122"/>
            </a:endParaRPr>
          </a:p>
        </p:txBody>
      </p:sp>
      <p:sp>
        <p:nvSpPr>
          <p:cNvPr id="12" name="椭圆 11"/>
          <p:cNvSpPr/>
          <p:nvPr/>
        </p:nvSpPr>
        <p:spPr>
          <a:xfrm>
            <a:off x="6870834" y="2425564"/>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053713" y="2477784"/>
            <a:ext cx="471638" cy="646331"/>
          </a:xfrm>
          <a:prstGeom prst="rect">
            <a:avLst/>
          </a:prstGeom>
          <a:noFill/>
        </p:spPr>
        <p:txBody>
          <a:bodyPr wrap="square" rtlCol="0">
            <a:spAutoFit/>
          </a:bodyPr>
          <a:lstStyle/>
          <a:p>
            <a:r>
              <a:rPr lang="en-US" altLang="zh-CN" sz="3600" dirty="0" smtClean="0">
                <a:solidFill>
                  <a:schemeClr val="bg1"/>
                </a:solidFill>
              </a:rPr>
              <a:t>3</a:t>
            </a:r>
            <a:endParaRPr lang="zh-CN" altLang="en-US" sz="3600" dirty="0">
              <a:solidFill>
                <a:schemeClr val="bg1"/>
              </a:solidFill>
            </a:endParaRPr>
          </a:p>
        </p:txBody>
      </p:sp>
      <p:sp>
        <p:nvSpPr>
          <p:cNvPr id="14" name="文本框 13"/>
          <p:cNvSpPr txBox="1"/>
          <p:nvPr/>
        </p:nvSpPr>
        <p:spPr>
          <a:xfrm>
            <a:off x="7833359" y="2477783"/>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4" action="ppaction://hlinksldjump"/>
              </a:rPr>
              <a:t>必备知识精析</a:t>
            </a:r>
            <a:endParaRPr lang="zh-CN" altLang="en-US" sz="3600" dirty="0">
              <a:latin typeface="黑体" panose="02010609060101010101" pitchFamily="49" charset="-122"/>
              <a:ea typeface="黑体" panose="02010609060101010101" pitchFamily="49" charset="-122"/>
            </a:endParaRPr>
          </a:p>
        </p:txBody>
      </p:sp>
      <p:sp>
        <p:nvSpPr>
          <p:cNvPr id="15" name="椭圆 14"/>
          <p:cNvSpPr/>
          <p:nvPr/>
        </p:nvSpPr>
        <p:spPr>
          <a:xfrm>
            <a:off x="6870834" y="3651258"/>
            <a:ext cx="779646" cy="789272"/>
          </a:xfrm>
          <a:prstGeom prst="ellipse">
            <a:avLst/>
          </a:prstGeom>
          <a:solidFill>
            <a:srgbClr val="2D9BDC"/>
          </a:solidFill>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3713" y="3703478"/>
            <a:ext cx="471638" cy="646331"/>
          </a:xfrm>
          <a:prstGeom prst="rect">
            <a:avLst/>
          </a:prstGeom>
          <a:noFill/>
        </p:spPr>
        <p:txBody>
          <a:bodyPr wrap="square" rtlCol="0">
            <a:spAutoFit/>
          </a:bodyPr>
          <a:lstStyle/>
          <a:p>
            <a:r>
              <a:rPr lang="en-US" altLang="zh-CN" sz="3600" dirty="0" smtClean="0">
                <a:solidFill>
                  <a:schemeClr val="bg1"/>
                </a:solidFill>
              </a:rPr>
              <a:t>4</a:t>
            </a:r>
            <a:endParaRPr lang="zh-CN" altLang="en-US" sz="3600" dirty="0">
              <a:solidFill>
                <a:schemeClr val="bg1"/>
              </a:solidFill>
            </a:endParaRPr>
          </a:p>
        </p:txBody>
      </p:sp>
      <p:sp>
        <p:nvSpPr>
          <p:cNvPr id="17" name="文本框 16"/>
          <p:cNvSpPr txBox="1"/>
          <p:nvPr/>
        </p:nvSpPr>
        <p:spPr>
          <a:xfrm>
            <a:off x="7833359" y="3703477"/>
            <a:ext cx="3388092" cy="646331"/>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hlinkClick r:id="rId5" action="ppaction://hlinksldjump"/>
              </a:rPr>
              <a:t>核心素养提升</a:t>
            </a:r>
            <a:endParaRPr lang="zh-CN" altLang="en-US" sz="3600" dirty="0">
              <a:latin typeface="黑体" panose="02010609060101010101" pitchFamily="49" charset="-122"/>
              <a:ea typeface="黑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2" name="文本框 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93459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569881"/>
            <a:ext cx="10422780" cy="4708981"/>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If </a:t>
            </a:r>
            <a:r>
              <a:rPr lang="en-US" altLang="zh-CN" sz="2200" b="1" dirty="0">
                <a:latin typeface="Times New Roman" panose="02020603050405020304" pitchFamily="18" charset="0"/>
                <a:cs typeface="Times New Roman" panose="02020603050405020304" pitchFamily="18" charset="0"/>
              </a:rPr>
              <a:t>you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something that you have </a:t>
            </a:r>
            <a:r>
              <a:rPr lang="en-US" altLang="zh-CN" sz="2200" b="1" dirty="0" smtClean="0">
                <a:latin typeface="Times New Roman" panose="02020603050405020304" pitchFamily="18" charset="0"/>
                <a:cs typeface="Times New Roman" panose="02020603050405020304" pitchFamily="18" charset="0"/>
              </a:rPr>
              <a:t>done, you </a:t>
            </a:r>
            <a:r>
              <a:rPr lang="en-US" altLang="zh-CN" sz="2200" b="1" dirty="0">
                <a:latin typeface="Times New Roman" panose="02020603050405020304" pitchFamily="18" charset="0"/>
                <a:cs typeface="Times New Roman" panose="02020603050405020304" pitchFamily="18" charset="0"/>
              </a:rPr>
              <a:t>wish that you had not done it.</a:t>
            </a:r>
          </a:p>
          <a:p>
            <a:pPr>
              <a:lnSpc>
                <a:spcPts val="3600"/>
              </a:lnSpc>
            </a:pPr>
            <a:r>
              <a:rPr lang="en-US" altLang="zh-CN" sz="2200" b="1" dirty="0" smtClean="0">
                <a:latin typeface="Times New Roman" panose="02020603050405020304" pitchFamily="18" charset="0"/>
                <a:cs typeface="Times New Roman" panose="02020603050405020304" pitchFamily="18" charset="0"/>
              </a:rPr>
              <a:t>    A. repeat          B. regret          C. revise          D. record</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4. —Oh, how </a:t>
            </a:r>
            <a:r>
              <a:rPr lang="en-US" altLang="zh-CN" sz="2200" b="1" dirty="0">
                <a:latin typeface="Times New Roman" panose="02020603050405020304" pitchFamily="18" charset="0"/>
                <a:cs typeface="Times New Roman" panose="02020603050405020304" pitchFamily="18" charset="0"/>
              </a:rPr>
              <a:t>I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not working hard in last two </a:t>
            </a:r>
            <a:r>
              <a:rPr lang="en-US" altLang="zh-CN" sz="2200" b="1" dirty="0" smtClean="0">
                <a:latin typeface="Times New Roman" panose="02020603050405020304" pitchFamily="18" charset="0"/>
                <a:cs typeface="Times New Roman" panose="02020603050405020304" pitchFamily="18" charset="0"/>
              </a:rPr>
              <a:t>years!</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Don’t worry</a:t>
            </a:r>
            <a:r>
              <a:rPr lang="en-US" altLang="zh-CN" sz="2200" b="1" dirty="0" smtClean="0">
                <a:latin typeface="Times New Roman" panose="02020603050405020304" pitchFamily="18" charset="0"/>
                <a:cs typeface="Times New Roman" panose="02020603050405020304" pitchFamily="18" charset="0"/>
              </a:rPr>
              <a:t>. I’ll </a:t>
            </a:r>
            <a:r>
              <a:rPr lang="en-US" altLang="zh-CN" sz="2200" b="1" dirty="0">
                <a:latin typeface="Times New Roman" panose="02020603050405020304" pitchFamily="18" charset="0"/>
                <a:cs typeface="Times New Roman" panose="02020603050405020304" pitchFamily="18" charset="0"/>
              </a:rPr>
              <a:t>help you if you make up your mind to work harder.</a:t>
            </a:r>
          </a:p>
          <a:p>
            <a:pPr>
              <a:lnSpc>
                <a:spcPts val="3600"/>
              </a:lnSpc>
            </a:pPr>
            <a:r>
              <a:rPr lang="en-US" altLang="zh-CN" sz="2200" b="1" dirty="0" smtClean="0">
                <a:latin typeface="Times New Roman" panose="02020603050405020304" pitchFamily="18" charset="0"/>
                <a:cs typeface="Times New Roman" panose="02020603050405020304" pitchFamily="18" charset="0"/>
              </a:rPr>
              <a:t>    A. mind          B. fail          C. regret          D. forget</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5. Your </a:t>
            </a:r>
            <a:r>
              <a:rPr lang="en-US" altLang="zh-CN" sz="2200" b="1" dirty="0">
                <a:latin typeface="Times New Roman" panose="02020603050405020304" pitchFamily="18" charset="0"/>
                <a:cs typeface="Times New Roman" panose="02020603050405020304" pitchFamily="18" charset="0"/>
              </a:rPr>
              <a:t>computer will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without any </a:t>
            </a:r>
            <a:r>
              <a:rPr lang="en-US" altLang="zh-CN" sz="2200" b="1" dirty="0" smtClean="0">
                <a:latin typeface="Times New Roman" panose="02020603050405020304" pitchFamily="18" charset="0"/>
                <a:cs typeface="Times New Roman" panose="02020603050405020304" pitchFamily="18" charset="0"/>
              </a:rPr>
              <a:t>anti-virus(</a:t>
            </a:r>
            <a:r>
              <a:rPr lang="zh-CN" altLang="en-US" sz="2200" b="1" dirty="0" smtClean="0">
                <a:latin typeface="Times New Roman" panose="02020603050405020304" pitchFamily="18" charset="0"/>
                <a:cs typeface="Times New Roman" panose="02020603050405020304" pitchFamily="18" charset="0"/>
              </a:rPr>
              <a:t>抗病毒</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software.</a:t>
            </a:r>
          </a:p>
          <a:p>
            <a:pPr>
              <a:lnSpc>
                <a:spcPts val="3600"/>
              </a:lnSpc>
            </a:pPr>
            <a:r>
              <a:rPr lang="en-US" altLang="zh-CN" sz="2200" b="1" dirty="0" smtClean="0">
                <a:latin typeface="Times New Roman" panose="02020603050405020304" pitchFamily="18" charset="0"/>
                <a:cs typeface="Times New Roman" panose="02020603050405020304" pitchFamily="18" charset="0"/>
              </a:rPr>
              <a:t>    A. go wrong         B. go ahead          C. go back          D. go over</a:t>
            </a:r>
          </a:p>
          <a:p>
            <a:pPr>
              <a:lnSpc>
                <a:spcPts val="3600"/>
              </a:lnSpc>
            </a:pPr>
            <a:r>
              <a:rPr lang="en-US" altLang="zh-CN" sz="2200" b="1" dirty="0">
                <a:latin typeface="Times New Roman" panose="02020603050405020304" pitchFamily="18" charset="0"/>
                <a:cs typeface="Times New Roman" panose="02020603050405020304" pitchFamily="18" charset="0"/>
              </a:rPr>
              <a:t>6. </a:t>
            </a:r>
            <a:r>
              <a:rPr lang="en-US" altLang="zh-CN" sz="2200" b="1" dirty="0" smtClean="0">
                <a:latin typeface="Times New Roman" panose="02020603050405020304" pitchFamily="18" charset="0"/>
                <a:cs typeface="Times New Roman" panose="02020603050405020304" pitchFamily="18" charset="0"/>
              </a:rPr>
              <a:t>______ the </a:t>
            </a:r>
            <a:r>
              <a:rPr lang="en-US" altLang="zh-CN" sz="2200" b="1" dirty="0">
                <a:latin typeface="Times New Roman" panose="02020603050405020304" pitchFamily="18" charset="0"/>
                <a:cs typeface="Times New Roman" panose="02020603050405020304" pitchFamily="18" charset="0"/>
              </a:rPr>
              <a:t>old </a:t>
            </a:r>
            <a:r>
              <a:rPr lang="en-US" altLang="zh-CN" sz="2200" b="1" dirty="0" smtClean="0">
                <a:latin typeface="Times New Roman" panose="02020603050405020304" pitchFamily="18" charset="0"/>
                <a:cs typeface="Times New Roman" panose="02020603050405020304" pitchFamily="18" charset="0"/>
              </a:rPr>
              <a:t>camera, the </a:t>
            </a:r>
            <a:r>
              <a:rPr lang="en-US" altLang="zh-CN" sz="2200" b="1" dirty="0">
                <a:latin typeface="Times New Roman" panose="02020603050405020304" pitchFamily="18" charset="0"/>
                <a:cs typeface="Times New Roman" panose="02020603050405020304" pitchFamily="18" charset="0"/>
              </a:rPr>
              <a:t>new one is more convenient.</a:t>
            </a:r>
          </a:p>
          <a:p>
            <a:pPr>
              <a:lnSpc>
                <a:spcPts val="3600"/>
              </a:lnSpc>
            </a:pPr>
            <a:r>
              <a:rPr lang="en-US" altLang="zh-CN" sz="2200" b="1" dirty="0" smtClean="0">
                <a:latin typeface="Times New Roman" panose="02020603050405020304" pitchFamily="18" charset="0"/>
                <a:cs typeface="Times New Roman" panose="02020603050405020304" pitchFamily="18" charset="0"/>
              </a:rPr>
              <a:t>    A. Compare with                              B. Compare </a:t>
            </a:r>
            <a:r>
              <a:rPr lang="en-US" altLang="zh-CN" sz="2200" b="1" dirty="0">
                <a:latin typeface="Times New Roman" panose="02020603050405020304" pitchFamily="18" charset="0"/>
                <a:cs typeface="Times New Roman" panose="02020603050405020304" pitchFamily="18" charset="0"/>
              </a:rPr>
              <a:t>to</a:t>
            </a:r>
          </a:p>
          <a:p>
            <a:pPr>
              <a:lnSpc>
                <a:spcPts val="3600"/>
              </a:lnSpc>
            </a:pPr>
            <a:r>
              <a:rPr lang="en-US" altLang="zh-CN" sz="2200" b="1" dirty="0" smtClean="0">
                <a:latin typeface="Times New Roman" panose="02020603050405020304" pitchFamily="18" charset="0"/>
                <a:cs typeface="Times New Roman" panose="02020603050405020304" pitchFamily="18" charset="0"/>
              </a:rPr>
              <a:t>    C. Compared with                            D. Be </a:t>
            </a:r>
            <a:r>
              <a:rPr lang="en-US" altLang="zh-CN" sz="2200" b="1" dirty="0">
                <a:latin typeface="Times New Roman" panose="02020603050405020304" pitchFamily="18" charset="0"/>
                <a:cs typeface="Times New Roman" panose="02020603050405020304" pitchFamily="18" charset="0"/>
              </a:rPr>
              <a:t>compared with</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19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656873"/>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5330" y="2561431"/>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75329" y="3906490"/>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271547" y="4844671"/>
            <a:ext cx="40004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04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animEffect transition="in" filter="fade">
                                      <p:cBhvr>
                                        <p:cTn id="21" dur="1000"/>
                                        <p:tgtEl>
                                          <p:spTgt spid="13">
                                            <p:txEl>
                                              <p:pRg st="0" end="0"/>
                                            </p:txEl>
                                          </p:spTgt>
                                        </p:tgtEl>
                                      </p:cBhvr>
                                    </p:animEffect>
                                    <p:anim calcmode="lin" valueType="num">
                                      <p:cBhvr>
                                        <p:cTn id="22"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1000"/>
                                        <p:tgtEl>
                                          <p:spTgt spid="19">
                                            <p:txEl>
                                              <p:pRg st="0" end="0"/>
                                            </p:txEl>
                                          </p:spTgt>
                                        </p:tgtEl>
                                      </p:cBhvr>
                                    </p:animEffect>
                                    <p:anim calcmode="lin" valueType="num">
                                      <p:cBhvr>
                                        <p:cTn id="29"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738885"/>
            <a:ext cx="11231302" cy="424731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I’ve never been to a water park.</a:t>
            </a:r>
          </a:p>
          <a:p>
            <a:pPr>
              <a:lnSpc>
                <a:spcPts val="3600"/>
              </a:lnSpc>
            </a:pPr>
            <a:r>
              <a:rPr lang="en-US" altLang="zh-CN" sz="2200" b="1" dirty="0" smtClean="0">
                <a:latin typeface="Times New Roman" panose="02020603050405020304" pitchFamily="18" charset="0"/>
                <a:cs typeface="Times New Roman" panose="02020603050405020304" pitchFamily="18" charset="0"/>
              </a:rPr>
              <a:t>    —______</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Me </a:t>
            </a:r>
            <a:r>
              <a:rPr lang="en-US" altLang="zh-CN" sz="2200" b="1" dirty="0">
                <a:latin typeface="Times New Roman" panose="02020603050405020304" pitchFamily="18" charset="0"/>
                <a:cs typeface="Times New Roman" panose="02020603050405020304" pitchFamily="18" charset="0"/>
              </a:rPr>
              <a:t>too</a:t>
            </a:r>
            <a:r>
              <a:rPr lang="en-US" altLang="zh-CN" sz="2200" b="1" dirty="0" smtClean="0">
                <a:latin typeface="Times New Roman" panose="02020603050405020304" pitchFamily="18" charset="0"/>
                <a:cs typeface="Times New Roman" panose="02020603050405020304" pitchFamily="18" charset="0"/>
              </a:rPr>
              <a:t>.          B. Me neither.          C. Me </a:t>
            </a:r>
            <a:r>
              <a:rPr lang="en-US" altLang="zh-CN" sz="2200" b="1" dirty="0">
                <a:latin typeface="Times New Roman" panose="02020603050405020304" pitchFamily="18" charset="0"/>
                <a:cs typeface="Times New Roman" panose="02020603050405020304" pitchFamily="18" charset="0"/>
              </a:rPr>
              <a:t>also</a:t>
            </a:r>
            <a:r>
              <a:rPr lang="en-US" altLang="zh-CN" sz="2200" b="1" dirty="0" smtClean="0">
                <a:latin typeface="Times New Roman" panose="02020603050405020304" pitchFamily="18" charset="0"/>
                <a:cs typeface="Times New Roman" panose="02020603050405020304" pitchFamily="18" charset="0"/>
              </a:rPr>
              <a:t>.          D. Me </a:t>
            </a:r>
            <a:r>
              <a:rPr lang="en-US" altLang="zh-CN" sz="2200" b="1" dirty="0">
                <a:latin typeface="Times New Roman" panose="02020603050405020304" pitchFamily="18" charset="0"/>
                <a:cs typeface="Times New Roman" panose="02020603050405020304" pitchFamily="18" charset="0"/>
              </a:rPr>
              <a:t>both.</a:t>
            </a:r>
          </a:p>
          <a:p>
            <a:pPr>
              <a:lnSpc>
                <a:spcPts val="3600"/>
              </a:lnSpc>
            </a:pPr>
            <a:r>
              <a:rPr lang="en-US" altLang="zh-CN" sz="2200" b="1" dirty="0" smtClean="0">
                <a:latin typeface="Times New Roman" panose="02020603050405020304" pitchFamily="18" charset="0"/>
                <a:cs typeface="Times New Roman" panose="02020603050405020304" pitchFamily="18" charset="0"/>
              </a:rPr>
              <a:t>8. I </a:t>
            </a:r>
            <a:r>
              <a:rPr lang="en-US" altLang="zh-CN" sz="2200" b="1" dirty="0">
                <a:latin typeface="Times New Roman" panose="02020603050405020304" pitchFamily="18" charset="0"/>
                <a:cs typeface="Times New Roman" panose="02020603050405020304" pitchFamily="18" charset="0"/>
              </a:rPr>
              <a:t>haven’t decided when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 holiday yet.</a:t>
            </a:r>
          </a:p>
          <a:p>
            <a:pPr>
              <a:lnSpc>
                <a:spcPts val="3600"/>
              </a:lnSpc>
            </a:pPr>
            <a:r>
              <a:rPr lang="en-US" altLang="zh-CN" sz="2200" b="1" dirty="0" smtClean="0">
                <a:latin typeface="Times New Roman" panose="02020603050405020304" pitchFamily="18" charset="0"/>
                <a:cs typeface="Times New Roman" panose="02020603050405020304" pitchFamily="18" charset="0"/>
              </a:rPr>
              <a:t>    A. took          B. taking          C. to take          D. take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9. —</a:t>
            </a:r>
            <a:r>
              <a:rPr lang="en-US" altLang="zh-CN" sz="2200" b="1" dirty="0">
                <a:latin typeface="Times New Roman" panose="02020603050405020304" pitchFamily="18" charset="0"/>
                <a:cs typeface="Times New Roman" panose="02020603050405020304" pitchFamily="18" charset="0"/>
              </a:rPr>
              <a:t>This kind of train can travel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350 </a:t>
            </a:r>
            <a:r>
              <a:rPr lang="en-US" altLang="zh-CN" sz="2200" b="1" dirty="0" err="1">
                <a:latin typeface="Times New Roman" panose="02020603050405020304" pitchFamily="18" charset="0"/>
                <a:cs typeface="Times New Roman" panose="02020603050405020304" pitchFamily="18" charset="0"/>
              </a:rPr>
              <a:t>kilometres</a:t>
            </a:r>
            <a:r>
              <a:rPr lang="en-US" altLang="zh-CN" sz="2200" b="1" dirty="0">
                <a:latin typeface="Times New Roman" panose="02020603050405020304" pitchFamily="18" charset="0"/>
                <a:cs typeface="Times New Roman" panose="02020603050405020304" pitchFamily="18" charset="0"/>
              </a:rPr>
              <a:t> per hour.</a:t>
            </a:r>
          </a:p>
          <a:p>
            <a:pPr>
              <a:lnSpc>
                <a:spcPts val="3600"/>
              </a:lnSpc>
            </a:pPr>
            <a:r>
              <a:rPr lang="en-US" altLang="zh-CN" sz="2200" b="1" dirty="0" smtClean="0">
                <a:latin typeface="Times New Roman" panose="02020603050405020304" pitchFamily="18" charset="0"/>
                <a:cs typeface="Times New Roman" panose="02020603050405020304" pitchFamily="18" charset="0"/>
              </a:rPr>
              <a:t>    —Yes, it </a:t>
            </a:r>
            <a:r>
              <a:rPr lang="en-US" altLang="zh-CN" sz="2200" b="1" dirty="0">
                <a:latin typeface="Times New Roman" panose="02020603050405020304" pitchFamily="18" charset="0"/>
                <a:cs typeface="Times New Roman" panose="02020603050405020304" pitchFamily="18" charset="0"/>
              </a:rPr>
              <a:t>runs </a:t>
            </a:r>
            <a:r>
              <a:rPr lang="en-US" altLang="zh-CN" sz="2200" b="1" dirty="0" smtClean="0">
                <a:latin typeface="Times New Roman" panose="02020603050405020304" pitchFamily="18" charset="0"/>
                <a:cs typeface="Times New Roman" panose="02020603050405020304" pitchFamily="18" charset="0"/>
              </a:rPr>
              <a:t>______ faster </a:t>
            </a:r>
            <a:r>
              <a:rPr lang="en-US" altLang="zh-CN" sz="2200" b="1" dirty="0">
                <a:latin typeface="Times New Roman" panose="02020603050405020304" pitchFamily="18" charset="0"/>
                <a:cs typeface="Times New Roman" panose="02020603050405020304" pitchFamily="18" charset="0"/>
              </a:rPr>
              <a:t>than the ordinary train.</a:t>
            </a:r>
          </a:p>
          <a:p>
            <a:pPr>
              <a:lnSpc>
                <a:spcPts val="3600"/>
              </a:lnSpc>
            </a:pPr>
            <a:r>
              <a:rPr lang="en-US" altLang="zh-CN" sz="2200" b="1" dirty="0" smtClean="0">
                <a:latin typeface="Times New Roman" panose="02020603050405020304" pitchFamily="18" charset="0"/>
                <a:cs typeface="Times New Roman" panose="02020603050405020304" pitchFamily="18" charset="0"/>
              </a:rPr>
              <a:t>    A. at </a:t>
            </a:r>
            <a:r>
              <a:rPr lang="en-US" altLang="zh-CN" sz="2200" b="1" dirty="0">
                <a:latin typeface="Times New Roman" panose="02020603050405020304" pitchFamily="18" charset="0"/>
                <a:cs typeface="Times New Roman" panose="02020603050405020304" pitchFamily="18" charset="0"/>
              </a:rPr>
              <a:t>a speed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much                       B. at </a:t>
            </a:r>
            <a:r>
              <a:rPr lang="en-US" altLang="zh-CN" sz="2200" b="1" dirty="0">
                <a:latin typeface="Times New Roman" panose="02020603050405020304" pitchFamily="18" charset="0"/>
                <a:cs typeface="Times New Roman" panose="02020603050405020304" pitchFamily="18" charset="0"/>
              </a:rPr>
              <a:t>the speed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many</a:t>
            </a:r>
          </a:p>
          <a:p>
            <a:pPr>
              <a:lnSpc>
                <a:spcPts val="3600"/>
              </a:lnSpc>
            </a:pPr>
            <a:r>
              <a:rPr lang="en-US" altLang="zh-CN" sz="2200" b="1" dirty="0" smtClean="0">
                <a:latin typeface="Times New Roman" panose="02020603050405020304" pitchFamily="18" charset="0"/>
                <a:cs typeface="Times New Roman" panose="02020603050405020304" pitchFamily="18" charset="0"/>
              </a:rPr>
              <a:t>    C. with </a:t>
            </a:r>
            <a:r>
              <a:rPr lang="en-US" altLang="zh-CN" sz="2200" b="1" dirty="0">
                <a:latin typeface="Times New Roman" panose="02020603050405020304" pitchFamily="18" charset="0"/>
                <a:cs typeface="Times New Roman" panose="02020603050405020304" pitchFamily="18" charset="0"/>
              </a:rPr>
              <a:t>a speed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many                   D. in </a:t>
            </a:r>
            <a:r>
              <a:rPr lang="en-US" altLang="zh-CN" sz="2200" b="1" dirty="0">
                <a:latin typeface="Times New Roman" panose="02020603050405020304" pitchFamily="18" charset="0"/>
                <a:cs typeface="Times New Roman" panose="02020603050405020304" pitchFamily="18" charset="0"/>
              </a:rPr>
              <a:t>a speed </a:t>
            </a:r>
            <a:r>
              <a:rPr lang="en-US" altLang="zh-CN" sz="2200" b="1" dirty="0" smtClean="0">
                <a:latin typeface="Times New Roman" panose="02020603050405020304" pitchFamily="18" charset="0"/>
                <a:cs typeface="Times New Roman" panose="02020603050405020304" pitchFamily="18" charset="0"/>
              </a:rPr>
              <a:t>of;</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much</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20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810873"/>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5330" y="3172039"/>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75329" y="4084310"/>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19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627022" y="1835135"/>
            <a:ext cx="8093466" cy="240065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pears on this tree are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than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on that tree.</a:t>
            </a:r>
          </a:p>
          <a:p>
            <a:pPr>
              <a:lnSpc>
                <a:spcPts val="3600"/>
              </a:lnSpc>
            </a:pPr>
            <a:r>
              <a:rPr lang="en-US" altLang="zh-CN" sz="2200" b="1" dirty="0" smtClean="0">
                <a:latin typeface="Times New Roman" panose="02020603050405020304" pitchFamily="18" charset="0"/>
                <a:cs typeface="Times New Roman" panose="02020603050405020304" pitchFamily="18" charset="0"/>
              </a:rPr>
              <a:t>    A. much delicious;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that</a:t>
            </a:r>
          </a:p>
          <a:p>
            <a:pPr>
              <a:lnSpc>
                <a:spcPts val="3600"/>
              </a:lnSpc>
            </a:pPr>
            <a:r>
              <a:rPr lang="en-US" altLang="zh-CN" sz="2200" b="1" dirty="0" smtClean="0">
                <a:latin typeface="Times New Roman" panose="02020603050405020304" pitchFamily="18" charset="0"/>
                <a:cs typeface="Times New Roman" panose="02020603050405020304" pitchFamily="18" charset="0"/>
              </a:rPr>
              <a:t>    B. more delicious;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those</a:t>
            </a:r>
          </a:p>
          <a:p>
            <a:pPr>
              <a:lnSpc>
                <a:spcPts val="3600"/>
              </a:lnSpc>
            </a:pPr>
            <a:r>
              <a:rPr lang="en-US" altLang="zh-CN" sz="2200" b="1" dirty="0" smtClean="0">
                <a:latin typeface="Times New Roman" panose="02020603050405020304" pitchFamily="18" charset="0"/>
                <a:cs typeface="Times New Roman" panose="02020603050405020304" pitchFamily="18" charset="0"/>
              </a:rPr>
              <a:t>    C. much delicious;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these</a:t>
            </a:r>
          </a:p>
          <a:p>
            <a:pPr>
              <a:lnSpc>
                <a:spcPts val="3600"/>
              </a:lnSpc>
            </a:pPr>
            <a:r>
              <a:rPr lang="en-US" altLang="zh-CN" sz="2200" b="1" dirty="0" smtClean="0">
                <a:latin typeface="Times New Roman" panose="02020603050405020304" pitchFamily="18" charset="0"/>
                <a:cs typeface="Times New Roman" panose="02020603050405020304" pitchFamily="18" charset="0"/>
              </a:rPr>
              <a:t>    D. more delicious;</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that</a:t>
            </a:r>
            <a:endParaRPr lang="zh-CN" altLang="en-US" sz="2200" b="1" dirty="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21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75330" y="1907123"/>
            <a:ext cx="44547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586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881114" cy="332398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二、单词拼写</a:t>
            </a:r>
          </a:p>
          <a:p>
            <a:pPr>
              <a:lnSpc>
                <a:spcPts val="3600"/>
              </a:lnSpc>
            </a:pPr>
            <a:r>
              <a:rPr lang="zh-CN" altLang="en-US" sz="2200" b="1" dirty="0">
                <a:latin typeface="Times New Roman" panose="02020603050405020304" pitchFamily="18" charset="0"/>
                <a:cs typeface="Times New Roman" panose="02020603050405020304" pitchFamily="18" charset="0"/>
              </a:rPr>
              <a:t>根据括号内所给的中文提示，正确拼写单词。</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Robots </a:t>
            </a:r>
            <a:r>
              <a:rPr lang="en-US" altLang="zh-CN" sz="2200" b="1" dirty="0">
                <a:latin typeface="Times New Roman" panose="02020603050405020304" pitchFamily="18" charset="0"/>
                <a:cs typeface="Times New Roman" panose="02020603050405020304" pitchFamily="18" charset="0"/>
              </a:rPr>
              <a:t>could do </a:t>
            </a:r>
            <a:r>
              <a:rPr lang="en-US" altLang="zh-CN" sz="2200" b="1" dirty="0" smtClean="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一切事物</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they are asked to.</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It </a:t>
            </a:r>
            <a:r>
              <a:rPr lang="en-US" altLang="zh-CN" sz="2200" b="1" dirty="0">
                <a:latin typeface="Times New Roman" panose="02020603050405020304" pitchFamily="18" charset="0"/>
                <a:cs typeface="Times New Roman" panose="02020603050405020304" pitchFamily="18" charset="0"/>
              </a:rPr>
              <a:t>seems  that in __________(</a:t>
            </a:r>
            <a:r>
              <a:rPr lang="zh-CN" altLang="en-US" sz="2200" b="1" dirty="0" smtClean="0">
                <a:latin typeface="Times New Roman" panose="02020603050405020304" pitchFamily="18" charset="0"/>
                <a:cs typeface="Times New Roman" panose="02020603050405020304" pitchFamily="18" charset="0"/>
              </a:rPr>
              <a:t>大体的</a:t>
            </a:r>
            <a:r>
              <a:rPr lang="en-US" altLang="zh-CN" sz="2200" b="1" dirty="0" smtClean="0">
                <a:latin typeface="Times New Roman" panose="02020603050405020304" pitchFamily="18" charset="0"/>
                <a:cs typeface="Times New Roman" panose="02020603050405020304" pitchFamily="18" charset="0"/>
              </a:rPr>
              <a: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 robot satisfied </a:t>
            </a:r>
            <a:r>
              <a:rPr lang="en-US" altLang="zh-CN" sz="2200" b="1" dirty="0" err="1">
                <a:latin typeface="Times New Roman" panose="02020603050405020304" pitchFamily="18" charset="0"/>
                <a:cs typeface="Times New Roman" panose="02020603050405020304" pitchFamily="18" charset="0"/>
              </a:rPr>
              <a:t>Mr</a:t>
            </a:r>
            <a:r>
              <a:rPr lang="en-US" altLang="zh-CN" sz="2200" b="1" dirty="0">
                <a:latin typeface="Times New Roman" panose="02020603050405020304" pitchFamily="18" charset="0"/>
                <a:cs typeface="Times New Roman" panose="02020603050405020304" pitchFamily="18" charset="0"/>
              </a:rPr>
              <a:t> Jiang’s need.</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后悔</a:t>
            </a:r>
            <a:r>
              <a:rPr lang="en-US" altLang="zh-CN" sz="2200" b="1" dirty="0" smtClean="0">
                <a:latin typeface="Times New Roman" panose="02020603050405020304" pitchFamily="18" charset="0"/>
                <a:cs typeface="Times New Roman" panose="02020603050405020304" pitchFamily="18" charset="0"/>
              </a:rPr>
              <a:t>0</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having bought a robot like this</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would like to get my money back.</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can have your money back if you would not accept our new __________(</a:t>
            </a:r>
            <a:r>
              <a:rPr lang="zh-CN" altLang="en-US" sz="2200" b="1" dirty="0" smtClean="0">
                <a:latin typeface="Times New Roman" panose="02020603050405020304" pitchFamily="18" charset="0"/>
                <a:cs typeface="Times New Roman" panose="02020603050405020304" pitchFamily="18" charset="0"/>
              </a:rPr>
              <a:t>产品</a:t>
            </a:r>
            <a:r>
              <a:rPr lang="en-US" altLang="zh-CN" sz="2200" b="1" dirty="0" smtClean="0">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I’m </a:t>
            </a:r>
            <a:r>
              <a:rPr lang="en-US" altLang="zh-CN" sz="2200" b="1" dirty="0">
                <a:latin typeface="Times New Roman" panose="02020603050405020304" pitchFamily="18" charset="0"/>
                <a:cs typeface="Times New Roman" panose="02020603050405020304" pitchFamily="18" charset="0"/>
              </a:rPr>
              <a:t>not sure if it’s worth the __________(</a:t>
            </a:r>
            <a:r>
              <a:rPr lang="zh-CN" altLang="en-US" sz="2200" b="1" dirty="0" smtClean="0">
                <a:latin typeface="Times New Roman" panose="02020603050405020304" pitchFamily="18" charset="0"/>
                <a:cs typeface="Times New Roman" panose="02020603050405020304" pitchFamily="18" charset="0"/>
              </a:rPr>
              <a:t>冒险</a:t>
            </a:r>
            <a:r>
              <a:rPr lang="en-US" altLang="zh-CN" sz="2200" b="1" dirty="0" smtClean="0">
                <a:latin typeface="Times New Roman" panose="02020603050405020304" pitchFamily="18" charset="0"/>
                <a:cs typeface="Times New Roman" panose="02020603050405020304" pitchFamily="18" charset="0"/>
              </a:rPr>
              <a:t>). It </a:t>
            </a:r>
            <a:r>
              <a:rPr lang="en-US" altLang="zh-CN" sz="2200" b="1" dirty="0">
                <a:latin typeface="Times New Roman" panose="02020603050405020304" pitchFamily="18" charset="0"/>
                <a:cs typeface="Times New Roman" panose="02020603050405020304" pitchFamily="18" charset="0"/>
              </a:rPr>
              <a:t>worries me.</a:t>
            </a:r>
            <a:endParaRPr lang="en-US" altLang="zh-CN" sz="2200" b="1" dirty="0" smtClean="0">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945331" y="2589194"/>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whatever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020729" y="3031817"/>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general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1315453" y="3500842"/>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regret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686800" y="3948904"/>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product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4738838" y="4424526"/>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risk</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3223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xEl>
                                              <p:pRg st="0" end="0"/>
                                            </p:txEl>
                                          </p:spTgt>
                                        </p:tgtEl>
                                        <p:attrNameLst>
                                          <p:attrName>style.visibility</p:attrName>
                                        </p:attrNameLst>
                                      </p:cBhvr>
                                      <p:to>
                                        <p:strVal val="visible"/>
                                      </p:to>
                                    </p:set>
                                    <p:animEffect transition="in" filter="fade">
                                      <p:cBhvr>
                                        <p:cTn id="21" dur="1000"/>
                                        <p:tgtEl>
                                          <p:spTgt spid="19">
                                            <p:txEl>
                                              <p:pRg st="0" end="0"/>
                                            </p:txEl>
                                          </p:spTgt>
                                        </p:tgtEl>
                                      </p:cBhvr>
                                    </p:animEffect>
                                    <p:anim calcmode="lin" valueType="num">
                                      <p:cBhvr>
                                        <p:cTn id="22"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1000"/>
                                        <p:tgtEl>
                                          <p:spTgt spid="20">
                                            <p:txEl>
                                              <p:pRg st="0" end="0"/>
                                            </p:txEl>
                                          </p:spTgt>
                                        </p:tgtEl>
                                      </p:cBhvr>
                                    </p:animEffect>
                                    <p:anim calcmode="lin" valueType="num">
                                      <p:cBhvr>
                                        <p:cTn id="29"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xEl>
                                              <p:pRg st="0" end="0"/>
                                            </p:txEl>
                                          </p:spTgt>
                                        </p:tgtEl>
                                        <p:attrNameLst>
                                          <p:attrName>style.visibility</p:attrName>
                                        </p:attrNameLst>
                                      </p:cBhvr>
                                      <p:to>
                                        <p:strVal val="visible"/>
                                      </p:to>
                                    </p:set>
                                    <p:animEffect transition="in" filter="fade">
                                      <p:cBhvr>
                                        <p:cTn id="35" dur="1000"/>
                                        <p:tgtEl>
                                          <p:spTgt spid="21">
                                            <p:txEl>
                                              <p:pRg st="0" end="0"/>
                                            </p:txEl>
                                          </p:spTgt>
                                        </p:tgtEl>
                                      </p:cBhvr>
                                    </p:animEffect>
                                    <p:anim calcmode="lin" valueType="num">
                                      <p:cBhvr>
                                        <p:cTn id="36"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7538" y="1620549"/>
            <a:ext cx="10881114" cy="4247317"/>
          </a:xfrm>
          <a:prstGeom prst="rect">
            <a:avLst/>
          </a:prstGeom>
          <a:noFill/>
        </p:spPr>
        <p:txBody>
          <a:bodyPr wrap="square" rtlCol="0">
            <a:spAutoFit/>
          </a:bodyPr>
          <a:lstStyle/>
          <a:p>
            <a:pPr>
              <a:lnSpc>
                <a:spcPts val="3600"/>
              </a:lnSpc>
            </a:pPr>
            <a:r>
              <a:rPr lang="zh-CN" altLang="en-US" sz="2200" b="1" dirty="0">
                <a:latin typeface="Times New Roman" panose="02020603050405020304" pitchFamily="18" charset="0"/>
                <a:cs typeface="Times New Roman" panose="02020603050405020304" pitchFamily="18" charset="0"/>
              </a:rPr>
              <a:t>三、词形变换</a:t>
            </a:r>
          </a:p>
          <a:p>
            <a:pPr>
              <a:lnSpc>
                <a:spcPts val="3600"/>
              </a:lnSpc>
            </a:pPr>
            <a:r>
              <a:rPr lang="zh-CN" altLang="en-US" sz="2200" b="1" dirty="0">
                <a:latin typeface="Times New Roman" panose="02020603050405020304" pitchFamily="18" charset="0"/>
                <a:cs typeface="Times New Roman" panose="02020603050405020304" pitchFamily="18" charset="0"/>
              </a:rPr>
              <a:t>根据句意，用括号中所给单词的正确形式填空。</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was so </a:t>
            </a:r>
            <a:r>
              <a:rPr lang="en-US" altLang="zh-CN" sz="2200" b="1" dirty="0" smtClean="0">
                <a:latin typeface="Times New Roman" panose="02020603050405020304" pitchFamily="18" charset="0"/>
                <a:cs typeface="Times New Roman" panose="02020603050405020304" pitchFamily="18" charset="0"/>
              </a:rPr>
              <a:t>__________(forget)</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that I didn’t lock the door last night.</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My </a:t>
            </a:r>
            <a:r>
              <a:rPr lang="en-US" altLang="zh-CN" sz="2200" b="1" dirty="0">
                <a:latin typeface="Times New Roman" panose="02020603050405020304" pitchFamily="18" charset="0"/>
                <a:cs typeface="Times New Roman" panose="02020603050405020304" pitchFamily="18" charset="0"/>
              </a:rPr>
              <a:t>robot has already stopped working </a:t>
            </a:r>
            <a:r>
              <a:rPr lang="en-US" altLang="zh-CN" sz="2200" b="1" dirty="0" smtClean="0">
                <a:latin typeface="Times New Roman" panose="02020603050405020304" pitchFamily="18" charset="0"/>
                <a:cs typeface="Times New Roman" panose="02020603050405020304" pitchFamily="18" charset="0"/>
              </a:rPr>
              <a:t>____________(complete). I </a:t>
            </a:r>
            <a:r>
              <a:rPr lang="en-US" altLang="zh-CN" sz="2200" b="1" dirty="0">
                <a:latin typeface="Times New Roman" panose="02020603050405020304" pitchFamily="18" charset="0"/>
                <a:cs typeface="Times New Roman" panose="02020603050405020304" pitchFamily="18" charset="0"/>
              </a:rPr>
              <a:t>do not know what </a:t>
            </a:r>
            <a:r>
              <a:rPr lang="en-US" altLang="zh-CN" sz="2200" b="1" dirty="0" smtClean="0">
                <a:latin typeface="Times New Roman" panose="02020603050405020304" pitchFamily="18" charset="0"/>
                <a:cs typeface="Times New Roman" panose="02020603050405020304" pitchFamily="18" charset="0"/>
              </a:rPr>
              <a:t>is</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wrong with it.</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Food </a:t>
            </a:r>
            <a:r>
              <a:rPr lang="en-US" altLang="zh-CN" sz="2200" b="1" dirty="0">
                <a:latin typeface="Times New Roman" panose="02020603050405020304" pitchFamily="18" charset="0"/>
                <a:cs typeface="Times New Roman" panose="02020603050405020304" pitchFamily="18" charset="0"/>
              </a:rPr>
              <a:t>would most probably be in the form of pills and would not be so </a:t>
            </a:r>
            <a:r>
              <a:rPr lang="en-US" altLang="zh-CN" sz="2200" b="1" dirty="0" smtClean="0">
                <a:latin typeface="Times New Roman" panose="02020603050405020304" pitchFamily="18" charset="0"/>
                <a:cs typeface="Times New Roman" panose="02020603050405020304" pitchFamily="18" charset="0"/>
              </a:rPr>
              <a:t>________(taste).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People </a:t>
            </a:r>
            <a:r>
              <a:rPr lang="en-US" altLang="zh-CN" sz="2200" b="1" dirty="0">
                <a:latin typeface="Times New Roman" panose="02020603050405020304" pitchFamily="18" charset="0"/>
                <a:cs typeface="Times New Roman" panose="02020603050405020304" pitchFamily="18" charset="0"/>
              </a:rPr>
              <a:t>move to Mars because the earth is crowded and </a:t>
            </a:r>
            <a:r>
              <a:rPr lang="en-US" altLang="zh-CN" sz="2200" b="1" dirty="0" smtClean="0">
                <a:latin typeface="Times New Roman" panose="02020603050405020304" pitchFamily="18" charset="0"/>
                <a:cs typeface="Times New Roman" panose="02020603050405020304" pitchFamily="18" charset="0"/>
              </a:rPr>
              <a:t>__________(pollute).</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Are </a:t>
            </a:r>
            <a:r>
              <a:rPr lang="en-US" altLang="zh-CN" sz="2200" b="1" dirty="0">
                <a:latin typeface="Times New Roman" panose="02020603050405020304" pitchFamily="18" charset="0"/>
                <a:cs typeface="Times New Roman" panose="02020603050405020304" pitchFamily="18" charset="0"/>
              </a:rPr>
              <a:t>scientists in </a:t>
            </a:r>
            <a:r>
              <a:rPr lang="en-US" altLang="zh-CN" sz="2200" b="1" dirty="0" smtClean="0">
                <a:latin typeface="Times New Roman" panose="02020603050405020304" pitchFamily="18" charset="0"/>
                <a:cs typeface="Times New Roman" panose="02020603050405020304" pitchFamily="18" charset="0"/>
              </a:rPr>
              <a:t>____________(agree)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that living on Mars would be possible for </a:t>
            </a:r>
            <a:r>
              <a:rPr lang="en-US" altLang="zh-CN" sz="2200" b="1" dirty="0" smtClean="0">
                <a:latin typeface="Times New Roman" panose="02020603050405020304" pitchFamily="18" charset="0"/>
                <a:cs typeface="Times New Roman" panose="02020603050405020304" pitchFamily="18" charset="0"/>
              </a:rPr>
              <a:t>humans</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the </a:t>
            </a:r>
            <a:r>
              <a:rPr lang="en-US" altLang="zh-CN" sz="2200" b="1" dirty="0" smtClean="0">
                <a:latin typeface="Times New Roman" panose="02020603050405020304" pitchFamily="18" charset="0"/>
                <a:cs typeface="Times New Roman" panose="02020603050405020304" pitchFamily="18" charset="0"/>
              </a:rPr>
              <a:t>future?</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2021305" y="2583601"/>
            <a:ext cx="131866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forgetful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5648425" y="3037421"/>
            <a:ext cx="163789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completely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9431153" y="3948788"/>
            <a:ext cx="131866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tasty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7621603" y="4408550"/>
            <a:ext cx="131866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polluted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2953351" y="4858687"/>
            <a:ext cx="153202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agreement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动作按钮: 后退或前一项 25">
            <a:hlinkClick r:id="" action="ppaction://hlinkshowjump?jump=endshow"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547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1000"/>
                                        <p:tgtEl>
                                          <p:spTgt spid="23">
                                            <p:txEl>
                                              <p:pRg st="0" end="0"/>
                                            </p:txEl>
                                          </p:spTgt>
                                        </p:tgtEl>
                                      </p:cBhvr>
                                    </p:animEffect>
                                    <p:anim calcmode="lin" valueType="num">
                                      <p:cBhvr>
                                        <p:cTn id="22"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fade">
                                      <p:cBhvr>
                                        <p:cTn id="28" dur="1000"/>
                                        <p:tgtEl>
                                          <p:spTgt spid="24">
                                            <p:txEl>
                                              <p:pRg st="0" end="0"/>
                                            </p:txEl>
                                          </p:spTgt>
                                        </p:tgtEl>
                                      </p:cBhvr>
                                    </p:animEffect>
                                    <p:anim calcmode="lin" valueType="num">
                                      <p:cBhvr>
                                        <p:cTn id="29"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06776" y="1653270"/>
            <a:ext cx="9474622"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1    general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sp>
        <p:nvSpPr>
          <p:cNvPr id="2" name="圆角矩形 1"/>
          <p:cNvSpPr/>
          <p:nvPr/>
        </p:nvSpPr>
        <p:spPr>
          <a:xfrm>
            <a:off x="1211856" y="2368175"/>
            <a:ext cx="9780196" cy="226157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3" name="文本框 2"/>
          <p:cNvSpPr txBox="1"/>
          <p:nvPr/>
        </p:nvSpPr>
        <p:spPr>
          <a:xfrm>
            <a:off x="1815696" y="2526422"/>
            <a:ext cx="8893743" cy="1477328"/>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 </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In __________(</a:t>
            </a:r>
            <a:r>
              <a:rPr lang="en-US" altLang="zh-CN" sz="2200" b="1" dirty="0">
                <a:latin typeface="Times New Roman" panose="02020603050405020304" pitchFamily="18" charset="0"/>
                <a:cs typeface="Times New Roman" panose="02020603050405020304" pitchFamily="18" charset="0"/>
              </a:rPr>
              <a:t>generally</a:t>
            </a:r>
            <a:r>
              <a:rPr lang="en-US" altLang="zh-CN" sz="2200" b="1" dirty="0" smtClean="0">
                <a:latin typeface="Times New Roman" panose="02020603050405020304" pitchFamily="18" charset="0"/>
                <a:cs typeface="Times New Roman" panose="02020603050405020304" pitchFamily="18" charset="0"/>
              </a:rPr>
              <a:t>), what </a:t>
            </a:r>
            <a:r>
              <a:rPr lang="en-US" altLang="zh-CN" sz="2200" b="1" dirty="0">
                <a:latin typeface="Times New Roman" panose="02020603050405020304" pitchFamily="18" charset="0"/>
                <a:cs typeface="Times New Roman" panose="02020603050405020304" pitchFamily="18" charset="0"/>
              </a:rPr>
              <a:t>she said is reasonable.</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__________(</a:t>
            </a:r>
            <a:r>
              <a:rPr lang="en-US" altLang="zh-CN" sz="2200" b="1" dirty="0">
                <a:latin typeface="Times New Roman" panose="02020603050405020304" pitchFamily="18" charset="0"/>
                <a:cs typeface="Times New Roman" panose="02020603050405020304" pitchFamily="18" charset="0"/>
              </a:rPr>
              <a:t>general) </a:t>
            </a:r>
            <a:r>
              <a:rPr lang="en-US" altLang="zh-CN" sz="2200" b="1" dirty="0" smtClean="0">
                <a:latin typeface="Times New Roman" panose="02020603050405020304" pitchFamily="18" charset="0"/>
                <a:cs typeface="Times New Roman" panose="02020603050405020304" pitchFamily="18" charset="0"/>
              </a:rPr>
              <a:t>speaking, women </a:t>
            </a:r>
            <a:r>
              <a:rPr lang="en-US" altLang="zh-CN" sz="2200" b="1" dirty="0">
                <a:latin typeface="Times New Roman" panose="02020603050405020304" pitchFamily="18" charset="0"/>
                <a:cs typeface="Times New Roman" panose="02020603050405020304" pitchFamily="18" charset="0"/>
              </a:rPr>
              <a:t>cry more easily than men.</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4" name="动作按钮: 后退或前一项 13">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685448" y="3020767"/>
            <a:ext cx="125128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general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192955" y="3483347"/>
            <a:ext cx="143576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Generally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1591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75831" y="1633060"/>
            <a:ext cx="9636145"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2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no longer</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not…any longer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not… any more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sp>
        <p:nvSpPr>
          <p:cNvPr id="2" name="圆角矩形 1"/>
          <p:cNvSpPr/>
          <p:nvPr/>
        </p:nvSpPr>
        <p:spPr>
          <a:xfrm>
            <a:off x="1090672" y="2380536"/>
            <a:ext cx="9737750" cy="303848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6578" y="2598808"/>
            <a:ext cx="8692637" cy="240065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You can ask Tom for help</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is the president of that school.</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It’s said that he is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president and can’t help me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no 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more                  B. not </a:t>
            </a:r>
            <a:r>
              <a:rPr lang="en-US" altLang="zh-CN" sz="2200" b="1" dirty="0">
                <a:latin typeface="Times New Roman" panose="02020603050405020304" pitchFamily="18" charset="0"/>
                <a:cs typeface="Times New Roman" panose="02020603050405020304" pitchFamily="18" charset="0"/>
              </a:rPr>
              <a:t>any </a:t>
            </a:r>
            <a:r>
              <a:rPr lang="en-US" altLang="zh-CN" sz="2200" b="1" dirty="0" smtClean="0">
                <a:latin typeface="Times New Roman" panose="02020603050405020304" pitchFamily="18" charset="0"/>
                <a:cs typeface="Times New Roman" panose="02020603050405020304" pitchFamily="18" charset="0"/>
              </a:rPr>
              <a:t>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more</a:t>
            </a:r>
          </a:p>
          <a:p>
            <a:pPr>
              <a:lnSpc>
                <a:spcPts val="3600"/>
              </a:lnSpc>
            </a:pPr>
            <a:r>
              <a:rPr lang="en-US" altLang="zh-CN" sz="2200" b="1" dirty="0" smtClean="0">
                <a:latin typeface="Times New Roman" panose="02020603050405020304" pitchFamily="18" charset="0"/>
                <a:cs typeface="Times New Roman" panose="02020603050405020304" pitchFamily="18" charset="0"/>
              </a:rPr>
              <a:t>    C. no 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any </a:t>
            </a:r>
            <a:r>
              <a:rPr lang="en-US" altLang="zh-CN" sz="2200" b="1" dirty="0" smtClean="0">
                <a:latin typeface="Times New Roman" panose="02020603050405020304" pitchFamily="18" charset="0"/>
                <a:cs typeface="Times New Roman" panose="02020603050405020304" pitchFamily="18" charset="0"/>
              </a:rPr>
              <a:t>more                D. no more;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longer</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6" name="文本框 5"/>
          <p:cNvSpPr txBox="1"/>
          <p:nvPr/>
        </p:nvSpPr>
        <p:spPr>
          <a:xfrm>
            <a:off x="1366787" y="3134546"/>
            <a:ext cx="4427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5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90672" y="1655545"/>
            <a:ext cx="10036132" cy="429286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6578" y="1934788"/>
            <a:ext cx="9161844" cy="378565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is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a football player and from now on there is not </a:t>
            </a:r>
            <a:r>
              <a:rPr lang="en-US" altLang="zh-CN" sz="2200" b="1" dirty="0" smtClean="0">
                <a:latin typeface="Times New Roman" panose="02020603050405020304" pitchFamily="18" charset="0"/>
                <a:cs typeface="Times New Roman" panose="02020603050405020304" pitchFamily="18" charset="0"/>
              </a:rPr>
              <a:t>only football</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in his life </a:t>
            </a:r>
            <a:r>
              <a:rPr lang="en-US" altLang="zh-CN" sz="2200" b="1" dirty="0" smtClean="0">
                <a:latin typeface="Times New Roman" panose="02020603050405020304" pitchFamily="18" charset="0"/>
                <a:cs typeface="Times New Roman" panose="02020603050405020304" pitchFamily="18" charset="0"/>
              </a:rPr>
              <a:t>______.</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    A. not </a:t>
            </a:r>
            <a:r>
              <a:rPr lang="en-US" altLang="zh-CN" sz="2200" b="1" dirty="0">
                <a:latin typeface="Times New Roman" panose="02020603050405020304" pitchFamily="18" charset="0"/>
                <a:cs typeface="Times New Roman" panose="02020603050405020304" pitchFamily="18" charset="0"/>
              </a:rPr>
              <a:t>any </a:t>
            </a:r>
            <a:r>
              <a:rPr lang="en-US" altLang="zh-CN" sz="2200" b="1" dirty="0" smtClean="0">
                <a:latin typeface="Times New Roman" panose="02020603050405020304" pitchFamily="18" charset="0"/>
                <a:cs typeface="Times New Roman" panose="02020603050405020304" pitchFamily="18" charset="0"/>
              </a:rPr>
              <a:t>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more                  B. no 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any more</a:t>
            </a:r>
          </a:p>
          <a:p>
            <a:pPr>
              <a:lnSpc>
                <a:spcPts val="3600"/>
              </a:lnSpc>
            </a:pPr>
            <a:r>
              <a:rPr lang="en-US" altLang="zh-CN" sz="2200" b="1" dirty="0" smtClean="0">
                <a:latin typeface="Times New Roman" panose="02020603050405020304" pitchFamily="18" charset="0"/>
                <a:cs typeface="Times New Roman" panose="02020603050405020304" pitchFamily="18" charset="0"/>
              </a:rPr>
              <a:t>    C. no longer;</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more                          D. no more;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no </a:t>
            </a:r>
            <a:r>
              <a:rPr lang="en-US" altLang="zh-CN" sz="2200" b="1" dirty="0" smtClean="0">
                <a:latin typeface="Times New Roman" panose="02020603050405020304" pitchFamily="18" charset="0"/>
                <a:cs typeface="Times New Roman" panose="02020603050405020304" pitchFamily="18" charset="0"/>
              </a:rPr>
              <a:t>longer</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village is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what it looked like when they settled their </a:t>
            </a:r>
            <a:r>
              <a:rPr lang="en-US" altLang="zh-CN" sz="2200" b="1" dirty="0" smtClean="0">
                <a:latin typeface="Times New Roman" panose="02020603050405020304" pitchFamily="18" charset="0"/>
                <a:cs typeface="Times New Roman" panose="02020603050405020304" pitchFamily="18" charset="0"/>
              </a:rPr>
              <a:t>homes</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there 20 years ago.</a:t>
            </a:r>
          </a:p>
          <a:p>
            <a:pPr>
              <a:lnSpc>
                <a:spcPts val="3600"/>
              </a:lnSpc>
            </a:pPr>
            <a:r>
              <a:rPr lang="en-US" altLang="zh-CN" sz="2200" b="1" dirty="0" smtClean="0">
                <a:latin typeface="Times New Roman" panose="02020603050405020304" pitchFamily="18" charset="0"/>
                <a:cs typeface="Times New Roman" panose="02020603050405020304" pitchFamily="18" charset="0"/>
              </a:rPr>
              <a:t>    A. not </a:t>
            </a:r>
            <a:r>
              <a:rPr lang="en-US" altLang="zh-CN" sz="2200" b="1" dirty="0">
                <a:latin typeface="Times New Roman" panose="02020603050405020304" pitchFamily="18" charset="0"/>
                <a:cs typeface="Times New Roman" panose="02020603050405020304" pitchFamily="18" charset="0"/>
              </a:rPr>
              <a:t>any </a:t>
            </a:r>
            <a:r>
              <a:rPr lang="en-US" altLang="zh-CN" sz="2200" b="1" dirty="0" smtClean="0">
                <a:latin typeface="Times New Roman" panose="02020603050405020304" pitchFamily="18" charset="0"/>
                <a:cs typeface="Times New Roman" panose="02020603050405020304" pitchFamily="18" charset="0"/>
              </a:rPr>
              <a:t>longer                         B. no </a:t>
            </a:r>
            <a:r>
              <a:rPr lang="en-US" altLang="zh-CN" sz="2200" b="1" dirty="0">
                <a:latin typeface="Times New Roman" panose="02020603050405020304" pitchFamily="18" charset="0"/>
                <a:cs typeface="Times New Roman" panose="02020603050405020304" pitchFamily="18" charset="0"/>
              </a:rPr>
              <a:t>longer</a:t>
            </a:r>
          </a:p>
          <a:p>
            <a:pPr>
              <a:lnSpc>
                <a:spcPts val="3600"/>
              </a:lnSpc>
            </a:pPr>
            <a:r>
              <a:rPr lang="en-US" altLang="zh-CN" sz="2200" b="1" dirty="0" smtClean="0">
                <a:latin typeface="Times New Roman" panose="02020603050405020304" pitchFamily="18" charset="0"/>
                <a:cs typeface="Times New Roman" panose="02020603050405020304" pitchFamily="18" charset="0"/>
              </a:rPr>
              <a:t>    C. no more                                   D. not </a:t>
            </a:r>
            <a:r>
              <a:rPr lang="en-US" altLang="zh-CN" sz="2200" b="1" dirty="0">
                <a:latin typeface="Times New Roman" panose="02020603050405020304" pitchFamily="18" charset="0"/>
                <a:cs typeface="Times New Roman" panose="02020603050405020304" pitchFamily="18" charset="0"/>
              </a:rPr>
              <a:t>any more</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3" name="动作按钮: 后退或前一项 12">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66787" y="2020809"/>
            <a:ext cx="4427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366787" y="3841749"/>
            <a:ext cx="44276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737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00648" y="1640060"/>
            <a:ext cx="9636145"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3    regret </a:t>
            </a:r>
            <a:r>
              <a:rPr lang="zh-CN" altLang="en-US" sz="2200" b="1" dirty="0">
                <a:solidFill>
                  <a:srgbClr val="2A85C3"/>
                </a:solidFill>
                <a:latin typeface="Times New Roman" panose="02020603050405020304" pitchFamily="18" charset="0"/>
                <a:cs typeface="Times New Roman" panose="02020603050405020304" pitchFamily="18" charset="0"/>
              </a:rPr>
              <a:t>的用法（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sp>
        <p:nvSpPr>
          <p:cNvPr id="2" name="圆角矩形 1"/>
          <p:cNvSpPr/>
          <p:nvPr/>
        </p:nvSpPr>
        <p:spPr>
          <a:xfrm>
            <a:off x="1090672" y="2339656"/>
            <a:ext cx="9891754" cy="366650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8613" y="2518518"/>
            <a:ext cx="9038204" cy="286232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3600"/>
              </a:lnSpc>
            </a:pPr>
            <a:r>
              <a:rPr lang="en-US" altLang="zh-CN" sz="2200" b="1" dirty="0" smtClean="0">
                <a:latin typeface="Times New Roman" panose="02020603050405020304" pitchFamily="18" charset="0"/>
                <a:cs typeface="Times New Roman" panose="02020603050405020304" pitchFamily="18" charset="0"/>
              </a:rPr>
              <a:t>1. I </a:t>
            </a:r>
            <a:r>
              <a:rPr lang="en-US" altLang="zh-CN" sz="2200" b="1" dirty="0">
                <a:latin typeface="Times New Roman" panose="02020603050405020304" pitchFamily="18" charset="0"/>
                <a:cs typeface="Times New Roman" panose="02020603050405020304" pitchFamily="18" charset="0"/>
              </a:rPr>
              <a:t>regret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you that you fail to pass the </a:t>
            </a:r>
            <a:r>
              <a:rPr lang="en-US" altLang="zh-CN" sz="2200" b="1" dirty="0" smtClean="0">
                <a:latin typeface="Times New Roman" panose="02020603050405020304" pitchFamily="18" charset="0"/>
                <a:cs typeface="Times New Roman" panose="02020603050405020304" pitchFamily="18" charset="0"/>
              </a:rPr>
              <a:t>exam, so </a:t>
            </a:r>
            <a:r>
              <a:rPr lang="en-US" altLang="zh-CN" sz="2200" b="1" dirty="0">
                <a:latin typeface="Times New Roman" panose="02020603050405020304" pitchFamily="18" charset="0"/>
                <a:cs typeface="Times New Roman" panose="02020603050405020304" pitchFamily="18" charset="0"/>
              </a:rPr>
              <a:t>you have to take </a:t>
            </a:r>
            <a:r>
              <a:rPr lang="en-US" altLang="zh-CN" sz="2200" b="1" dirty="0" smtClean="0">
                <a:latin typeface="Times New Roman" panose="02020603050405020304" pitchFamily="18" charset="0"/>
                <a:cs typeface="Times New Roman" panose="02020603050405020304" pitchFamily="18" charset="0"/>
              </a:rPr>
              <a:t>a</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make-up examination.</a:t>
            </a:r>
          </a:p>
          <a:p>
            <a:pPr>
              <a:lnSpc>
                <a:spcPts val="3600"/>
              </a:lnSpc>
            </a:pPr>
            <a:r>
              <a:rPr lang="en-US" altLang="zh-CN" sz="2200" b="1" dirty="0" smtClean="0">
                <a:latin typeface="Times New Roman" panose="02020603050405020304" pitchFamily="18" charset="0"/>
                <a:cs typeface="Times New Roman" panose="02020603050405020304" pitchFamily="18" charset="0"/>
              </a:rPr>
              <a:t>    A. telling          B. having told          C. to tell          D. to </a:t>
            </a:r>
            <a:r>
              <a:rPr lang="en-US" altLang="zh-CN" sz="2200" b="1" dirty="0">
                <a:latin typeface="Times New Roman" panose="02020603050405020304" pitchFamily="18" charset="0"/>
                <a:cs typeface="Times New Roman" panose="02020603050405020304" pitchFamily="18" charset="0"/>
              </a:rPr>
              <a:t>have told</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regret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too much time which should be used to study.</a:t>
            </a:r>
          </a:p>
          <a:p>
            <a:pPr>
              <a:lnSpc>
                <a:spcPts val="3600"/>
              </a:lnSpc>
            </a:pPr>
            <a:r>
              <a:rPr lang="en-US" altLang="zh-CN" sz="2200" b="1" dirty="0" smtClean="0">
                <a:latin typeface="Times New Roman" panose="02020603050405020304" pitchFamily="18" charset="0"/>
                <a:cs typeface="Times New Roman" panose="02020603050405020304" pitchFamily="18" charset="0"/>
              </a:rPr>
              <a:t>    A. to waste          B. wasting          C. waste          D. wasted</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3" name="文本框 2"/>
          <p:cNvSpPr txBox="1"/>
          <p:nvPr/>
        </p:nvSpPr>
        <p:spPr>
          <a:xfrm>
            <a:off x="1347535" y="3045002"/>
            <a:ext cx="55826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47534" y="4433572"/>
            <a:ext cx="55826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8852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965547" y="1876927"/>
            <a:ext cx="10247888" cy="259220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563487" y="2422268"/>
            <a:ext cx="9226435" cy="1477328"/>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I regret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so many mistakes when I took the </a:t>
            </a:r>
            <a:r>
              <a:rPr lang="en-US" altLang="zh-CN" sz="2200" b="1" dirty="0" err="1">
                <a:latin typeface="Times New Roman" panose="02020603050405020304" pitchFamily="18" charset="0"/>
                <a:cs typeface="Times New Roman" panose="02020603050405020304" pitchFamily="18" charset="0"/>
              </a:rPr>
              <a:t>Maths</a:t>
            </a:r>
            <a:r>
              <a:rPr lang="en-US" altLang="zh-CN" sz="2200" b="1" dirty="0">
                <a:latin typeface="Times New Roman" panose="02020603050405020304" pitchFamily="18" charset="0"/>
                <a:cs typeface="Times New Roman" panose="02020603050405020304" pitchFamily="18" charset="0"/>
              </a:rPr>
              <a:t> test yesterday.</a:t>
            </a:r>
          </a:p>
          <a:p>
            <a:pPr>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Don’t worry</a:t>
            </a:r>
            <a:r>
              <a:rPr lang="en-US" altLang="zh-CN" sz="2200" b="1" dirty="0" smtClean="0">
                <a:latin typeface="Times New Roman" panose="02020603050405020304" pitchFamily="18" charset="0"/>
                <a:cs typeface="Times New Roman" panose="02020603050405020304" pitchFamily="18" charset="0"/>
              </a:rPr>
              <a:t>. You </a:t>
            </a:r>
            <a:r>
              <a:rPr lang="en-US" altLang="zh-CN" sz="2200" b="1" dirty="0">
                <a:latin typeface="Times New Roman" panose="02020603050405020304" pitchFamily="18" charset="0"/>
                <a:cs typeface="Times New Roman" panose="02020603050405020304" pitchFamily="18" charset="0"/>
              </a:rPr>
              <a:t>can learn more from your mistakes.</a:t>
            </a:r>
          </a:p>
          <a:p>
            <a:pPr>
              <a:lnSpc>
                <a:spcPts val="3600"/>
              </a:lnSpc>
            </a:pPr>
            <a:r>
              <a:rPr lang="en-US" altLang="zh-CN" sz="2200" b="1" dirty="0" smtClean="0">
                <a:latin typeface="Times New Roman" panose="02020603050405020304" pitchFamily="18" charset="0"/>
                <a:cs typeface="Times New Roman" panose="02020603050405020304" pitchFamily="18" charset="0"/>
              </a:rPr>
              <a:t>    A. make          B. made          C. to make          D. making</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3" name="文本框 2"/>
          <p:cNvSpPr txBox="1"/>
          <p:nvPr/>
        </p:nvSpPr>
        <p:spPr>
          <a:xfrm>
            <a:off x="1222410" y="2505988"/>
            <a:ext cx="558265"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动作按钮: 后退或前一项 13">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8868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1479004"/>
            <a:ext cx="3955984" cy="821436"/>
          </a:xfrm>
          <a:prstGeom prst="rect">
            <a:avLst/>
          </a:prstGeom>
        </p:spPr>
      </p:pic>
      <p:sp>
        <p:nvSpPr>
          <p:cNvPr id="3" name="文本框 2"/>
          <p:cNvSpPr txBox="1"/>
          <p:nvPr/>
        </p:nvSpPr>
        <p:spPr>
          <a:xfrm>
            <a:off x="1058779" y="1742698"/>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核心知识导览</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2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动作按钮: 后退或前一项 12">
            <a:hlinkClick r:id="rId5"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6"/>
          <a:stretch>
            <a:fillRect/>
          </a:stretch>
        </p:blipFill>
        <p:spPr>
          <a:xfrm>
            <a:off x="648156" y="2704630"/>
            <a:ext cx="10895682" cy="1431859"/>
          </a:xfrm>
          <a:prstGeom prst="rect">
            <a:avLst/>
          </a:prstGeom>
        </p:spPr>
      </p:pic>
    </p:spTree>
    <p:extLst>
      <p:ext uri="{BB962C8B-B14F-4D97-AF65-F5344CB8AC3E}">
        <p14:creationId xmlns:p14="http://schemas.microsoft.com/office/powerpoint/2010/main" val="33991804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26621" y="1399278"/>
            <a:ext cx="10387153"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4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because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because of</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endParaRPr lang="en-US" altLang="zh-CN" sz="2200" b="1" dirty="0">
              <a:latin typeface="Times New Roman" panose="02020603050405020304" pitchFamily="18" charset="0"/>
              <a:cs typeface="Times New Roman" panose="02020603050405020304" pitchFamily="18" charset="0"/>
            </a:endParaRPr>
          </a:p>
        </p:txBody>
      </p:sp>
      <p:sp>
        <p:nvSpPr>
          <p:cNvPr id="2" name="圆角矩形 1"/>
          <p:cNvSpPr/>
          <p:nvPr/>
        </p:nvSpPr>
        <p:spPr>
          <a:xfrm>
            <a:off x="1084995" y="2070144"/>
            <a:ext cx="10022004" cy="4038392"/>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344658" y="2180417"/>
            <a:ext cx="9569116" cy="3760004"/>
          </a:xfrm>
          <a:prstGeom prst="rect">
            <a:avLst/>
          </a:prstGeom>
          <a:noFill/>
        </p:spPr>
        <p:txBody>
          <a:bodyPr wrap="square" rtlCol="0">
            <a:spAutoFit/>
          </a:bodyPr>
          <a:lstStyle/>
          <a:p>
            <a:pPr>
              <a:lnSpc>
                <a:spcPts val="34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nSpc>
                <a:spcPts val="2400"/>
              </a:lnSpc>
            </a:pPr>
            <a:endParaRPr lang="en-US" altLang="zh-CN" sz="2200" b="1" dirty="0">
              <a:latin typeface="Times New Roman" panose="02020603050405020304" pitchFamily="18" charset="0"/>
              <a:cs typeface="Times New Roman" panose="02020603050405020304" pitchFamily="18" charset="0"/>
            </a:endParaRPr>
          </a:p>
          <a:p>
            <a:pPr>
              <a:lnSpc>
                <a:spcPts val="2400"/>
              </a:lnSpc>
            </a:pPr>
            <a:endParaRPr lang="en-US" altLang="zh-CN" sz="2200" b="1" dirty="0" smtClean="0">
              <a:latin typeface="Times New Roman" panose="02020603050405020304" pitchFamily="18" charset="0"/>
              <a:cs typeface="Times New Roman" panose="02020603050405020304" pitchFamily="18" charset="0"/>
            </a:endParaRPr>
          </a:p>
          <a:p>
            <a:pPr algn="just">
              <a:lnSpc>
                <a:spcPts val="3400"/>
              </a:lnSpc>
            </a:pPr>
            <a:r>
              <a:rPr lang="en-US" altLang="zh-CN" sz="2200" b="1" dirty="0">
                <a:latin typeface="Times New Roman" panose="02020603050405020304" pitchFamily="18" charset="0"/>
                <a:cs typeface="Times New Roman" panose="02020603050405020304" pitchFamily="18" charset="0"/>
              </a:rPr>
              <a:t>1. </a:t>
            </a:r>
            <a:r>
              <a:rPr lang="en-US" altLang="zh-CN" sz="2200" b="1" dirty="0" smtClean="0">
                <a:latin typeface="Times New Roman" panose="02020603050405020304" pitchFamily="18" charset="0"/>
                <a:cs typeface="Times New Roman" panose="02020603050405020304" pitchFamily="18" charset="0"/>
              </a:rPr>
              <a:t>_________ what </a:t>
            </a:r>
            <a:r>
              <a:rPr lang="en-US" altLang="zh-CN" sz="2200" b="1" dirty="0">
                <a:latin typeface="Times New Roman" panose="02020603050405020304" pitchFamily="18" charset="0"/>
                <a:cs typeface="Times New Roman" panose="02020603050405020304" pitchFamily="18" charset="0"/>
              </a:rPr>
              <a:t>she had said and done</a:t>
            </a:r>
            <a:r>
              <a:rPr lang="zh-CN" altLang="en-US" sz="2200" b="1" dirty="0">
                <a:latin typeface="Times New Roman" panose="02020603050405020304" pitchFamily="18" charset="0"/>
                <a:cs typeface="Times New Roman" panose="02020603050405020304" pitchFamily="18" charset="0"/>
              </a:rPr>
              <a:t>，</a:t>
            </a:r>
            <a:r>
              <a:rPr lang="en-US" altLang="zh-CN" sz="2200" b="1" dirty="0">
                <a:latin typeface="Times New Roman" panose="02020603050405020304" pitchFamily="18" charset="0"/>
                <a:cs typeface="Times New Roman" panose="02020603050405020304" pitchFamily="18" charset="0"/>
              </a:rPr>
              <a:t>the teacher gave her a punishment.</a:t>
            </a:r>
          </a:p>
          <a:p>
            <a:pPr algn="just">
              <a:lnSpc>
                <a:spcPts val="34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I </a:t>
            </a:r>
            <a:r>
              <a:rPr lang="en-US" altLang="zh-CN" sz="2200" b="1" dirty="0">
                <a:latin typeface="Times New Roman" panose="02020603050405020304" pitchFamily="18" charset="0"/>
                <a:cs typeface="Times New Roman" panose="02020603050405020304" pitchFamily="18" charset="0"/>
              </a:rPr>
              <a:t>won’t come </a:t>
            </a:r>
            <a:r>
              <a:rPr lang="en-US" altLang="zh-CN" sz="2200" b="1" dirty="0" smtClean="0">
                <a:latin typeface="Times New Roman" panose="02020603050405020304" pitchFamily="18" charset="0"/>
                <a:cs typeface="Times New Roman" panose="02020603050405020304" pitchFamily="18" charset="0"/>
              </a:rPr>
              <a:t>___________ </a:t>
            </a:r>
            <a:r>
              <a:rPr lang="en-US" altLang="zh-CN" sz="2200" b="1" dirty="0">
                <a:latin typeface="Times New Roman" panose="02020603050405020304" pitchFamily="18" charset="0"/>
                <a:cs typeface="Times New Roman" panose="02020603050405020304" pitchFamily="18" charset="0"/>
              </a:rPr>
              <a:t>I have been told the change of the date of </a:t>
            </a:r>
            <a:r>
              <a:rPr lang="en-US" altLang="zh-CN" sz="2200" b="1" dirty="0" smtClean="0">
                <a:latin typeface="Times New Roman" panose="02020603050405020304" pitchFamily="18" charset="0"/>
                <a:cs typeface="Times New Roman" panose="02020603050405020304" pitchFamily="18" charset="0"/>
              </a:rPr>
              <a:t>the</a:t>
            </a:r>
          </a:p>
          <a:p>
            <a:pPr algn="just">
              <a:lnSpc>
                <a:spcPts val="34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meeting.</a:t>
            </a:r>
          </a:p>
          <a:p>
            <a:pPr algn="just">
              <a:lnSpc>
                <a:spcPts val="34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Tea </a:t>
            </a:r>
            <a:r>
              <a:rPr lang="en-US" altLang="zh-CN" sz="2200" b="1" dirty="0">
                <a:latin typeface="Times New Roman" panose="02020603050405020304" pitchFamily="18" charset="0"/>
                <a:cs typeface="Times New Roman" panose="02020603050405020304" pitchFamily="18" charset="0"/>
              </a:rPr>
              <a:t>leaves are produced mainly in the south of China </a:t>
            </a:r>
            <a:r>
              <a:rPr lang="en-US" altLang="zh-CN" sz="2200" b="1" dirty="0" smtClean="0">
                <a:latin typeface="Times New Roman" panose="02020603050405020304" pitchFamily="18" charset="0"/>
                <a:cs typeface="Times New Roman" panose="02020603050405020304" pitchFamily="18" charset="0"/>
              </a:rPr>
              <a:t>__________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mild</a:t>
            </a:r>
          </a:p>
          <a:p>
            <a:pPr algn="just">
              <a:lnSpc>
                <a:spcPts val="34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climate and rich soil there.</a:t>
            </a:r>
          </a:p>
          <a:p>
            <a:pPr algn="just">
              <a:lnSpc>
                <a:spcPts val="34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said nothing about it </a:t>
            </a:r>
            <a:r>
              <a:rPr lang="en-US" altLang="zh-CN" sz="2200" b="1" dirty="0" smtClean="0">
                <a:latin typeface="Times New Roman" panose="02020603050405020304" pitchFamily="18" charset="0"/>
                <a:cs typeface="Times New Roman" panose="02020603050405020304" pitchFamily="18" charset="0"/>
              </a:rPr>
              <a:t>__________ </a:t>
            </a:r>
            <a:r>
              <a:rPr lang="en-US" altLang="zh-CN" sz="2200" b="1" dirty="0">
                <a:latin typeface="Times New Roman" panose="02020603050405020304" pitchFamily="18" charset="0"/>
                <a:cs typeface="Times New Roman" panose="02020603050405020304" pitchFamily="18" charset="0"/>
              </a:rPr>
              <a:t>his wife was there.</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696101" y="2675818"/>
            <a:ext cx="4523874" cy="49088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2200" b="1" dirty="0" smtClean="0">
                <a:latin typeface="Times New Roman" panose="02020603050405020304" pitchFamily="18" charset="0"/>
                <a:cs typeface="Times New Roman" panose="02020603050405020304" pitchFamily="18" charset="0"/>
              </a:rPr>
              <a:t>because            </a:t>
            </a:r>
            <a:r>
              <a:rPr lang="en-US" altLang="zh-CN" sz="2200" b="1" dirty="0" err="1" smtClean="0">
                <a:latin typeface="Times New Roman" panose="02020603050405020304" pitchFamily="18" charset="0"/>
                <a:cs typeface="Times New Roman" panose="02020603050405020304" pitchFamily="18" charset="0"/>
              </a:rPr>
              <a:t>because</a:t>
            </a:r>
            <a:r>
              <a:rPr lang="en-US" altLang="zh-CN" sz="2200" b="1" dirty="0" smtClean="0">
                <a:latin typeface="Times New Roman" panose="02020603050405020304" pitchFamily="18" charset="0"/>
                <a:cs typeface="Times New Roman" panose="02020603050405020304" pitchFamily="18" charset="0"/>
              </a:rPr>
              <a:t> of</a:t>
            </a:r>
            <a:endParaRPr lang="zh-CN" altLang="en-US" sz="22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1607967" y="3266148"/>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Because 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3560072" y="3696953"/>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because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8064914" y="4544704"/>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because 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801950" y="5413895"/>
            <a:ext cx="154966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because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363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fade">
                                      <p:cBhvr>
                                        <p:cTn id="14" dur="1000"/>
                                        <p:tgtEl>
                                          <p:spTgt spid="14">
                                            <p:txEl>
                                              <p:pRg st="0" end="0"/>
                                            </p:txEl>
                                          </p:spTgt>
                                        </p:tgtEl>
                                      </p:cBhvr>
                                    </p:animEffect>
                                    <p:anim calcmode="lin" valueType="num">
                                      <p:cBhvr>
                                        <p:cTn id="15"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1000"/>
                                        <p:tgtEl>
                                          <p:spTgt spid="15">
                                            <p:txEl>
                                              <p:pRg st="0" end="0"/>
                                            </p:txEl>
                                          </p:spTgt>
                                        </p:tgtEl>
                                      </p:cBhvr>
                                    </p:animEffect>
                                    <p:anim calcmode="lin" valueType="num">
                                      <p:cBhvr>
                                        <p:cTn id="2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xEl>
                                              <p:pRg st="0" end="0"/>
                                            </p:txEl>
                                          </p:spTgt>
                                        </p:tgtEl>
                                        <p:attrNameLst>
                                          <p:attrName>style.visibility</p:attrName>
                                        </p:attrNameLst>
                                      </p:cBhvr>
                                      <p:to>
                                        <p:strVal val="visible"/>
                                      </p:to>
                                    </p:set>
                                    <p:animEffect transition="in" filter="fade">
                                      <p:cBhvr>
                                        <p:cTn id="28" dur="1000"/>
                                        <p:tgtEl>
                                          <p:spTgt spid="16">
                                            <p:txEl>
                                              <p:pRg st="0" end="0"/>
                                            </p:txEl>
                                          </p:spTgt>
                                        </p:tgtEl>
                                      </p:cBhvr>
                                    </p:animEffect>
                                    <p:anim calcmode="lin" valueType="num">
                                      <p:cBhvr>
                                        <p:cTn id="29"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19" y="1538436"/>
            <a:ext cx="10387153"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5     </a:t>
            </a:r>
            <a:r>
              <a:rPr lang="zh-CN" altLang="en-US" sz="2200" b="1" dirty="0">
                <a:solidFill>
                  <a:srgbClr val="2A85C3"/>
                </a:solidFill>
                <a:latin typeface="Times New Roman" panose="02020603050405020304" pitchFamily="18" charset="0"/>
                <a:cs typeface="Times New Roman" panose="02020603050405020304" pitchFamily="18" charset="0"/>
              </a:rPr>
              <a:t>辨析 </a:t>
            </a:r>
            <a:r>
              <a:rPr lang="en-US" altLang="zh-CN" sz="2200" b="1" dirty="0">
                <a:solidFill>
                  <a:srgbClr val="2A85C3"/>
                </a:solidFill>
                <a:latin typeface="Times New Roman" panose="02020603050405020304" pitchFamily="18" charset="0"/>
                <a:cs typeface="Times New Roman" panose="02020603050405020304" pitchFamily="18" charset="0"/>
              </a:rPr>
              <a:t>compare…with </a:t>
            </a:r>
            <a:r>
              <a:rPr lang="zh-CN" altLang="en-US" sz="2200" b="1" dirty="0">
                <a:solidFill>
                  <a:srgbClr val="2A85C3"/>
                </a:solidFill>
                <a:latin typeface="Times New Roman" panose="02020603050405020304" pitchFamily="18" charset="0"/>
                <a:cs typeface="Times New Roman" panose="02020603050405020304" pitchFamily="18" charset="0"/>
              </a:rPr>
              <a:t>与 </a:t>
            </a:r>
            <a:r>
              <a:rPr lang="en-US" altLang="zh-CN" sz="2200" b="1" dirty="0">
                <a:solidFill>
                  <a:srgbClr val="2A85C3"/>
                </a:solidFill>
                <a:latin typeface="Times New Roman" panose="02020603050405020304" pitchFamily="18" charset="0"/>
                <a:cs typeface="Times New Roman" panose="02020603050405020304" pitchFamily="18" charset="0"/>
              </a:rPr>
              <a:t>compare…to</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sp>
        <p:nvSpPr>
          <p:cNvPr id="2" name="圆角矩形 1"/>
          <p:cNvSpPr/>
          <p:nvPr/>
        </p:nvSpPr>
        <p:spPr>
          <a:xfrm>
            <a:off x="1095176" y="2213808"/>
            <a:ext cx="10022004" cy="380198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65170" y="2398288"/>
            <a:ext cx="8922620" cy="3323987"/>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gn="just">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Why are most children under too much pressure</a:t>
            </a:r>
            <a:r>
              <a:rPr lang="zh-CN" altLang="en-US" sz="2200" b="1" dirty="0">
                <a:latin typeface="Times New Roman" panose="02020603050405020304" pitchFamily="18" charset="0"/>
                <a:cs typeface="Times New Roman" panose="02020603050405020304" pitchFamily="18" charset="0"/>
              </a:rPr>
              <a:t>？</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Because their parents always compare them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others.</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A. with          B. by          C. to          D. in</a:t>
            </a:r>
            <a:endParaRPr lang="en-US" altLang="zh-CN" sz="2200" b="1" dirty="0">
              <a:latin typeface="Times New Roman" panose="02020603050405020304" pitchFamily="18" charset="0"/>
              <a:cs typeface="Times New Roman" panose="02020603050405020304" pitchFamily="18" charset="0"/>
            </a:endParaRPr>
          </a:p>
          <a:p>
            <a:pPr algn="just">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During </a:t>
            </a:r>
            <a:r>
              <a:rPr lang="en-US" altLang="zh-CN" sz="2200" b="1" dirty="0">
                <a:latin typeface="Times New Roman" panose="02020603050405020304" pitchFamily="18" charset="0"/>
                <a:cs typeface="Times New Roman" panose="02020603050405020304" pitchFamily="18" charset="0"/>
              </a:rPr>
              <a:t>a long </a:t>
            </a:r>
            <a:r>
              <a:rPr lang="en-US" altLang="zh-CN" sz="2200" b="1" dirty="0" smtClean="0">
                <a:latin typeface="Times New Roman" panose="02020603050405020304" pitchFamily="18" charset="0"/>
                <a:cs typeface="Times New Roman" panose="02020603050405020304" pitchFamily="18" charset="0"/>
              </a:rPr>
              <a:t>time, we </a:t>
            </a:r>
            <a:r>
              <a:rPr lang="en-US" altLang="zh-CN" sz="2200" b="1" dirty="0">
                <a:latin typeface="Times New Roman" panose="02020603050405020304" pitchFamily="18" charset="0"/>
                <a:cs typeface="Times New Roman" panose="02020603050405020304" pitchFamily="18" charset="0"/>
              </a:rPr>
              <a:t>like to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teachers </a:t>
            </a:r>
            <a:r>
              <a:rPr lang="en-US" altLang="zh-CN" sz="2200" b="1" dirty="0" smtClean="0">
                <a:latin typeface="Times New Roman" panose="02020603050405020304" pitchFamily="18" charset="0"/>
                <a:cs typeface="Times New Roman" panose="02020603050405020304" pitchFamily="18" charset="0"/>
              </a:rPr>
              <a:t>______ </a:t>
            </a:r>
            <a:r>
              <a:rPr lang="en-US" altLang="zh-CN" sz="2200" b="1" dirty="0">
                <a:latin typeface="Times New Roman" panose="02020603050405020304" pitchFamily="18" charset="0"/>
                <a:cs typeface="Times New Roman" panose="02020603050405020304" pitchFamily="18" charset="0"/>
              </a:rPr>
              <a:t>the candles.</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A. compare;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to                B. compare;</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with</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C. regard;</a:t>
            </a:r>
            <a:r>
              <a:rPr lang="zh-CN" altLang="en-US" sz="2200" b="1" dirty="0" smtClean="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as                   D. regard; with</a:t>
            </a:r>
            <a:endParaRPr lang="en-US" altLang="zh-CN" sz="2200" b="1" dirty="0">
              <a:latin typeface="Times New Roman" panose="02020603050405020304" pitchFamily="18" charset="0"/>
              <a:cs typeface="Times New Roman" panose="02020603050405020304" pitchFamily="18" charset="0"/>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动作按钮: 后退或前一项 11">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18657" y="2928673"/>
            <a:ext cx="48126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1318653" y="4306369"/>
            <a:ext cx="48126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711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fade">
                                      <p:cBhvr>
                                        <p:cTn id="14" dur="1000"/>
                                        <p:tgtEl>
                                          <p:spTgt spid="16">
                                            <p:txEl>
                                              <p:pRg st="0" end="0"/>
                                            </p:txEl>
                                          </p:spTgt>
                                        </p:tgtEl>
                                      </p:cBhvr>
                                    </p:animEffect>
                                    <p:anim calcmode="lin" valueType="num">
                                      <p:cBhvr>
                                        <p:cTn id="15"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60519" y="1644311"/>
            <a:ext cx="10646479" cy="501291"/>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知识点 </a:t>
            </a:r>
            <a:r>
              <a:rPr lang="en-US" altLang="zh-CN" sz="2200" b="1" dirty="0">
                <a:solidFill>
                  <a:srgbClr val="2A85C3"/>
                </a:solidFill>
                <a:latin typeface="Times New Roman" panose="02020603050405020304" pitchFamily="18" charset="0"/>
                <a:cs typeface="Times New Roman" panose="02020603050405020304" pitchFamily="18" charset="0"/>
              </a:rPr>
              <a:t>6    </a:t>
            </a:r>
            <a:r>
              <a:rPr lang="zh-CN" altLang="en-US" sz="2200" b="1" dirty="0">
                <a:solidFill>
                  <a:srgbClr val="2A85C3"/>
                </a:solidFill>
                <a:latin typeface="Times New Roman" panose="02020603050405020304" pitchFamily="18" charset="0"/>
                <a:cs typeface="Times New Roman" panose="02020603050405020304" pitchFamily="18" charset="0"/>
              </a:rPr>
              <a:t>简单句和复合句之间的转换（</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4</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sp>
        <p:nvSpPr>
          <p:cNvPr id="2" name="圆角矩形 1"/>
          <p:cNvSpPr/>
          <p:nvPr/>
        </p:nvSpPr>
        <p:spPr>
          <a:xfrm>
            <a:off x="1084995" y="2381360"/>
            <a:ext cx="10022004" cy="335529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474424" y="2572924"/>
            <a:ext cx="9267370" cy="2862322"/>
          </a:xfrm>
          <a:prstGeom prst="rect">
            <a:avLst/>
          </a:prstGeom>
          <a:noFill/>
        </p:spPr>
        <p:txBody>
          <a:bodyPr wrap="square" rtlCol="0">
            <a:spAutoFit/>
          </a:bodyPr>
          <a:lstStyle/>
          <a:p>
            <a:pPr>
              <a:lnSpc>
                <a:spcPts val="3600"/>
              </a:lnSpc>
            </a:pPr>
            <a:r>
              <a:rPr lang="zh-CN" altLang="en-US" sz="2200" b="1" dirty="0" smtClean="0">
                <a:latin typeface="Times New Roman" panose="02020603050405020304" pitchFamily="18" charset="0"/>
                <a:cs typeface="Times New Roman" panose="02020603050405020304" pitchFamily="18" charset="0"/>
              </a:rPr>
              <a:t>小试牛刀</a:t>
            </a:r>
            <a:endParaRPr lang="en-US" altLang="zh-CN" sz="2200" b="1" dirty="0" smtClean="0">
              <a:latin typeface="Times New Roman" panose="02020603050405020304" pitchFamily="18" charset="0"/>
              <a:cs typeface="Times New Roman" panose="02020603050405020304" pitchFamily="18" charset="0"/>
            </a:endParaRPr>
          </a:p>
          <a:p>
            <a:pPr algn="just">
              <a:lnSpc>
                <a:spcPts val="3600"/>
              </a:lnSpc>
            </a:pPr>
            <a:r>
              <a:rPr lang="en-US" altLang="zh-CN" sz="2200" b="1" dirty="0" smtClean="0">
                <a:latin typeface="Times New Roman" panose="02020603050405020304" pitchFamily="18" charset="0"/>
                <a:cs typeface="Times New Roman" panose="02020603050405020304" pitchFamily="18" charset="0"/>
              </a:rPr>
              <a:t>1. The </a:t>
            </a:r>
            <a:r>
              <a:rPr lang="en-US" altLang="zh-CN" sz="2200" b="1" dirty="0">
                <a:latin typeface="Times New Roman" panose="02020603050405020304" pitchFamily="18" charset="0"/>
                <a:cs typeface="Times New Roman" panose="02020603050405020304" pitchFamily="18" charset="0"/>
              </a:rPr>
              <a:t>boy was so happy that he couldn’t say a word when he was </a:t>
            </a:r>
            <a:r>
              <a:rPr lang="en-US" altLang="zh-CN" sz="2200" b="1" dirty="0" smtClean="0">
                <a:latin typeface="Times New Roman" panose="02020603050405020304" pitchFamily="18" charset="0"/>
                <a:cs typeface="Times New Roman" panose="02020603050405020304" pitchFamily="18" charset="0"/>
              </a:rPr>
              <a:t>told news</a:t>
            </a:r>
            <a:r>
              <a:rPr lang="en-US" altLang="zh-CN" sz="2200" b="1" dirty="0">
                <a:latin typeface="Times New Roman" panose="02020603050405020304" pitchFamily="18" charset="0"/>
                <a:cs typeface="Times New Roman" panose="02020603050405020304" pitchFamily="18" charset="0"/>
              </a:rPr>
              <a:t>.</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The </a:t>
            </a:r>
            <a:r>
              <a:rPr lang="en-US" altLang="zh-CN" sz="2200" b="1" dirty="0">
                <a:latin typeface="Times New Roman" panose="02020603050405020304" pitchFamily="18" charset="0"/>
                <a:cs typeface="Times New Roman" panose="02020603050405020304" pitchFamily="18" charset="0"/>
              </a:rPr>
              <a:t>boy was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happy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say a word when he was told </a:t>
            </a:r>
            <a:r>
              <a:rPr lang="en-US" altLang="zh-CN" sz="2200" b="1" dirty="0" smtClean="0">
                <a:latin typeface="Times New Roman" panose="02020603050405020304" pitchFamily="18" charset="0"/>
                <a:cs typeface="Times New Roman" panose="02020603050405020304" pitchFamily="18" charset="0"/>
              </a:rPr>
              <a:t>the</a:t>
            </a:r>
          </a:p>
          <a:p>
            <a:pPr algn="just">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news.</a:t>
            </a:r>
          </a:p>
          <a:p>
            <a:pPr algn="just">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decided that he would buy a digital camera online.</a:t>
            </a:r>
          </a:p>
          <a:p>
            <a:pPr algn="just">
              <a:lnSpc>
                <a:spcPts val="3600"/>
              </a:lnSpc>
            </a:pPr>
            <a:r>
              <a:rPr lang="en-US" altLang="zh-CN" sz="2200" b="1" dirty="0" smtClean="0">
                <a:latin typeface="Times New Roman" panose="02020603050405020304" pitchFamily="18" charset="0"/>
                <a:cs typeface="Times New Roman" panose="02020603050405020304" pitchFamily="18" charset="0"/>
              </a:rPr>
              <a:t>    He </a:t>
            </a:r>
            <a:r>
              <a:rPr lang="en-US" altLang="zh-CN" sz="2200" b="1" dirty="0">
                <a:latin typeface="Times New Roman" panose="02020603050405020304" pitchFamily="18" charset="0"/>
                <a:cs typeface="Times New Roman" panose="02020603050405020304" pitchFamily="18" charset="0"/>
              </a:rPr>
              <a:t>decided </a:t>
            </a:r>
            <a:r>
              <a:rPr lang="en-US" altLang="zh-CN" sz="2200" b="1" dirty="0" smtClean="0">
                <a:latin typeface="Times New Roman" panose="02020603050405020304" pitchFamily="18" charset="0"/>
                <a:cs typeface="Times New Roman" panose="02020603050405020304" pitchFamily="18" charset="0"/>
              </a:rPr>
              <a:t>________ ________ a </a:t>
            </a:r>
            <a:r>
              <a:rPr lang="en-US" altLang="zh-CN" sz="2200" b="1" dirty="0">
                <a:latin typeface="Times New Roman" panose="02020603050405020304" pitchFamily="18" charset="0"/>
                <a:cs typeface="Times New Roman" panose="02020603050405020304" pitchFamily="18" charset="0"/>
              </a:rPr>
              <a:t>digital camera online.</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3" name="文本框 2"/>
          <p:cNvSpPr txBox="1"/>
          <p:nvPr/>
        </p:nvSpPr>
        <p:spPr>
          <a:xfrm>
            <a:off x="3724977" y="3556771"/>
            <a:ext cx="87589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783758" y="3555883"/>
            <a:ext cx="87589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627120" y="4920371"/>
            <a:ext cx="87589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693920" y="4900582"/>
            <a:ext cx="87589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buy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517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2" name="圆角矩形 1"/>
          <p:cNvSpPr/>
          <p:nvPr/>
        </p:nvSpPr>
        <p:spPr>
          <a:xfrm>
            <a:off x="1084995" y="1956442"/>
            <a:ext cx="10022004" cy="329419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lnSpc>
                <a:spcPts val="3600"/>
              </a:lnSpc>
            </a:pPr>
            <a:endParaRPr lang="zh-CN" altLang="en-US" sz="2200">
              <a:ln>
                <a:solidFill>
                  <a:schemeClr val="tx1"/>
                </a:solidFill>
              </a:ln>
              <a:noFill/>
            </a:endParaRPr>
          </a:p>
        </p:txBody>
      </p:sp>
      <p:sp>
        <p:nvSpPr>
          <p:cNvPr id="11" name="文本框 10"/>
          <p:cNvSpPr txBox="1"/>
          <p:nvPr/>
        </p:nvSpPr>
        <p:spPr>
          <a:xfrm>
            <a:off x="1686178" y="2341213"/>
            <a:ext cx="9045992" cy="240065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Could </a:t>
            </a:r>
            <a:r>
              <a:rPr lang="en-US" altLang="zh-CN" sz="2200" b="1" dirty="0">
                <a:latin typeface="Times New Roman" panose="02020603050405020304" pitchFamily="18" charset="0"/>
                <a:cs typeface="Times New Roman" panose="02020603050405020304" pitchFamily="18" charset="0"/>
              </a:rPr>
              <a:t>you please teach me how I can search the Internet?</a:t>
            </a:r>
          </a:p>
          <a:p>
            <a:pPr>
              <a:lnSpc>
                <a:spcPts val="3600"/>
              </a:lnSpc>
            </a:pPr>
            <a:r>
              <a:rPr lang="en-US" altLang="zh-CN" sz="2200" b="1" dirty="0" smtClean="0">
                <a:latin typeface="Times New Roman" panose="02020603050405020304" pitchFamily="18" charset="0"/>
                <a:cs typeface="Times New Roman" panose="02020603050405020304" pitchFamily="18" charset="0"/>
              </a:rPr>
              <a:t>    Could </a:t>
            </a:r>
            <a:r>
              <a:rPr lang="en-US" altLang="zh-CN" sz="2200" b="1" dirty="0">
                <a:latin typeface="Times New Roman" panose="02020603050405020304" pitchFamily="18" charset="0"/>
                <a:cs typeface="Times New Roman" panose="02020603050405020304" pitchFamily="18" charset="0"/>
              </a:rPr>
              <a:t>you please teach me </a:t>
            </a:r>
            <a:r>
              <a:rPr lang="en-US" altLang="zh-CN" sz="2200" b="1" dirty="0" smtClean="0">
                <a:latin typeface="Times New Roman" panose="02020603050405020304" pitchFamily="18" charset="0"/>
                <a:cs typeface="Times New Roman" panose="02020603050405020304" pitchFamily="18" charset="0"/>
              </a:rPr>
              <a:t>________ ________ ________ the </a:t>
            </a:r>
            <a:r>
              <a:rPr lang="en-US" altLang="zh-CN" sz="2200" b="1" dirty="0">
                <a:latin typeface="Times New Roman" panose="02020603050405020304" pitchFamily="18" charset="0"/>
                <a:cs typeface="Times New Roman" panose="02020603050405020304" pitchFamily="18" charset="0"/>
              </a:rPr>
              <a:t>Internet?</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Neil </a:t>
            </a:r>
            <a:r>
              <a:rPr lang="en-US" altLang="zh-CN" sz="2200" b="1" dirty="0">
                <a:latin typeface="Times New Roman" panose="02020603050405020304" pitchFamily="18" charset="0"/>
                <a:cs typeface="Times New Roman" panose="02020603050405020304" pitchFamily="18" charset="0"/>
              </a:rPr>
              <a:t>Armstrong received his student pilot’s </a:t>
            </a:r>
            <a:r>
              <a:rPr lang="en-US" altLang="zh-CN" sz="2200" b="1" dirty="0" err="1">
                <a:latin typeface="Times New Roman" panose="02020603050405020304" pitchFamily="18" charset="0"/>
                <a:cs typeface="Times New Roman" panose="02020603050405020304" pitchFamily="18" charset="0"/>
              </a:rPr>
              <a:t>licence</a:t>
            </a:r>
            <a:r>
              <a:rPr lang="en-US" altLang="zh-CN" sz="2200" b="1" dirty="0">
                <a:latin typeface="Times New Roman" panose="02020603050405020304" pitchFamily="18" charset="0"/>
                <a:cs typeface="Times New Roman" panose="02020603050405020304" pitchFamily="18" charset="0"/>
              </a:rPr>
              <a:t> when he was 16.</a:t>
            </a:r>
          </a:p>
          <a:p>
            <a:pPr>
              <a:lnSpc>
                <a:spcPts val="3600"/>
              </a:lnSpc>
            </a:pPr>
            <a:r>
              <a:rPr lang="en-US" altLang="zh-CN" sz="2200" b="1" dirty="0" smtClean="0">
                <a:latin typeface="Times New Roman" panose="02020603050405020304" pitchFamily="18" charset="0"/>
                <a:cs typeface="Times New Roman" panose="02020603050405020304" pitchFamily="18" charset="0"/>
              </a:rPr>
              <a:t>    Neil </a:t>
            </a:r>
            <a:r>
              <a:rPr lang="en-US" altLang="zh-CN" sz="2200" b="1" dirty="0">
                <a:latin typeface="Times New Roman" panose="02020603050405020304" pitchFamily="18" charset="0"/>
                <a:cs typeface="Times New Roman" panose="02020603050405020304" pitchFamily="18" charset="0"/>
              </a:rPr>
              <a:t>Armstrong received his student pilot’s </a:t>
            </a:r>
            <a:r>
              <a:rPr lang="en-US" altLang="zh-CN" sz="2200" b="1" dirty="0" err="1">
                <a:latin typeface="Times New Roman" panose="02020603050405020304" pitchFamily="18" charset="0"/>
                <a:cs typeface="Times New Roman" panose="02020603050405020304" pitchFamily="18" charset="0"/>
              </a:rPr>
              <a:t>licence</a:t>
            </a:r>
            <a:r>
              <a:rPr lang="en-US" altLang="zh-CN" sz="2200" b="1" dirty="0">
                <a:latin typeface="Times New Roman" panose="02020603050405020304" pitchFamily="18" charset="0"/>
                <a:cs typeface="Times New Roman" panose="02020603050405020304" pitchFamily="18" charset="0"/>
              </a:rPr>
              <a:t> ________ </a:t>
            </a:r>
            <a:r>
              <a:rPr lang="en-US" altLang="zh-CN" sz="2200" b="1" dirty="0" smtClean="0">
                <a:latin typeface="Times New Roman" panose="02020603050405020304" pitchFamily="18" charset="0"/>
                <a:cs typeface="Times New Roman" panose="02020603050405020304" pitchFamily="18" charset="0"/>
              </a:rPr>
              <a:t>________</a:t>
            </a:r>
          </a:p>
          <a:p>
            <a:pPr>
              <a:lnSpc>
                <a:spcPts val="3600"/>
              </a:lnSpc>
            </a:pPr>
            <a:r>
              <a:rPr lang="en-US" altLang="zh-CN" sz="2200" b="1" dirty="0">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________ 16</a:t>
            </a:r>
            <a:r>
              <a:rPr lang="en-US" altLang="zh-CN" sz="2200" b="1" dirty="0">
                <a:latin typeface="Times New Roman" panose="02020603050405020304" pitchFamily="18" charset="0"/>
                <a:cs typeface="Times New Roman" panose="02020603050405020304" pitchFamily="18" charset="0"/>
              </a:rPr>
              <a:t>.</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3" name="动作按钮: 后退或前一项 12">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486400" y="2849615"/>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how</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6841958" y="2845438"/>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7768915" y="2839990"/>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search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8462491" y="3779484"/>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9482769" y="3769858"/>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the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348844" y="4220439"/>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age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598524" y="4219076"/>
            <a:ext cx="102027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453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1000"/>
                                        <p:tgtEl>
                                          <p:spTgt spid="17"/>
                                        </p:tgtEl>
                                      </p:cBhvr>
                                    </p:animEffect>
                                    <p:anim calcmode="lin" valueType="num">
                                      <p:cBhvr>
                                        <p:cTn id="35" dur="1000" fill="hold"/>
                                        <p:tgtEl>
                                          <p:spTgt spid="17"/>
                                        </p:tgtEl>
                                        <p:attrNameLst>
                                          <p:attrName>ppt_x</p:attrName>
                                        </p:attrNameLst>
                                      </p:cBhvr>
                                      <p:tavLst>
                                        <p:tav tm="0">
                                          <p:val>
                                            <p:strVal val="#ppt_x"/>
                                          </p:val>
                                        </p:tav>
                                        <p:tav tm="100000">
                                          <p:val>
                                            <p:strVal val="#ppt_x"/>
                                          </p:val>
                                        </p:tav>
                                      </p:tavLst>
                                    </p:anim>
                                    <p:anim calcmode="lin" valueType="num">
                                      <p:cBhvr>
                                        <p:cTn id="36" dur="100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4" grpId="0"/>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01" y="1443407"/>
            <a:ext cx="3955984" cy="821436"/>
          </a:xfrm>
          <a:prstGeom prst="rect">
            <a:avLst/>
          </a:prstGeom>
        </p:spPr>
      </p:pic>
      <p:sp>
        <p:nvSpPr>
          <p:cNvPr id="3" name="文本框 2"/>
          <p:cNvSpPr txBox="1"/>
          <p:nvPr/>
        </p:nvSpPr>
        <p:spPr>
          <a:xfrm>
            <a:off x="1124881" y="1707101"/>
            <a:ext cx="2050181"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重点指导航标</a:t>
            </a:r>
            <a:endParaRPr lang="zh-CN" altLang="en-US" sz="2200" dirty="0">
              <a:solidFill>
                <a:schemeClr val="bg1"/>
              </a:solidFill>
              <a:latin typeface="黑体" panose="02010609060101010101" pitchFamily="49" charset="-122"/>
              <a:ea typeface="黑体" panose="02010609060101010101" pitchFamily="49" charset="-122"/>
            </a:endParaRPr>
          </a:p>
        </p:txBody>
      </p:sp>
      <p:sp>
        <p:nvSpPr>
          <p:cNvPr id="7" name="文本框 6"/>
          <p:cNvSpPr txBox="1"/>
          <p:nvPr/>
        </p:nvSpPr>
        <p:spPr>
          <a:xfrm>
            <a:off x="401074" y="2223440"/>
            <a:ext cx="6134479" cy="3785652"/>
          </a:xfrm>
          <a:prstGeom prst="rect">
            <a:avLst/>
          </a:prstGeom>
          <a:noFill/>
        </p:spPr>
        <p:txBody>
          <a:bodyPr wrap="square" rtlCol="0">
            <a:spAutoFit/>
          </a:bodyPr>
          <a:lstStyle/>
          <a:p>
            <a:pPr>
              <a:lnSpc>
                <a:spcPts val="3600"/>
              </a:lnSpc>
            </a:pP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一、重点词汇</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Unit 3</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smooth—__________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satisfy—</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lay—</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过去式）</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proper—</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sure—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反义词）</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complete—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p:txBody>
      </p:sp>
      <p:sp>
        <p:nvSpPr>
          <p:cNvPr id="11" name="文本框 10"/>
          <p:cNvSpPr txBox="1"/>
          <p:nvPr/>
        </p:nvSpPr>
        <p:spPr>
          <a:xfrm>
            <a:off x="5957504" y="2676278"/>
            <a:ext cx="5871946" cy="332398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a:t>
            </a:r>
            <a:r>
              <a:rPr lang="en-US" altLang="zh-CN" sz="2200" b="1" dirty="0" smtClean="0">
                <a:latin typeface="Times New Roman" panose="02020603050405020304" pitchFamily="18" charset="0"/>
                <a:cs typeface="Times New Roman" panose="02020603050405020304" pitchFamily="18" charset="0"/>
              </a:rPr>
              <a:t>. crowd—</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decrease—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反义词）</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comfortable—______________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反义词）</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taste—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special—</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rapid—</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副词）</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3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948413" y="577516"/>
            <a:ext cx="1925052" cy="616017"/>
          </a:xfrm>
          <a:prstGeom prst="rect">
            <a:avLst/>
          </a:prstGeom>
          <a:noFill/>
        </p:spPr>
        <p:txBody>
          <a:bodyPr wrap="square" rtlCol="0">
            <a:spAutoFit/>
          </a:bodyPr>
          <a:lstStyle/>
          <a:p>
            <a:endParaRPr lang="zh-CN" altLang="en-US" dirty="0"/>
          </a:p>
        </p:txBody>
      </p:sp>
      <p:sp>
        <p:nvSpPr>
          <p:cNvPr id="5" name="文本框 4"/>
          <p:cNvSpPr txBox="1"/>
          <p:nvPr/>
        </p:nvSpPr>
        <p:spPr>
          <a:xfrm>
            <a:off x="1961003" y="3184802"/>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smoothly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1919140" y="3658488"/>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satisfied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1730017" y="4106550"/>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lain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1981035" y="4554612"/>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properly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1730016" y="5037433"/>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unsure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066494" y="5472297"/>
            <a:ext cx="154866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completely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3" name="文本框 32"/>
          <p:cNvSpPr txBox="1"/>
          <p:nvPr/>
        </p:nvSpPr>
        <p:spPr>
          <a:xfrm>
            <a:off x="7412436" y="3206835"/>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crowded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4" name="文本框 33"/>
          <p:cNvSpPr txBox="1"/>
          <p:nvPr/>
        </p:nvSpPr>
        <p:spPr>
          <a:xfrm>
            <a:off x="7697038" y="3640421"/>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increase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5" name="文本框 34"/>
          <p:cNvSpPr txBox="1"/>
          <p:nvPr/>
        </p:nvSpPr>
        <p:spPr>
          <a:xfrm>
            <a:off x="8051344" y="4104038"/>
            <a:ext cx="1977608"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uncomfortable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6" name="文本框 35"/>
          <p:cNvSpPr txBox="1"/>
          <p:nvPr/>
        </p:nvSpPr>
        <p:spPr>
          <a:xfrm>
            <a:off x="7514453" y="4545336"/>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tasty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7" name="文本框 36"/>
          <p:cNvSpPr txBox="1"/>
          <p:nvPr/>
        </p:nvSpPr>
        <p:spPr>
          <a:xfrm>
            <a:off x="7527386" y="5009191"/>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specially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8" name="文本框 37"/>
          <p:cNvSpPr txBox="1"/>
          <p:nvPr/>
        </p:nvSpPr>
        <p:spPr>
          <a:xfrm>
            <a:off x="7412435" y="5458706"/>
            <a:ext cx="13660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rapidly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452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1000"/>
                                        <p:tgtEl>
                                          <p:spTgt spid="21">
                                            <p:txEl>
                                              <p:pRg st="0" end="0"/>
                                            </p:txEl>
                                          </p:spTgt>
                                        </p:tgtEl>
                                      </p:cBhvr>
                                    </p:animEffect>
                                    <p:anim calcmode="lin" valueType="num">
                                      <p:cBhvr>
                                        <p:cTn id="15"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1000"/>
                                        <p:tgtEl>
                                          <p:spTgt spid="22">
                                            <p:txEl>
                                              <p:pRg st="0" end="0"/>
                                            </p:txEl>
                                          </p:spTgt>
                                        </p:tgtEl>
                                      </p:cBhvr>
                                    </p:animEffect>
                                    <p:anim calcmode="lin" valueType="num">
                                      <p:cBhvr>
                                        <p:cTn id="22"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1000"/>
                                        <p:tgtEl>
                                          <p:spTgt spid="23">
                                            <p:txEl>
                                              <p:pRg st="0" end="0"/>
                                            </p:txEl>
                                          </p:spTgt>
                                        </p:tgtEl>
                                      </p:cBhvr>
                                    </p:animEffect>
                                    <p:anim calcmode="lin" valueType="num">
                                      <p:cBhvr>
                                        <p:cTn id="29"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5">
                                            <p:txEl>
                                              <p:pRg st="0" end="0"/>
                                            </p:txEl>
                                          </p:spTgt>
                                        </p:tgtEl>
                                        <p:attrNameLst>
                                          <p:attrName>style.visibility</p:attrName>
                                        </p:attrNameLst>
                                      </p:cBhvr>
                                      <p:to>
                                        <p:strVal val="visible"/>
                                      </p:to>
                                    </p:set>
                                    <p:animEffect transition="in" filter="fade">
                                      <p:cBhvr>
                                        <p:cTn id="35" dur="1000"/>
                                        <p:tgtEl>
                                          <p:spTgt spid="25">
                                            <p:txEl>
                                              <p:pRg st="0" end="0"/>
                                            </p:txEl>
                                          </p:spTgt>
                                        </p:tgtEl>
                                      </p:cBhvr>
                                    </p:animEffect>
                                    <p:anim calcmode="lin" valueType="num">
                                      <p:cBhvr>
                                        <p:cTn id="36"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6">
                                            <p:txEl>
                                              <p:pRg st="0" end="0"/>
                                            </p:txEl>
                                          </p:spTgt>
                                        </p:tgtEl>
                                        <p:attrNameLst>
                                          <p:attrName>style.visibility</p:attrName>
                                        </p:attrNameLst>
                                      </p:cBhvr>
                                      <p:to>
                                        <p:strVal val="visible"/>
                                      </p:to>
                                    </p:set>
                                    <p:animEffect transition="in" filter="fade">
                                      <p:cBhvr>
                                        <p:cTn id="42" dur="1000"/>
                                        <p:tgtEl>
                                          <p:spTgt spid="26">
                                            <p:txEl>
                                              <p:pRg st="0" end="0"/>
                                            </p:txEl>
                                          </p:spTgt>
                                        </p:tgtEl>
                                      </p:cBhvr>
                                    </p:animEffect>
                                    <p:anim calcmode="lin" valueType="num">
                                      <p:cBhvr>
                                        <p:cTn id="43"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3">
                                            <p:txEl>
                                              <p:pRg st="0" end="0"/>
                                            </p:txEl>
                                          </p:spTgt>
                                        </p:tgtEl>
                                        <p:attrNameLst>
                                          <p:attrName>style.visibility</p:attrName>
                                        </p:attrNameLst>
                                      </p:cBhvr>
                                      <p:to>
                                        <p:strVal val="visible"/>
                                      </p:to>
                                    </p:set>
                                    <p:animEffect transition="in" filter="fade">
                                      <p:cBhvr>
                                        <p:cTn id="49" dur="1000"/>
                                        <p:tgtEl>
                                          <p:spTgt spid="33">
                                            <p:txEl>
                                              <p:pRg st="0" end="0"/>
                                            </p:txEl>
                                          </p:spTgt>
                                        </p:tgtEl>
                                      </p:cBhvr>
                                    </p:animEffect>
                                    <p:anim calcmode="lin" valueType="num">
                                      <p:cBhvr>
                                        <p:cTn id="50" dur="10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4">
                                            <p:txEl>
                                              <p:pRg st="0" end="0"/>
                                            </p:txEl>
                                          </p:spTgt>
                                        </p:tgtEl>
                                        <p:attrNameLst>
                                          <p:attrName>style.visibility</p:attrName>
                                        </p:attrNameLst>
                                      </p:cBhvr>
                                      <p:to>
                                        <p:strVal val="visible"/>
                                      </p:to>
                                    </p:set>
                                    <p:animEffect transition="in" filter="fade">
                                      <p:cBhvr>
                                        <p:cTn id="56" dur="1000"/>
                                        <p:tgtEl>
                                          <p:spTgt spid="34">
                                            <p:txEl>
                                              <p:pRg st="0" end="0"/>
                                            </p:txEl>
                                          </p:spTgt>
                                        </p:tgtEl>
                                      </p:cBhvr>
                                    </p:animEffect>
                                    <p:anim calcmode="lin" valueType="num">
                                      <p:cBhvr>
                                        <p:cTn id="57"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5">
                                            <p:txEl>
                                              <p:pRg st="0" end="0"/>
                                            </p:txEl>
                                          </p:spTgt>
                                        </p:tgtEl>
                                        <p:attrNameLst>
                                          <p:attrName>style.visibility</p:attrName>
                                        </p:attrNameLst>
                                      </p:cBhvr>
                                      <p:to>
                                        <p:strVal val="visible"/>
                                      </p:to>
                                    </p:set>
                                    <p:animEffect transition="in" filter="fade">
                                      <p:cBhvr>
                                        <p:cTn id="63" dur="1000"/>
                                        <p:tgtEl>
                                          <p:spTgt spid="35">
                                            <p:txEl>
                                              <p:pRg st="0" end="0"/>
                                            </p:txEl>
                                          </p:spTgt>
                                        </p:tgtEl>
                                      </p:cBhvr>
                                    </p:animEffect>
                                    <p:anim calcmode="lin" valueType="num">
                                      <p:cBhvr>
                                        <p:cTn id="64" dur="10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5" dur="1000" fill="hold"/>
                                        <p:tgtEl>
                                          <p:spTgt spid="3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1000"/>
                                        <p:tgtEl>
                                          <p:spTgt spid="36">
                                            <p:txEl>
                                              <p:pRg st="0" end="0"/>
                                            </p:txEl>
                                          </p:spTgt>
                                        </p:tgtEl>
                                      </p:cBhvr>
                                    </p:animEffect>
                                    <p:anim calcmode="lin" valueType="num">
                                      <p:cBhvr>
                                        <p:cTn id="71" dur="10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72" dur="10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37">
                                            <p:txEl>
                                              <p:pRg st="0" end="0"/>
                                            </p:txEl>
                                          </p:spTgt>
                                        </p:tgtEl>
                                        <p:attrNameLst>
                                          <p:attrName>style.visibility</p:attrName>
                                        </p:attrNameLst>
                                      </p:cBhvr>
                                      <p:to>
                                        <p:strVal val="visible"/>
                                      </p:to>
                                    </p:set>
                                    <p:animEffect transition="in" filter="fade">
                                      <p:cBhvr>
                                        <p:cTn id="77" dur="1000"/>
                                        <p:tgtEl>
                                          <p:spTgt spid="37">
                                            <p:txEl>
                                              <p:pRg st="0" end="0"/>
                                            </p:txEl>
                                          </p:spTgt>
                                        </p:tgtEl>
                                      </p:cBhvr>
                                    </p:animEffect>
                                    <p:anim calcmode="lin" valueType="num">
                                      <p:cBhvr>
                                        <p:cTn id="78"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38">
                                            <p:txEl>
                                              <p:pRg st="0" end="0"/>
                                            </p:txEl>
                                          </p:spTgt>
                                        </p:tgtEl>
                                        <p:attrNameLst>
                                          <p:attrName>style.visibility</p:attrName>
                                        </p:attrNameLst>
                                      </p:cBhvr>
                                      <p:to>
                                        <p:strVal val="visible"/>
                                      </p:to>
                                    </p:set>
                                    <p:animEffect transition="in" filter="fade">
                                      <p:cBhvr>
                                        <p:cTn id="84" dur="1000"/>
                                        <p:tgtEl>
                                          <p:spTgt spid="38">
                                            <p:txEl>
                                              <p:pRg st="0" end="0"/>
                                            </p:txEl>
                                          </p:spTgt>
                                        </p:tgtEl>
                                      </p:cBhvr>
                                    </p:animEffect>
                                    <p:anim calcmode="lin" valueType="num">
                                      <p:cBhvr>
                                        <p:cTn id="85" dur="10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86" dur="1000" fill="hold"/>
                                        <p:tgtEl>
                                          <p:spTgt spid="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10" name="文本框 9"/>
          <p:cNvSpPr txBox="1"/>
          <p:nvPr/>
        </p:nvSpPr>
        <p:spPr>
          <a:xfrm>
            <a:off x="462784" y="1799068"/>
            <a:ext cx="5331623" cy="193899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agree—__________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possible—</a:t>
            </a:r>
            <a:r>
              <a:rPr lang="en-US" altLang="zh-CN" sz="2200" b="1" dirty="0">
                <a:latin typeface="Times New Roman" panose="02020603050405020304" pitchFamily="18" charset="0"/>
                <a:cs typeface="Times New Roman" panose="02020603050405020304" pitchFamily="18" charset="0"/>
              </a:rPr>
              <a:t>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a:p>
            <a:pPr>
              <a:lnSpc>
                <a:spcPts val="3600"/>
              </a:lnSpc>
            </a:pPr>
            <a:r>
              <a:rPr lang="en-US" altLang="zh-CN" sz="2200" b="1" dirty="0">
                <a:latin typeface="Times New Roman" panose="02020603050405020304" pitchFamily="18" charset="0"/>
                <a:cs typeface="Times New Roman" panose="02020603050405020304" pitchFamily="18" charset="0"/>
              </a:rPr>
              <a:t>9</a:t>
            </a:r>
            <a:r>
              <a:rPr lang="en-US" altLang="zh-CN" sz="2200" b="1" dirty="0" smtClean="0">
                <a:latin typeface="Times New Roman" panose="02020603050405020304" pitchFamily="18" charset="0"/>
                <a:cs typeface="Times New Roman" panose="02020603050405020304" pitchFamily="18" charset="0"/>
              </a:rPr>
              <a:t>. challenge—____________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形容词）</a:t>
            </a:r>
          </a:p>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entertain—______________</a:t>
            </a:r>
            <a:r>
              <a:rPr lang="zh-CN" altLang="en-US" sz="2200" b="1" dirty="0" smtClean="0">
                <a:latin typeface="Times New Roman" panose="02020603050405020304" pitchFamily="18" charset="0"/>
                <a:cs typeface="Times New Roman" panose="02020603050405020304" pitchFamily="18" charset="0"/>
              </a:rPr>
              <a:t>（</a:t>
            </a:r>
            <a:r>
              <a:rPr lang="zh-CN" altLang="en-US" sz="2200" b="1" dirty="0">
                <a:latin typeface="Times New Roman" panose="02020603050405020304" pitchFamily="18" charset="0"/>
                <a:cs typeface="Times New Roman" panose="02020603050405020304" pitchFamily="18" charset="0"/>
              </a:rPr>
              <a:t>名词）</a:t>
            </a: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9" name="文本框 1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4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740665" y="1843136"/>
            <a:ext cx="155337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agreement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2047301" y="2296057"/>
            <a:ext cx="155337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possibility</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2267443" y="2756495"/>
            <a:ext cx="155337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challenging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2330165" y="3224082"/>
            <a:ext cx="192775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entertainment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333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1000"/>
                                        <p:tgtEl>
                                          <p:spTgt spid="20">
                                            <p:txEl>
                                              <p:pRg st="0" end="0"/>
                                            </p:txEl>
                                          </p:spTgt>
                                        </p:tgtEl>
                                      </p:cBhvr>
                                    </p:animEffect>
                                    <p:anim calcmode="lin" valueType="num">
                                      <p:cBhvr>
                                        <p:cTn id="15"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
                                            <p:txEl>
                                              <p:pRg st="0" end="0"/>
                                            </p:txEl>
                                          </p:spTgt>
                                        </p:tgtEl>
                                        <p:attrNameLst>
                                          <p:attrName>style.visibility</p:attrName>
                                        </p:attrNameLst>
                                      </p:cBhvr>
                                      <p:to>
                                        <p:strVal val="visible"/>
                                      </p:to>
                                    </p:set>
                                    <p:animEffect transition="in" filter="fade">
                                      <p:cBhvr>
                                        <p:cTn id="21" dur="1000"/>
                                        <p:tgtEl>
                                          <p:spTgt spid="21">
                                            <p:txEl>
                                              <p:pRg st="0" end="0"/>
                                            </p:txEl>
                                          </p:spTgt>
                                        </p:tgtEl>
                                      </p:cBhvr>
                                    </p:animEffect>
                                    <p:anim calcmode="lin" valueType="num">
                                      <p:cBhvr>
                                        <p:cTn id="22"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fade">
                                      <p:cBhvr>
                                        <p:cTn id="28" dur="1000"/>
                                        <p:tgtEl>
                                          <p:spTgt spid="22">
                                            <p:txEl>
                                              <p:pRg st="0" end="0"/>
                                            </p:txEl>
                                          </p:spTgt>
                                        </p:tgtEl>
                                      </p:cBhvr>
                                    </p:animEffect>
                                    <p:anim calcmode="lin" valueType="num">
                                      <p:cBhvr>
                                        <p:cTn id="2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95699" y="1703676"/>
            <a:ext cx="5353923" cy="3323987"/>
          </a:xfrm>
          <a:prstGeom prst="rect">
            <a:avLst/>
          </a:prstGeom>
          <a:noFill/>
        </p:spPr>
        <p:txBody>
          <a:bodyPr wrap="square" rtlCol="0">
            <a:spAutoFit/>
          </a:bodyPr>
          <a:lstStyle/>
          <a:p>
            <a:pPr>
              <a:lnSpc>
                <a:spcPts val="3600"/>
              </a:lnSpc>
            </a:pPr>
            <a:r>
              <a:rPr lang="zh-CN" altLang="en-US" sz="2200" b="1" dirty="0">
                <a:latin typeface="华文中宋" panose="02010600040101010101" pitchFamily="2" charset="-122"/>
                <a:ea typeface="华文中宋" panose="02010600040101010101" pitchFamily="2" charset="-122"/>
                <a:cs typeface="Times New Roman" panose="02020603050405020304" pitchFamily="18" charset="0"/>
              </a:rPr>
              <a:t>二</a:t>
            </a:r>
            <a:r>
              <a:rPr lang="zh-CN" altLang="en-US" sz="2200" b="1" dirty="0" smtClean="0">
                <a:latin typeface="华文中宋" panose="02010600040101010101" pitchFamily="2" charset="-122"/>
                <a:ea typeface="华文中宋" panose="02010600040101010101" pitchFamily="2" charset="-122"/>
                <a:cs typeface="Times New Roman" panose="02020603050405020304" pitchFamily="18" charset="0"/>
              </a:rPr>
              <a:t>、重点短语</a:t>
            </a:r>
            <a:endParaRPr lang="en-US" altLang="zh-CN" sz="2200" b="1" dirty="0" smtClean="0">
              <a:latin typeface="华文中宋" panose="02010600040101010101" pitchFamily="2" charset="-122"/>
              <a:ea typeface="华文中宋" panose="02010600040101010101" pitchFamily="2" charset="-122"/>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Unit 3</a:t>
            </a:r>
          </a:p>
          <a:p>
            <a:pPr>
              <a:lnSpc>
                <a:spcPts val="3600"/>
              </a:lnSpc>
            </a:pPr>
            <a:r>
              <a:rPr lang="en-US" altLang="zh-CN" sz="2200" b="1" dirty="0">
                <a:latin typeface="Times New Roman" panose="02020603050405020304" pitchFamily="18" charset="0"/>
                <a:cs typeface="Times New Roman" panose="02020603050405020304" pitchFamily="18" charset="0"/>
              </a:rPr>
              <a:t>1.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________   </a:t>
            </a:r>
            <a:r>
              <a:rPr lang="zh-CN" altLang="en-US" sz="2200" b="1" dirty="0">
                <a:latin typeface="Times New Roman" panose="02020603050405020304" pitchFamily="18" charset="0"/>
                <a:cs typeface="Times New Roman" panose="02020603050405020304" pitchFamily="18" charset="0"/>
              </a:rPr>
              <a:t>在将来</a:t>
            </a:r>
          </a:p>
          <a:p>
            <a:pPr>
              <a:lnSpc>
                <a:spcPts val="3600"/>
              </a:lnSpc>
            </a:pPr>
            <a:r>
              <a:rPr lang="en-US" altLang="zh-CN" sz="2200" b="1" dirty="0">
                <a:latin typeface="Times New Roman" panose="02020603050405020304" pitchFamily="18" charset="0"/>
                <a:cs typeface="Times New Roman" panose="02020603050405020304" pitchFamily="18" charset="0"/>
              </a:rPr>
              <a:t>2</a:t>
            </a:r>
            <a:r>
              <a:rPr lang="en-US" altLang="zh-CN" sz="2200" b="1" dirty="0" smtClean="0">
                <a:latin typeface="Times New Roman" panose="02020603050405020304" pitchFamily="18" charset="0"/>
                <a:cs typeface="Times New Roman" panose="02020603050405020304" pitchFamily="18" charset="0"/>
              </a:rPr>
              <a:t>. no ________   </a:t>
            </a:r>
            <a:r>
              <a:rPr lang="zh-CN" altLang="en-US" sz="2200" b="1" dirty="0">
                <a:latin typeface="Times New Roman" panose="02020603050405020304" pitchFamily="18" charset="0"/>
                <a:cs typeface="Times New Roman" panose="02020603050405020304" pitchFamily="18" charset="0"/>
              </a:rPr>
              <a:t>不再</a:t>
            </a:r>
          </a:p>
          <a:p>
            <a:pPr>
              <a:lnSpc>
                <a:spcPts val="3600"/>
              </a:lnSpc>
            </a:pPr>
            <a:r>
              <a:rPr lang="en-US" altLang="zh-CN" sz="2200" b="1" dirty="0">
                <a:latin typeface="Times New Roman" panose="02020603050405020304" pitchFamily="18" charset="0"/>
                <a:cs typeface="Times New Roman" panose="02020603050405020304" pitchFamily="18" charset="0"/>
              </a:rPr>
              <a:t>3</a:t>
            </a:r>
            <a:r>
              <a:rPr lang="en-US" altLang="zh-CN" sz="2200" b="1" dirty="0" smtClean="0">
                <a:latin typeface="Times New Roman" panose="02020603050405020304" pitchFamily="18" charset="0"/>
                <a:cs typeface="Times New Roman" panose="02020603050405020304" pitchFamily="18" charset="0"/>
              </a:rPr>
              <a:t>. help </a:t>
            </a:r>
            <a:r>
              <a:rPr lang="en-US" altLang="zh-CN" sz="2200" b="1" dirty="0">
                <a:latin typeface="Times New Roman" panose="02020603050405020304" pitchFamily="18" charset="0"/>
                <a:cs typeface="Times New Roman" panose="02020603050405020304" pitchFamily="18" charset="0"/>
              </a:rPr>
              <a:t>sb.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err="1" smtClean="0">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帮助</a:t>
            </a:r>
            <a:r>
              <a:rPr lang="zh-CN" altLang="en-US" sz="2200" b="1" dirty="0">
                <a:latin typeface="Times New Roman" panose="02020603050405020304" pitchFamily="18" charset="0"/>
                <a:cs typeface="Times New Roman" panose="02020603050405020304" pitchFamily="18" charset="0"/>
              </a:rPr>
              <a:t>某人做某事</a:t>
            </a:r>
          </a:p>
          <a:p>
            <a:pPr>
              <a:lnSpc>
                <a:spcPts val="3600"/>
              </a:lnSpc>
            </a:pPr>
            <a:r>
              <a:rPr lang="en-US" altLang="zh-CN" sz="2200" b="1" dirty="0">
                <a:latin typeface="Times New Roman" panose="02020603050405020304" pitchFamily="18" charset="0"/>
                <a:cs typeface="Times New Roman" panose="02020603050405020304" pitchFamily="18" charset="0"/>
              </a:rPr>
              <a:t>4.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that </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以致</a:t>
            </a:r>
            <a:r>
              <a:rPr lang="zh-CN" altLang="en-US" sz="2200" b="1" dirty="0">
                <a:latin typeface="Times New Roman" panose="02020603050405020304" pitchFamily="18" charset="0"/>
                <a:cs typeface="Times New Roman" panose="02020603050405020304" pitchFamily="18" charset="0"/>
              </a:rPr>
              <a:t>，以便</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as ________   </a:t>
            </a:r>
            <a:r>
              <a:rPr lang="zh-CN" altLang="en-US" sz="2200" b="1" dirty="0">
                <a:latin typeface="Times New Roman" panose="02020603050405020304" pitchFamily="18" charset="0"/>
                <a:cs typeface="Times New Roman" panose="02020603050405020304" pitchFamily="18" charset="0"/>
              </a:rPr>
              <a:t>也</a:t>
            </a:r>
            <a:endParaRPr lang="zh-CN" altLang="en-US" sz="2200" b="1" dirty="0">
              <a:latin typeface="+mn-ea"/>
              <a:cs typeface="Times New Roman" panose="02020603050405020304" pitchFamily="18"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5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961246" y="2610863"/>
            <a:ext cx="5617946" cy="240065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in ________   </a:t>
            </a:r>
            <a:r>
              <a:rPr lang="zh-CN" altLang="en-US" sz="2200" b="1" dirty="0">
                <a:latin typeface="Times New Roman" panose="02020603050405020304" pitchFamily="18" charset="0"/>
                <a:cs typeface="Times New Roman" panose="02020603050405020304" pitchFamily="18" charset="0"/>
              </a:rPr>
              <a:t>大体上</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go ________   </a:t>
            </a:r>
            <a:r>
              <a:rPr lang="zh-CN" altLang="en-US" sz="2200" b="1" dirty="0" smtClean="0">
                <a:latin typeface="Times New Roman" panose="02020603050405020304" pitchFamily="18" charset="0"/>
                <a:cs typeface="Times New Roman" panose="02020603050405020304" pitchFamily="18" charset="0"/>
              </a:rPr>
              <a:t>出错；出</a:t>
            </a:r>
            <a:r>
              <a:rPr lang="zh-CN" altLang="en-US" sz="2200" b="1" dirty="0">
                <a:latin typeface="Times New Roman" panose="02020603050405020304" pitchFamily="18" charset="0"/>
                <a:cs typeface="Times New Roman" panose="02020603050405020304" pitchFamily="18" charset="0"/>
              </a:rPr>
              <a:t>故障</a:t>
            </a:r>
          </a:p>
          <a:p>
            <a:pPr>
              <a:lnSpc>
                <a:spcPts val="3600"/>
              </a:lnSpc>
            </a:pPr>
            <a:r>
              <a:rPr lang="en-US" altLang="zh-CN" sz="2200" b="1" dirty="0">
                <a:latin typeface="Times New Roman" panose="02020603050405020304" pitchFamily="18" charset="0"/>
                <a:cs typeface="Times New Roman" panose="02020603050405020304" pitchFamily="18" charset="0"/>
              </a:rPr>
              <a:t>8</a:t>
            </a:r>
            <a:r>
              <a:rPr lang="en-US" altLang="zh-CN" sz="2200" b="1" dirty="0" smtClean="0">
                <a:latin typeface="Times New Roman" panose="02020603050405020304" pitchFamily="18" charset="0"/>
                <a:cs typeface="Times New Roman" panose="02020603050405020304" pitchFamily="18" charset="0"/>
              </a:rPr>
              <a:t>. knock ________   </a:t>
            </a:r>
            <a:r>
              <a:rPr lang="zh-CN" altLang="en-US" sz="2200" b="1" dirty="0">
                <a:latin typeface="Times New Roman" panose="02020603050405020304" pitchFamily="18" charset="0"/>
                <a:cs typeface="Times New Roman" panose="02020603050405020304" pitchFamily="18" charset="0"/>
              </a:rPr>
              <a:t>撞倒</a:t>
            </a:r>
          </a:p>
          <a:p>
            <a:pPr>
              <a:lnSpc>
                <a:spcPts val="3600"/>
              </a:lnSpc>
            </a:pPr>
            <a:r>
              <a:rPr lang="en-US" altLang="zh-CN" sz="2200" b="1" dirty="0">
                <a:latin typeface="Times New Roman" panose="02020603050405020304" pitchFamily="18" charset="0"/>
                <a:cs typeface="Times New Roman" panose="02020603050405020304" pitchFamily="18" charset="0"/>
              </a:rPr>
              <a:t>9.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 </a:t>
            </a:r>
            <a:r>
              <a:rPr lang="en-US" altLang="zh-CN" sz="2200" b="1" dirty="0" smtClean="0">
                <a:latin typeface="Times New Roman" panose="02020603050405020304" pitchFamily="18" charset="0"/>
                <a:cs typeface="Times New Roman" panose="02020603050405020304" pitchFamily="18" charset="0"/>
              </a:rPr>
              <a:t>________   </a:t>
            </a:r>
            <a:r>
              <a:rPr lang="zh-CN" altLang="en-US" sz="2200" b="1" dirty="0" smtClean="0">
                <a:latin typeface="Times New Roman" panose="02020603050405020304" pitchFamily="18" charset="0"/>
                <a:cs typeface="Times New Roman" panose="02020603050405020304" pitchFamily="18" charset="0"/>
              </a:rPr>
              <a:t>最后，终于</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10</a:t>
            </a:r>
            <a:r>
              <a:rPr lang="en-US" altLang="zh-CN" sz="2200" b="1" dirty="0" smtClean="0">
                <a:latin typeface="Times New Roman" panose="02020603050405020304" pitchFamily="18" charset="0"/>
                <a:cs typeface="Times New Roman" panose="02020603050405020304" pitchFamily="18" charset="0"/>
              </a:rPr>
              <a:t>. look ________   </a:t>
            </a:r>
            <a:r>
              <a:rPr lang="zh-CN" altLang="en-US" sz="2200" b="1" dirty="0">
                <a:latin typeface="Times New Roman" panose="02020603050405020304" pitchFamily="18" charset="0"/>
                <a:cs typeface="Times New Roman" panose="02020603050405020304" pitchFamily="18" charset="0"/>
              </a:rPr>
              <a:t>照看，照顾</a:t>
            </a:r>
          </a:p>
        </p:txBody>
      </p:sp>
      <p:sp>
        <p:nvSpPr>
          <p:cNvPr id="2" name="文本框 1"/>
          <p:cNvSpPr txBox="1"/>
          <p:nvPr/>
        </p:nvSpPr>
        <p:spPr>
          <a:xfrm>
            <a:off x="1211857" y="2688879"/>
            <a:ext cx="5838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2609162" y="2688878"/>
            <a:ext cx="97131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future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1310091" y="3130782"/>
            <a:ext cx="97131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longer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061577" y="3602540"/>
            <a:ext cx="97131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with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1211857" y="4044444"/>
            <a:ext cx="97131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373737" y="4513831"/>
            <a:ext cx="971319"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well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6663940" y="2661395"/>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general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6731315" y="3110140"/>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wrong</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7337623" y="3581818"/>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over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6663939" y="4033427"/>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178414" y="4031955"/>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end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7151711" y="4510967"/>
            <a:ext cx="1212617"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after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6659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fade">
                                      <p:cBhvr>
                                        <p:cTn id="19" dur="1000"/>
                                        <p:tgtEl>
                                          <p:spTgt spid="22">
                                            <p:txEl>
                                              <p:pRg st="0" end="0"/>
                                            </p:txEl>
                                          </p:spTgt>
                                        </p:tgtEl>
                                      </p:cBhvr>
                                    </p:animEffect>
                                    <p:anim calcmode="lin" valueType="num">
                                      <p:cBhvr>
                                        <p:cTn id="20"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1000"/>
                                        <p:tgtEl>
                                          <p:spTgt spid="13">
                                            <p:txEl>
                                              <p:pRg st="0" end="0"/>
                                            </p:txEl>
                                          </p:spTgt>
                                        </p:tgtEl>
                                      </p:cBhvr>
                                    </p:animEffect>
                                    <p:anim calcmode="lin" valueType="num">
                                      <p:cBhvr>
                                        <p:cTn id="27"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5">
                                            <p:txEl>
                                              <p:pRg st="0" end="0"/>
                                            </p:txEl>
                                          </p:spTgt>
                                        </p:tgtEl>
                                        <p:attrNameLst>
                                          <p:attrName>style.visibility</p:attrName>
                                        </p:attrNameLst>
                                      </p:cBhvr>
                                      <p:to>
                                        <p:strVal val="visible"/>
                                      </p:to>
                                    </p:set>
                                    <p:animEffect transition="in" filter="fade">
                                      <p:cBhvr>
                                        <p:cTn id="40" dur="1000"/>
                                        <p:tgtEl>
                                          <p:spTgt spid="15">
                                            <p:txEl>
                                              <p:pRg st="0" end="0"/>
                                            </p:txEl>
                                          </p:spTgt>
                                        </p:tgtEl>
                                      </p:cBhvr>
                                    </p:animEffect>
                                    <p:anim calcmode="lin" valueType="num">
                                      <p:cBhvr>
                                        <p:cTn id="41"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7">
                                            <p:txEl>
                                              <p:pRg st="0" end="0"/>
                                            </p:txEl>
                                          </p:spTgt>
                                        </p:tgtEl>
                                        <p:attrNameLst>
                                          <p:attrName>style.visibility</p:attrName>
                                        </p:attrNameLst>
                                      </p:cBhvr>
                                      <p:to>
                                        <p:strVal val="visible"/>
                                      </p:to>
                                    </p:set>
                                    <p:animEffect transition="in" filter="fade">
                                      <p:cBhvr>
                                        <p:cTn id="54" dur="1000"/>
                                        <p:tgtEl>
                                          <p:spTgt spid="17">
                                            <p:txEl>
                                              <p:pRg st="0" end="0"/>
                                            </p:txEl>
                                          </p:spTgt>
                                        </p:tgtEl>
                                      </p:cBhvr>
                                    </p:animEffect>
                                    <p:anim calcmode="lin" valueType="num">
                                      <p:cBhvr>
                                        <p:cTn id="55"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6"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1000"/>
                                        <p:tgtEl>
                                          <p:spTgt spid="18">
                                            <p:txEl>
                                              <p:pRg st="0" end="0"/>
                                            </p:txEl>
                                          </p:spTgt>
                                        </p:tgtEl>
                                      </p:cBhvr>
                                    </p:animEffect>
                                    <p:anim calcmode="lin" valueType="num">
                                      <p:cBhvr>
                                        <p:cTn id="62"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63"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23">
                                            <p:txEl>
                                              <p:pRg st="0" end="0"/>
                                            </p:txEl>
                                          </p:spTgt>
                                        </p:tgtEl>
                                        <p:attrNameLst>
                                          <p:attrName>style.visibility</p:attrName>
                                        </p:attrNameLst>
                                      </p:cBhvr>
                                      <p:to>
                                        <p:strVal val="visible"/>
                                      </p:to>
                                    </p:set>
                                    <p:animEffect transition="in" filter="fade">
                                      <p:cBhvr>
                                        <p:cTn id="80" dur="1000"/>
                                        <p:tgtEl>
                                          <p:spTgt spid="23">
                                            <p:txEl>
                                              <p:pRg st="0" end="0"/>
                                            </p:txEl>
                                          </p:spTgt>
                                        </p:tgtEl>
                                      </p:cBhvr>
                                    </p:animEffect>
                                    <p:anim calcmode="lin" valueType="num">
                                      <p:cBhvr>
                                        <p:cTn id="81"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2"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P spid="14" grpId="0"/>
      <p:bldP spid="16"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495699" y="1953945"/>
            <a:ext cx="5991728" cy="2862322"/>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11</a:t>
            </a:r>
            <a:r>
              <a:rPr lang="en-US" altLang="zh-CN" sz="2200" b="1" dirty="0" smtClean="0">
                <a:latin typeface="Times New Roman" panose="02020603050405020304" pitchFamily="18" charset="0"/>
                <a:cs typeface="Times New Roman" panose="02020603050405020304" pitchFamily="18" charset="0"/>
              </a:rPr>
              <a:t>. try ________ ________ </a:t>
            </a:r>
            <a:r>
              <a:rPr lang="en-US" altLang="zh-CN" sz="2200" b="1" dirty="0" err="1" smtClean="0">
                <a:latin typeface="Times New Roman" panose="02020603050405020304" pitchFamily="18" charset="0"/>
                <a:cs typeface="Times New Roman" panose="02020603050405020304" pitchFamily="18" charset="0"/>
              </a:rPr>
              <a:t>sth</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smtClean="0">
                <a:latin typeface="Times New Roman" panose="02020603050405020304" pitchFamily="18" charset="0"/>
                <a:cs typeface="Times New Roman" panose="02020603050405020304" pitchFamily="18" charset="0"/>
              </a:rPr>
              <a:t>尽力</a:t>
            </a:r>
            <a:r>
              <a:rPr lang="zh-CN" altLang="en-US" sz="2200" b="1" dirty="0">
                <a:latin typeface="Times New Roman" panose="02020603050405020304" pitchFamily="18" charset="0"/>
                <a:cs typeface="Times New Roman" panose="02020603050405020304" pitchFamily="18" charset="0"/>
              </a:rPr>
              <a:t>做某事</a:t>
            </a:r>
          </a:p>
          <a:p>
            <a:pPr>
              <a:lnSpc>
                <a:spcPts val="3600"/>
              </a:lnSpc>
            </a:pPr>
            <a:r>
              <a:rPr lang="en-US" altLang="zh-CN" sz="2200" b="1" dirty="0">
                <a:latin typeface="Times New Roman" panose="02020603050405020304" pitchFamily="18" charset="0"/>
                <a:cs typeface="Times New Roman" panose="02020603050405020304" pitchFamily="18" charset="0"/>
              </a:rPr>
              <a:t>12</a:t>
            </a:r>
            <a:r>
              <a:rPr lang="en-US" altLang="zh-CN" sz="2200" b="1" dirty="0" smtClean="0">
                <a:latin typeface="Times New Roman" panose="02020603050405020304" pitchFamily="18" charset="0"/>
                <a:cs typeface="Times New Roman" panose="02020603050405020304" pitchFamily="18" charset="0"/>
              </a:rPr>
              <a:t>. take ________   </a:t>
            </a:r>
            <a:r>
              <a:rPr lang="zh-CN" altLang="en-US" sz="2200" b="1" dirty="0">
                <a:latin typeface="Times New Roman" panose="02020603050405020304" pitchFamily="18" charset="0"/>
                <a:cs typeface="Times New Roman" panose="02020603050405020304" pitchFamily="18" charset="0"/>
              </a:rPr>
              <a:t>保重</a:t>
            </a:r>
          </a:p>
          <a:p>
            <a:pPr>
              <a:lnSpc>
                <a:spcPts val="3600"/>
              </a:lnSpc>
            </a:pPr>
            <a:r>
              <a:rPr lang="en-US" altLang="zh-CN" sz="2200" b="1" dirty="0">
                <a:latin typeface="Times New Roman" panose="02020603050405020304" pitchFamily="18" charset="0"/>
                <a:cs typeface="Times New Roman" panose="02020603050405020304" pitchFamily="18" charset="0"/>
              </a:rPr>
              <a:t>13</a:t>
            </a:r>
            <a:r>
              <a:rPr lang="en-US" altLang="zh-CN" sz="2200" b="1" dirty="0" smtClean="0">
                <a:latin typeface="Times New Roman" panose="02020603050405020304" pitchFamily="18" charset="0"/>
                <a:cs typeface="Times New Roman" panose="02020603050405020304" pitchFamily="18" charset="0"/>
              </a:rPr>
              <a:t>. be ________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a:latin typeface="+mn-ea"/>
                <a:cs typeface="Times New Roman" panose="02020603050405020304" pitchFamily="18" charset="0"/>
              </a:rPr>
              <a:t>对</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感到满意</a:t>
            </a:r>
          </a:p>
          <a:p>
            <a:pPr>
              <a:lnSpc>
                <a:spcPts val="3600"/>
              </a:lnSpc>
            </a:pPr>
            <a:r>
              <a:rPr lang="en-US" altLang="zh-CN" sz="2200" b="1" dirty="0">
                <a:latin typeface="Times New Roman" panose="02020603050405020304" pitchFamily="18" charset="0"/>
                <a:cs typeface="Times New Roman" panose="02020603050405020304" pitchFamily="18" charset="0"/>
              </a:rPr>
              <a:t>14. ________</a:t>
            </a:r>
            <a:r>
              <a:rPr lang="en-US" altLang="zh-CN" sz="2200" b="1" dirty="0" smtClean="0">
                <a:latin typeface="Times New Roman" panose="02020603050405020304" pitchFamily="18" charset="0"/>
                <a:cs typeface="Times New Roman" panose="02020603050405020304" pitchFamily="18" charset="0"/>
              </a:rPr>
              <a:t> of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首先；第一</a:t>
            </a:r>
          </a:p>
          <a:p>
            <a:pPr>
              <a:lnSpc>
                <a:spcPts val="3600"/>
              </a:lnSpc>
            </a:pPr>
            <a:r>
              <a:rPr lang="en-US" altLang="zh-CN" sz="2200" b="1" dirty="0">
                <a:latin typeface="Times New Roman" panose="02020603050405020304" pitchFamily="18" charset="0"/>
                <a:cs typeface="Times New Roman" panose="02020603050405020304" pitchFamily="18" charset="0"/>
              </a:rPr>
              <a:t>15. </a:t>
            </a:r>
            <a:r>
              <a:rPr lang="en-US" altLang="zh-CN" sz="2200" b="1" dirty="0" smtClean="0">
                <a:latin typeface="Times New Roman" panose="02020603050405020304" pitchFamily="18" charset="0"/>
                <a:cs typeface="Times New Roman" panose="02020603050405020304" pitchFamily="18" charset="0"/>
              </a:rPr>
              <a:t>________ ________ standard  </a:t>
            </a:r>
            <a:r>
              <a:rPr lang="zh-CN" altLang="en-US" sz="2200" b="1" dirty="0" smtClean="0">
                <a:latin typeface="Times New Roman" panose="02020603050405020304" pitchFamily="18" charset="0"/>
                <a:cs typeface="Times New Roman" panose="02020603050405020304" pitchFamily="18" charset="0"/>
              </a:rPr>
              <a:t>达到</a:t>
            </a:r>
            <a:r>
              <a:rPr lang="zh-CN" altLang="en-US" sz="2200" b="1" dirty="0">
                <a:latin typeface="Times New Roman" panose="02020603050405020304" pitchFamily="18" charset="0"/>
                <a:cs typeface="Times New Roman" panose="02020603050405020304" pitchFamily="18" charset="0"/>
              </a:rPr>
              <a:t>标准</a:t>
            </a:r>
          </a:p>
          <a:p>
            <a:pPr>
              <a:lnSpc>
                <a:spcPts val="3600"/>
              </a:lnSpc>
            </a:pPr>
            <a:r>
              <a:rPr lang="en-US" altLang="zh-CN" sz="2200" b="1" dirty="0">
                <a:latin typeface="Times New Roman" panose="02020603050405020304" pitchFamily="18" charset="0"/>
                <a:cs typeface="Times New Roman" panose="02020603050405020304" pitchFamily="18" charset="0"/>
              </a:rPr>
              <a:t>16</a:t>
            </a:r>
            <a:r>
              <a:rPr lang="en-US" altLang="zh-CN" sz="2200" b="1" dirty="0" smtClean="0">
                <a:latin typeface="Times New Roman" panose="02020603050405020304" pitchFamily="18" charset="0"/>
                <a:cs typeface="Times New Roman" panose="02020603050405020304" pitchFamily="18" charset="0"/>
              </a:rPr>
              <a:t>. look ________ to  </a:t>
            </a:r>
            <a:r>
              <a:rPr lang="zh-CN" altLang="en-US" sz="2200" b="1" dirty="0" smtClean="0">
                <a:latin typeface="Times New Roman" panose="02020603050405020304" pitchFamily="18" charset="0"/>
                <a:cs typeface="Times New Roman" panose="02020603050405020304" pitchFamily="18" charset="0"/>
              </a:rPr>
              <a:t>期盼</a:t>
            </a:r>
            <a:r>
              <a:rPr lang="zh-CN" altLang="en-US" sz="2200" b="1" dirty="0">
                <a:latin typeface="Times New Roman" panose="02020603050405020304" pitchFamily="18" charset="0"/>
                <a:cs typeface="Times New Roman" panose="02020603050405020304" pitchFamily="18" charset="0"/>
              </a:rPr>
              <a:t>，盼望</a:t>
            </a:r>
            <a:endParaRPr lang="zh-CN" altLang="en-US" sz="2200" b="1" dirty="0">
              <a:latin typeface="+mn-ea"/>
              <a:cs typeface="Times New Roman" panose="02020603050405020304" pitchFamily="18" charset="0"/>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1" name="文本框 10"/>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6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53" name="动作按钮: 后退或前一项 52">
            <a:hlinkClick r:id="rId4" action="ppaction://hlinksldjump" highlightClick="1"/>
          </p:cNvPr>
          <p:cNvSpPr/>
          <p:nvPr/>
        </p:nvSpPr>
        <p:spPr>
          <a:xfrm>
            <a:off x="11408652" y="5818817"/>
            <a:ext cx="403619" cy="416729"/>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761423" y="2021305"/>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6" name="文本框 35"/>
          <p:cNvSpPr txBox="1"/>
          <p:nvPr/>
        </p:nvSpPr>
        <p:spPr>
          <a:xfrm>
            <a:off x="2866724" y="2021305"/>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do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7" name="文本框 36"/>
          <p:cNvSpPr txBox="1"/>
          <p:nvPr/>
        </p:nvSpPr>
        <p:spPr>
          <a:xfrm>
            <a:off x="1761423" y="2471427"/>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care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8" name="文本框 37"/>
          <p:cNvSpPr txBox="1"/>
          <p:nvPr/>
        </p:nvSpPr>
        <p:spPr>
          <a:xfrm>
            <a:off x="1336306" y="2940784"/>
            <a:ext cx="1426143"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satisfied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39" name="文本框 38"/>
          <p:cNvSpPr txBox="1"/>
          <p:nvPr/>
        </p:nvSpPr>
        <p:spPr>
          <a:xfrm>
            <a:off x="2714324" y="2940814"/>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with</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0" name="文本框 39"/>
          <p:cNvSpPr txBox="1"/>
          <p:nvPr/>
        </p:nvSpPr>
        <p:spPr>
          <a:xfrm>
            <a:off x="1150219" y="3379787"/>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first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1" name="文本框 40"/>
          <p:cNvSpPr txBox="1"/>
          <p:nvPr/>
        </p:nvSpPr>
        <p:spPr>
          <a:xfrm>
            <a:off x="2757640" y="3380314"/>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all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2" name="文本框 41"/>
          <p:cNvSpPr txBox="1"/>
          <p:nvPr/>
        </p:nvSpPr>
        <p:spPr>
          <a:xfrm>
            <a:off x="1335502" y="3830106"/>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up</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3" name="文本框 42"/>
          <p:cNvSpPr txBox="1"/>
          <p:nvPr/>
        </p:nvSpPr>
        <p:spPr>
          <a:xfrm>
            <a:off x="2538661" y="3851812"/>
            <a:ext cx="95290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to</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4" name="文本框 43"/>
          <p:cNvSpPr txBox="1"/>
          <p:nvPr/>
        </p:nvSpPr>
        <p:spPr>
          <a:xfrm>
            <a:off x="1572124" y="4299493"/>
            <a:ext cx="1236042"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forward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5" name="文本框 44"/>
          <p:cNvSpPr txBox="1"/>
          <p:nvPr/>
        </p:nvSpPr>
        <p:spPr>
          <a:xfrm>
            <a:off x="5986922" y="1506351"/>
            <a:ext cx="5991728" cy="4247317"/>
          </a:xfrm>
          <a:prstGeom prst="rect">
            <a:avLst/>
          </a:prstGeom>
          <a:noFill/>
        </p:spPr>
        <p:txBody>
          <a:bodyPr wrap="square" rtlCol="0">
            <a:spAutoFit/>
          </a:bodyPr>
          <a:lstStyle/>
          <a:p>
            <a:pPr>
              <a:lnSpc>
                <a:spcPts val="3600"/>
              </a:lnSpc>
            </a:pPr>
            <a:r>
              <a:rPr lang="en-US" altLang="zh-CN" sz="2200" b="1" dirty="0">
                <a:latin typeface="Times New Roman" panose="02020603050405020304" pitchFamily="18" charset="0"/>
                <a:cs typeface="Times New Roman" panose="02020603050405020304" pitchFamily="18" charset="0"/>
              </a:rPr>
              <a:t>Unit 4</a:t>
            </a:r>
          </a:p>
          <a:p>
            <a:pPr>
              <a:lnSpc>
                <a:spcPts val="3600"/>
              </a:lnSpc>
            </a:pPr>
            <a:r>
              <a:rPr lang="en-US" altLang="zh-CN" sz="2200" b="1" dirty="0">
                <a:latin typeface="Times New Roman" panose="02020603050405020304" pitchFamily="18" charset="0"/>
                <a:cs typeface="Times New Roman" panose="02020603050405020304" pitchFamily="18" charset="0"/>
              </a:rPr>
              <a:t>1.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a</a:t>
            </a:r>
            <a:r>
              <a:rPr lang="en-US" altLang="zh-CN" sz="2200" b="1" dirty="0" smtClean="0">
                <a:latin typeface="Times New Roman" panose="02020603050405020304" pitchFamily="18" charset="0"/>
                <a:cs typeface="Times New Roman" panose="02020603050405020304" pitchFamily="18" charset="0"/>
              </a:rPr>
              <a:t>/ the ________ ________ </a:t>
            </a:r>
            <a:endParaRPr lang="en-US" altLang="zh-CN" sz="2200" b="1" dirty="0">
              <a:latin typeface="Times New Roman" panose="02020603050405020304" pitchFamily="18" charset="0"/>
              <a:cs typeface="Times New Roman" panose="02020603050405020304" pitchFamily="18" charset="0"/>
            </a:endParaRPr>
          </a:p>
          <a:p>
            <a:pPr>
              <a:lnSpc>
                <a:spcPts val="3600"/>
              </a:lnSpc>
            </a:pPr>
            <a:r>
              <a:rPr lang="zh-CN" altLang="en-US" sz="2200" b="1" dirty="0" smtClean="0">
                <a:latin typeface="Times New Roman" panose="02020603050405020304" pitchFamily="18" charset="0"/>
                <a:cs typeface="Times New Roman" panose="02020603050405020304" pitchFamily="18" charset="0"/>
              </a:rPr>
              <a:t>    </a:t>
            </a:r>
            <a:r>
              <a:rPr lang="zh-CN" altLang="en-US" sz="2200" b="1" dirty="0" smtClean="0">
                <a:latin typeface="+mn-ea"/>
                <a:cs typeface="Times New Roman" panose="02020603050405020304" pitchFamily="18" charset="0"/>
              </a:rPr>
              <a:t>以</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的速度</a:t>
            </a:r>
          </a:p>
          <a:p>
            <a:pPr>
              <a:lnSpc>
                <a:spcPts val="3600"/>
              </a:lnSpc>
            </a:pPr>
            <a:r>
              <a:rPr lang="en-US" altLang="zh-CN" sz="2200" b="1" dirty="0">
                <a:latin typeface="Times New Roman" panose="02020603050405020304" pitchFamily="18" charset="0"/>
                <a:cs typeface="Times New Roman" panose="02020603050405020304" pitchFamily="18" charset="0"/>
              </a:rPr>
              <a:t>2.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the form ________</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a:latin typeface="+mn-ea"/>
                <a:cs typeface="Times New Roman" panose="02020603050405020304" pitchFamily="18" charset="0"/>
              </a:rPr>
              <a:t>以</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的形式</a:t>
            </a:r>
          </a:p>
          <a:p>
            <a:pPr>
              <a:lnSpc>
                <a:spcPts val="3600"/>
              </a:lnSpc>
            </a:pPr>
            <a:r>
              <a:rPr lang="en-US" altLang="zh-CN" sz="2200" b="1" dirty="0">
                <a:latin typeface="Times New Roman" panose="02020603050405020304" pitchFamily="18" charset="0"/>
                <a:cs typeface="Times New Roman" panose="02020603050405020304" pitchFamily="18" charset="0"/>
              </a:rPr>
              <a:t>3. ________</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to</a:t>
            </a:r>
            <a:r>
              <a:rPr lang="en-US" altLang="zh-CN" sz="2200" b="1" dirty="0" smtClean="0">
                <a:latin typeface="Times New Roman" panose="02020603050405020304" pitchFamily="18" charset="0"/>
                <a:cs typeface="Times New Roman" panose="02020603050405020304" pitchFamily="18" charset="0"/>
              </a:rPr>
              <a:t>/ with  </a:t>
            </a:r>
            <a:r>
              <a:rPr lang="zh-CN" altLang="en-US" sz="2200" b="1" dirty="0" smtClean="0">
                <a:latin typeface="+mn-ea"/>
                <a:cs typeface="Times New Roman" panose="02020603050405020304" pitchFamily="18" charset="0"/>
              </a:rPr>
              <a:t>与</a:t>
            </a:r>
            <a:r>
              <a:rPr lang="en-US" altLang="zh-CN" sz="2200" b="1" dirty="0">
                <a:latin typeface="+mn-ea"/>
                <a:cs typeface="Times New Roman" panose="02020603050405020304" pitchFamily="18" charset="0"/>
              </a:rPr>
              <a:t>……</a:t>
            </a:r>
            <a:r>
              <a:rPr lang="zh-CN" altLang="en-US" sz="2200" b="1" dirty="0">
                <a:latin typeface="+mn-ea"/>
                <a:cs typeface="Times New Roman" panose="02020603050405020304" pitchFamily="18" charset="0"/>
              </a:rPr>
              <a:t>比较</a:t>
            </a:r>
          </a:p>
          <a:p>
            <a:pPr>
              <a:lnSpc>
                <a:spcPts val="3600"/>
              </a:lnSpc>
            </a:pPr>
            <a:r>
              <a:rPr lang="en-US" altLang="zh-CN" sz="2200" b="1" dirty="0">
                <a:latin typeface="Times New Roman" panose="02020603050405020304" pitchFamily="18" charset="0"/>
                <a:cs typeface="Times New Roman" panose="02020603050405020304" pitchFamily="18" charset="0"/>
              </a:rPr>
              <a:t>4</a:t>
            </a:r>
            <a:r>
              <a:rPr lang="en-US" altLang="zh-CN" sz="2200" b="1" dirty="0" smtClean="0">
                <a:latin typeface="Times New Roman" panose="02020603050405020304" pitchFamily="18" charset="0"/>
                <a:cs typeface="Times New Roman" panose="02020603050405020304" pitchFamily="18" charset="0"/>
              </a:rPr>
              <a:t>. so ________   </a:t>
            </a:r>
            <a:r>
              <a:rPr lang="zh-CN" altLang="en-US" sz="2200" b="1" dirty="0">
                <a:latin typeface="Times New Roman" panose="02020603050405020304" pitchFamily="18" charset="0"/>
                <a:cs typeface="Times New Roman" panose="02020603050405020304" pitchFamily="18" charset="0"/>
              </a:rPr>
              <a:t>到目前为止</a:t>
            </a:r>
          </a:p>
          <a:p>
            <a:pPr>
              <a:lnSpc>
                <a:spcPts val="3600"/>
              </a:lnSpc>
            </a:pPr>
            <a:r>
              <a:rPr lang="en-US" altLang="zh-CN" sz="2200" b="1" dirty="0">
                <a:latin typeface="Times New Roman" panose="02020603050405020304" pitchFamily="18" charset="0"/>
                <a:cs typeface="Times New Roman" panose="02020603050405020304" pitchFamily="18" charset="0"/>
              </a:rPr>
              <a:t>5</a:t>
            </a:r>
            <a:r>
              <a:rPr lang="en-US" altLang="zh-CN" sz="2200" b="1" dirty="0" smtClean="0">
                <a:latin typeface="Times New Roman" panose="02020603050405020304" pitchFamily="18" charset="0"/>
                <a:cs typeface="Times New Roman" panose="02020603050405020304" pitchFamily="18" charset="0"/>
              </a:rPr>
              <a:t>. carry ________   </a:t>
            </a:r>
            <a:r>
              <a:rPr lang="zh-CN" altLang="en-US" sz="2200" b="1" dirty="0" smtClean="0">
                <a:latin typeface="Times New Roman" panose="02020603050405020304" pitchFamily="18" charset="0"/>
                <a:cs typeface="Times New Roman" panose="02020603050405020304" pitchFamily="18" charset="0"/>
              </a:rPr>
              <a:t>开展；执行</a:t>
            </a:r>
            <a:endParaRPr lang="zh-CN" altLang="en-US" sz="2200" b="1" dirty="0">
              <a:latin typeface="Times New Roman" panose="02020603050405020304" pitchFamily="18" charset="0"/>
              <a:cs typeface="Times New Roman" panose="02020603050405020304" pitchFamily="18" charset="0"/>
            </a:endParaRPr>
          </a:p>
          <a:p>
            <a:pPr>
              <a:lnSpc>
                <a:spcPts val="3600"/>
              </a:lnSpc>
            </a:pPr>
            <a:r>
              <a:rPr lang="en-US" altLang="zh-CN" sz="2200" b="1" dirty="0">
                <a:latin typeface="Times New Roman" panose="02020603050405020304" pitchFamily="18" charset="0"/>
                <a:cs typeface="Times New Roman" panose="02020603050405020304" pitchFamily="18" charset="0"/>
              </a:rPr>
              <a:t>6</a:t>
            </a:r>
            <a:r>
              <a:rPr lang="en-US" altLang="zh-CN" sz="2200" b="1" dirty="0" smtClean="0">
                <a:latin typeface="Times New Roman" panose="02020603050405020304" pitchFamily="18" charset="0"/>
                <a:cs typeface="Times New Roman" panose="02020603050405020304" pitchFamily="18" charset="0"/>
              </a:rPr>
              <a:t>. after ________   </a:t>
            </a:r>
            <a:r>
              <a:rPr lang="zh-CN" altLang="en-US" sz="2200" b="1" dirty="0">
                <a:latin typeface="Times New Roman" panose="02020603050405020304" pitchFamily="18" charset="0"/>
                <a:cs typeface="Times New Roman" panose="02020603050405020304" pitchFamily="18" charset="0"/>
              </a:rPr>
              <a:t>毕竟</a:t>
            </a:r>
          </a:p>
          <a:p>
            <a:pPr>
              <a:lnSpc>
                <a:spcPts val="3600"/>
              </a:lnSpc>
            </a:pPr>
            <a:r>
              <a:rPr lang="en-US" altLang="zh-CN" sz="2200" b="1" dirty="0">
                <a:latin typeface="Times New Roman" panose="02020603050405020304" pitchFamily="18" charset="0"/>
                <a:cs typeface="Times New Roman" panose="02020603050405020304" pitchFamily="18" charset="0"/>
              </a:rPr>
              <a:t>7</a:t>
            </a:r>
            <a:r>
              <a:rPr lang="en-US" altLang="zh-CN" sz="2200" b="1" dirty="0" smtClean="0">
                <a:latin typeface="Times New Roman" panose="02020603050405020304" pitchFamily="18" charset="0"/>
                <a:cs typeface="Times New Roman" panose="02020603050405020304" pitchFamily="18" charset="0"/>
              </a:rPr>
              <a:t>. (</a:t>
            </a:r>
            <a:r>
              <a:rPr lang="en-US" altLang="zh-CN" sz="2200" b="1" dirty="0">
                <a:latin typeface="Times New Roman" panose="02020603050405020304" pitchFamily="18" charset="0"/>
                <a:cs typeface="Times New Roman" panose="02020603050405020304" pitchFamily="18" charset="0"/>
              </a:rPr>
              <a:t>all) </a:t>
            </a:r>
            <a:r>
              <a:rPr lang="en-US" altLang="zh-CN" sz="2200" b="1" dirty="0" smtClean="0">
                <a:latin typeface="Times New Roman" panose="02020603050405020304" pitchFamily="18" charset="0"/>
                <a:cs typeface="Times New Roman" panose="02020603050405020304" pitchFamily="18" charset="0"/>
              </a:rPr>
              <a:t>________ </a:t>
            </a:r>
            <a:r>
              <a:rPr lang="en-US" altLang="zh-CN" sz="2200" b="1" dirty="0">
                <a:latin typeface="Times New Roman" panose="02020603050405020304" pitchFamily="18" charset="0"/>
                <a:cs typeface="Times New Roman" panose="02020603050405020304" pitchFamily="18" charset="0"/>
              </a:rPr>
              <a:t>________</a:t>
            </a:r>
            <a:r>
              <a:rPr lang="en-US" altLang="zh-CN" sz="2200" b="1" dirty="0" smtClean="0">
                <a:latin typeface="Times New Roman" panose="02020603050405020304" pitchFamily="18" charset="0"/>
                <a:cs typeface="Times New Roman" panose="02020603050405020304" pitchFamily="18" charset="0"/>
              </a:rPr>
              <a:t>  </a:t>
            </a:r>
            <a:r>
              <a:rPr lang="zh-CN" altLang="en-US" sz="2200" b="1" dirty="0">
                <a:latin typeface="Times New Roman" panose="02020603050405020304" pitchFamily="18" charset="0"/>
                <a:cs typeface="Times New Roman" panose="02020603050405020304" pitchFamily="18" charset="0"/>
              </a:rPr>
              <a:t>再；重新</a:t>
            </a:r>
            <a:endParaRPr lang="zh-CN" altLang="en-US" sz="2200" b="1" dirty="0">
              <a:latin typeface="+mn-ea"/>
              <a:cs typeface="Times New Roman" panose="02020603050405020304" pitchFamily="18" charset="0"/>
            </a:endParaRPr>
          </a:p>
        </p:txBody>
      </p:sp>
      <p:sp>
        <p:nvSpPr>
          <p:cNvPr id="5" name="文本框 4"/>
          <p:cNvSpPr txBox="1"/>
          <p:nvPr/>
        </p:nvSpPr>
        <p:spPr>
          <a:xfrm>
            <a:off x="6697579" y="2021320"/>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7" name="文本框 46"/>
          <p:cNvSpPr txBox="1"/>
          <p:nvPr/>
        </p:nvSpPr>
        <p:spPr>
          <a:xfrm>
            <a:off x="8333076" y="2002054"/>
            <a:ext cx="1015466"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speed</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8" name="文本框 47"/>
          <p:cNvSpPr txBox="1"/>
          <p:nvPr/>
        </p:nvSpPr>
        <p:spPr>
          <a:xfrm>
            <a:off x="9711900" y="2053867"/>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49" name="文本框 48"/>
          <p:cNvSpPr txBox="1"/>
          <p:nvPr/>
        </p:nvSpPr>
        <p:spPr>
          <a:xfrm>
            <a:off x="6726857" y="2930836"/>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50" name="文本框 49"/>
          <p:cNvSpPr txBox="1"/>
          <p:nvPr/>
        </p:nvSpPr>
        <p:spPr>
          <a:xfrm>
            <a:off x="9000845" y="2968150"/>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of</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51" name="文本框 50"/>
          <p:cNvSpPr txBox="1"/>
          <p:nvPr/>
        </p:nvSpPr>
        <p:spPr>
          <a:xfrm>
            <a:off x="6313776" y="3382425"/>
            <a:ext cx="12925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compare</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52" name="文本框 51"/>
          <p:cNvSpPr txBox="1"/>
          <p:nvPr/>
        </p:nvSpPr>
        <p:spPr>
          <a:xfrm>
            <a:off x="6969698" y="3845712"/>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far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62" name="文本框 61"/>
          <p:cNvSpPr txBox="1"/>
          <p:nvPr/>
        </p:nvSpPr>
        <p:spPr>
          <a:xfrm>
            <a:off x="7311395" y="4308414"/>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out</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63" name="文本框 62"/>
          <p:cNvSpPr txBox="1"/>
          <p:nvPr/>
        </p:nvSpPr>
        <p:spPr>
          <a:xfrm>
            <a:off x="7264670" y="4771116"/>
            <a:ext cx="68339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all</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64" name="文本框 63"/>
          <p:cNvSpPr txBox="1"/>
          <p:nvPr/>
        </p:nvSpPr>
        <p:spPr>
          <a:xfrm>
            <a:off x="7095631" y="5215452"/>
            <a:ext cx="872691"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over</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
        <p:nvSpPr>
          <p:cNvPr id="65" name="文本框 64"/>
          <p:cNvSpPr txBox="1"/>
          <p:nvPr/>
        </p:nvSpPr>
        <p:spPr>
          <a:xfrm>
            <a:off x="8202939" y="5207287"/>
            <a:ext cx="846224" cy="430887"/>
          </a:xfrm>
          <a:prstGeom prst="rect">
            <a:avLst/>
          </a:prstGeom>
          <a:noFill/>
        </p:spPr>
        <p:txBody>
          <a:bodyPr wrap="square" rtlCol="0">
            <a:spAutoFit/>
          </a:bodyPr>
          <a:lstStyle/>
          <a:p>
            <a:r>
              <a:rPr lang="en-US" altLang="zh-CN" sz="2200" b="1" dirty="0" smtClean="0">
                <a:solidFill>
                  <a:srgbClr val="FF0000"/>
                </a:solidFill>
                <a:latin typeface="Times New Roman" panose="02020603050405020304" pitchFamily="18" charset="0"/>
                <a:cs typeface="Times New Roman" panose="02020603050405020304" pitchFamily="18" charset="0"/>
              </a:rPr>
              <a:t>again</a:t>
            </a:r>
            <a:endParaRPr lang="zh-CN" altLang="en-US" sz="22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005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1000"/>
                                        <p:tgtEl>
                                          <p:spTgt spid="42"/>
                                        </p:tgtEl>
                                      </p:cBhvr>
                                    </p:animEffect>
                                    <p:anim calcmode="lin" valueType="num">
                                      <p:cBhvr>
                                        <p:cTn id="51" dur="1000" fill="hold"/>
                                        <p:tgtEl>
                                          <p:spTgt spid="42"/>
                                        </p:tgtEl>
                                        <p:attrNameLst>
                                          <p:attrName>ppt_x</p:attrName>
                                        </p:attrNameLst>
                                      </p:cBhvr>
                                      <p:tavLst>
                                        <p:tav tm="0">
                                          <p:val>
                                            <p:strVal val="#ppt_x"/>
                                          </p:val>
                                        </p:tav>
                                        <p:tav tm="100000">
                                          <p:val>
                                            <p:strVal val="#ppt_x"/>
                                          </p:val>
                                        </p:tav>
                                      </p:tavLst>
                                    </p:anim>
                                    <p:anim calcmode="lin" valueType="num">
                                      <p:cBhvr>
                                        <p:cTn id="52" dur="10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1000"/>
                                        <p:tgtEl>
                                          <p:spTgt spid="44"/>
                                        </p:tgtEl>
                                      </p:cBhvr>
                                    </p:animEffect>
                                    <p:anim calcmode="lin" valueType="num">
                                      <p:cBhvr>
                                        <p:cTn id="63" dur="1000" fill="hold"/>
                                        <p:tgtEl>
                                          <p:spTgt spid="44"/>
                                        </p:tgtEl>
                                        <p:attrNameLst>
                                          <p:attrName>ppt_x</p:attrName>
                                        </p:attrNameLst>
                                      </p:cBhvr>
                                      <p:tavLst>
                                        <p:tav tm="0">
                                          <p:val>
                                            <p:strVal val="#ppt_x"/>
                                          </p:val>
                                        </p:tav>
                                        <p:tav tm="100000">
                                          <p:val>
                                            <p:strVal val="#ppt_x"/>
                                          </p:val>
                                        </p:tav>
                                      </p:tavLst>
                                    </p:anim>
                                    <p:anim calcmode="lin" valueType="num">
                                      <p:cBhvr>
                                        <p:cTn id="6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1000"/>
                                        <p:tgtEl>
                                          <p:spTgt spid="5"/>
                                        </p:tgtEl>
                                      </p:cBhvr>
                                    </p:animEffect>
                                    <p:anim calcmode="lin" valueType="num">
                                      <p:cBhvr>
                                        <p:cTn id="70" dur="1000" fill="hold"/>
                                        <p:tgtEl>
                                          <p:spTgt spid="5"/>
                                        </p:tgtEl>
                                        <p:attrNameLst>
                                          <p:attrName>ppt_x</p:attrName>
                                        </p:attrNameLst>
                                      </p:cBhvr>
                                      <p:tavLst>
                                        <p:tav tm="0">
                                          <p:val>
                                            <p:strVal val="#ppt_x"/>
                                          </p:val>
                                        </p:tav>
                                        <p:tav tm="100000">
                                          <p:val>
                                            <p:strVal val="#ppt_x"/>
                                          </p:val>
                                        </p:tav>
                                      </p:tavLst>
                                    </p:anim>
                                    <p:anim calcmode="lin" valueType="num">
                                      <p:cBhvr>
                                        <p:cTn id="71" dur="1000" fill="hold"/>
                                        <p:tgtEl>
                                          <p:spTgt spid="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000"/>
                                        <p:tgtEl>
                                          <p:spTgt spid="48"/>
                                        </p:tgtEl>
                                      </p:cBhvr>
                                    </p:animEffect>
                                    <p:anim calcmode="lin" valueType="num">
                                      <p:cBhvr>
                                        <p:cTn id="80" dur="1000" fill="hold"/>
                                        <p:tgtEl>
                                          <p:spTgt spid="48"/>
                                        </p:tgtEl>
                                        <p:attrNameLst>
                                          <p:attrName>ppt_x</p:attrName>
                                        </p:attrNameLst>
                                      </p:cBhvr>
                                      <p:tavLst>
                                        <p:tav tm="0">
                                          <p:val>
                                            <p:strVal val="#ppt_x"/>
                                          </p:val>
                                        </p:tav>
                                        <p:tav tm="100000">
                                          <p:val>
                                            <p:strVal val="#ppt_x"/>
                                          </p:val>
                                        </p:tav>
                                      </p:tavLst>
                                    </p:anim>
                                    <p:anim calcmode="lin" valueType="num">
                                      <p:cBhvr>
                                        <p:cTn id="8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49"/>
                                        </p:tgtEl>
                                        <p:attrNameLst>
                                          <p:attrName>style.visibility</p:attrName>
                                        </p:attrNameLst>
                                      </p:cBhvr>
                                      <p:to>
                                        <p:strVal val="visible"/>
                                      </p:to>
                                    </p:set>
                                    <p:animEffect transition="in" filter="fade">
                                      <p:cBhvr>
                                        <p:cTn id="86" dur="1000"/>
                                        <p:tgtEl>
                                          <p:spTgt spid="49"/>
                                        </p:tgtEl>
                                      </p:cBhvr>
                                    </p:animEffect>
                                    <p:anim calcmode="lin" valueType="num">
                                      <p:cBhvr>
                                        <p:cTn id="87" dur="1000" fill="hold"/>
                                        <p:tgtEl>
                                          <p:spTgt spid="49"/>
                                        </p:tgtEl>
                                        <p:attrNameLst>
                                          <p:attrName>ppt_x</p:attrName>
                                        </p:attrNameLst>
                                      </p:cBhvr>
                                      <p:tavLst>
                                        <p:tav tm="0">
                                          <p:val>
                                            <p:strVal val="#ppt_x"/>
                                          </p:val>
                                        </p:tav>
                                        <p:tav tm="100000">
                                          <p:val>
                                            <p:strVal val="#ppt_x"/>
                                          </p:val>
                                        </p:tav>
                                      </p:tavLst>
                                    </p:anim>
                                    <p:anim calcmode="lin" valueType="num">
                                      <p:cBhvr>
                                        <p:cTn id="88" dur="1000" fill="hold"/>
                                        <p:tgtEl>
                                          <p:spTgt spid="49"/>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1000"/>
                                        <p:tgtEl>
                                          <p:spTgt spid="50"/>
                                        </p:tgtEl>
                                      </p:cBhvr>
                                    </p:animEffect>
                                    <p:anim calcmode="lin" valueType="num">
                                      <p:cBhvr>
                                        <p:cTn id="92" dur="1000" fill="hold"/>
                                        <p:tgtEl>
                                          <p:spTgt spid="50"/>
                                        </p:tgtEl>
                                        <p:attrNameLst>
                                          <p:attrName>ppt_x</p:attrName>
                                        </p:attrNameLst>
                                      </p:cBhvr>
                                      <p:tavLst>
                                        <p:tav tm="0">
                                          <p:val>
                                            <p:strVal val="#ppt_x"/>
                                          </p:val>
                                        </p:tav>
                                        <p:tav tm="100000">
                                          <p:val>
                                            <p:strVal val="#ppt_x"/>
                                          </p:val>
                                        </p:tav>
                                      </p:tavLst>
                                    </p:anim>
                                    <p:anim calcmode="lin" valueType="num">
                                      <p:cBhvr>
                                        <p:cTn id="9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1000"/>
                                        <p:tgtEl>
                                          <p:spTgt spid="51"/>
                                        </p:tgtEl>
                                      </p:cBhvr>
                                    </p:animEffect>
                                    <p:anim calcmode="lin" valueType="num">
                                      <p:cBhvr>
                                        <p:cTn id="99" dur="1000" fill="hold"/>
                                        <p:tgtEl>
                                          <p:spTgt spid="51"/>
                                        </p:tgtEl>
                                        <p:attrNameLst>
                                          <p:attrName>ppt_x</p:attrName>
                                        </p:attrNameLst>
                                      </p:cBhvr>
                                      <p:tavLst>
                                        <p:tav tm="0">
                                          <p:val>
                                            <p:strVal val="#ppt_x"/>
                                          </p:val>
                                        </p:tav>
                                        <p:tav tm="100000">
                                          <p:val>
                                            <p:strVal val="#ppt_x"/>
                                          </p:val>
                                        </p:tav>
                                      </p:tavLst>
                                    </p:anim>
                                    <p:anim calcmode="lin" valueType="num">
                                      <p:cBhvr>
                                        <p:cTn id="10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nodeType="clickEffect">
                                  <p:stCondLst>
                                    <p:cond delay="0"/>
                                  </p:stCondLst>
                                  <p:childTnLst>
                                    <p:set>
                                      <p:cBhvr>
                                        <p:cTn id="104" dur="1" fill="hold">
                                          <p:stCondLst>
                                            <p:cond delay="0"/>
                                          </p:stCondLst>
                                        </p:cTn>
                                        <p:tgtEl>
                                          <p:spTgt spid="52">
                                            <p:txEl>
                                              <p:pRg st="0" end="0"/>
                                            </p:txEl>
                                          </p:spTgt>
                                        </p:tgtEl>
                                        <p:attrNameLst>
                                          <p:attrName>style.visibility</p:attrName>
                                        </p:attrNameLst>
                                      </p:cBhvr>
                                      <p:to>
                                        <p:strVal val="visible"/>
                                      </p:to>
                                    </p:set>
                                    <p:animEffect transition="in" filter="fade">
                                      <p:cBhvr>
                                        <p:cTn id="105" dur="1000"/>
                                        <p:tgtEl>
                                          <p:spTgt spid="52">
                                            <p:txEl>
                                              <p:pRg st="0" end="0"/>
                                            </p:txEl>
                                          </p:spTgt>
                                        </p:tgtEl>
                                      </p:cBhvr>
                                    </p:animEffect>
                                    <p:anim calcmode="lin" valueType="num">
                                      <p:cBhvr>
                                        <p:cTn id="106"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107" dur="1000" fill="hold"/>
                                        <p:tgtEl>
                                          <p:spTgt spid="5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nodeType="clickEffect">
                                  <p:stCondLst>
                                    <p:cond delay="0"/>
                                  </p:stCondLst>
                                  <p:childTnLst>
                                    <p:set>
                                      <p:cBhvr>
                                        <p:cTn id="111" dur="1" fill="hold">
                                          <p:stCondLst>
                                            <p:cond delay="0"/>
                                          </p:stCondLst>
                                        </p:cTn>
                                        <p:tgtEl>
                                          <p:spTgt spid="62">
                                            <p:txEl>
                                              <p:pRg st="0" end="0"/>
                                            </p:txEl>
                                          </p:spTgt>
                                        </p:tgtEl>
                                        <p:attrNameLst>
                                          <p:attrName>style.visibility</p:attrName>
                                        </p:attrNameLst>
                                      </p:cBhvr>
                                      <p:to>
                                        <p:strVal val="visible"/>
                                      </p:to>
                                    </p:set>
                                    <p:animEffect transition="in" filter="fade">
                                      <p:cBhvr>
                                        <p:cTn id="112" dur="1000"/>
                                        <p:tgtEl>
                                          <p:spTgt spid="62">
                                            <p:txEl>
                                              <p:pRg st="0" end="0"/>
                                            </p:txEl>
                                          </p:spTgt>
                                        </p:tgtEl>
                                      </p:cBhvr>
                                    </p:animEffect>
                                    <p:anim calcmode="lin" valueType="num">
                                      <p:cBhvr>
                                        <p:cTn id="113" dur="10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14" dur="1000" fill="hold"/>
                                        <p:tgtEl>
                                          <p:spTgt spid="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nodeType="clickEffect">
                                  <p:stCondLst>
                                    <p:cond delay="0"/>
                                  </p:stCondLst>
                                  <p:childTnLst>
                                    <p:set>
                                      <p:cBhvr>
                                        <p:cTn id="118" dur="1" fill="hold">
                                          <p:stCondLst>
                                            <p:cond delay="0"/>
                                          </p:stCondLst>
                                        </p:cTn>
                                        <p:tgtEl>
                                          <p:spTgt spid="63">
                                            <p:txEl>
                                              <p:pRg st="0" end="0"/>
                                            </p:txEl>
                                          </p:spTgt>
                                        </p:tgtEl>
                                        <p:attrNameLst>
                                          <p:attrName>style.visibility</p:attrName>
                                        </p:attrNameLst>
                                      </p:cBhvr>
                                      <p:to>
                                        <p:strVal val="visible"/>
                                      </p:to>
                                    </p:set>
                                    <p:animEffect transition="in" filter="fade">
                                      <p:cBhvr>
                                        <p:cTn id="119" dur="1000"/>
                                        <p:tgtEl>
                                          <p:spTgt spid="63">
                                            <p:txEl>
                                              <p:pRg st="0" end="0"/>
                                            </p:txEl>
                                          </p:spTgt>
                                        </p:tgtEl>
                                      </p:cBhvr>
                                    </p:animEffect>
                                    <p:anim calcmode="lin" valueType="num">
                                      <p:cBhvr>
                                        <p:cTn id="120" dur="10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21" dur="10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64"/>
                                        </p:tgtEl>
                                        <p:attrNameLst>
                                          <p:attrName>style.visibility</p:attrName>
                                        </p:attrNameLst>
                                      </p:cBhvr>
                                      <p:to>
                                        <p:strVal val="visible"/>
                                      </p:to>
                                    </p:set>
                                    <p:animEffect transition="in" filter="fade">
                                      <p:cBhvr>
                                        <p:cTn id="126" dur="1000"/>
                                        <p:tgtEl>
                                          <p:spTgt spid="64"/>
                                        </p:tgtEl>
                                      </p:cBhvr>
                                    </p:animEffect>
                                    <p:anim calcmode="lin" valueType="num">
                                      <p:cBhvr>
                                        <p:cTn id="127" dur="1000" fill="hold"/>
                                        <p:tgtEl>
                                          <p:spTgt spid="64"/>
                                        </p:tgtEl>
                                        <p:attrNameLst>
                                          <p:attrName>ppt_x</p:attrName>
                                        </p:attrNameLst>
                                      </p:cBhvr>
                                      <p:tavLst>
                                        <p:tav tm="0">
                                          <p:val>
                                            <p:strVal val="#ppt_x"/>
                                          </p:val>
                                        </p:tav>
                                        <p:tav tm="100000">
                                          <p:val>
                                            <p:strVal val="#ppt_x"/>
                                          </p:val>
                                        </p:tav>
                                      </p:tavLst>
                                    </p:anim>
                                    <p:anim calcmode="lin" valueType="num">
                                      <p:cBhvr>
                                        <p:cTn id="128" dur="1000" fill="hold"/>
                                        <p:tgtEl>
                                          <p:spTgt spid="6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65"/>
                                        </p:tgtEl>
                                        <p:attrNameLst>
                                          <p:attrName>style.visibility</p:attrName>
                                        </p:attrNameLst>
                                      </p:cBhvr>
                                      <p:to>
                                        <p:strVal val="visible"/>
                                      </p:to>
                                    </p:set>
                                    <p:animEffect transition="in" filter="fade">
                                      <p:cBhvr>
                                        <p:cTn id="131" dur="1000"/>
                                        <p:tgtEl>
                                          <p:spTgt spid="65"/>
                                        </p:tgtEl>
                                      </p:cBhvr>
                                    </p:animEffect>
                                    <p:anim calcmode="lin" valueType="num">
                                      <p:cBhvr>
                                        <p:cTn id="132" dur="1000" fill="hold"/>
                                        <p:tgtEl>
                                          <p:spTgt spid="65"/>
                                        </p:tgtEl>
                                        <p:attrNameLst>
                                          <p:attrName>ppt_x</p:attrName>
                                        </p:attrNameLst>
                                      </p:cBhvr>
                                      <p:tavLst>
                                        <p:tav tm="0">
                                          <p:val>
                                            <p:strVal val="#ppt_x"/>
                                          </p:val>
                                        </p:tav>
                                        <p:tav tm="100000">
                                          <p:val>
                                            <p:strVal val="#ppt_x"/>
                                          </p:val>
                                        </p:tav>
                                      </p:tavLst>
                                    </p:anim>
                                    <p:anim calcmode="lin" valueType="num">
                                      <p:cBhvr>
                                        <p:cTn id="13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6" grpId="0"/>
      <p:bldP spid="37" grpId="0"/>
      <p:bldP spid="38" grpId="0"/>
      <p:bldP spid="39" grpId="0"/>
      <p:bldP spid="40" grpId="0"/>
      <p:bldP spid="41" grpId="0"/>
      <p:bldP spid="42" grpId="0"/>
      <p:bldP spid="43" grpId="0"/>
      <p:bldP spid="44" grpId="0"/>
      <p:bldP spid="5" grpId="0"/>
      <p:bldP spid="47" grpId="0"/>
      <p:bldP spid="48" grpId="0"/>
      <p:bldP spid="49" grpId="0"/>
      <p:bldP spid="50" grpId="0"/>
      <p:bldP spid="51" grpId="0"/>
      <p:bldP spid="64"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396607" y="2222871"/>
            <a:ext cx="11018955" cy="1938992"/>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1    general </a:t>
            </a:r>
            <a:r>
              <a:rPr lang="zh-CN" altLang="en-US" sz="2200" b="1" dirty="0" smtClean="0">
                <a:solidFill>
                  <a:srgbClr val="2A85C3"/>
                </a:solidFill>
                <a:latin typeface="Times New Roman" panose="02020603050405020304" pitchFamily="18" charset="0"/>
                <a:cs typeface="Times New Roman" panose="02020603050405020304" pitchFamily="18" charset="0"/>
              </a:rPr>
              <a:t>的</a:t>
            </a:r>
            <a:r>
              <a:rPr lang="zh-CN" altLang="en-US" sz="2200" b="1" dirty="0">
                <a:solidFill>
                  <a:srgbClr val="2A85C3"/>
                </a:solidFill>
                <a:latin typeface="Times New Roman" panose="02020603050405020304" pitchFamily="18" charset="0"/>
                <a:cs typeface="Times New Roman" panose="02020603050405020304" pitchFamily="18" charset="0"/>
              </a:rPr>
              <a:t>用法（</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a:p>
            <a:pPr>
              <a:lnSpc>
                <a:spcPts val="3600"/>
              </a:lnSpc>
            </a:pPr>
            <a:r>
              <a:rPr lang="en-US" altLang="zh-CN" sz="2200" b="1" dirty="0" smtClean="0">
                <a:solidFill>
                  <a:srgbClr val="2A85C3"/>
                </a:solidFill>
                <a:latin typeface="Times New Roman" panose="02020603050405020304" pitchFamily="18" charset="0"/>
                <a:cs typeface="Times New Roman" panose="02020603050405020304" pitchFamily="18" charset="0"/>
              </a:rPr>
              <a:t>        </a:t>
            </a:r>
            <a:r>
              <a:rPr lang="en-US" altLang="zh-CN" sz="2200" b="1" dirty="0" smtClean="0">
                <a:latin typeface="Times New Roman" panose="02020603050405020304" pitchFamily="18" charset="0"/>
                <a:cs typeface="Times New Roman" panose="02020603050405020304" pitchFamily="18" charset="0"/>
              </a:rPr>
              <a:t>general</a:t>
            </a:r>
            <a:r>
              <a:rPr lang="zh-CN" altLang="en-US" sz="2200" b="1" dirty="0">
                <a:latin typeface="Times New Roman" panose="02020603050405020304" pitchFamily="18" charset="0"/>
                <a:cs typeface="Times New Roman" panose="02020603050405020304" pitchFamily="18" charset="0"/>
              </a:rPr>
              <a:t>，形容词，表示“普遍的，公众的，一般的”等意义，主要用作定语。</a:t>
            </a:r>
          </a:p>
          <a:p>
            <a:pPr>
              <a:lnSpc>
                <a:spcPts val="3600"/>
              </a:lnSpc>
            </a:pPr>
            <a:r>
              <a:rPr lang="en-US" altLang="zh-CN" sz="2200" b="1" dirty="0" smtClean="0">
                <a:latin typeface="Times New Roman" panose="02020603050405020304" pitchFamily="18" charset="0"/>
                <a:cs typeface="Times New Roman" panose="02020603050405020304" pitchFamily="18" charset="0"/>
              </a:rPr>
              <a:t>        1</a:t>
            </a:r>
            <a:r>
              <a:rPr lang="en-US" altLang="zh-CN" sz="2200" b="1" dirty="0">
                <a:latin typeface="Times New Roman" panose="02020603050405020304" pitchFamily="18" charset="0"/>
                <a:cs typeface="Times New Roman" panose="02020603050405020304" pitchFamily="18" charset="0"/>
              </a:rPr>
              <a:t>. in </a:t>
            </a:r>
            <a:r>
              <a:rPr lang="en-US" altLang="zh-CN" sz="2200" b="1" dirty="0" smtClean="0">
                <a:latin typeface="Times New Roman" panose="02020603050405020304" pitchFamily="18" charset="0"/>
                <a:cs typeface="Times New Roman" panose="02020603050405020304" pitchFamily="18" charset="0"/>
              </a:rPr>
              <a:t>general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为“总的来说，大体上”。</a:t>
            </a:r>
          </a:p>
          <a:p>
            <a:pPr>
              <a:lnSpc>
                <a:spcPts val="3600"/>
              </a:lnSpc>
            </a:pPr>
            <a:r>
              <a:rPr lang="en-US" altLang="zh-CN" sz="2200" b="1" dirty="0" smtClean="0">
                <a:latin typeface="Times New Roman" panose="02020603050405020304" pitchFamily="18" charset="0"/>
                <a:cs typeface="Times New Roman" panose="02020603050405020304" pitchFamily="18" charset="0"/>
              </a:rPr>
              <a:t>        2. </a:t>
            </a:r>
            <a:r>
              <a:rPr lang="zh-CN" altLang="en-US" sz="2200" b="1" dirty="0" smtClean="0">
                <a:latin typeface="Times New Roman" panose="02020603050405020304" pitchFamily="18" charset="0"/>
                <a:cs typeface="Times New Roman" panose="02020603050405020304" pitchFamily="18" charset="0"/>
              </a:rPr>
              <a:t>副词 </a:t>
            </a:r>
            <a:r>
              <a:rPr lang="en-US" altLang="zh-CN" sz="2200" b="1" dirty="0" smtClean="0">
                <a:latin typeface="Times New Roman" panose="02020603050405020304" pitchFamily="18" charset="0"/>
                <a:cs typeface="Times New Roman" panose="02020603050405020304" pitchFamily="18" charset="0"/>
              </a:rPr>
              <a:t>generally </a:t>
            </a:r>
            <a:r>
              <a:rPr lang="zh-CN" altLang="en-US" sz="2200" b="1" dirty="0" smtClean="0">
                <a:latin typeface="Times New Roman" panose="02020603050405020304" pitchFamily="18" charset="0"/>
                <a:cs typeface="Times New Roman" panose="02020603050405020304" pitchFamily="18" charset="0"/>
              </a:rPr>
              <a:t>意</a:t>
            </a:r>
            <a:r>
              <a:rPr lang="zh-CN" altLang="en-US" sz="2200" b="1" dirty="0">
                <a:latin typeface="Times New Roman" panose="02020603050405020304" pitchFamily="18" charset="0"/>
                <a:cs typeface="Times New Roman" panose="02020603050405020304" pitchFamily="18" charset="0"/>
              </a:rPr>
              <a:t>为“通常地，一般地，普遍地”。</a:t>
            </a:r>
            <a:endParaRPr lang="en-US" altLang="zh-CN" sz="2200" b="1" dirty="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07" y="1512214"/>
            <a:ext cx="3670585" cy="670646"/>
          </a:xfrm>
          <a:prstGeom prst="rect">
            <a:avLst/>
          </a:prstGeom>
        </p:spPr>
      </p:pic>
      <p:sp>
        <p:nvSpPr>
          <p:cNvPr id="9" name="文本框 8"/>
          <p:cNvSpPr txBox="1"/>
          <p:nvPr/>
        </p:nvSpPr>
        <p:spPr>
          <a:xfrm>
            <a:off x="1222872" y="1715979"/>
            <a:ext cx="2060154" cy="430887"/>
          </a:xfrm>
          <a:prstGeom prst="rect">
            <a:avLst/>
          </a:prstGeom>
          <a:noFill/>
        </p:spPr>
        <p:txBody>
          <a:bodyPr wrap="square" rtlCol="0">
            <a:spAutoFit/>
          </a:bodyPr>
          <a:lstStyle/>
          <a:p>
            <a:r>
              <a:rPr lang="zh-CN" altLang="en-US" sz="2200" dirty="0" smtClean="0">
                <a:solidFill>
                  <a:schemeClr val="bg1"/>
                </a:solidFill>
                <a:latin typeface="黑体" panose="02010609060101010101" pitchFamily="49" charset="-122"/>
                <a:ea typeface="黑体" panose="02010609060101010101" pitchFamily="49" charset="-122"/>
              </a:rPr>
              <a:t>必备知识精析</a:t>
            </a:r>
            <a:endParaRPr lang="zh-CN" altLang="en-US" sz="2200" dirty="0">
              <a:solidFill>
                <a:schemeClr val="bg1"/>
              </a:solidFill>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12" name="文本框 11"/>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7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sp>
        <p:nvSpPr>
          <p:cNvPr id="13" name="矩形 12"/>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5"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34504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972152"/>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1" cy="1575254"/>
          </a:xfrm>
          <a:prstGeom prst="rect">
            <a:avLst/>
          </a:prstGeom>
        </p:spPr>
      </p:pic>
      <p:sp>
        <p:nvSpPr>
          <p:cNvPr id="7" name="文本框 6"/>
          <p:cNvSpPr txBox="1"/>
          <p:nvPr/>
        </p:nvSpPr>
        <p:spPr>
          <a:xfrm>
            <a:off x="578264" y="1589031"/>
            <a:ext cx="10723801" cy="553998"/>
          </a:xfrm>
          <a:prstGeom prst="rect">
            <a:avLst/>
          </a:prstGeom>
          <a:noFill/>
        </p:spPr>
        <p:txBody>
          <a:bodyPr wrap="square" rtlCol="0">
            <a:spAutoFit/>
          </a:bodyPr>
          <a:lstStyle/>
          <a:p>
            <a:pPr>
              <a:lnSpc>
                <a:spcPts val="3600"/>
              </a:lnSpc>
            </a:pPr>
            <a:r>
              <a:rPr lang="zh-CN" altLang="en-US" sz="2200" b="1" dirty="0">
                <a:solidFill>
                  <a:srgbClr val="2A85C3"/>
                </a:solidFill>
                <a:latin typeface="Times New Roman" panose="02020603050405020304" pitchFamily="18" charset="0"/>
                <a:cs typeface="Times New Roman" panose="02020603050405020304" pitchFamily="18" charset="0"/>
              </a:rPr>
              <a:t>知识</a:t>
            </a:r>
            <a:r>
              <a:rPr lang="zh-CN" altLang="en-US" sz="2200" b="1" dirty="0" smtClean="0">
                <a:solidFill>
                  <a:srgbClr val="2A85C3"/>
                </a:solidFill>
                <a:latin typeface="Times New Roman" panose="02020603050405020304" pitchFamily="18" charset="0"/>
                <a:cs typeface="Times New Roman" panose="02020603050405020304" pitchFamily="18" charset="0"/>
              </a:rPr>
              <a:t>点 </a:t>
            </a:r>
            <a:r>
              <a:rPr lang="en-US" altLang="zh-CN" sz="2200" b="1" dirty="0" smtClean="0">
                <a:solidFill>
                  <a:srgbClr val="2A85C3"/>
                </a:solidFill>
                <a:latin typeface="Times New Roman" panose="02020603050405020304" pitchFamily="18" charset="0"/>
                <a:cs typeface="Times New Roman" panose="02020603050405020304" pitchFamily="18" charset="0"/>
              </a:rPr>
              <a:t>2    </a:t>
            </a:r>
            <a:r>
              <a:rPr lang="zh-CN" altLang="en-US" sz="2200" b="1" dirty="0" smtClean="0">
                <a:solidFill>
                  <a:srgbClr val="2A85C3"/>
                </a:solidFill>
                <a:latin typeface="Times New Roman" panose="02020603050405020304" pitchFamily="18" charset="0"/>
                <a:cs typeface="Times New Roman" panose="02020603050405020304" pitchFamily="18" charset="0"/>
              </a:rPr>
              <a:t>辨析 </a:t>
            </a:r>
            <a:r>
              <a:rPr lang="en-US" altLang="zh-CN" sz="2200" b="1" dirty="0" smtClean="0">
                <a:solidFill>
                  <a:srgbClr val="2A85C3"/>
                </a:solidFill>
                <a:latin typeface="Times New Roman" panose="02020603050405020304" pitchFamily="18" charset="0"/>
                <a:cs typeface="Times New Roman" panose="02020603050405020304" pitchFamily="18" charset="0"/>
              </a:rPr>
              <a:t>no </a:t>
            </a:r>
            <a:r>
              <a:rPr lang="en-US" altLang="zh-CN" sz="2200" b="1" dirty="0">
                <a:solidFill>
                  <a:srgbClr val="2A85C3"/>
                </a:solidFill>
                <a:latin typeface="Times New Roman" panose="02020603050405020304" pitchFamily="18" charset="0"/>
                <a:cs typeface="Times New Roman" panose="02020603050405020304" pitchFamily="18" charset="0"/>
              </a:rPr>
              <a:t>longer</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not…any </a:t>
            </a:r>
            <a:r>
              <a:rPr lang="en-US" altLang="zh-CN" sz="2200" b="1" dirty="0" smtClean="0">
                <a:solidFill>
                  <a:srgbClr val="2A85C3"/>
                </a:solidFill>
                <a:latin typeface="Times New Roman" panose="02020603050405020304" pitchFamily="18" charset="0"/>
                <a:cs typeface="Times New Roman" panose="02020603050405020304" pitchFamily="18" charset="0"/>
              </a:rPr>
              <a:t>longer </a:t>
            </a:r>
            <a:r>
              <a:rPr lang="zh-CN" altLang="en-US" sz="2200" b="1" dirty="0" smtClean="0">
                <a:solidFill>
                  <a:srgbClr val="2A85C3"/>
                </a:solidFill>
                <a:latin typeface="Times New Roman" panose="02020603050405020304" pitchFamily="18" charset="0"/>
                <a:cs typeface="Times New Roman" panose="02020603050405020304" pitchFamily="18" charset="0"/>
              </a:rPr>
              <a:t>与 </a:t>
            </a:r>
            <a:r>
              <a:rPr lang="en-US" altLang="zh-CN" sz="2200" b="1" dirty="0" smtClean="0">
                <a:solidFill>
                  <a:srgbClr val="2A85C3"/>
                </a:solidFill>
                <a:latin typeface="Times New Roman" panose="02020603050405020304" pitchFamily="18" charset="0"/>
                <a:cs typeface="Times New Roman" panose="02020603050405020304" pitchFamily="18" charset="0"/>
              </a:rPr>
              <a:t>not… any </a:t>
            </a:r>
            <a:r>
              <a:rPr lang="en-US" altLang="zh-CN" sz="2200" b="1" dirty="0">
                <a:solidFill>
                  <a:srgbClr val="2A85C3"/>
                </a:solidFill>
                <a:latin typeface="Times New Roman" panose="02020603050405020304" pitchFamily="18" charset="0"/>
                <a:cs typeface="Times New Roman" panose="02020603050405020304" pitchFamily="18" charset="0"/>
              </a:rPr>
              <a:t>more</a:t>
            </a:r>
            <a:r>
              <a:rPr lang="zh-CN" altLang="en-US" sz="2200" b="1" dirty="0">
                <a:solidFill>
                  <a:srgbClr val="2A85C3"/>
                </a:solidFill>
                <a:latin typeface="Times New Roman" panose="02020603050405020304" pitchFamily="18" charset="0"/>
                <a:cs typeface="Times New Roman" panose="02020603050405020304" pitchFamily="18" charset="0"/>
              </a:rPr>
              <a:t>（</a:t>
            </a:r>
            <a:r>
              <a:rPr lang="en-US" altLang="zh-CN" sz="2200" b="1" dirty="0">
                <a:solidFill>
                  <a:srgbClr val="2A85C3"/>
                </a:solidFill>
                <a:latin typeface="Times New Roman" panose="02020603050405020304" pitchFamily="18" charset="0"/>
                <a:cs typeface="Times New Roman" panose="02020603050405020304" pitchFamily="18" charset="0"/>
              </a:rPr>
              <a:t>Unit 3</a:t>
            </a:r>
            <a:r>
              <a:rPr lang="zh-CN" altLang="en-US" sz="2200" b="1" dirty="0">
                <a:solidFill>
                  <a:srgbClr val="2A85C3"/>
                </a:solidFill>
                <a:latin typeface="Times New Roman" panose="02020603050405020304" pitchFamily="18" charset="0"/>
                <a:cs typeface="Times New Roman" panose="02020603050405020304" pitchFamily="18" charset="0"/>
              </a:rPr>
              <a:t>）</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 y="6433851"/>
            <a:ext cx="12192000" cy="424149"/>
          </a:xfrm>
          <a:prstGeom prst="rect">
            <a:avLst/>
          </a:prstGeom>
        </p:spPr>
      </p:pic>
      <p:sp>
        <p:nvSpPr>
          <p:cNvPr id="9" name="文本框 8"/>
          <p:cNvSpPr txBox="1"/>
          <p:nvPr/>
        </p:nvSpPr>
        <p:spPr>
          <a:xfrm>
            <a:off x="11244315" y="6457890"/>
            <a:ext cx="770639" cy="400110"/>
          </a:xfrm>
          <a:prstGeom prst="rect">
            <a:avLst/>
          </a:prstGeom>
          <a:noFill/>
        </p:spPr>
        <p:txBody>
          <a:bodyPr wrap="square" rtlCol="0">
            <a:spAutoFit/>
          </a:bodyPr>
          <a:lstStyle/>
          <a:p>
            <a:r>
              <a:rPr lang="en-US" altLang="zh-CN" sz="2000" b="1" dirty="0" smtClean="0">
                <a:latin typeface="Times New Roman" panose="02020603050405020304" pitchFamily="18" charset="0"/>
                <a:cs typeface="Times New Roman" panose="02020603050405020304" pitchFamily="18" charset="0"/>
              </a:rPr>
              <a:t>· 8 </a:t>
            </a:r>
            <a:r>
              <a:rPr lang="en-US" altLang="zh-CN" sz="2000" b="1" dirty="0">
                <a:latin typeface="Times New Roman" panose="02020603050405020304" pitchFamily="18" charset="0"/>
                <a:cs typeface="Times New Roman" panose="02020603050405020304" pitchFamily="18" charset="0"/>
              </a:rPr>
              <a:t>·</a:t>
            </a:r>
            <a:endParaRPr lang="zh-CN" altLang="en-US" sz="2000" b="1" dirty="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093196013"/>
              </p:ext>
            </p:extLst>
          </p:nvPr>
        </p:nvGraphicFramePr>
        <p:xfrm>
          <a:off x="1204228" y="2261367"/>
          <a:ext cx="9826324" cy="3388360"/>
        </p:xfrm>
        <a:graphic>
          <a:graphicData uri="http://schemas.openxmlformats.org/drawingml/2006/table">
            <a:tbl>
              <a:tblPr firstRow="1" bandRow="1">
                <a:tableStyleId>{5940675A-B579-460E-94D1-54222C63F5DA}</a:tableStyleId>
              </a:tblPr>
              <a:tblGrid>
                <a:gridCol w="2228916"/>
                <a:gridCol w="4321967"/>
                <a:gridCol w="3275441"/>
              </a:tblGrid>
              <a:tr h="370840">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易混词组</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含义及用法</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c>
                  <a:txBody>
                    <a:bodyPr/>
                    <a:lstStyle/>
                    <a:p>
                      <a:pPr algn="ctr">
                        <a:lnSpc>
                          <a:spcPts val="3400"/>
                        </a:lnSpc>
                      </a:pPr>
                      <a:r>
                        <a:rPr lang="zh-CN" altLang="en-US" sz="2000" b="1" dirty="0" smtClean="0">
                          <a:latin typeface="Times New Roman" panose="02020603050405020304" pitchFamily="18" charset="0"/>
                          <a:ea typeface="+mn-ea"/>
                          <a:cs typeface="Times New Roman" panose="02020603050405020304" pitchFamily="18" charset="0"/>
                        </a:rPr>
                        <a:t>例句</a:t>
                      </a:r>
                      <a:endParaRPr lang="zh-CN" altLang="en-US" sz="2000" b="1" dirty="0">
                        <a:latin typeface="Times New Roman" panose="02020603050405020304" pitchFamily="18" charset="0"/>
                        <a:ea typeface="+mn-ea"/>
                        <a:cs typeface="Times New Roman" panose="02020603050405020304" pitchFamily="18" charset="0"/>
                      </a:endParaRPr>
                    </a:p>
                  </a:txBody>
                  <a:tcPr anchor="ctr">
                    <a:solidFill>
                      <a:schemeClr val="accent1">
                        <a:lumMod val="40000"/>
                        <a:lumOff val="60000"/>
                      </a:schemeClr>
                    </a:solidFill>
                  </a:tcPr>
                </a:tc>
              </a:tr>
              <a:tr h="370840">
                <a:tc>
                  <a:txBody>
                    <a:bodyPr/>
                    <a:lstStyle/>
                    <a:p>
                      <a:pPr algn="l">
                        <a:lnSpc>
                          <a:spcPts val="3400"/>
                        </a:lnSpc>
                      </a:pPr>
                      <a:r>
                        <a:rPr lang="en-US" altLang="zh-CN" sz="2000" b="1" dirty="0" smtClean="0">
                          <a:latin typeface="Times New Roman" panose="02020603050405020304" pitchFamily="18" charset="0"/>
                          <a:ea typeface="+mn-ea"/>
                          <a:cs typeface="Times New Roman" panose="02020603050405020304" pitchFamily="18" charset="0"/>
                        </a:rPr>
                        <a:t>no longer</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意为“不再”，常位于实义动词之前、</a:t>
                      </a:r>
                      <a:r>
                        <a:rPr lang="en-US" altLang="zh-CN" sz="2000" b="1" dirty="0" smtClean="0">
                          <a:latin typeface="Times New Roman" panose="02020603050405020304" pitchFamily="18" charset="0"/>
                          <a:ea typeface="+mn-ea"/>
                          <a:cs typeface="Times New Roman" panose="02020603050405020304" pitchFamily="18" charset="0"/>
                        </a:rPr>
                        <a:t>be</a:t>
                      </a:r>
                      <a:r>
                        <a:rPr lang="zh-CN" altLang="en-US" sz="2000" b="1" dirty="0" smtClean="0">
                          <a:latin typeface="Times New Roman" panose="02020603050405020304" pitchFamily="18" charset="0"/>
                          <a:ea typeface="+mn-ea"/>
                          <a:cs typeface="Times New Roman" panose="02020603050405020304" pitchFamily="18" charset="0"/>
                        </a:rPr>
                        <a:t>动词之后，侧重指时间上不再延续</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He no longer lives in Nanning.</a:t>
                      </a:r>
                      <a:endParaRPr lang="zh-CN" altLang="en-US" sz="2000" b="1" dirty="0">
                        <a:latin typeface="Times New Roman" panose="02020603050405020304" pitchFamily="18" charset="0"/>
                        <a:ea typeface="+mn-ea"/>
                        <a:cs typeface="Times New Roman" panose="02020603050405020304" pitchFamily="18" charset="0"/>
                      </a:endParaRPr>
                    </a:p>
                  </a:txBody>
                  <a:tcPr/>
                </a:tc>
              </a:tr>
              <a:tr h="370840">
                <a:tc>
                  <a:txBody>
                    <a:bodyPr/>
                    <a:lstStyle/>
                    <a:p>
                      <a:pPr algn="l">
                        <a:lnSpc>
                          <a:spcPts val="3400"/>
                        </a:lnSpc>
                      </a:pPr>
                      <a:r>
                        <a:rPr lang="en-US" altLang="zh-CN" sz="2000" b="1" dirty="0" smtClean="0">
                          <a:latin typeface="Times New Roman" panose="02020603050405020304" pitchFamily="18" charset="0"/>
                          <a:ea typeface="+mn-ea"/>
                          <a:cs typeface="Times New Roman" panose="02020603050405020304" pitchFamily="18" charset="0"/>
                        </a:rPr>
                        <a:t>not…any longer</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意为“不再”，常位于句末，侧重指时间上不再延续</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He doesn’t live in Nanning any longer.</a:t>
                      </a:r>
                      <a:endParaRPr lang="zh-CN" altLang="en-US" sz="2000" b="1" dirty="0">
                        <a:latin typeface="Times New Roman" panose="02020603050405020304" pitchFamily="18" charset="0"/>
                        <a:ea typeface="+mn-ea"/>
                        <a:cs typeface="Times New Roman" panose="02020603050405020304" pitchFamily="18" charset="0"/>
                      </a:endParaRPr>
                    </a:p>
                  </a:txBody>
                  <a:tcPr/>
                </a:tc>
              </a:tr>
              <a:tr h="370840">
                <a:tc>
                  <a:txBody>
                    <a:bodyPr/>
                    <a:lstStyle/>
                    <a:p>
                      <a:pPr algn="l">
                        <a:lnSpc>
                          <a:spcPts val="3400"/>
                        </a:lnSpc>
                      </a:pPr>
                      <a:r>
                        <a:rPr lang="en-US" altLang="zh-CN" sz="2000" b="1" dirty="0" smtClean="0">
                          <a:latin typeface="Times New Roman" panose="02020603050405020304" pitchFamily="18" charset="0"/>
                          <a:ea typeface="+mn-ea"/>
                          <a:cs typeface="Times New Roman" panose="02020603050405020304" pitchFamily="18" charset="0"/>
                        </a:rPr>
                        <a:t>not…any more</a:t>
                      </a:r>
                      <a:endParaRPr lang="zh-CN" altLang="en-US" sz="2000" b="1" dirty="0">
                        <a:latin typeface="Times New Roman" panose="02020603050405020304" pitchFamily="18" charset="0"/>
                        <a:ea typeface="+mn-ea"/>
                        <a:cs typeface="Times New Roman" panose="02020603050405020304" pitchFamily="18" charset="0"/>
                      </a:endParaRPr>
                    </a:p>
                  </a:txBody>
                  <a:tcPr anchor="ctr"/>
                </a:tc>
                <a:tc>
                  <a:txBody>
                    <a:bodyPr/>
                    <a:lstStyle/>
                    <a:p>
                      <a:pPr>
                        <a:lnSpc>
                          <a:spcPts val="3400"/>
                        </a:lnSpc>
                      </a:pPr>
                      <a:r>
                        <a:rPr lang="zh-CN" altLang="en-US" sz="2000" b="1" dirty="0" smtClean="0">
                          <a:latin typeface="Times New Roman" panose="02020603050405020304" pitchFamily="18" charset="0"/>
                          <a:ea typeface="+mn-ea"/>
                          <a:cs typeface="Times New Roman" panose="02020603050405020304" pitchFamily="18" charset="0"/>
                        </a:rPr>
                        <a:t>意为“不再”，侧重指动作不再重复，或程度、数量不再增加</a:t>
                      </a:r>
                      <a:endParaRPr lang="zh-CN" altLang="en-US" sz="2000" b="1" dirty="0">
                        <a:latin typeface="Times New Roman" panose="02020603050405020304" pitchFamily="18" charset="0"/>
                        <a:ea typeface="+mn-ea"/>
                        <a:cs typeface="Times New Roman" panose="02020603050405020304" pitchFamily="18" charset="0"/>
                      </a:endParaRPr>
                    </a:p>
                  </a:txBody>
                  <a:tcPr/>
                </a:tc>
                <a:tc>
                  <a:txBody>
                    <a:bodyPr/>
                    <a:lstStyle/>
                    <a:p>
                      <a:pPr>
                        <a:lnSpc>
                          <a:spcPts val="3400"/>
                        </a:lnSpc>
                      </a:pPr>
                      <a:r>
                        <a:rPr lang="en-US" altLang="zh-CN" sz="2000" b="1" dirty="0" smtClean="0">
                          <a:latin typeface="Times New Roman" panose="02020603050405020304" pitchFamily="18" charset="0"/>
                          <a:ea typeface="+mn-ea"/>
                          <a:cs typeface="Times New Roman" panose="02020603050405020304" pitchFamily="18" charset="0"/>
                        </a:rPr>
                        <a:t>You will not see her any more.</a:t>
                      </a:r>
                      <a:endParaRPr lang="zh-CN" altLang="en-US" sz="2000" b="1" dirty="0">
                        <a:latin typeface="Times New Roman" panose="02020603050405020304" pitchFamily="18" charset="0"/>
                        <a:ea typeface="+mn-ea"/>
                        <a:cs typeface="Times New Roman" panose="02020603050405020304" pitchFamily="18" charset="0"/>
                      </a:endParaRPr>
                    </a:p>
                  </a:txBody>
                  <a:tcPr/>
                </a:tc>
              </a:tr>
            </a:tbl>
          </a:graphicData>
        </a:graphic>
      </p:graphicFrame>
      <p:sp>
        <p:nvSpPr>
          <p:cNvPr id="11" name="矩形 10"/>
          <p:cNvSpPr/>
          <p:nvPr/>
        </p:nvSpPr>
        <p:spPr>
          <a:xfrm>
            <a:off x="10616353" y="6055387"/>
            <a:ext cx="1255923" cy="31949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楷体" panose="02010609060101010101" pitchFamily="49" charset="-122"/>
                <a:ea typeface="楷体" panose="02010609060101010101" pitchFamily="49" charset="-122"/>
                <a:hlinkClick r:id="rId4" action="ppaction://hlinksldjump"/>
              </a:rPr>
              <a:t>小试牛刀</a:t>
            </a:r>
            <a:endParaRPr lang="zh-CN" altLang="en-US" b="1" dirty="0">
              <a:solidFill>
                <a:schemeClr val="tx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7791029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8083</TotalTime>
  <Words>2868</Words>
  <Application>Microsoft Office PowerPoint</Application>
  <PresentationFormat>宽屏</PresentationFormat>
  <Paragraphs>375</Paragraphs>
  <Slides>33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黑体</vt:lpstr>
      <vt:lpstr>华文中宋</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600</cp:revision>
  <dcterms:created xsi:type="dcterms:W3CDTF">2021-01-09T07:33:53Z</dcterms:created>
  <dcterms:modified xsi:type="dcterms:W3CDTF">2021-01-30T07:39:28Z</dcterms:modified>
</cp:coreProperties>
</file>