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1" r:id="rId6"/>
    <p:sldId id="263" r:id="rId7"/>
    <p:sldId id="265" r:id="rId8"/>
    <p:sldId id="266" r:id="rId9"/>
    <p:sldId id="335" r:id="rId10"/>
    <p:sldId id="267" r:id="rId11"/>
    <p:sldId id="336" r:id="rId12"/>
    <p:sldId id="314" r:id="rId13"/>
    <p:sldId id="270" r:id="rId14"/>
    <p:sldId id="273" r:id="rId15"/>
    <p:sldId id="277" r:id="rId16"/>
    <p:sldId id="279" r:id="rId17"/>
    <p:sldId id="319" r:id="rId18"/>
    <p:sldId id="281" r:id="rId19"/>
    <p:sldId id="272" r:id="rId20"/>
    <p:sldId id="308" r:id="rId21"/>
    <p:sldId id="309" r:id="rId22"/>
    <p:sldId id="310" r:id="rId23"/>
    <p:sldId id="311" r:id="rId24"/>
    <p:sldId id="323" r:id="rId25"/>
    <p:sldId id="268" r:id="rId26"/>
    <p:sldId id="271" r:id="rId27"/>
    <p:sldId id="315" r:id="rId28"/>
    <p:sldId id="316" r:id="rId29"/>
    <p:sldId id="278" r:id="rId30"/>
    <p:sldId id="280" r:id="rId31"/>
    <p:sldId id="337" r:id="rId32"/>
    <p:sldId id="317" r:id="rId33"/>
    <p:sldId id="274" r:id="rId34"/>
    <p:sldId id="276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13" autoAdjust="0"/>
    <p:restoredTop sz="94660"/>
  </p:normalViewPr>
  <p:slideViewPr>
    <p:cSldViewPr snapToGrid="0">
      <p:cViewPr varScale="1">
        <p:scale>
          <a:sx n="66" d="100"/>
          <a:sy n="66" d="100"/>
        </p:scale>
        <p:origin x="52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743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526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8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19.xml"/><Relationship Id="rId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第一部分  教材知识梳理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八年级上册  </a:t>
            </a:r>
            <a:r>
              <a:rPr lang="en-US" altLang="zh-CN" sz="4800" dirty="0" smtClean="0">
                <a:solidFill>
                  <a:srgbClr val="2A85C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1~2</a:t>
            </a:r>
            <a:endParaRPr lang="zh-CN" altLang="en-US" sz="4800" dirty="0">
              <a:solidFill>
                <a:srgbClr val="2A85C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0560" y="1506420"/>
            <a:ext cx="9217503" cy="462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142152"/>
              </p:ext>
            </p:extLst>
          </p:nvPr>
        </p:nvGraphicFramePr>
        <p:xfrm>
          <a:off x="1062515" y="2177339"/>
          <a:ext cx="10053504" cy="34192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2213"/>
                <a:gridCol w="5330123"/>
                <a:gridCol w="3351168"/>
              </a:tblGrid>
              <a:tr h="4155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易混词</a:t>
                      </a:r>
                      <a:endParaRPr lang="zh-CN" altLang="en-US" sz="20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含义及用法</a:t>
                      </a:r>
                      <a:endParaRPr lang="zh-CN" altLang="en-US" sz="20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例句</a:t>
                      </a:r>
                      <a:endParaRPr lang="zh-CN" altLang="en-US" sz="20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529825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tell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“告诉”，也可用于表示讲故事或讲笑话；常用搭配有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tell sb. (not) to do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，意为“告诉某人（不要）做某事”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My teacher often tells us not to swim in the river.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473815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talk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意为“谈话”，指连续性的讲话，有对话的含义。常见搭配有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talk to/ with sb.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意为“与某人交流”；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talk about 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意为“谈论某事”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What are you talking about?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172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0823957"/>
              </p:ext>
            </p:extLst>
          </p:nvPr>
        </p:nvGraphicFramePr>
        <p:xfrm>
          <a:off x="1062515" y="2177340"/>
          <a:ext cx="10053504" cy="21412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2213"/>
                <a:gridCol w="5330123"/>
                <a:gridCol w="3351168"/>
              </a:tblGrid>
              <a:tr h="41743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易混词</a:t>
                      </a:r>
                      <a:endParaRPr lang="zh-CN" altLang="en-US" sz="20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含义及用法</a:t>
                      </a:r>
                      <a:endParaRPr lang="zh-CN" altLang="en-US" sz="20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例句</a:t>
                      </a:r>
                      <a:endParaRPr lang="zh-CN" altLang="en-US" sz="20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998706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say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意为“说，讲”，强调说的内容，后面可接名词、代词或从句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What did your teacher say?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725128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speak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常用来表示“讲某种语言”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Can you speak English?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244906" y="1729380"/>
            <a:ext cx="694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续表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748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451335"/>
            <a:ext cx="1087003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lonely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Unit 6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alone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形容词，意为“单独的，独立的”，侧重于表示独自一人。例如：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 alone in the room.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alone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副词，意为“单独地，独自地”。例如：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likes living alone.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lonely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形容词，在句中作表语，意为“孤独的”，侧重于人的心理状态。例如：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She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 feels lonely.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4. lonely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形容词，在句中作定语，意为“荒凉的，偏僻的”，常用于修饰地点名词。例如：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This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 lonely place.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000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8956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5456" y="1685950"/>
            <a:ext cx="631195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voice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sound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53143"/>
              </p:ext>
            </p:extLst>
          </p:nvPr>
        </p:nvGraphicFramePr>
        <p:xfrm>
          <a:off x="1040482" y="2496714"/>
          <a:ext cx="9899268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9667"/>
                <a:gridCol w="3712685"/>
                <a:gridCol w="4516916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易混词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含义及用法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例句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voice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主要指人的嗓音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She has a ringing voice.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noise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主要指噪声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Making noises is annoying.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sound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指各种声音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Sound travels slower than light.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33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0842" y="1626453"/>
            <a:ext cx="1080364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plan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plan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动词时，常用于以下结构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为“计划去做某事”。例如：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plans to go to Beijing with his family.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 on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for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为“计划某事”。例如：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plan for the next year’s work.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plan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作名词时，常用结构为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plans 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，意为“制订计划做某事”。例如：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to start to make a plan for the winter vacation.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215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4740" y="1400828"/>
            <a:ext cx="10862633" cy="4845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What’s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like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does sb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like?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 sb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look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like?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句型（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What’s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like?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为“某人如何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?”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用于询问某人的性格、品质等。例如：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—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What’s your teacher like?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—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He’s kind.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 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like?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“某人喜欢什么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?”,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用于询问某人的喜好。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—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does your father like?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—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likes drawing.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 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look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“某人长什么样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?”,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用于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询问某人的外貌。例如：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—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does his brother look like?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—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He’s handsome.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070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1137" y="1700147"/>
            <a:ext cx="63413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beat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604122"/>
              </p:ext>
            </p:extLst>
          </p:nvPr>
        </p:nvGraphicFramePr>
        <p:xfrm>
          <a:off x="1117600" y="2379038"/>
          <a:ext cx="9987402" cy="321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5995"/>
                <a:gridCol w="4510251"/>
                <a:gridCol w="4021156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易混词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含义及用法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例句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win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“赢，获胜”，常用结构为“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win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事物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game/ prize/ match/ war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）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”</a:t>
                      </a:r>
                      <a:endParaRPr lang="zh-CN" altLang="en-US" sz="2000" b="1" dirty="0"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Liu Xiang won the men’s 110m hurdles in the Olympic Games.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beat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意为“打败；战胜”，常用结构为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beat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sb./ team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We beat the other team and won the match.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lose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意为“输”，常用结构为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lose to sb. 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输给某人”</a:t>
                      </a:r>
                      <a:endParaRPr lang="zh-CN" altLang="en-US" sz="2000" b="1" dirty="0"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 lost to him last time at the school sports meeting.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026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0377" y="1469121"/>
            <a:ext cx="10672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16 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87740"/>
              </p:ext>
            </p:extLst>
          </p:nvPr>
        </p:nvGraphicFramePr>
        <p:xfrm>
          <a:off x="781927" y="1995103"/>
          <a:ext cx="10649677" cy="39280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7039"/>
                <a:gridCol w="5266063"/>
                <a:gridCol w="3576575"/>
              </a:tblGrid>
              <a:tr h="49588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易混词（组）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含义及用法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例句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020069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end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意为“结束，了结，终止”，强调某事的终止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speech ended with some interesting stories.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459152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finish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表示“完成，完毕，结束”，强调动作的结束。 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finish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常用作及物动词，后接名词、代词或动名词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Can you finish your homework tonight?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952978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 over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强调状态。句中含有表示一段时间的状语时，要用 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 over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，而不能用 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finish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或 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end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meeting has been over for ten minutes.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45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4742" y="1748963"/>
            <a:ext cx="1075957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   Why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sb. do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？句型（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Why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.?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是一个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why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引导的否定特殊疑问句，其答句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常用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because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引导。在情景交际中，此句型表示提建议，意为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“为什么不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—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don’t you like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—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it’s too difficult.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405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150561"/>
            <a:ext cx="1029125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handwriting is beautiful.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write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before.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铜仁）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careful          B. more careful          C. more carefully          D. carefully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Ricky like?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He’s humorous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often tells us funny jokes.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连云港）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            B. What             C. Which             D. Who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This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street is much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that one.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天津）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wide             B. wider             C. widest              D.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widest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683069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4054516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0959" y="5431421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重点指导航标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必备知识精析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752753"/>
            <a:ext cx="1086089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—Mum,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talk to me so much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I’m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little bored.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right.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look after           B. care about             C. take care             D. talk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Shanghai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one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world.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biggest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cities                 B. biggest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cities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biggest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city                   D. bigger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cities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hope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basketball match.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重庆）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win              B. won               C. to win               D. winning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83012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319129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5329" y="456665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1426" y="1465530"/>
            <a:ext cx="10291257" cy="4845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Lily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likes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love stories.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speak             B. tell              C. say               D. talk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Betty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a beautiful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wants to be a singer in the future.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淮安）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voice              B. look            C. noise            D. sound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 you tell me why you learn English so well?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very simple.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you study,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grades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will get.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滨州）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The harder; better                B. The harder;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Harder;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better                       D. Harder;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meeting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twenty minutes.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has ended                           B.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over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has finished                        D.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458" y="1530285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1458" y="2385740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1458" y="3257974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1458" y="4976492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82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29125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二、单词拼写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根据括号内所给的中文提示，正确拼写单词。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Good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friends should 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诚实的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want to be a good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歌手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I grow up.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乐意的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share things with others.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speak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法语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Mike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always tells jokes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幽默的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66072" y="2611648"/>
            <a:ext cx="13330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honest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56612" y="3042535"/>
            <a:ext cx="13330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15947" y="3493718"/>
            <a:ext cx="13330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99272" y="3985849"/>
            <a:ext cx="13330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French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48977" y="4438770"/>
            <a:ext cx="15901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humorous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47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53339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三、词形变换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根据句意，用括号中所给单词的正确形式填空。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never feel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__________(bore)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my friends.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kept on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__________(knock)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the door for a while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no one answered.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did you finish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__________(read)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book?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days ago.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getting much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__________(hot)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summer comes.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Great Wall is one of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__________(great)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wonders in the world.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淮安）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7947" y="2602904"/>
            <a:ext cx="11567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11774" y="3033791"/>
            <a:ext cx="13789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knocking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12753" y="3487558"/>
            <a:ext cx="13789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11417" y="4435862"/>
            <a:ext cx="13789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hotter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415291" y="4868882"/>
            <a:ext cx="13789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greatest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1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476878"/>
            <a:ext cx="1081471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四、选词填空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根据短文内容，从方框中选择恰当的单词填空，每词限用一次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Now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something about my English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teacher, Miss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England,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has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China since ten years ago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has big eyes and long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helpful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likes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 to solve some problems in 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________. Recently, she 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first place in the teaching competition.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93204" y="2620211"/>
            <a:ext cx="8191870" cy="52881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from    won   lived    help   tell   hair    life    patient    well    slim</a:t>
            </a:r>
            <a:endParaRPr lang="zh-CN" altLang="en-US" sz="20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动作按钮: 后退或前一项 26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08452" y="3385092"/>
            <a:ext cx="10025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3411" y="3815979"/>
            <a:ext cx="10025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80332" y="3847660"/>
            <a:ext cx="10025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285074" y="3836643"/>
            <a:ext cx="10025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slim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74404" y="4288953"/>
            <a:ext cx="10025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34896" y="4256513"/>
            <a:ext cx="11360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297902" y="4288953"/>
            <a:ext cx="10025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22124" y="4720451"/>
            <a:ext cx="10025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475457" y="4742485"/>
            <a:ext cx="10025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285074" y="4761742"/>
            <a:ext cx="10025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1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" grpId="0"/>
      <p:bldP spid="21" grpId="0"/>
      <p:bldP spid="22" grpId="0"/>
      <p:bldP spid="23" grpId="0"/>
      <p:bldP spid="26" grpId="0"/>
      <p:bldP spid="37" grpId="0"/>
      <p:bldP spid="3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4122" y="1725606"/>
            <a:ext cx="1094715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care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91517" y="2426034"/>
            <a:ext cx="10163359" cy="244342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5843" y="2867262"/>
            <a:ext cx="88937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Steve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__________(care)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he often makes many mistakes.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 her homework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__________(careful)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Peter.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动作按钮: 后退或前一项 5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27094" y="3390482"/>
            <a:ext cx="12779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careless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34501" y="3822160"/>
            <a:ext cx="12779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9206" y="1725605"/>
            <a:ext cx="9636145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endParaRPr lang="en-US" altLang="zh-CN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400065"/>
            <a:ext cx="10190603" cy="362616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8612" y="2534418"/>
            <a:ext cx="911893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mother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sorry to my cousin because I had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fight with him.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said; to say        B. told; to say        C. told; talk        D. spoke;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strangers on your way to and from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school,” mother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often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talk; says        B. speak; tell        C. talk; speaks        D. talk; tells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91156" y="3075406"/>
            <a:ext cx="5508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91156" y="4442024"/>
            <a:ext cx="5508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8019" y="1615436"/>
            <a:ext cx="11754052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知识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one of…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68637" y="2289896"/>
            <a:ext cx="10102467" cy="373633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56408" y="2428481"/>
            <a:ext cx="940537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one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robots I have ever seen.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more intelligent                        B.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intelligent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much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intelligent             D. intelligent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basketball player do you like?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Yao Ming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he is one of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basketball players in the world.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worse            B. worst              C. better              D. best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226819" y="2910155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226819" y="4257119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63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7759" y="1446355"/>
            <a:ext cx="11624512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知识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voice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sound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57621" y="2091590"/>
            <a:ext cx="10078294" cy="41439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77596" y="2225943"/>
            <a:ext cx="907486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Don’t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talk in a high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having a meeting.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sound             B. noise             C. speech              D. voice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washing machine is too old and it often makes a lot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______ when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works.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whisper             B. sound             C. voice            D. noise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singer has a sweet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her songs make everybody excited.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voice              B. sound               C. noise             D. shout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336989" y="2689815"/>
            <a:ext cx="446714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36989" y="3616407"/>
            <a:ext cx="4467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336989" y="4967261"/>
            <a:ext cx="446714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77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0950" y="1580495"/>
            <a:ext cx="1073336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plan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02534" y="2278775"/>
            <a:ext cx="10274832" cy="28440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02915" y="2632990"/>
            <a:ext cx="92503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+mn-ea"/>
              </a:rPr>
              <a:t>小试</a:t>
            </a:r>
            <a:r>
              <a:rPr lang="zh-CN" altLang="en-US" sz="2200" b="1" dirty="0" smtClean="0">
                <a:latin typeface="+mn-ea"/>
              </a:rPr>
              <a:t>牛刀</a:t>
            </a:r>
            <a:endParaRPr lang="en-US" altLang="zh-CN" sz="2200" b="1" dirty="0" smtClean="0">
              <a:latin typeface="+mn-ea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you got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any ________(plan) for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National Day?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—Well, on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October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1st,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________(go)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shopping with my cousin.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________(go)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a trip in the coming summer holiday.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433851"/>
            <a:ext cx="12192000" cy="424149"/>
          </a:xfrm>
          <a:prstGeom prst="rect">
            <a:avLst/>
          </a:prstGeom>
        </p:spPr>
      </p:pic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511446" y="3142898"/>
            <a:ext cx="17166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87566" y="3587862"/>
            <a:ext cx="17166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go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43378" y="4050609"/>
            <a:ext cx="17166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go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57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997" y="2604629"/>
            <a:ext cx="11200000" cy="2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2865" y="1350057"/>
            <a:ext cx="10704171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What’s sb. like?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does sb. like?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does sb. look like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句型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72861" y="2294180"/>
            <a:ext cx="10054176" cy="395238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06331" y="2513302"/>
            <a:ext cx="9513649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小试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does the girl look like?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—______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14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B.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student.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long hair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D.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likes dancing.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—______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Wu,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headmaster of your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is friendly and gentle.</a:t>
            </a: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 is; like                    B. What is; like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How does;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like               D. What does; like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362035" y="2918499"/>
            <a:ext cx="4847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62035" y="4452594"/>
            <a:ext cx="4847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02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68909" y="1859001"/>
            <a:ext cx="10054176" cy="291130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06331" y="2513302"/>
            <a:ext cx="9513649" cy="142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cousin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cousin enjoys playing computer games and listening to the radio.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A.\; like          B. does; like           C. does; look like            D. does;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likes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动作按钮: 后退或前一项 15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362035" y="2587989"/>
            <a:ext cx="4847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60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4291" y="1516283"/>
            <a:ext cx="10892068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beat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112706" y="2190744"/>
            <a:ext cx="10047382" cy="34719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95231" y="2437142"/>
            <a:ext cx="89337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seems impossible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good at chess.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beat            B. win            C. hit            D. lose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are going to have a tennis match.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hope our team will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game.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win            B. beat             C. lose            D. lose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370040" y="2899146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动作按钮: 后退或前一项 8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370040" y="3812682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82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6480" y="1619861"/>
            <a:ext cx="1024568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over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39687" y="2191683"/>
            <a:ext cx="10178961" cy="38043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36519" y="2371970"/>
            <a:ext cx="910131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visit Grandpa Li when the school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over             B. is over             C. finish             D.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finish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long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film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about an hour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finished an hour ago.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has; been over                B. has; finished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have;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over             D. did;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finish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0952" y="2829209"/>
            <a:ext cx="4618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50952" y="3738727"/>
            <a:ext cx="4618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29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9381" y="1431914"/>
            <a:ext cx="1104927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   Why don’t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sb. do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？句型（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96488" y="2096522"/>
            <a:ext cx="10324946" cy="413902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553706" y="2301280"/>
            <a:ext cx="9584347" cy="3749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Why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teacher for advice when you don’t know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problems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ask;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               B. to ask;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deal with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ask;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deal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            D. to ask;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with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can I do this weekend?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don’t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home?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having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good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rest                    B.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a good rest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has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good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rest                          D.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good rest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1102" y="2670036"/>
            <a:ext cx="469230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31102" y="4302800"/>
            <a:ext cx="469230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3" name="动作按钮: 后退或前一项 12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71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43407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07101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重点指导航标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075" y="2223440"/>
            <a:ext cx="549867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一、重点词汇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humour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true—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will—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sing—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名词，表示人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bore—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表示“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感到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无聊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的”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99751" y="2654952"/>
            <a:ext cx="58719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（形容词，表示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“令人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无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聊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的”）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person—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bad—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比较级）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最高级）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high—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swim—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名词，表示人）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50914" y="3206836"/>
            <a:ext cx="16185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humorours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16875" y="3675829"/>
            <a:ext cx="16185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90627" y="4084894"/>
            <a:ext cx="16185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662639" y="4563458"/>
            <a:ext cx="16185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739678" y="5009172"/>
            <a:ext cx="16185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832858" y="5506897"/>
            <a:ext cx="16185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217172" y="2699020"/>
            <a:ext cx="16185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311337" y="3616504"/>
            <a:ext cx="16185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personality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311337" y="4075271"/>
            <a:ext cx="16185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204240" y="4546398"/>
            <a:ext cx="16185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worse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238354" y="5014161"/>
            <a:ext cx="16185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09422" y="5441848"/>
            <a:ext cx="16185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height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204239" y="5924620"/>
            <a:ext cx="16185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swimmer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1" grpId="0"/>
      <p:bldP spid="32" grpId="0"/>
      <p:bldP spid="36" grpId="0"/>
      <p:bldP spid="38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50921" y="1962693"/>
            <a:ext cx="529500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happy—__________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反义词）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weigh—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98677" y="1981585"/>
            <a:ext cx="487731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mix—__________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little—__________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（比较级）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—__________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（最高级）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far—__________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（比较级）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—__________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（最高级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week—__________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82188" y="2003619"/>
            <a:ext cx="1564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happiness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48290" y="2461831"/>
            <a:ext cx="1564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unhappy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48290" y="2917097"/>
            <a:ext cx="1564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weight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42173" y="2510570"/>
            <a:ext cx="1564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mixed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073528" y="2965640"/>
            <a:ext cx="1564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985393" y="3429578"/>
            <a:ext cx="1564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665903" y="3873873"/>
            <a:ext cx="1564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farther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665902" y="4340202"/>
            <a:ext cx="1564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farthest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56553" y="4768809"/>
            <a:ext cx="15643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33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5699" y="1626676"/>
            <a:ext cx="633485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、重点短语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a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保守秘密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about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关心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，关怀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lies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撒谎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sb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某人快乐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feel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感到无聊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95997" y="2100735"/>
            <a:ext cx="562595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________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(on) 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继续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、重复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做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某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事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friends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交朋友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在课堂上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________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on/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(in) ________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花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时间做某事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年级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46602" y="2583487"/>
            <a:ext cx="12779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24559" y="2605521"/>
            <a:ext cx="12779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secret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46602" y="3087830"/>
            <a:ext cx="12779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32901" y="3536937"/>
            <a:ext cx="12779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24567" y="3989858"/>
            <a:ext cx="12779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598145" y="3949576"/>
            <a:ext cx="12779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87601" y="4438965"/>
            <a:ext cx="12779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648676" y="2605520"/>
            <a:ext cx="12779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473737" y="2612875"/>
            <a:ext cx="12779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624865" y="3558971"/>
            <a:ext cx="12779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997544" y="3994289"/>
            <a:ext cx="12779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581031" y="4438965"/>
            <a:ext cx="12779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794431" y="4464417"/>
            <a:ext cx="12779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876712" y="4438964"/>
            <a:ext cx="12779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558996" y="5369363"/>
            <a:ext cx="12779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65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  <p:bldP spid="21" grpId="0"/>
      <p:bldP spid="34" grpId="0"/>
      <p:bldP spid="35" grpId="0"/>
      <p:bldP spid="36" grpId="0"/>
      <p:bldP spid="37" grpId="0"/>
      <p:bldP spid="38" grpId="0"/>
      <p:bldP spid="39" grpId="0"/>
      <p:bldP spid="41" grpId="0"/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6357" y="1629337"/>
            <a:ext cx="703409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look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浏览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主动）给某人提供帮助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________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sb.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某人讨论某事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________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sb.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某人买某物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at __________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午餐时分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78230" y="1796781"/>
            <a:ext cx="18059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重点指航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动作按钮: 后退或前一项 36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91547" y="1674406"/>
            <a:ext cx="1399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71070" y="2160408"/>
            <a:ext cx="1399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585747" y="2137342"/>
            <a:ext cx="1399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38868" y="2614221"/>
            <a:ext cx="1399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discuss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643123" y="2609715"/>
            <a:ext cx="1399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39834" y="3050003"/>
            <a:ext cx="1399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809453" y="3062636"/>
            <a:ext cx="1399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243981" y="3521653"/>
            <a:ext cx="1399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lunchtime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01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9" grpId="0"/>
      <p:bldP spid="30" grpId="0"/>
      <p:bldP spid="31" grpId="0"/>
      <p:bldP spid="32" grpId="0"/>
      <p:bldP spid="33" grpId="0"/>
      <p:bldP spid="44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133462"/>
            <a:ext cx="1121517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和副词的比较等级（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见“语法专项复习”部分）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000"/>
              </a:lnSpc>
            </a:pP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0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care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care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动词，意为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“对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在意；对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计较”。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常用短语有：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喜欢；照料”；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about 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关心；在乎”。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care for what my teacher says.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What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you care about it?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care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名词，意为“小心；谨慎”。常用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短语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为“照顾”，相当于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 after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 is very young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can’t take care of himself.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37746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58122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必备知识精析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1769908"/>
            <a:ext cx="112151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相关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的词性变化。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careful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形容词，意为“仔细的”，反义词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careless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carefully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副词，意为“仔细地”，反义词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carelessly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650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3395</TotalTime>
  <Words>3159</Words>
  <Application>Microsoft Office PowerPoint</Application>
  <PresentationFormat>宽屏</PresentationFormat>
  <Paragraphs>456</Paragraphs>
  <Slides>34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255</cp:revision>
  <dcterms:created xsi:type="dcterms:W3CDTF">2021-01-09T07:33:53Z</dcterms:created>
  <dcterms:modified xsi:type="dcterms:W3CDTF">2021-01-30T07:20:27Z</dcterms:modified>
</cp:coreProperties>
</file>