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258" r:id="rId4"/>
    <p:sldId id="259" r:id="rId5"/>
    <p:sldId id="261" r:id="rId6"/>
    <p:sldId id="368" r:id="rId7"/>
    <p:sldId id="263" r:id="rId8"/>
    <p:sldId id="357" r:id="rId9"/>
    <p:sldId id="266" r:id="rId10"/>
    <p:sldId id="267" r:id="rId11"/>
    <p:sldId id="339" r:id="rId12"/>
    <p:sldId id="372" r:id="rId13"/>
    <p:sldId id="314" r:id="rId14"/>
    <p:sldId id="363" r:id="rId15"/>
    <p:sldId id="358" r:id="rId16"/>
    <p:sldId id="273" r:id="rId17"/>
    <p:sldId id="373" r:id="rId18"/>
    <p:sldId id="362" r:id="rId19"/>
    <p:sldId id="361" r:id="rId20"/>
    <p:sldId id="374" r:id="rId21"/>
    <p:sldId id="375" r:id="rId22"/>
    <p:sldId id="343" r:id="rId23"/>
    <p:sldId id="364" r:id="rId24"/>
    <p:sldId id="365" r:id="rId25"/>
    <p:sldId id="272" r:id="rId26"/>
    <p:sldId id="308" r:id="rId27"/>
    <p:sldId id="309" r:id="rId28"/>
    <p:sldId id="310" r:id="rId29"/>
    <p:sldId id="311" r:id="rId30"/>
    <p:sldId id="367" r:id="rId31"/>
    <p:sldId id="268" r:id="rId32"/>
    <p:sldId id="369" r:id="rId33"/>
    <p:sldId id="271" r:id="rId34"/>
    <p:sldId id="371" r:id="rId35"/>
    <p:sldId id="340" r:id="rId36"/>
    <p:sldId id="315" r:id="rId37"/>
    <p:sldId id="316" r:id="rId38"/>
    <p:sldId id="278" r:id="rId39"/>
    <p:sldId id="317" r:id="rId40"/>
    <p:sldId id="366" r:id="rId41"/>
    <p:sldId id="376" r:id="rId42"/>
    <p:sldId id="377" r:id="rId43"/>
    <p:sldId id="370"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85C3"/>
    <a:srgbClr val="2A91D7"/>
    <a:srgbClr val="2D9BDC"/>
    <a:srgbClr val="4286CA"/>
    <a:srgbClr val="2A96E1"/>
    <a:srgbClr val="2A96D7"/>
    <a:srgbClr val="0B8CE6"/>
    <a:srgbClr val="1EA5FF"/>
    <a:srgbClr val="1EAFFF"/>
    <a:srgbClr val="1E9B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66" autoAdjust="0"/>
    <p:restoredTop sz="94660"/>
  </p:normalViewPr>
  <p:slideViewPr>
    <p:cSldViewPr snapToGrid="0">
      <p:cViewPr varScale="1">
        <p:scale>
          <a:sx n="66" d="100"/>
          <a:sy n="66" d="100"/>
        </p:scale>
        <p:origin x="516"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E5EFCF-C600-4FAE-A74C-FD797B2170AC}" type="datetimeFigureOut">
              <a:rPr lang="zh-CN" altLang="en-US" smtClean="0"/>
              <a:t>2021/1/30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8747E6-3816-4FC8-9CB3-51C4FB20F3F9}" type="slidenum">
              <a:rPr lang="zh-CN" altLang="en-US" smtClean="0"/>
              <a:t>‹#›</a:t>
            </a:fld>
            <a:endParaRPr lang="zh-CN" altLang="en-US"/>
          </a:p>
        </p:txBody>
      </p:sp>
    </p:spTree>
    <p:extLst>
      <p:ext uri="{BB962C8B-B14F-4D97-AF65-F5344CB8AC3E}">
        <p14:creationId xmlns:p14="http://schemas.microsoft.com/office/powerpoint/2010/main" val="3151349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F8747E6-3816-4FC8-9CB3-51C4FB20F3F9}" type="slidenum">
              <a:rPr lang="zh-CN" altLang="en-US" smtClean="0"/>
              <a:t>4</a:t>
            </a:fld>
            <a:endParaRPr lang="zh-CN" altLang="en-US"/>
          </a:p>
        </p:txBody>
      </p:sp>
    </p:spTree>
    <p:extLst>
      <p:ext uri="{BB962C8B-B14F-4D97-AF65-F5344CB8AC3E}">
        <p14:creationId xmlns:p14="http://schemas.microsoft.com/office/powerpoint/2010/main" val="3223120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006484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680571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123127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340371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241382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870735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1096375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883221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59546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977960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748491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897748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43.xml"/><Relationship Id="rId4" Type="http://schemas.openxmlformats.org/officeDocument/2006/relationships/slide" Target="slide33.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5.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6.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8.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9.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2.jpeg"/><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slide" Target="slide25.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40.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4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slide" Target="slide42.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slide" Target="slide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9.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0.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5.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7.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21.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23.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24.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31.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78515" y="1850340"/>
            <a:ext cx="7834965" cy="923330"/>
          </a:xfrm>
          <a:prstGeom prst="rect">
            <a:avLst/>
          </a:prstGeom>
          <a:noFill/>
        </p:spPr>
        <p:txBody>
          <a:bodyPr wrap="square" rtlCol="0">
            <a:spAutoFit/>
          </a:bodyPr>
          <a:lstStyle/>
          <a:p>
            <a:r>
              <a:rPr lang="zh-CN" altLang="en-US" sz="5400" dirty="0" smtClean="0">
                <a:latin typeface="黑体" panose="02010609060101010101" pitchFamily="49" charset="-122"/>
                <a:ea typeface="黑体" panose="02010609060101010101" pitchFamily="49" charset="-122"/>
              </a:rPr>
              <a:t>第一部分  教材知识梳理</a:t>
            </a:r>
            <a:endParaRPr lang="zh-CN" altLang="en-US" sz="5400" dirty="0">
              <a:latin typeface="黑体" panose="02010609060101010101" pitchFamily="49" charset="-122"/>
              <a:ea typeface="黑体" panose="02010609060101010101" pitchFamily="49" charset="-122"/>
            </a:endParaRPr>
          </a:p>
        </p:txBody>
      </p:sp>
      <p:sp>
        <p:nvSpPr>
          <p:cNvPr id="6" name="文本框 5"/>
          <p:cNvSpPr txBox="1"/>
          <p:nvPr/>
        </p:nvSpPr>
        <p:spPr>
          <a:xfrm>
            <a:off x="3043986" y="3440928"/>
            <a:ext cx="6104022" cy="830997"/>
          </a:xfrm>
          <a:prstGeom prst="rect">
            <a:avLst/>
          </a:prstGeom>
          <a:noFill/>
        </p:spPr>
        <p:txBody>
          <a:bodyPr wrap="square" rtlCol="0">
            <a:spAutoFit/>
          </a:bodyPr>
          <a:lstStyle/>
          <a:p>
            <a:r>
              <a:rPr lang="zh-CN" altLang="en-US" sz="4800" dirty="0" smtClean="0">
                <a:solidFill>
                  <a:srgbClr val="2A85C3"/>
                </a:solidFill>
                <a:latin typeface="华文中宋" panose="02010600040101010101" pitchFamily="2" charset="-122"/>
                <a:ea typeface="华文中宋" panose="02010600040101010101" pitchFamily="2" charset="-122"/>
              </a:rPr>
              <a:t>八年级</a:t>
            </a:r>
            <a:r>
              <a:rPr lang="zh-CN" altLang="en-US" sz="4800" dirty="0">
                <a:solidFill>
                  <a:srgbClr val="2A85C3"/>
                </a:solidFill>
                <a:latin typeface="华文中宋" panose="02010600040101010101" pitchFamily="2" charset="-122"/>
                <a:ea typeface="华文中宋" panose="02010600040101010101" pitchFamily="2" charset="-122"/>
              </a:rPr>
              <a:t>下</a:t>
            </a:r>
            <a:r>
              <a:rPr lang="zh-CN" altLang="en-US" sz="4800" dirty="0" smtClean="0">
                <a:solidFill>
                  <a:srgbClr val="2A85C3"/>
                </a:solidFill>
                <a:latin typeface="华文中宋" panose="02010600040101010101" pitchFamily="2" charset="-122"/>
                <a:ea typeface="华文中宋" panose="02010600040101010101" pitchFamily="2" charset="-122"/>
              </a:rPr>
              <a:t>册  </a:t>
            </a:r>
            <a:r>
              <a:rPr lang="en-US" altLang="zh-CN" sz="4800" dirty="0" smtClean="0">
                <a:solidFill>
                  <a:srgbClr val="2A85C3"/>
                </a:solidFill>
                <a:latin typeface="Times New Roman" panose="02020603050405020304" pitchFamily="18" charset="0"/>
                <a:ea typeface="黑体" panose="02010609060101010101" pitchFamily="49" charset="-122"/>
                <a:cs typeface="Times New Roman" panose="02020603050405020304" pitchFamily="18" charset="0"/>
              </a:rPr>
              <a:t>Units 3~4</a:t>
            </a:r>
            <a:endParaRPr lang="zh-CN" altLang="en-US" sz="4800" dirty="0">
              <a:solidFill>
                <a:srgbClr val="2A85C3"/>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Tree>
    <p:extLst>
      <p:ext uri="{BB962C8B-B14F-4D97-AF65-F5344CB8AC3E}">
        <p14:creationId xmlns:p14="http://schemas.microsoft.com/office/powerpoint/2010/main" val="9567878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0514" y="1797078"/>
            <a:ext cx="10723801" cy="4247317"/>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2    mind </a:t>
            </a:r>
            <a:r>
              <a:rPr lang="zh-CN" altLang="en-US" sz="2200" b="1" dirty="0" smtClean="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 Unit 3 </a:t>
            </a:r>
            <a:r>
              <a:rPr lang="zh-CN" altLang="en-US" sz="2200" b="1" dirty="0" smtClean="0">
                <a:solidFill>
                  <a:srgbClr val="2A85C3"/>
                </a:solidFill>
                <a:latin typeface="Times New Roman" panose="02020603050405020304" pitchFamily="18" charset="0"/>
                <a:cs typeface="Times New Roman" panose="02020603050405020304" pitchFamily="18" charset="0"/>
              </a:rPr>
              <a:t>）</a:t>
            </a:r>
            <a:endParaRPr lang="en-US" altLang="zh-CN" sz="2200" b="1" dirty="0">
              <a:solidFill>
                <a:srgbClr val="2A85C3"/>
              </a:solidFill>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1. mind </a:t>
            </a:r>
            <a:r>
              <a:rPr lang="zh-CN" altLang="en-US" sz="2200" b="1" dirty="0" smtClean="0">
                <a:latin typeface="Times New Roman" panose="02020603050405020304" pitchFamily="18" charset="0"/>
                <a:cs typeface="Times New Roman" panose="02020603050405020304" pitchFamily="18" charset="0"/>
              </a:rPr>
              <a:t>作</a:t>
            </a:r>
            <a:r>
              <a:rPr lang="zh-CN" altLang="en-US" sz="2200" b="1" dirty="0">
                <a:latin typeface="Times New Roman" panose="02020603050405020304" pitchFamily="18" charset="0"/>
                <a:cs typeface="Times New Roman" panose="02020603050405020304" pitchFamily="18" charset="0"/>
              </a:rPr>
              <a:t>名词，意为“思想，想法，智力”。常见用法如下：</a:t>
            </a:r>
          </a:p>
          <a:p>
            <a:pPr>
              <a:lnSpc>
                <a:spcPts val="3600"/>
              </a:lnSpc>
            </a:pPr>
            <a:r>
              <a:rPr lang="en-US" altLang="zh-CN" sz="2200" b="1" dirty="0" smtClean="0">
                <a:latin typeface="Times New Roman" panose="02020603050405020304" pitchFamily="18" charset="0"/>
                <a:cs typeface="Times New Roman" panose="02020603050405020304" pitchFamily="18" charset="0"/>
              </a:rPr>
              <a:t>        change </a:t>
            </a:r>
            <a:r>
              <a:rPr lang="en-US" altLang="zh-CN" sz="2200" b="1" dirty="0">
                <a:latin typeface="Times New Roman" panose="02020603050405020304" pitchFamily="18" charset="0"/>
                <a:cs typeface="Times New Roman" panose="02020603050405020304" pitchFamily="18" charset="0"/>
              </a:rPr>
              <a:t>one’s </a:t>
            </a:r>
            <a:r>
              <a:rPr lang="en-US" altLang="zh-CN" sz="2200" b="1" dirty="0" smtClean="0">
                <a:latin typeface="Times New Roman" panose="02020603050405020304" pitchFamily="18" charset="0"/>
                <a:cs typeface="Times New Roman" panose="02020603050405020304" pitchFamily="18" charset="0"/>
              </a:rPr>
              <a:t>mind  </a:t>
            </a:r>
            <a:r>
              <a:rPr lang="zh-CN" altLang="en-US" sz="2200" b="1" dirty="0" smtClean="0">
                <a:latin typeface="Times New Roman" panose="02020603050405020304" pitchFamily="18" charset="0"/>
                <a:cs typeface="Times New Roman" panose="02020603050405020304" pitchFamily="18" charset="0"/>
              </a:rPr>
              <a:t>改变</a:t>
            </a:r>
            <a:r>
              <a:rPr lang="zh-CN" altLang="en-US" sz="2200" b="1" dirty="0">
                <a:latin typeface="Times New Roman" panose="02020603050405020304" pitchFamily="18" charset="0"/>
                <a:cs typeface="Times New Roman" panose="02020603050405020304" pitchFamily="18" charset="0"/>
              </a:rPr>
              <a:t>某人的主意</a:t>
            </a:r>
          </a:p>
          <a:p>
            <a:pPr>
              <a:lnSpc>
                <a:spcPts val="3600"/>
              </a:lnSpc>
            </a:pPr>
            <a:r>
              <a:rPr lang="en-US" altLang="zh-CN" sz="2200" b="1" dirty="0" smtClean="0">
                <a:latin typeface="Times New Roman" panose="02020603050405020304" pitchFamily="18" charset="0"/>
                <a:cs typeface="Times New Roman" panose="02020603050405020304" pitchFamily="18" charset="0"/>
              </a:rPr>
              <a:t>        make </a:t>
            </a:r>
            <a:r>
              <a:rPr lang="en-US" altLang="zh-CN" sz="2200" b="1" dirty="0">
                <a:latin typeface="Times New Roman" panose="02020603050405020304" pitchFamily="18" charset="0"/>
                <a:cs typeface="Times New Roman" panose="02020603050405020304" pitchFamily="18" charset="0"/>
              </a:rPr>
              <a:t>up one’s mind to do </a:t>
            </a:r>
            <a:r>
              <a:rPr lang="en-US" altLang="zh-CN" sz="2200" b="1" dirty="0" err="1">
                <a:latin typeface="Times New Roman" panose="02020603050405020304" pitchFamily="18" charset="0"/>
                <a:cs typeface="Times New Roman" panose="02020603050405020304" pitchFamily="18" charset="0"/>
              </a:rPr>
              <a:t>sth</a:t>
            </a: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某人</a:t>
            </a:r>
            <a:r>
              <a:rPr lang="zh-CN" altLang="en-US" sz="2200" b="1" dirty="0">
                <a:latin typeface="Times New Roman" panose="02020603050405020304" pitchFamily="18" charset="0"/>
                <a:cs typeface="Times New Roman" panose="02020603050405020304" pitchFamily="18" charset="0"/>
              </a:rPr>
              <a:t>下定决心做某事</a:t>
            </a:r>
          </a:p>
          <a:p>
            <a:pPr>
              <a:lnSpc>
                <a:spcPts val="3600"/>
              </a:lnSpc>
            </a:pPr>
            <a:r>
              <a:rPr lang="en-US" altLang="zh-CN" sz="2200" b="1" dirty="0" smtClean="0">
                <a:latin typeface="Times New Roman" panose="02020603050405020304" pitchFamily="18" charset="0"/>
                <a:cs typeface="Times New Roman" panose="02020603050405020304" pitchFamily="18" charset="0"/>
              </a:rPr>
              <a:t>        keep </a:t>
            </a:r>
            <a:r>
              <a:rPr lang="en-US" altLang="zh-CN" sz="2200" b="1" dirty="0" err="1">
                <a:latin typeface="Times New Roman" panose="02020603050405020304" pitchFamily="18" charset="0"/>
                <a:cs typeface="Times New Roman" panose="02020603050405020304" pitchFamily="18" charset="0"/>
              </a:rPr>
              <a:t>sth</a:t>
            </a:r>
            <a:r>
              <a:rPr lang="en-US" altLang="zh-CN" sz="2200" b="1" dirty="0" smtClean="0">
                <a:latin typeface="Times New Roman" panose="02020603050405020304" pitchFamily="18" charset="0"/>
                <a:cs typeface="Times New Roman" panose="02020603050405020304" pitchFamily="18" charset="0"/>
              </a:rPr>
              <a:t>. in </a:t>
            </a:r>
            <a:r>
              <a:rPr lang="en-US" altLang="zh-CN" sz="2200" b="1" dirty="0">
                <a:latin typeface="Times New Roman" panose="02020603050405020304" pitchFamily="18" charset="0"/>
                <a:cs typeface="Times New Roman" panose="02020603050405020304" pitchFamily="18" charset="0"/>
              </a:rPr>
              <a:t>mind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牢记</a:t>
            </a:r>
            <a:r>
              <a:rPr lang="zh-CN" altLang="en-US" sz="2200" b="1" dirty="0">
                <a:latin typeface="Times New Roman" panose="02020603050405020304" pitchFamily="18" charset="0"/>
                <a:cs typeface="Times New Roman" panose="02020603050405020304" pitchFamily="18" charset="0"/>
              </a:rPr>
              <a:t>某事</a:t>
            </a:r>
          </a:p>
          <a:p>
            <a:pPr>
              <a:lnSpc>
                <a:spcPts val="3600"/>
              </a:lnSpc>
            </a:pPr>
            <a:r>
              <a:rPr lang="en-US" altLang="zh-CN" sz="2200" b="1" dirty="0" smtClean="0">
                <a:latin typeface="Times New Roman" panose="02020603050405020304" pitchFamily="18" charset="0"/>
                <a:cs typeface="Times New Roman" panose="02020603050405020304" pitchFamily="18" charset="0"/>
              </a:rPr>
              <a:t>        come </a:t>
            </a:r>
            <a:r>
              <a:rPr lang="en-US" altLang="zh-CN" sz="2200" b="1" dirty="0">
                <a:latin typeface="Times New Roman" panose="02020603050405020304" pitchFamily="18" charset="0"/>
                <a:cs typeface="Times New Roman" panose="02020603050405020304" pitchFamily="18" charset="0"/>
              </a:rPr>
              <a:t>to one’s mind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某人</a:t>
            </a:r>
            <a:r>
              <a:rPr lang="zh-CN" altLang="en-US" sz="2200" b="1" dirty="0">
                <a:latin typeface="Times New Roman" panose="02020603050405020304" pitchFamily="18" charset="0"/>
                <a:cs typeface="Times New Roman" panose="02020603050405020304" pitchFamily="18" charset="0"/>
              </a:rPr>
              <a:t>突然想起某事</a:t>
            </a:r>
          </a:p>
          <a:p>
            <a:pPr>
              <a:lnSpc>
                <a:spcPts val="3600"/>
              </a:lnSpc>
            </a:pPr>
            <a:r>
              <a:rPr lang="en-US" altLang="zh-CN" sz="2200" b="1" dirty="0" smtClean="0">
                <a:latin typeface="Times New Roman" panose="02020603050405020304" pitchFamily="18" charset="0"/>
                <a:cs typeface="Times New Roman" panose="02020603050405020304" pitchFamily="18" charset="0"/>
              </a:rPr>
              <a:t>        2. mind </a:t>
            </a:r>
            <a:r>
              <a:rPr lang="zh-CN" altLang="en-US" sz="2200" b="1" dirty="0" smtClean="0">
                <a:latin typeface="Times New Roman" panose="02020603050405020304" pitchFamily="18" charset="0"/>
                <a:cs typeface="Times New Roman" panose="02020603050405020304" pitchFamily="18" charset="0"/>
              </a:rPr>
              <a:t>作</a:t>
            </a:r>
            <a:r>
              <a:rPr lang="zh-CN" altLang="en-US" sz="2200" b="1" dirty="0">
                <a:latin typeface="Times New Roman" panose="02020603050405020304" pitchFamily="18" charset="0"/>
                <a:cs typeface="Times New Roman" panose="02020603050405020304" pitchFamily="18" charset="0"/>
              </a:rPr>
              <a:t>动词，意为“介意，反对”，常见句型</a:t>
            </a:r>
            <a:r>
              <a:rPr lang="zh-CN" altLang="en-US" sz="2200" b="1" dirty="0" smtClean="0">
                <a:latin typeface="Times New Roman" panose="02020603050405020304" pitchFamily="18" charset="0"/>
                <a:cs typeface="Times New Roman" panose="02020603050405020304" pitchFamily="18" charset="0"/>
              </a:rPr>
              <a:t>为 </a:t>
            </a:r>
            <a:r>
              <a:rPr lang="en-US" altLang="zh-CN" sz="2200" b="1" dirty="0" smtClean="0">
                <a:latin typeface="Times New Roman" panose="02020603050405020304" pitchFamily="18" charset="0"/>
                <a:cs typeface="Times New Roman" panose="02020603050405020304" pitchFamily="18" charset="0"/>
              </a:rPr>
              <a:t>mind </a:t>
            </a:r>
            <a:r>
              <a:rPr lang="en-US" altLang="zh-CN" sz="2200" b="1" dirty="0">
                <a:latin typeface="Times New Roman" panose="02020603050405020304" pitchFamily="18" charset="0"/>
                <a:cs typeface="Times New Roman" panose="02020603050405020304" pitchFamily="18" charset="0"/>
              </a:rPr>
              <a:t>(one’s) doing </a:t>
            </a:r>
            <a:r>
              <a:rPr lang="en-US" altLang="zh-CN" sz="2200" b="1" dirty="0" err="1">
                <a:latin typeface="Times New Roman" panose="02020603050405020304" pitchFamily="18" charset="0"/>
                <a:cs typeface="Times New Roman" panose="02020603050405020304" pitchFamily="18" charset="0"/>
              </a:rPr>
              <a:t>sth</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介意（某人）做某事”。</a:t>
            </a:r>
            <a:r>
              <a:rPr lang="zh-CN" altLang="en-US" sz="2200" b="1" dirty="0">
                <a:latin typeface="Times New Roman" panose="02020603050405020304" pitchFamily="18" charset="0"/>
                <a:cs typeface="Times New Roman" panose="02020603050405020304" pitchFamily="18" charset="0"/>
              </a:rPr>
              <a:t>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Would </a:t>
            </a:r>
            <a:r>
              <a:rPr lang="en-US" altLang="zh-CN" sz="2200" b="1" dirty="0">
                <a:solidFill>
                  <a:srgbClr val="2A85C3"/>
                </a:solidFill>
                <a:latin typeface="Times New Roman" panose="02020603050405020304" pitchFamily="18" charset="0"/>
                <a:cs typeface="Times New Roman" panose="02020603050405020304" pitchFamily="18" charset="0"/>
              </a:rPr>
              <a:t>you mind my sitting here?</a:t>
            </a:r>
            <a:endParaRPr lang="zh-CN" altLang="en-US" sz="22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9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
        <p:nvSpPr>
          <p:cNvPr id="12" name="矩形 11"/>
          <p:cNvSpPr/>
          <p:nvPr/>
        </p:nvSpPr>
        <p:spPr>
          <a:xfrm>
            <a:off x="9093957" y="6044395"/>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5" action="ppaction://hlinksldjump"/>
              </a:rPr>
              <a:t>知识拓展</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5117282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593052"/>
            <a:ext cx="10820057" cy="4569969"/>
          </a:xfrm>
          <a:prstGeom prst="rect">
            <a:avLst/>
          </a:prstGeom>
          <a:noFill/>
        </p:spPr>
        <p:txBody>
          <a:bodyPr wrap="square" rtlCol="0">
            <a:spAutoFit/>
          </a:bodyPr>
          <a:lstStyle/>
          <a:p>
            <a:pPr>
              <a:lnSpc>
                <a:spcPts val="32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3    </a:t>
            </a:r>
            <a:r>
              <a:rPr lang="zh-CN" altLang="en-US" sz="2200" b="1" dirty="0" smtClean="0">
                <a:solidFill>
                  <a:srgbClr val="2A85C3"/>
                </a:solidFill>
                <a:latin typeface="Times New Roman" panose="02020603050405020304" pitchFamily="18" charset="0"/>
                <a:cs typeface="Times New Roman" panose="02020603050405020304" pitchFamily="18" charset="0"/>
              </a:rPr>
              <a:t>辨析 </a:t>
            </a:r>
            <a:r>
              <a:rPr lang="en-US" altLang="zh-CN" sz="2200" b="1" dirty="0" smtClean="0">
                <a:solidFill>
                  <a:srgbClr val="2A85C3"/>
                </a:solidFill>
                <a:latin typeface="Times New Roman" panose="02020603050405020304" pitchFamily="18" charset="0"/>
                <a:cs typeface="Times New Roman" panose="02020603050405020304" pitchFamily="18" charset="0"/>
              </a:rPr>
              <a:t>pleasure</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please</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smtClean="0">
                <a:solidFill>
                  <a:srgbClr val="2A85C3"/>
                </a:solidFill>
                <a:latin typeface="Times New Roman" panose="02020603050405020304" pitchFamily="18" charset="0"/>
                <a:cs typeface="Times New Roman" panose="02020603050405020304" pitchFamily="18" charset="0"/>
              </a:rPr>
              <a:t>pleased </a:t>
            </a:r>
            <a:r>
              <a:rPr lang="zh-CN" altLang="en-US" sz="2200" b="1" dirty="0" smtClean="0">
                <a:solidFill>
                  <a:srgbClr val="2A85C3"/>
                </a:solidFill>
                <a:latin typeface="Times New Roman" panose="02020603050405020304" pitchFamily="18" charset="0"/>
                <a:cs typeface="Times New Roman" panose="02020603050405020304" pitchFamily="18" charset="0"/>
              </a:rPr>
              <a:t>与 </a:t>
            </a:r>
            <a:r>
              <a:rPr lang="en-US" altLang="zh-CN" sz="2200" b="1" dirty="0" smtClean="0">
                <a:solidFill>
                  <a:srgbClr val="2A85C3"/>
                </a:solidFill>
                <a:latin typeface="Times New Roman" panose="02020603050405020304" pitchFamily="18" charset="0"/>
                <a:cs typeface="Times New Roman" panose="02020603050405020304" pitchFamily="18" charset="0"/>
              </a:rPr>
              <a:t>pleasant</a:t>
            </a:r>
            <a:r>
              <a:rPr lang="zh-CN" altLang="en-US" sz="2200" b="1" dirty="0" smtClean="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200"/>
              </a:lnSpc>
            </a:pPr>
            <a:r>
              <a:rPr lang="en-US" altLang="zh-CN" sz="2200" b="1" dirty="0" smtClean="0">
                <a:latin typeface="Times New Roman" panose="02020603050405020304" pitchFamily="18" charset="0"/>
                <a:cs typeface="Times New Roman" panose="02020603050405020304" pitchFamily="18" charset="0"/>
              </a:rPr>
              <a:t>        1. pleasure </a:t>
            </a:r>
            <a:r>
              <a:rPr lang="zh-CN" altLang="en-US" sz="2200" b="1" dirty="0" smtClean="0">
                <a:latin typeface="Times New Roman" panose="02020603050405020304" pitchFamily="18" charset="0"/>
                <a:cs typeface="Times New Roman" panose="02020603050405020304" pitchFamily="18" charset="0"/>
              </a:rPr>
              <a:t>是</a:t>
            </a:r>
            <a:r>
              <a:rPr lang="zh-CN" altLang="en-US" sz="2200" b="1" dirty="0">
                <a:latin typeface="Times New Roman" panose="02020603050405020304" pitchFamily="18" charset="0"/>
                <a:cs typeface="Times New Roman" panose="02020603050405020304" pitchFamily="18" charset="0"/>
              </a:rPr>
              <a:t>名词，意为“快乐；喜悦；乐趣”。当帮助他人并获得对方的感谢时，应</a:t>
            </a:r>
            <a:r>
              <a:rPr lang="zh-CN" altLang="en-US" sz="2200" b="1" dirty="0" smtClean="0">
                <a:latin typeface="Times New Roman" panose="02020603050405020304" pitchFamily="18" charset="0"/>
                <a:cs typeface="Times New Roman" panose="02020603050405020304" pitchFamily="18" charset="0"/>
              </a:rPr>
              <a:t>说 </a:t>
            </a:r>
            <a:r>
              <a:rPr lang="en-US" altLang="zh-CN" sz="2200" b="1" dirty="0" smtClean="0">
                <a:latin typeface="Times New Roman" panose="02020603050405020304" pitchFamily="18" charset="0"/>
                <a:cs typeface="Times New Roman" panose="02020603050405020304" pitchFamily="18" charset="0"/>
              </a:rPr>
              <a:t>It’s </a:t>
            </a:r>
            <a:r>
              <a:rPr lang="en-US" altLang="zh-CN" sz="2200" b="1" dirty="0">
                <a:latin typeface="Times New Roman" panose="02020603050405020304" pitchFamily="18" charset="0"/>
                <a:cs typeface="Times New Roman" panose="02020603050405020304" pitchFamily="18" charset="0"/>
              </a:rPr>
              <a:t>my pleasure.</a:t>
            </a:r>
            <a:r>
              <a:rPr lang="zh-CN" altLang="en-US" sz="2200" b="1" dirty="0">
                <a:latin typeface="Times New Roman" panose="02020603050405020304" pitchFamily="18" charset="0"/>
                <a:cs typeface="Times New Roman" panose="02020603050405020304" pitchFamily="18" charset="0"/>
              </a:rPr>
              <a:t>，意为“不用谢”；当别人请你帮忙，你乐意做时，则应</a:t>
            </a:r>
            <a:r>
              <a:rPr lang="zh-CN" altLang="en-US" sz="2200" b="1" dirty="0" smtClean="0">
                <a:latin typeface="Times New Roman" panose="02020603050405020304" pitchFamily="18" charset="0"/>
                <a:cs typeface="Times New Roman" panose="02020603050405020304" pitchFamily="18" charset="0"/>
              </a:rPr>
              <a:t>说 </a:t>
            </a:r>
            <a:r>
              <a:rPr lang="en-US" altLang="zh-CN" sz="2200" b="1" dirty="0" smtClean="0">
                <a:latin typeface="Times New Roman" panose="02020603050405020304" pitchFamily="18" charset="0"/>
                <a:cs typeface="Times New Roman" panose="02020603050405020304" pitchFamily="18" charset="0"/>
              </a:rPr>
              <a:t>With </a:t>
            </a:r>
            <a:r>
              <a:rPr lang="en-US" altLang="zh-CN" sz="2200" b="1" dirty="0">
                <a:latin typeface="Times New Roman" panose="02020603050405020304" pitchFamily="18" charset="0"/>
                <a:cs typeface="Times New Roman" panose="02020603050405020304" pitchFamily="18" charset="0"/>
              </a:rPr>
              <a:t>pleasure.</a:t>
            </a:r>
            <a:r>
              <a:rPr lang="zh-CN" altLang="en-US" sz="2200" b="1" dirty="0">
                <a:latin typeface="Times New Roman" panose="02020603050405020304" pitchFamily="18" charset="0"/>
                <a:cs typeface="Times New Roman" panose="02020603050405020304" pitchFamily="18" charset="0"/>
              </a:rPr>
              <a:t>，意为“乐意效劳”。例如：</a:t>
            </a:r>
          </a:p>
          <a:p>
            <a:pPr>
              <a:lnSpc>
                <a:spcPts val="32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It’s </a:t>
            </a:r>
            <a:r>
              <a:rPr lang="en-US" altLang="zh-CN" sz="2200" b="1" dirty="0">
                <a:solidFill>
                  <a:srgbClr val="2A85C3"/>
                </a:solidFill>
                <a:latin typeface="Times New Roman" panose="02020603050405020304" pitchFamily="18" charset="0"/>
                <a:cs typeface="Times New Roman" panose="02020603050405020304" pitchFamily="18" charset="0"/>
              </a:rPr>
              <a:t>a pleasure to read this book.</a:t>
            </a:r>
          </a:p>
          <a:p>
            <a:pPr>
              <a:lnSpc>
                <a:spcPts val="3200"/>
              </a:lnSpc>
            </a:pPr>
            <a:r>
              <a:rPr lang="en-US" altLang="zh-CN" sz="2200" b="1" dirty="0" smtClean="0">
                <a:latin typeface="Times New Roman" panose="02020603050405020304" pitchFamily="18" charset="0"/>
                <a:cs typeface="Times New Roman" panose="02020603050405020304" pitchFamily="18" charset="0"/>
              </a:rPr>
              <a:t>        2. please</a:t>
            </a:r>
            <a:r>
              <a:rPr lang="zh-CN" altLang="en-US" sz="2200" b="1" dirty="0">
                <a:latin typeface="Times New Roman" panose="02020603050405020304" pitchFamily="18" charset="0"/>
                <a:cs typeface="Times New Roman" panose="02020603050405020304" pitchFamily="18" charset="0"/>
              </a:rPr>
              <a:t>可作及物动词，</a:t>
            </a:r>
            <a:r>
              <a:rPr lang="zh-CN" altLang="en-US" sz="2200" b="1" dirty="0">
                <a:latin typeface="+mn-ea"/>
                <a:cs typeface="Times New Roman" panose="02020603050405020304" pitchFamily="18" charset="0"/>
              </a:rPr>
              <a:t>表示“使</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高兴</a:t>
            </a:r>
            <a:r>
              <a:rPr lang="en-US" altLang="zh-CN" sz="2200" b="1" dirty="0" smtClean="0">
                <a:latin typeface="+mn-ea"/>
                <a:cs typeface="Times New Roman" panose="02020603050405020304" pitchFamily="18" charset="0"/>
              </a:rPr>
              <a:t>/ </a:t>
            </a:r>
            <a:r>
              <a:rPr lang="zh-CN" altLang="en-US" sz="2200" b="1" dirty="0" smtClean="0">
                <a:latin typeface="+mn-ea"/>
                <a:cs typeface="Times New Roman" panose="02020603050405020304" pitchFamily="18" charset="0"/>
              </a:rPr>
              <a:t>满意</a:t>
            </a:r>
            <a:r>
              <a:rPr lang="zh-CN" altLang="en-US" sz="2200" b="1" dirty="0">
                <a:latin typeface="+mn-ea"/>
                <a:cs typeface="Times New Roman" panose="02020603050405020304" pitchFamily="18" charset="0"/>
              </a:rPr>
              <a:t>”，也可作不及物</a:t>
            </a:r>
            <a:r>
              <a:rPr lang="zh-CN" altLang="en-US" sz="2200" b="1" dirty="0">
                <a:latin typeface="Times New Roman" panose="02020603050405020304" pitchFamily="18" charset="0"/>
                <a:cs typeface="Times New Roman" panose="02020603050405020304" pitchFamily="18" charset="0"/>
              </a:rPr>
              <a:t>动词，表示“欢喜；满意”。当</a:t>
            </a:r>
            <a:r>
              <a:rPr lang="zh-CN" altLang="en-US" sz="2200" b="1" dirty="0" smtClean="0">
                <a:latin typeface="Times New Roman" panose="02020603050405020304" pitchFamily="18" charset="0"/>
                <a:cs typeface="Times New Roman" panose="02020603050405020304" pitchFamily="18" charset="0"/>
              </a:rPr>
              <a:t>回答 </a:t>
            </a:r>
            <a:r>
              <a:rPr lang="en-US" altLang="zh-CN" sz="2200" b="1" dirty="0" smtClean="0">
                <a:latin typeface="Times New Roman" panose="02020603050405020304" pitchFamily="18" charset="0"/>
                <a:cs typeface="Times New Roman" panose="02020603050405020304" pitchFamily="18" charset="0"/>
              </a:rPr>
              <a:t>Would </a:t>
            </a:r>
            <a:r>
              <a:rPr lang="en-US" altLang="zh-CN" sz="2200" b="1" dirty="0">
                <a:latin typeface="Times New Roman" panose="02020603050405020304" pitchFamily="18" charset="0"/>
                <a:cs typeface="Times New Roman" panose="02020603050405020304" pitchFamily="18" charset="0"/>
              </a:rPr>
              <a:t>you like…</a:t>
            </a:r>
            <a:r>
              <a:rPr lang="zh-CN" altLang="en-US" sz="2200" b="1" dirty="0">
                <a:latin typeface="Times New Roman" panose="02020603050405020304" pitchFamily="18" charset="0"/>
                <a:cs typeface="Times New Roman" panose="02020603050405020304" pitchFamily="18" charset="0"/>
              </a:rPr>
              <a:t>？等表示征求意见的问句时，若表示同意，要说</a:t>
            </a:r>
            <a:r>
              <a:rPr lang="en-US" altLang="zh-CN" sz="2200" b="1" dirty="0" smtClean="0">
                <a:latin typeface="Times New Roman" panose="02020603050405020304" pitchFamily="18" charset="0"/>
                <a:cs typeface="Times New Roman" panose="02020603050405020304" pitchFamily="18" charset="0"/>
              </a:rPr>
              <a:t>Yes, please</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。例如：</a:t>
            </a:r>
          </a:p>
          <a:p>
            <a:pPr>
              <a:lnSpc>
                <a:spcPts val="3200"/>
              </a:lnSpc>
            </a:pPr>
            <a:r>
              <a:rPr lang="en-US" altLang="zh-CN" sz="2200" b="1" dirty="0" smtClean="0">
                <a:solidFill>
                  <a:srgbClr val="2A85C3"/>
                </a:solidFill>
                <a:latin typeface="Times New Roman" panose="02020603050405020304" pitchFamily="18" charset="0"/>
                <a:cs typeface="Times New Roman" panose="02020603050405020304" pitchFamily="18" charset="0"/>
              </a:rPr>
              <a:t>        Go </a:t>
            </a:r>
            <a:r>
              <a:rPr lang="en-US" altLang="zh-CN" sz="2200" b="1" dirty="0">
                <a:solidFill>
                  <a:srgbClr val="2A85C3"/>
                </a:solidFill>
                <a:latin typeface="Times New Roman" panose="02020603050405020304" pitchFamily="18" charset="0"/>
                <a:cs typeface="Times New Roman" panose="02020603050405020304" pitchFamily="18" charset="0"/>
              </a:rPr>
              <a:t>where you please.</a:t>
            </a:r>
          </a:p>
          <a:p>
            <a:pPr>
              <a:lnSpc>
                <a:spcPts val="32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a:solidFill>
                  <a:srgbClr val="2A85C3"/>
                </a:solidFill>
                <a:latin typeface="Times New Roman" panose="02020603050405020304" pitchFamily="18" charset="0"/>
                <a:cs typeface="Times New Roman" panose="02020603050405020304" pitchFamily="18" charset="0"/>
              </a:rPr>
              <a:t>Would you like some tea?</a:t>
            </a:r>
          </a:p>
          <a:p>
            <a:pPr>
              <a:lnSpc>
                <a:spcPts val="32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a:solidFill>
                  <a:srgbClr val="2A85C3"/>
                </a:solidFill>
                <a:latin typeface="Times New Roman" panose="02020603050405020304" pitchFamily="18" charset="0"/>
                <a:cs typeface="Times New Roman" panose="02020603050405020304" pitchFamily="18" charset="0"/>
              </a:rPr>
              <a:t>Yes</a:t>
            </a:r>
            <a:r>
              <a:rPr lang="en-US" altLang="zh-CN" sz="2200" b="1" dirty="0" smtClean="0">
                <a:solidFill>
                  <a:srgbClr val="2A85C3"/>
                </a:solidFill>
                <a:latin typeface="Times New Roman" panose="02020603050405020304" pitchFamily="18" charset="0"/>
                <a:cs typeface="Times New Roman" panose="02020603050405020304" pitchFamily="18" charset="0"/>
              </a:rPr>
              <a:t>, please</a:t>
            </a:r>
            <a:r>
              <a:rPr lang="en-US" altLang="zh-CN" sz="2200" b="1" dirty="0">
                <a:solidFill>
                  <a:srgbClr val="2A85C3"/>
                </a:solidFill>
                <a:latin typeface="Times New Roman" panose="02020603050405020304" pitchFamily="18" charset="0"/>
                <a:cs typeface="Times New Roman" panose="02020603050405020304" pitchFamily="18" charset="0"/>
              </a:rPr>
              <a:t>.</a:t>
            </a:r>
            <a:endParaRPr lang="zh-CN" altLang="en-US" sz="2200" b="1" dirty="0">
              <a:solidFill>
                <a:srgbClr val="2A85C3"/>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10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2837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679677"/>
            <a:ext cx="10820057" cy="3375283"/>
          </a:xfrm>
          <a:prstGeom prst="rect">
            <a:avLst/>
          </a:prstGeom>
          <a:noFill/>
        </p:spPr>
        <p:txBody>
          <a:bodyPr wrap="square" rtlCol="0">
            <a:spAutoFit/>
          </a:bodyPr>
          <a:lstStyle/>
          <a:p>
            <a:pPr>
              <a:lnSpc>
                <a:spcPts val="3200"/>
              </a:lnSpc>
            </a:pPr>
            <a:r>
              <a:rPr lang="en-US" altLang="zh-CN" sz="2200" b="1" dirty="0" smtClean="0">
                <a:latin typeface="Times New Roman" panose="02020603050405020304" pitchFamily="18" charset="0"/>
                <a:cs typeface="Times New Roman" panose="02020603050405020304" pitchFamily="18" charset="0"/>
              </a:rPr>
              <a:t>        3. pleased </a:t>
            </a:r>
            <a:r>
              <a:rPr lang="zh-CN" altLang="en-US" sz="2200" b="1" dirty="0" smtClean="0">
                <a:latin typeface="Times New Roman" panose="02020603050405020304" pitchFamily="18" charset="0"/>
                <a:cs typeface="Times New Roman" panose="02020603050405020304" pitchFamily="18" charset="0"/>
              </a:rPr>
              <a:t>是</a:t>
            </a:r>
            <a:r>
              <a:rPr lang="zh-CN" altLang="en-US" sz="2200" b="1" dirty="0">
                <a:latin typeface="Times New Roman" panose="02020603050405020304" pitchFamily="18" charset="0"/>
                <a:cs typeface="Times New Roman" panose="02020603050405020304" pitchFamily="18" charset="0"/>
              </a:rPr>
              <a:t>形容词，</a:t>
            </a:r>
            <a:r>
              <a:rPr lang="zh-CN" altLang="en-US" sz="2200" b="1" dirty="0">
                <a:latin typeface="+mn-ea"/>
                <a:cs typeface="Times New Roman" panose="02020603050405020304" pitchFamily="18" charset="0"/>
              </a:rPr>
              <a:t>意为“对</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感到高兴的</a:t>
            </a:r>
            <a:r>
              <a:rPr lang="en-US" altLang="zh-CN" sz="2200" b="1" dirty="0" smtClean="0">
                <a:latin typeface="+mn-ea"/>
                <a:cs typeface="Times New Roman" panose="02020603050405020304" pitchFamily="18" charset="0"/>
              </a:rPr>
              <a:t>/ </a:t>
            </a:r>
            <a:r>
              <a:rPr lang="zh-CN" altLang="en-US" sz="2200" b="1" dirty="0" smtClean="0">
                <a:latin typeface="+mn-ea"/>
                <a:cs typeface="Times New Roman" panose="02020603050405020304" pitchFamily="18" charset="0"/>
              </a:rPr>
              <a:t>满意</a:t>
            </a:r>
            <a:r>
              <a:rPr lang="zh-CN" altLang="en-US" sz="2200" b="1" dirty="0">
                <a:latin typeface="+mn-ea"/>
                <a:cs typeface="Times New Roman" panose="02020603050405020304" pitchFamily="18" charset="0"/>
              </a:rPr>
              <a:t>的”。</a:t>
            </a:r>
            <a:r>
              <a:rPr lang="zh-CN" altLang="en-US" sz="2200" b="1" dirty="0">
                <a:latin typeface="Times New Roman" panose="02020603050405020304" pitchFamily="18" charset="0"/>
                <a:cs typeface="Times New Roman" panose="02020603050405020304" pitchFamily="18" charset="0"/>
              </a:rPr>
              <a:t>常与</a:t>
            </a:r>
            <a:r>
              <a:rPr lang="en-US" altLang="zh-CN" sz="2200" b="1" dirty="0">
                <a:latin typeface="Times New Roman" panose="02020603050405020304" pitchFamily="18" charset="0"/>
                <a:cs typeface="Times New Roman" panose="02020603050405020304" pitchFamily="18" charset="0"/>
              </a:rPr>
              <a:t>be</a:t>
            </a:r>
            <a:r>
              <a:rPr lang="zh-CN" altLang="en-US" sz="2200" b="1" dirty="0">
                <a:latin typeface="Times New Roman" panose="02020603050405020304" pitchFamily="18" charset="0"/>
                <a:cs typeface="Times New Roman" panose="02020603050405020304" pitchFamily="18" charset="0"/>
              </a:rPr>
              <a:t>动词连用，后</a:t>
            </a:r>
            <a:r>
              <a:rPr lang="zh-CN" altLang="en-US" sz="2200" b="1" dirty="0" smtClean="0">
                <a:latin typeface="Times New Roman" panose="02020603050405020304" pitchFamily="18" charset="0"/>
                <a:cs typeface="Times New Roman" panose="02020603050405020304" pitchFamily="18" charset="0"/>
              </a:rPr>
              <a:t>接 </a:t>
            </a:r>
            <a:r>
              <a:rPr lang="en-US" altLang="zh-CN" sz="2200" b="1" dirty="0" smtClean="0">
                <a:latin typeface="Times New Roman" panose="02020603050405020304" pitchFamily="18" charset="0"/>
                <a:cs typeface="Times New Roman" panose="02020603050405020304" pitchFamily="18" charset="0"/>
              </a:rPr>
              <a:t>with</a:t>
            </a:r>
            <a:r>
              <a:rPr lang="zh-CN" altLang="en-US" sz="2200" b="1" dirty="0">
                <a:latin typeface="Times New Roman" panose="02020603050405020304" pitchFamily="18" charset="0"/>
                <a:cs typeface="Times New Roman" panose="02020603050405020304" pitchFamily="18" charset="0"/>
              </a:rPr>
              <a:t>，</a:t>
            </a:r>
            <a:r>
              <a:rPr lang="en-US" altLang="zh-CN" sz="2200" b="1" dirty="0" smtClean="0">
                <a:latin typeface="Times New Roman" panose="02020603050405020304" pitchFamily="18" charset="0"/>
                <a:cs typeface="Times New Roman" panose="02020603050405020304" pitchFamily="18" charset="0"/>
              </a:rPr>
              <a:t>at </a:t>
            </a:r>
            <a:r>
              <a:rPr lang="zh-CN" altLang="en-US" sz="2200" b="1" dirty="0" smtClean="0">
                <a:latin typeface="Times New Roman" panose="02020603050405020304" pitchFamily="18" charset="0"/>
                <a:cs typeface="Times New Roman" panose="02020603050405020304" pitchFamily="18" charset="0"/>
              </a:rPr>
              <a:t>等</a:t>
            </a:r>
            <a:r>
              <a:rPr lang="zh-CN" altLang="en-US" sz="2200" b="1" dirty="0">
                <a:latin typeface="Times New Roman" panose="02020603050405020304" pitchFamily="18" charset="0"/>
                <a:cs typeface="Times New Roman" panose="02020603050405020304" pitchFamily="18" charset="0"/>
              </a:rPr>
              <a:t>介词或动词不定式短语；</a:t>
            </a:r>
            <a:r>
              <a:rPr lang="en-US" altLang="zh-CN" sz="2200" b="1" dirty="0" smtClean="0">
                <a:latin typeface="Times New Roman" panose="02020603050405020304" pitchFamily="18" charset="0"/>
                <a:cs typeface="Times New Roman" panose="02020603050405020304" pitchFamily="18" charset="0"/>
              </a:rPr>
              <a:t>pleased </a:t>
            </a:r>
            <a:r>
              <a:rPr lang="zh-CN" altLang="en-US" sz="2200" b="1" dirty="0" smtClean="0">
                <a:latin typeface="Times New Roman" panose="02020603050405020304" pitchFamily="18" charset="0"/>
                <a:cs typeface="Times New Roman" panose="02020603050405020304" pitchFamily="18" charset="0"/>
              </a:rPr>
              <a:t>通常</a:t>
            </a:r>
            <a:r>
              <a:rPr lang="zh-CN" altLang="en-US" sz="2200" b="1" dirty="0">
                <a:latin typeface="Times New Roman" panose="02020603050405020304" pitchFamily="18" charset="0"/>
                <a:cs typeface="Times New Roman" panose="02020603050405020304" pitchFamily="18" charset="0"/>
              </a:rPr>
              <a:t>作表语，不作定语。例如</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2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I’m </a:t>
            </a:r>
            <a:r>
              <a:rPr lang="en-US" altLang="zh-CN" sz="2200" b="1" dirty="0">
                <a:solidFill>
                  <a:srgbClr val="2A85C3"/>
                </a:solidFill>
                <a:latin typeface="Times New Roman" panose="02020603050405020304" pitchFamily="18" charset="0"/>
                <a:cs typeface="Times New Roman" panose="02020603050405020304" pitchFamily="18" charset="0"/>
              </a:rPr>
              <a:t>pleased to see you</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200"/>
              </a:lnSpc>
            </a:pPr>
            <a:r>
              <a:rPr lang="en-US" altLang="zh-CN" sz="2200" b="1" dirty="0" smtClean="0">
                <a:latin typeface="Times New Roman" panose="02020603050405020304" pitchFamily="18" charset="0"/>
                <a:cs typeface="Times New Roman" panose="02020603050405020304" pitchFamily="18" charset="0"/>
              </a:rPr>
              <a:t>        4. pleasant </a:t>
            </a:r>
            <a:r>
              <a:rPr lang="zh-CN" altLang="en-US" sz="2200" b="1" dirty="0" smtClean="0">
                <a:latin typeface="Times New Roman" panose="02020603050405020304" pitchFamily="18" charset="0"/>
                <a:cs typeface="Times New Roman" panose="02020603050405020304" pitchFamily="18" charset="0"/>
              </a:rPr>
              <a:t>是</a:t>
            </a:r>
            <a:r>
              <a:rPr lang="zh-CN" altLang="en-US" sz="2200" b="1" dirty="0">
                <a:latin typeface="Times New Roman" panose="02020603050405020304" pitchFamily="18" charset="0"/>
                <a:cs typeface="Times New Roman" panose="02020603050405020304" pitchFamily="18" charset="0"/>
              </a:rPr>
              <a:t>形容词，意为“令人愉快的，舒适的”，其反义词</a:t>
            </a:r>
            <a:r>
              <a:rPr lang="zh-CN" altLang="en-US" sz="2200" b="1" dirty="0" smtClean="0">
                <a:latin typeface="Times New Roman" panose="02020603050405020304" pitchFamily="18" charset="0"/>
                <a:cs typeface="Times New Roman" panose="02020603050405020304" pitchFamily="18" charset="0"/>
              </a:rPr>
              <a:t>是 </a:t>
            </a:r>
            <a:r>
              <a:rPr lang="en-US" altLang="zh-CN" sz="2200" b="1" dirty="0" smtClean="0">
                <a:latin typeface="Times New Roman" panose="02020603050405020304" pitchFamily="18" charset="0"/>
                <a:cs typeface="Times New Roman" panose="02020603050405020304" pitchFamily="18" charset="0"/>
              </a:rPr>
              <a:t>unpleasant</a:t>
            </a:r>
            <a:r>
              <a:rPr lang="zh-CN" altLang="en-US" sz="2200" b="1" dirty="0">
                <a:latin typeface="Times New Roman" panose="02020603050405020304" pitchFamily="18" charset="0"/>
                <a:cs typeface="Times New Roman" panose="02020603050405020304" pitchFamily="18" charset="0"/>
              </a:rPr>
              <a:t>。作定语时，意为“令人高兴的，令人愉快的”，修饰事物，不能修饰人。作表语时，意为“使人感到高兴</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愉快</a:t>
            </a:r>
            <a:r>
              <a:rPr lang="zh-CN" altLang="en-US" sz="2200" b="1" dirty="0">
                <a:latin typeface="Times New Roman" panose="02020603050405020304" pitchFamily="18" charset="0"/>
                <a:cs typeface="Times New Roman" panose="02020603050405020304" pitchFamily="18" charset="0"/>
              </a:rPr>
              <a:t>的”，句子主语只能是表示事物的词语，侧重客观地、总体地描述事物。例如：</a:t>
            </a:r>
          </a:p>
          <a:p>
            <a:pPr>
              <a:lnSpc>
                <a:spcPts val="3200"/>
              </a:lnSpc>
            </a:pPr>
            <a:r>
              <a:rPr lang="en-US" altLang="zh-CN" sz="2200" b="1" dirty="0" smtClean="0">
                <a:solidFill>
                  <a:srgbClr val="2A85C3"/>
                </a:solidFill>
                <a:latin typeface="Times New Roman" panose="02020603050405020304" pitchFamily="18" charset="0"/>
                <a:cs typeface="Times New Roman" panose="02020603050405020304" pitchFamily="18" charset="0"/>
              </a:rPr>
              <a:t>        The </a:t>
            </a:r>
            <a:r>
              <a:rPr lang="en-US" altLang="zh-CN" sz="2200" b="1" dirty="0">
                <a:solidFill>
                  <a:srgbClr val="2A85C3"/>
                </a:solidFill>
                <a:latin typeface="Times New Roman" panose="02020603050405020304" pitchFamily="18" charset="0"/>
                <a:cs typeface="Times New Roman" panose="02020603050405020304" pitchFamily="18" charset="0"/>
              </a:rPr>
              <a:t>walk was very pleasant.</a:t>
            </a:r>
            <a:endParaRPr lang="zh-CN" altLang="en-US" sz="2200" b="1" dirty="0">
              <a:solidFill>
                <a:srgbClr val="2A85C3"/>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11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8134191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32425" y="1701585"/>
            <a:ext cx="10870033" cy="4247317"/>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4    advice </a:t>
            </a:r>
            <a:r>
              <a:rPr lang="zh-CN" altLang="en-US" sz="2200" b="1" dirty="0" smtClean="0">
                <a:solidFill>
                  <a:srgbClr val="2A85C3"/>
                </a:solidFill>
                <a:latin typeface="Times New Roman" panose="02020603050405020304" pitchFamily="18" charset="0"/>
                <a:cs typeface="Times New Roman" panose="02020603050405020304" pitchFamily="18" charset="0"/>
              </a:rPr>
              <a:t>的</a:t>
            </a:r>
            <a:r>
              <a:rPr lang="zh-CN" altLang="en-US" sz="2200" b="1" dirty="0">
                <a:solidFill>
                  <a:srgbClr val="2A85C3"/>
                </a:solidFill>
                <a:latin typeface="Times New Roman" panose="02020603050405020304" pitchFamily="18" charset="0"/>
                <a:cs typeface="Times New Roman" panose="02020603050405020304" pitchFamily="18" charset="0"/>
              </a:rPr>
              <a:t>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1. advice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为“建议”，作名词。常用固定搭配有：</a:t>
            </a:r>
            <a:r>
              <a:rPr lang="en-US" altLang="zh-CN" sz="2200" b="1" dirty="0">
                <a:latin typeface="Times New Roman" panose="02020603050405020304" pitchFamily="18" charset="0"/>
                <a:cs typeface="Times New Roman" panose="02020603050405020304" pitchFamily="18" charset="0"/>
              </a:rPr>
              <a:t>ask sb</a:t>
            </a:r>
            <a:r>
              <a:rPr lang="en-US" altLang="zh-CN" sz="2200" b="1" dirty="0" smtClean="0">
                <a:latin typeface="Times New Roman" panose="02020603050405020304" pitchFamily="18" charset="0"/>
                <a:cs typeface="Times New Roman" panose="02020603050405020304" pitchFamily="18" charset="0"/>
              </a:rPr>
              <a:t>. for </a:t>
            </a:r>
            <a:r>
              <a:rPr lang="en-US" altLang="zh-CN" sz="2200" b="1" dirty="0">
                <a:latin typeface="Times New Roman" panose="02020603050405020304" pitchFamily="18" charset="0"/>
                <a:cs typeface="Times New Roman" panose="02020603050405020304" pitchFamily="18" charset="0"/>
              </a:rPr>
              <a:t>advice</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give sb</a:t>
            </a:r>
            <a:r>
              <a:rPr lang="en-US" altLang="zh-CN" sz="2200" b="1" dirty="0" smtClean="0">
                <a:latin typeface="Times New Roman" panose="02020603050405020304" pitchFamily="18" charset="0"/>
                <a:cs typeface="Times New Roman" panose="02020603050405020304" pitchFamily="18" charset="0"/>
              </a:rPr>
              <a:t>. advice </a:t>
            </a:r>
            <a:r>
              <a:rPr lang="en-US" altLang="zh-CN" sz="2200" b="1" dirty="0">
                <a:latin typeface="Times New Roman" panose="02020603050405020304" pitchFamily="18" charset="0"/>
                <a:cs typeface="Times New Roman" panose="02020603050405020304" pitchFamily="18" charset="0"/>
              </a:rPr>
              <a:t>on </a:t>
            </a:r>
            <a:r>
              <a:rPr lang="en-US" altLang="zh-CN" sz="2200" b="1" dirty="0" err="1">
                <a:latin typeface="Times New Roman" panose="02020603050405020304" pitchFamily="18" charset="0"/>
                <a:cs typeface="Times New Roman" panose="02020603050405020304" pitchFamily="18" charset="0"/>
              </a:rPr>
              <a:t>sth</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take</a:t>
            </a:r>
            <a:r>
              <a:rPr lang="en-US" altLang="zh-CN" sz="2200" b="1" dirty="0" smtClean="0">
                <a:latin typeface="Times New Roman" panose="02020603050405020304" pitchFamily="18" charset="0"/>
                <a:cs typeface="Times New Roman" panose="02020603050405020304" pitchFamily="18" charset="0"/>
              </a:rPr>
              <a:t>/ follow </a:t>
            </a:r>
            <a:r>
              <a:rPr lang="en-US" altLang="zh-CN" sz="2200" b="1" dirty="0">
                <a:latin typeface="Times New Roman" panose="02020603050405020304" pitchFamily="18" charset="0"/>
                <a:cs typeface="Times New Roman" panose="02020603050405020304" pitchFamily="18" charset="0"/>
              </a:rPr>
              <a:t>one’s advice</a:t>
            </a:r>
            <a:r>
              <a:rPr lang="zh-CN" altLang="en-US" sz="2200" b="1" dirty="0">
                <a:latin typeface="Times New Roman" panose="02020603050405020304" pitchFamily="18" charset="0"/>
                <a:cs typeface="Times New Roman" panose="02020603050405020304" pitchFamily="18" charset="0"/>
              </a:rPr>
              <a:t>。例如：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 </a:t>
            </a:r>
            <a:r>
              <a:rPr lang="en-US" altLang="zh-CN" sz="2200" b="1" dirty="0">
                <a:solidFill>
                  <a:srgbClr val="2A85C3"/>
                </a:solidFill>
                <a:latin typeface="Times New Roman" panose="02020603050405020304" pitchFamily="18" charset="0"/>
                <a:cs typeface="Times New Roman" panose="02020603050405020304" pitchFamily="18" charset="0"/>
              </a:rPr>
              <a:t>wonder if I can get some advice from you.</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He </a:t>
            </a:r>
            <a:r>
              <a:rPr lang="en-US" altLang="zh-CN" sz="2200" b="1" dirty="0">
                <a:solidFill>
                  <a:srgbClr val="2A85C3"/>
                </a:solidFill>
                <a:latin typeface="Times New Roman" panose="02020603050405020304" pitchFamily="18" charset="0"/>
                <a:cs typeface="Times New Roman" panose="02020603050405020304" pitchFamily="18" charset="0"/>
              </a:rPr>
              <a:t>gave me three pieces of advice on how to learn English</a:t>
            </a:r>
            <a:r>
              <a:rPr lang="en-US" altLang="zh-CN" sz="2200" b="1" dirty="0" smtClean="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2. </a:t>
            </a:r>
            <a:r>
              <a:rPr lang="zh-CN" altLang="en-US" sz="2200" b="1" dirty="0" smtClean="0">
                <a:latin typeface="Times New Roman" panose="02020603050405020304" pitchFamily="18" charset="0"/>
                <a:cs typeface="Times New Roman" panose="02020603050405020304" pitchFamily="18" charset="0"/>
              </a:rPr>
              <a:t>辨析 </a:t>
            </a:r>
            <a:r>
              <a:rPr lang="en-US" altLang="zh-CN" sz="2200" b="1" dirty="0" smtClean="0">
                <a:latin typeface="Times New Roman" panose="02020603050405020304" pitchFamily="18" charset="0"/>
                <a:cs typeface="Times New Roman" panose="02020603050405020304" pitchFamily="18" charset="0"/>
              </a:rPr>
              <a:t>advice </a:t>
            </a:r>
            <a:r>
              <a:rPr lang="zh-CN" altLang="en-US" sz="2200" b="1" dirty="0" smtClean="0">
                <a:latin typeface="Times New Roman" panose="02020603050405020304" pitchFamily="18" charset="0"/>
                <a:cs typeface="Times New Roman" panose="02020603050405020304" pitchFamily="18" charset="0"/>
              </a:rPr>
              <a:t>与 </a:t>
            </a:r>
            <a:r>
              <a:rPr lang="en-US" altLang="zh-CN" sz="2200" b="1" dirty="0" smtClean="0">
                <a:latin typeface="Times New Roman" panose="02020603050405020304" pitchFamily="18" charset="0"/>
                <a:cs typeface="Times New Roman" panose="02020603050405020304" pitchFamily="18" charset="0"/>
              </a:rPr>
              <a:t>suggestion</a:t>
            </a:r>
            <a:r>
              <a:rPr lang="zh-CN" altLang="en-US" sz="2200" b="1" dirty="0">
                <a:latin typeface="Times New Roman" panose="02020603050405020304" pitchFamily="18" charset="0"/>
                <a:cs typeface="Times New Roman" panose="02020603050405020304" pitchFamily="18" charset="0"/>
              </a:rPr>
              <a:t>。</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1</a:t>
            </a:r>
            <a:r>
              <a:rPr lang="zh-CN" altLang="en-US" sz="2200" b="1" dirty="0">
                <a:latin typeface="Times New Roman" panose="02020603050405020304" pitchFamily="18" charset="0"/>
                <a:cs typeface="Times New Roman" panose="02020603050405020304" pitchFamily="18" charset="0"/>
              </a:rPr>
              <a:t>）</a:t>
            </a:r>
            <a:r>
              <a:rPr lang="en-US" altLang="zh-CN" sz="2200" b="1" dirty="0" smtClean="0">
                <a:latin typeface="Times New Roman" panose="02020603050405020304" pitchFamily="18" charset="0"/>
                <a:cs typeface="Times New Roman" panose="02020603050405020304" pitchFamily="18" charset="0"/>
              </a:rPr>
              <a:t>suggestion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为“建议”，作名词。例如：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 </a:t>
            </a:r>
            <a:r>
              <a:rPr lang="en-US" altLang="zh-CN" sz="2200" b="1" dirty="0">
                <a:solidFill>
                  <a:srgbClr val="2A85C3"/>
                </a:solidFill>
                <a:latin typeface="Times New Roman" panose="02020603050405020304" pitchFamily="18" charset="0"/>
                <a:cs typeface="Times New Roman" panose="02020603050405020304" pitchFamily="18" charset="0"/>
              </a:rPr>
              <a:t>have some suggestions to submit.</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He </a:t>
            </a:r>
            <a:r>
              <a:rPr lang="en-US" altLang="zh-CN" sz="2200" b="1" dirty="0">
                <a:solidFill>
                  <a:srgbClr val="2A85C3"/>
                </a:solidFill>
                <a:latin typeface="Times New Roman" panose="02020603050405020304" pitchFamily="18" charset="0"/>
                <a:cs typeface="Times New Roman" panose="02020603050405020304" pitchFamily="18" charset="0"/>
              </a:rPr>
              <a:t>gave me three suggestions on how to learn English.</a:t>
            </a:r>
            <a:endParaRPr lang="en-US" altLang="zh-CN" sz="2200" b="1" dirty="0" smtClean="0">
              <a:solidFill>
                <a:srgbClr val="2A85C3"/>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12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00060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32426" y="1788210"/>
            <a:ext cx="10421124" cy="240065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2</a:t>
            </a:r>
            <a:r>
              <a:rPr lang="zh-CN" altLang="en-US" sz="2200" b="1" dirty="0">
                <a:latin typeface="Times New Roman" panose="02020603050405020304" pitchFamily="18" charset="0"/>
                <a:cs typeface="Times New Roman" panose="02020603050405020304" pitchFamily="18" charset="0"/>
              </a:rPr>
              <a:t>）</a:t>
            </a:r>
            <a:r>
              <a:rPr lang="en-US" altLang="zh-CN" sz="2200" b="1" dirty="0" smtClean="0">
                <a:latin typeface="Times New Roman" panose="02020603050405020304" pitchFamily="18" charset="0"/>
                <a:cs typeface="Times New Roman" panose="02020603050405020304" pitchFamily="18" charset="0"/>
              </a:rPr>
              <a:t>advice </a:t>
            </a:r>
            <a:r>
              <a:rPr lang="zh-CN" altLang="en-US" sz="2200" b="1" dirty="0" smtClean="0">
                <a:latin typeface="Times New Roman" panose="02020603050405020304" pitchFamily="18" charset="0"/>
                <a:cs typeface="Times New Roman" panose="02020603050405020304" pitchFamily="18" charset="0"/>
              </a:rPr>
              <a:t>为</a:t>
            </a:r>
            <a:r>
              <a:rPr lang="zh-CN" altLang="en-US" sz="2200" b="1" dirty="0">
                <a:latin typeface="Times New Roman" panose="02020603050405020304" pitchFamily="18" charset="0"/>
                <a:cs typeface="Times New Roman" panose="02020603050405020304" pitchFamily="18" charset="0"/>
              </a:rPr>
              <a:t>不可数名词，不能直接和数词连用，</a:t>
            </a:r>
            <a:r>
              <a:rPr lang="zh-CN" altLang="en-US" sz="2200" b="1" dirty="0" smtClean="0">
                <a:latin typeface="Times New Roman" panose="02020603050405020304" pitchFamily="18" charset="0"/>
                <a:cs typeface="Times New Roman" panose="02020603050405020304" pitchFamily="18" charset="0"/>
              </a:rPr>
              <a:t>而 </a:t>
            </a:r>
            <a:r>
              <a:rPr lang="en-US" altLang="zh-CN" sz="2200" b="1" dirty="0" smtClean="0">
                <a:latin typeface="Times New Roman" panose="02020603050405020304" pitchFamily="18" charset="0"/>
                <a:cs typeface="Times New Roman" panose="02020603050405020304" pitchFamily="18" charset="0"/>
              </a:rPr>
              <a:t>suggestion </a:t>
            </a:r>
            <a:r>
              <a:rPr lang="zh-CN" altLang="en-US" sz="2200" b="1" dirty="0" smtClean="0">
                <a:latin typeface="Times New Roman" panose="02020603050405020304" pitchFamily="18" charset="0"/>
                <a:cs typeface="Times New Roman" panose="02020603050405020304" pitchFamily="18" charset="0"/>
              </a:rPr>
              <a:t>为</a:t>
            </a:r>
            <a:r>
              <a:rPr lang="zh-CN" altLang="en-US" sz="2200" b="1" dirty="0">
                <a:latin typeface="Times New Roman" panose="02020603050405020304" pitchFamily="18" charset="0"/>
                <a:cs typeface="Times New Roman" panose="02020603050405020304" pitchFamily="18" charset="0"/>
              </a:rPr>
              <a:t>可数名词。例如：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some advice </a:t>
            </a:r>
            <a:r>
              <a:rPr lang="zh-CN" altLang="en-US" sz="2200" b="1" dirty="0" smtClean="0">
                <a:solidFill>
                  <a:srgbClr val="2A85C3"/>
                </a:solidFill>
                <a:latin typeface="Times New Roman" panose="02020603050405020304" pitchFamily="18" charset="0"/>
                <a:cs typeface="Times New Roman" panose="02020603050405020304" pitchFamily="18" charset="0"/>
              </a:rPr>
              <a:t>相当于 </a:t>
            </a:r>
            <a:r>
              <a:rPr lang="en-US" altLang="zh-CN" sz="2200" b="1" dirty="0" smtClean="0">
                <a:solidFill>
                  <a:srgbClr val="2A85C3"/>
                </a:solidFill>
                <a:latin typeface="Times New Roman" panose="02020603050405020304" pitchFamily="18" charset="0"/>
                <a:cs typeface="Times New Roman" panose="02020603050405020304" pitchFamily="18" charset="0"/>
              </a:rPr>
              <a:t>some </a:t>
            </a:r>
            <a:r>
              <a:rPr lang="en-US" altLang="zh-CN" sz="2200" b="1" dirty="0">
                <a:solidFill>
                  <a:srgbClr val="2A85C3"/>
                </a:solidFill>
                <a:latin typeface="Times New Roman" panose="02020603050405020304" pitchFamily="18" charset="0"/>
                <a:cs typeface="Times New Roman" panose="02020603050405020304" pitchFamily="18" charset="0"/>
              </a:rPr>
              <a:t>suggestions</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 </a:t>
            </a:r>
            <a:r>
              <a:rPr lang="en-US" altLang="zh-CN" sz="2200" b="1" dirty="0">
                <a:solidFill>
                  <a:srgbClr val="2A85C3"/>
                </a:solidFill>
                <a:latin typeface="Times New Roman" panose="02020603050405020304" pitchFamily="18" charset="0"/>
                <a:cs typeface="Times New Roman" panose="02020603050405020304" pitchFamily="18" charset="0"/>
              </a:rPr>
              <a:t>piece of advice </a:t>
            </a:r>
            <a:r>
              <a:rPr lang="zh-CN" altLang="en-US" sz="2200" b="1" dirty="0" smtClean="0">
                <a:solidFill>
                  <a:srgbClr val="2A85C3"/>
                </a:solidFill>
                <a:latin typeface="Times New Roman" panose="02020603050405020304" pitchFamily="18" charset="0"/>
                <a:cs typeface="Times New Roman" panose="02020603050405020304" pitchFamily="18" charset="0"/>
              </a:rPr>
              <a:t>相当于 </a:t>
            </a:r>
            <a:r>
              <a:rPr lang="en-US" altLang="zh-CN" sz="2200" b="1" dirty="0" smtClean="0">
                <a:solidFill>
                  <a:srgbClr val="2A85C3"/>
                </a:solidFill>
                <a:latin typeface="Times New Roman" panose="02020603050405020304" pitchFamily="18" charset="0"/>
                <a:cs typeface="Times New Roman" panose="02020603050405020304" pitchFamily="18" charset="0"/>
              </a:rPr>
              <a:t>a </a:t>
            </a:r>
            <a:r>
              <a:rPr lang="en-US" altLang="zh-CN" sz="2200" b="1" dirty="0">
                <a:solidFill>
                  <a:srgbClr val="2A85C3"/>
                </a:solidFill>
                <a:latin typeface="Times New Roman" panose="02020603050405020304" pitchFamily="18" charset="0"/>
                <a:cs typeface="Times New Roman" panose="02020603050405020304" pitchFamily="18" charset="0"/>
              </a:rPr>
              <a:t>suggestion</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two </a:t>
            </a:r>
            <a:r>
              <a:rPr lang="en-US" altLang="zh-CN" sz="2200" b="1" dirty="0">
                <a:solidFill>
                  <a:srgbClr val="2A85C3"/>
                </a:solidFill>
                <a:latin typeface="Times New Roman" panose="02020603050405020304" pitchFamily="18" charset="0"/>
                <a:cs typeface="Times New Roman" panose="02020603050405020304" pitchFamily="18" charset="0"/>
              </a:rPr>
              <a:t>pieces of advice </a:t>
            </a:r>
            <a:r>
              <a:rPr lang="zh-CN" altLang="en-US" sz="2200" b="1" dirty="0" smtClean="0">
                <a:solidFill>
                  <a:srgbClr val="2A85C3"/>
                </a:solidFill>
                <a:latin typeface="Times New Roman" panose="02020603050405020304" pitchFamily="18" charset="0"/>
                <a:cs typeface="Times New Roman" panose="02020603050405020304" pitchFamily="18" charset="0"/>
              </a:rPr>
              <a:t>相当于 </a:t>
            </a:r>
            <a:r>
              <a:rPr lang="en-US" altLang="zh-CN" sz="2200" b="1" dirty="0" smtClean="0">
                <a:solidFill>
                  <a:srgbClr val="2A85C3"/>
                </a:solidFill>
                <a:latin typeface="Times New Roman" panose="02020603050405020304" pitchFamily="18" charset="0"/>
                <a:cs typeface="Times New Roman" panose="02020603050405020304" pitchFamily="18" charset="0"/>
              </a:rPr>
              <a:t>two </a:t>
            </a:r>
            <a:r>
              <a:rPr lang="en-US" altLang="zh-CN" sz="2200" b="1" dirty="0">
                <a:solidFill>
                  <a:srgbClr val="2A85C3"/>
                </a:solidFill>
                <a:latin typeface="Times New Roman" panose="02020603050405020304" pitchFamily="18" charset="0"/>
                <a:cs typeface="Times New Roman" panose="02020603050405020304" pitchFamily="18" charset="0"/>
              </a:rPr>
              <a:t>suggestions</a:t>
            </a:r>
            <a:r>
              <a:rPr lang="zh-CN" altLang="en-US" sz="2200" b="1" dirty="0" smtClean="0">
                <a:solidFill>
                  <a:srgbClr val="2A85C3"/>
                </a:solidFill>
                <a:latin typeface="Times New Roman" panose="02020603050405020304" pitchFamily="18" charset="0"/>
                <a:cs typeface="Times New Roman" panose="02020603050405020304" pitchFamily="18" charset="0"/>
              </a:rPr>
              <a:t>。</a:t>
            </a:r>
            <a:endParaRPr lang="zh-CN" altLang="en-US" sz="2200" b="1" dirty="0">
              <a:solidFill>
                <a:srgbClr val="2A85C3"/>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13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6138438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32425" y="1537960"/>
            <a:ext cx="10870033" cy="501291"/>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5    </a:t>
            </a:r>
            <a:r>
              <a:rPr lang="zh-CN" altLang="en-US" sz="2200" b="1" dirty="0" smtClean="0">
                <a:solidFill>
                  <a:srgbClr val="2A85C3"/>
                </a:solidFill>
                <a:latin typeface="Times New Roman" panose="02020603050405020304" pitchFamily="18" charset="0"/>
                <a:cs typeface="Times New Roman" panose="02020603050405020304" pitchFamily="18" charset="0"/>
              </a:rPr>
              <a:t>辨析 </a:t>
            </a:r>
            <a:r>
              <a:rPr lang="en-US" altLang="zh-CN" sz="2200" b="1" dirty="0" smtClean="0">
                <a:solidFill>
                  <a:srgbClr val="2A85C3"/>
                </a:solidFill>
                <a:latin typeface="Times New Roman" panose="02020603050405020304" pitchFamily="18" charset="0"/>
                <a:cs typeface="Times New Roman" panose="02020603050405020304" pitchFamily="18" charset="0"/>
              </a:rPr>
              <a:t>advise </a:t>
            </a:r>
            <a:r>
              <a:rPr lang="zh-CN" altLang="en-US" sz="2200" b="1" dirty="0" smtClean="0">
                <a:solidFill>
                  <a:srgbClr val="2A85C3"/>
                </a:solidFill>
                <a:latin typeface="Times New Roman" panose="02020603050405020304" pitchFamily="18" charset="0"/>
                <a:cs typeface="Times New Roman" panose="02020603050405020304" pitchFamily="18" charset="0"/>
              </a:rPr>
              <a:t>与 </a:t>
            </a:r>
            <a:r>
              <a:rPr lang="en-US" altLang="zh-CN" sz="2200" b="1" dirty="0" smtClean="0">
                <a:solidFill>
                  <a:srgbClr val="2A85C3"/>
                </a:solidFill>
                <a:latin typeface="Times New Roman" panose="02020603050405020304" pitchFamily="18" charset="0"/>
                <a:cs typeface="Times New Roman" panose="02020603050405020304" pitchFamily="18" charset="0"/>
              </a:rPr>
              <a:t>suggest</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endParaRPr lang="en-US" altLang="zh-CN" sz="2200" b="1" dirty="0">
              <a:solidFill>
                <a:srgbClr val="2A85C3"/>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14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2" name="矩形 11"/>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596207122"/>
              </p:ext>
            </p:extLst>
          </p:nvPr>
        </p:nvGraphicFramePr>
        <p:xfrm>
          <a:off x="1079099" y="2225363"/>
          <a:ext cx="9970704" cy="3403545"/>
        </p:xfrm>
        <a:graphic>
          <a:graphicData uri="http://schemas.openxmlformats.org/drawingml/2006/table">
            <a:tbl>
              <a:tblPr firstRow="1" bandRow="1">
                <a:tableStyleId>{5940675A-B579-460E-94D1-54222C63F5DA}</a:tableStyleId>
              </a:tblPr>
              <a:tblGrid>
                <a:gridCol w="1346467"/>
                <a:gridCol w="2945331"/>
                <a:gridCol w="5678906"/>
              </a:tblGrid>
              <a:tr h="570260">
                <a:tc>
                  <a:txBody>
                    <a:bodyPr/>
                    <a:lstStyle/>
                    <a:p>
                      <a:pPr algn="ctr">
                        <a:lnSpc>
                          <a:spcPts val="3600"/>
                        </a:lnSpc>
                      </a:pPr>
                      <a:r>
                        <a:rPr lang="zh-CN" altLang="en-US" sz="2000" b="1" dirty="0" smtClean="0">
                          <a:solidFill>
                            <a:schemeClr val="tx1"/>
                          </a:solidFill>
                          <a:latin typeface="Times New Roman" panose="02020603050405020304" pitchFamily="18" charset="0"/>
                          <a:ea typeface="+mn-ea"/>
                          <a:cs typeface="Times New Roman" panose="02020603050405020304" pitchFamily="18" charset="0"/>
                        </a:rPr>
                        <a:t>易混词</a:t>
                      </a:r>
                      <a:endParaRPr lang="zh-CN" altLang="en-US" sz="2000" b="1" dirty="0">
                        <a:solidFill>
                          <a:schemeClr val="tx1"/>
                        </a:solidFill>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600"/>
                        </a:lnSpc>
                      </a:pPr>
                      <a:r>
                        <a:rPr lang="zh-CN" altLang="en-US" sz="2000" b="1" dirty="0" smtClean="0">
                          <a:solidFill>
                            <a:schemeClr val="tx1"/>
                          </a:solidFill>
                          <a:latin typeface="Times New Roman" panose="02020603050405020304" pitchFamily="18" charset="0"/>
                          <a:ea typeface="+mn-ea"/>
                          <a:cs typeface="Times New Roman" panose="02020603050405020304" pitchFamily="18" charset="0"/>
                        </a:rPr>
                        <a:t>用法</a:t>
                      </a:r>
                      <a:endParaRPr lang="zh-CN" altLang="en-US" sz="2000" b="1" dirty="0">
                        <a:solidFill>
                          <a:schemeClr val="tx1"/>
                        </a:solidFill>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600"/>
                        </a:lnSpc>
                      </a:pPr>
                      <a:r>
                        <a:rPr lang="zh-CN" altLang="en-US" sz="2000" b="1" dirty="0" smtClean="0">
                          <a:solidFill>
                            <a:schemeClr val="tx1"/>
                          </a:solidFill>
                          <a:latin typeface="Times New Roman" panose="02020603050405020304" pitchFamily="18" charset="0"/>
                          <a:ea typeface="+mn-ea"/>
                          <a:cs typeface="Times New Roman" panose="02020603050405020304" pitchFamily="18" charset="0"/>
                        </a:rPr>
                        <a:t>例句</a:t>
                      </a:r>
                      <a:endParaRPr lang="zh-CN" altLang="en-US" sz="2000" b="1" dirty="0">
                        <a:solidFill>
                          <a:schemeClr val="tx1"/>
                        </a:solidFill>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r>
              <a:tr h="1728255">
                <a:tc>
                  <a:txBody>
                    <a:bodyPr/>
                    <a:lstStyle/>
                    <a:p>
                      <a:pPr algn="ct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advise</a:t>
                      </a:r>
                      <a:endParaRPr lang="zh-CN" altLang="en-US" sz="2000" b="1" dirty="0">
                        <a:solidFill>
                          <a:schemeClr val="tx1"/>
                        </a:solidFill>
                        <a:latin typeface="Times New Roman" panose="02020603050405020304" pitchFamily="18" charset="0"/>
                        <a:ea typeface="+mn-ea"/>
                        <a:cs typeface="Times New Roman" panose="02020603050405020304" pitchFamily="18" charset="0"/>
                      </a:endParaRPr>
                    </a:p>
                  </a:txBody>
                  <a:tcPr anchor="ctr"/>
                </a:tc>
                <a:tc>
                  <a:txBody>
                    <a:bodyPr/>
                    <a:lstStyle/>
                    <a:p>
                      <a:pP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1.advise sb.to do </a:t>
                      </a:r>
                      <a:r>
                        <a:rPr lang="en-US" altLang="zh-CN" sz="2000" b="1" dirty="0" err="1" smtClean="0">
                          <a:solidFill>
                            <a:schemeClr val="tx1"/>
                          </a:solidFill>
                          <a:latin typeface="Times New Roman" panose="02020603050405020304" pitchFamily="18" charset="0"/>
                          <a:ea typeface="+mn-ea"/>
                          <a:cs typeface="Times New Roman" panose="02020603050405020304" pitchFamily="18" charset="0"/>
                        </a:rPr>
                        <a:t>sth</a:t>
                      </a: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a:t>
                      </a:r>
                    </a:p>
                    <a:p>
                      <a:pP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2.advise doing </a:t>
                      </a:r>
                      <a:r>
                        <a:rPr lang="en-US" altLang="zh-CN" sz="2000" b="1" dirty="0" err="1" smtClean="0">
                          <a:solidFill>
                            <a:schemeClr val="tx1"/>
                          </a:solidFill>
                          <a:latin typeface="Times New Roman" panose="02020603050405020304" pitchFamily="18" charset="0"/>
                          <a:ea typeface="+mn-ea"/>
                          <a:cs typeface="Times New Roman" panose="02020603050405020304" pitchFamily="18" charset="0"/>
                        </a:rPr>
                        <a:t>sth</a:t>
                      </a: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a:t>
                      </a:r>
                    </a:p>
                    <a:p>
                      <a:pP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3.advise</a:t>
                      </a:r>
                      <a:r>
                        <a:rPr lang="zh-CN" altLang="en-US" sz="2000" b="1" dirty="0" smtClean="0">
                          <a:solidFill>
                            <a:schemeClr val="tx1"/>
                          </a:solidFill>
                          <a:latin typeface="Times New Roman" panose="02020603050405020304" pitchFamily="18" charset="0"/>
                          <a:ea typeface="+mn-ea"/>
                          <a:cs typeface="Times New Roman" panose="02020603050405020304" pitchFamily="18" charset="0"/>
                        </a:rPr>
                        <a:t>＋</a:t>
                      </a: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that</a:t>
                      </a:r>
                      <a:r>
                        <a:rPr lang="zh-CN" altLang="en-US" sz="2000" b="1" dirty="0" smtClean="0">
                          <a:solidFill>
                            <a:schemeClr val="tx1"/>
                          </a:solidFill>
                          <a:latin typeface="Times New Roman" panose="02020603050405020304" pitchFamily="18" charset="0"/>
                          <a:ea typeface="+mn-ea"/>
                          <a:cs typeface="Times New Roman" panose="02020603050405020304" pitchFamily="18" charset="0"/>
                        </a:rPr>
                        <a:t>从句</a:t>
                      </a:r>
                      <a:endParaRPr lang="zh-CN" altLang="en-US" sz="2000" b="1" dirty="0">
                        <a:solidFill>
                          <a:schemeClr val="tx1"/>
                        </a:solidFill>
                        <a:latin typeface="Times New Roman" panose="02020603050405020304" pitchFamily="18" charset="0"/>
                        <a:ea typeface="+mn-ea"/>
                        <a:cs typeface="Times New Roman" panose="02020603050405020304" pitchFamily="18" charset="0"/>
                      </a:endParaRPr>
                    </a:p>
                  </a:txBody>
                  <a:tcPr anchor="ctr"/>
                </a:tc>
                <a:tc>
                  <a:txBody>
                    <a:bodyPr/>
                    <a:lstStyle/>
                    <a:p>
                      <a:pP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John advises us to go for a walk.</a:t>
                      </a:r>
                    </a:p>
                    <a:p>
                      <a:pP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I’d advise taking a different approach.</a:t>
                      </a:r>
                    </a:p>
                    <a:p>
                      <a:pP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I advise that he (should)</a:t>
                      </a:r>
                      <a:r>
                        <a:rPr lang="zh-CN" altLang="en-US" sz="2000" b="1" dirty="0" smtClean="0">
                          <a:solidFill>
                            <a:schemeClr val="tx1"/>
                          </a:solidFill>
                          <a:latin typeface="Times New Roman" panose="02020603050405020304" pitchFamily="18" charset="0"/>
                          <a:ea typeface="+mn-ea"/>
                          <a:cs typeface="Times New Roman" panose="02020603050405020304" pitchFamily="18" charset="0"/>
                        </a:rPr>
                        <a:t> </a:t>
                      </a: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eat more fruit.</a:t>
                      </a:r>
                      <a:endParaRPr lang="zh-CN" altLang="en-US" sz="2000" b="1" dirty="0">
                        <a:solidFill>
                          <a:schemeClr val="tx1"/>
                        </a:solidFill>
                        <a:latin typeface="Times New Roman" panose="02020603050405020304" pitchFamily="18" charset="0"/>
                        <a:ea typeface="+mn-ea"/>
                        <a:cs typeface="Times New Roman" panose="02020603050405020304" pitchFamily="18" charset="0"/>
                      </a:endParaRPr>
                    </a:p>
                  </a:txBody>
                  <a:tcPr anchor="ctr"/>
                </a:tc>
              </a:tr>
              <a:tr h="1105030">
                <a:tc>
                  <a:txBody>
                    <a:bodyPr/>
                    <a:lstStyle/>
                    <a:p>
                      <a:pPr algn="ct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suggest</a:t>
                      </a:r>
                      <a:endParaRPr lang="zh-CN" altLang="en-US" sz="2000" b="1" dirty="0">
                        <a:solidFill>
                          <a:schemeClr val="tx1"/>
                        </a:solidFill>
                        <a:latin typeface="Times New Roman" panose="02020603050405020304" pitchFamily="18" charset="0"/>
                        <a:ea typeface="+mn-ea"/>
                        <a:cs typeface="Times New Roman" panose="02020603050405020304" pitchFamily="18" charset="0"/>
                      </a:endParaRPr>
                    </a:p>
                  </a:txBody>
                  <a:tcPr anchor="ctr"/>
                </a:tc>
                <a:tc>
                  <a:txBody>
                    <a:bodyPr/>
                    <a:lstStyle/>
                    <a:p>
                      <a:pP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1.suggest doing </a:t>
                      </a:r>
                      <a:r>
                        <a:rPr lang="en-US" altLang="zh-CN" sz="2000" b="1" dirty="0" err="1" smtClean="0">
                          <a:solidFill>
                            <a:schemeClr val="tx1"/>
                          </a:solidFill>
                          <a:latin typeface="Times New Roman" panose="02020603050405020304" pitchFamily="18" charset="0"/>
                          <a:ea typeface="+mn-ea"/>
                          <a:cs typeface="Times New Roman" panose="02020603050405020304" pitchFamily="18" charset="0"/>
                        </a:rPr>
                        <a:t>sth</a:t>
                      </a: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a:t>
                      </a:r>
                    </a:p>
                    <a:p>
                      <a:pP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2.suggest</a:t>
                      </a:r>
                      <a:r>
                        <a:rPr lang="zh-CN" altLang="en-US" sz="2000" b="1" dirty="0" smtClean="0">
                          <a:solidFill>
                            <a:schemeClr val="tx1"/>
                          </a:solidFill>
                          <a:latin typeface="Times New Roman" panose="02020603050405020304" pitchFamily="18" charset="0"/>
                          <a:ea typeface="+mn-ea"/>
                          <a:cs typeface="Times New Roman" panose="02020603050405020304" pitchFamily="18" charset="0"/>
                        </a:rPr>
                        <a:t>＋</a:t>
                      </a: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that</a:t>
                      </a:r>
                      <a:r>
                        <a:rPr lang="zh-CN" altLang="en-US" sz="2000" b="1" dirty="0" smtClean="0">
                          <a:solidFill>
                            <a:schemeClr val="tx1"/>
                          </a:solidFill>
                          <a:latin typeface="Times New Roman" panose="02020603050405020304" pitchFamily="18" charset="0"/>
                          <a:ea typeface="+mn-ea"/>
                          <a:cs typeface="Times New Roman" panose="02020603050405020304" pitchFamily="18" charset="0"/>
                        </a:rPr>
                        <a:t>从句</a:t>
                      </a:r>
                      <a:endParaRPr lang="zh-CN" altLang="en-US" sz="2000" b="1" dirty="0">
                        <a:solidFill>
                          <a:schemeClr val="tx1"/>
                        </a:solidFill>
                        <a:latin typeface="Times New Roman" panose="02020603050405020304" pitchFamily="18" charset="0"/>
                        <a:ea typeface="+mn-ea"/>
                        <a:cs typeface="Times New Roman" panose="02020603050405020304" pitchFamily="18" charset="0"/>
                      </a:endParaRPr>
                    </a:p>
                  </a:txBody>
                  <a:tcPr anchor="ctr"/>
                </a:tc>
                <a:tc>
                  <a:txBody>
                    <a:bodyPr/>
                    <a:lstStyle/>
                    <a:p>
                      <a:pP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I suggest putting off the meeting.</a:t>
                      </a:r>
                    </a:p>
                    <a:p>
                      <a:pPr>
                        <a:lnSpc>
                          <a:spcPts val="3600"/>
                        </a:lnSpc>
                      </a:pP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He suggested that we should start now.</a:t>
                      </a:r>
                      <a:endParaRPr lang="zh-CN" altLang="en-US" sz="2000" b="1" dirty="0">
                        <a:solidFill>
                          <a:schemeClr val="tx1"/>
                        </a:solidFill>
                        <a:latin typeface="Times New Roman" panose="02020603050405020304" pitchFamily="18" charset="0"/>
                        <a:ea typeface="+mn-ea"/>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10769956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50842" y="1597578"/>
            <a:ext cx="10803643" cy="4247317"/>
          </a:xfrm>
          <a:prstGeom prst="rect">
            <a:avLst/>
          </a:prstGeom>
          <a:noFill/>
        </p:spPr>
        <p:txBody>
          <a:bodyPr wrap="square" rtlCol="0">
            <a:spAutoFit/>
          </a:bodyPr>
          <a:lstStyle/>
          <a:p>
            <a:pPr>
              <a:lnSpc>
                <a:spcPts val="3600"/>
              </a:lnSpc>
            </a:pPr>
            <a:r>
              <a:rPr lang="zh-CN" altLang="en-US" sz="2200" b="1" dirty="0" smtClean="0">
                <a:solidFill>
                  <a:srgbClr val="2A85C3"/>
                </a:solidFill>
                <a:latin typeface="Times New Roman" panose="02020603050405020304" pitchFamily="18" charset="0"/>
                <a:cs typeface="Times New Roman" panose="02020603050405020304" pitchFamily="18" charset="0"/>
              </a:rPr>
              <a:t>知识点 </a:t>
            </a:r>
            <a:r>
              <a:rPr lang="en-US" altLang="zh-CN" sz="2200" b="1" dirty="0" smtClean="0">
                <a:solidFill>
                  <a:srgbClr val="2A85C3"/>
                </a:solidFill>
                <a:latin typeface="Times New Roman" panose="02020603050405020304" pitchFamily="18" charset="0"/>
                <a:cs typeface="Times New Roman" panose="02020603050405020304" pitchFamily="18" charset="0"/>
              </a:rPr>
              <a:t>6    against </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1. against </a:t>
            </a:r>
            <a:r>
              <a:rPr lang="zh-CN" altLang="en-US" sz="2200" b="1" dirty="0">
                <a:latin typeface="Times New Roman" panose="02020603050405020304" pitchFamily="18" charset="0"/>
                <a:cs typeface="Times New Roman" panose="02020603050405020304" pitchFamily="18" charset="0"/>
              </a:rPr>
              <a:t>作介词，意为“反对，不同意”，其反义词</a:t>
            </a:r>
            <a:r>
              <a:rPr lang="zh-CN" altLang="en-US" sz="2200" b="1" dirty="0" smtClean="0">
                <a:latin typeface="Times New Roman" panose="02020603050405020304" pitchFamily="18" charset="0"/>
                <a:cs typeface="Times New Roman" panose="02020603050405020304" pitchFamily="18" charset="0"/>
              </a:rPr>
              <a:t>为 </a:t>
            </a:r>
            <a:r>
              <a:rPr lang="en-US" altLang="zh-CN" sz="2200" b="1" dirty="0" smtClean="0">
                <a:latin typeface="Times New Roman" panose="02020603050405020304" pitchFamily="18" charset="0"/>
                <a:cs typeface="Times New Roman" panose="02020603050405020304" pitchFamily="18" charset="0"/>
              </a:rPr>
              <a:t>for</a:t>
            </a:r>
            <a:r>
              <a:rPr lang="zh-CN" altLang="en-US" sz="2200" b="1" dirty="0">
                <a:latin typeface="Times New Roman" panose="02020603050405020304" pitchFamily="18" charset="0"/>
                <a:cs typeface="Times New Roman" panose="02020603050405020304" pitchFamily="18" charset="0"/>
              </a:rPr>
              <a:t>。常用搭配有：</a:t>
            </a:r>
          </a:p>
          <a:p>
            <a:pPr>
              <a:lnSpc>
                <a:spcPts val="3600"/>
              </a:lnSpc>
            </a:pPr>
            <a:r>
              <a:rPr lang="en-US" altLang="zh-CN" sz="2200" b="1" dirty="0" smtClean="0">
                <a:latin typeface="Times New Roman" panose="02020603050405020304" pitchFamily="18" charset="0"/>
                <a:cs typeface="Times New Roman" panose="02020603050405020304" pitchFamily="18" charset="0"/>
              </a:rPr>
              <a:t>        be </a:t>
            </a:r>
            <a:r>
              <a:rPr lang="en-US" altLang="zh-CN" sz="2200" b="1" dirty="0">
                <a:latin typeface="Times New Roman" panose="02020603050405020304" pitchFamily="18" charset="0"/>
                <a:cs typeface="Times New Roman" panose="02020603050405020304" pitchFamily="18" charset="0"/>
              </a:rPr>
              <a:t>against doing </a:t>
            </a:r>
            <a:r>
              <a:rPr lang="en-US" altLang="zh-CN" sz="2200" b="1" dirty="0" err="1">
                <a:latin typeface="Times New Roman" panose="02020603050405020304" pitchFamily="18" charset="0"/>
                <a:cs typeface="Times New Roman" panose="02020603050405020304" pitchFamily="18" charset="0"/>
              </a:rPr>
              <a:t>sth</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反对</a:t>
            </a:r>
            <a:r>
              <a:rPr lang="zh-CN" altLang="en-US" sz="2200" b="1" dirty="0">
                <a:latin typeface="Times New Roman" panose="02020603050405020304" pitchFamily="18" charset="0"/>
                <a:cs typeface="Times New Roman" panose="02020603050405020304" pitchFamily="18" charset="0"/>
              </a:rPr>
              <a:t>做某事</a:t>
            </a:r>
          </a:p>
          <a:p>
            <a:pPr>
              <a:lnSpc>
                <a:spcPts val="3600"/>
              </a:lnSpc>
            </a:pPr>
            <a:r>
              <a:rPr lang="en-US" altLang="zh-CN" sz="2200" b="1" dirty="0" smtClean="0">
                <a:latin typeface="Times New Roman" panose="02020603050405020304" pitchFamily="18" charset="0"/>
                <a:cs typeface="Times New Roman" panose="02020603050405020304" pitchFamily="18" charset="0"/>
              </a:rPr>
              <a:t>        play </a:t>
            </a:r>
            <a:r>
              <a:rPr lang="en-US" altLang="zh-CN" sz="2200" b="1" dirty="0">
                <a:latin typeface="Times New Roman" panose="02020603050405020304" pitchFamily="18" charset="0"/>
                <a:cs typeface="Times New Roman" panose="02020603050405020304" pitchFamily="18" charset="0"/>
              </a:rPr>
              <a:t>against</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mn-ea"/>
                <a:cs typeface="Times New Roman" panose="02020603050405020304" pitchFamily="18" charset="0"/>
              </a:rPr>
              <a:t>同</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比赛 </a:t>
            </a:r>
          </a:p>
          <a:p>
            <a:pPr>
              <a:lnSpc>
                <a:spcPts val="3600"/>
              </a:lnSpc>
            </a:pPr>
            <a:r>
              <a:rPr lang="en-US" altLang="zh-CN" sz="2200" b="1" dirty="0" smtClean="0">
                <a:latin typeface="Times New Roman" panose="02020603050405020304" pitchFamily="18" charset="0"/>
                <a:cs typeface="Times New Roman" panose="02020603050405020304" pitchFamily="18" charset="0"/>
              </a:rPr>
              <a:t>        fight against  </a:t>
            </a:r>
            <a:r>
              <a:rPr lang="zh-CN" altLang="en-US" sz="2200" b="1" dirty="0" smtClean="0">
                <a:latin typeface="+mn-ea"/>
                <a:cs typeface="Times New Roman" panose="02020603050405020304" pitchFamily="18" charset="0"/>
              </a:rPr>
              <a:t>与</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斗争</a:t>
            </a:r>
          </a:p>
          <a:p>
            <a:pPr>
              <a:lnSpc>
                <a:spcPts val="3600"/>
              </a:lnSpc>
            </a:pPr>
            <a:r>
              <a:rPr lang="zh-CN" altLang="en-US" sz="2200" b="1" dirty="0" smtClean="0">
                <a:latin typeface="Times New Roman" panose="02020603050405020304" pitchFamily="18" charset="0"/>
                <a:cs typeface="Times New Roman" panose="02020603050405020304" pitchFamily="18" charset="0"/>
              </a:rPr>
              <a:t>        例如</a:t>
            </a:r>
            <a:r>
              <a:rPr lang="zh-CN" altLang="en-US" sz="2200" b="1" dirty="0">
                <a:latin typeface="Times New Roman" panose="02020603050405020304" pitchFamily="18" charset="0"/>
                <a:cs typeface="Times New Roman" panose="02020603050405020304" pitchFamily="18" charset="0"/>
              </a:rPr>
              <a:t>：</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I’m </a:t>
            </a:r>
            <a:r>
              <a:rPr lang="en-US" altLang="zh-CN" sz="2200" b="1" dirty="0">
                <a:solidFill>
                  <a:srgbClr val="2A85C3"/>
                </a:solidFill>
                <a:latin typeface="Times New Roman" panose="02020603050405020304" pitchFamily="18" charset="0"/>
                <a:cs typeface="Times New Roman" panose="02020603050405020304" pitchFamily="18" charset="0"/>
              </a:rPr>
              <a:t>against doing anything till the police arrive.</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 </a:t>
            </a:r>
            <a:r>
              <a:rPr lang="en-US" altLang="zh-CN" sz="2200" b="1" dirty="0">
                <a:solidFill>
                  <a:srgbClr val="2A85C3"/>
                </a:solidFill>
                <a:latin typeface="Times New Roman" panose="02020603050405020304" pitchFamily="18" charset="0"/>
                <a:cs typeface="Times New Roman" panose="02020603050405020304" pitchFamily="18" charset="0"/>
              </a:rPr>
              <a:t>don’t want to play against him because he is rude.</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He </a:t>
            </a:r>
            <a:r>
              <a:rPr lang="en-US" altLang="zh-CN" sz="2200" b="1" dirty="0">
                <a:solidFill>
                  <a:srgbClr val="2A85C3"/>
                </a:solidFill>
                <a:latin typeface="Times New Roman" panose="02020603050405020304" pitchFamily="18" charset="0"/>
                <a:cs typeface="Times New Roman" panose="02020603050405020304" pitchFamily="18" charset="0"/>
              </a:rPr>
              <a:t>fought against the disease for a long time</a:t>
            </a:r>
            <a:r>
              <a:rPr lang="en-US" altLang="zh-CN" sz="2200" b="1" dirty="0" smtClean="0">
                <a:solidFill>
                  <a:srgbClr val="2A85C3"/>
                </a:solidFill>
                <a:latin typeface="Times New Roman" panose="02020603050405020304" pitchFamily="18" charset="0"/>
                <a:cs typeface="Times New Roman" panose="02020603050405020304" pitchFamily="18" charset="0"/>
              </a:rPr>
              <a:t>.</a:t>
            </a:r>
            <a:endParaRPr lang="en-US" altLang="zh-CN" sz="2200" b="1" dirty="0">
              <a:solidFill>
                <a:srgbClr val="2A85C3"/>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15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21575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50842" y="1770828"/>
            <a:ext cx="10803643" cy="966418"/>
          </a:xfrm>
          <a:prstGeom prst="rect">
            <a:avLst/>
          </a:prstGeom>
          <a:noFill/>
        </p:spPr>
        <p:txBody>
          <a:bodyPr wrap="square" rtlCol="0">
            <a:spAutoFit/>
          </a:bodyPr>
          <a:lstStyle/>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2. against </a:t>
            </a:r>
            <a:r>
              <a:rPr lang="zh-CN" altLang="en-US" sz="2200" b="1" dirty="0" smtClean="0">
                <a:latin typeface="Times New Roman" panose="02020603050405020304" pitchFamily="18" charset="0"/>
                <a:cs typeface="Times New Roman" panose="02020603050405020304" pitchFamily="18" charset="0"/>
              </a:rPr>
              <a:t>作</a:t>
            </a:r>
            <a:r>
              <a:rPr lang="zh-CN" altLang="en-US" sz="2200" b="1" dirty="0">
                <a:latin typeface="Times New Roman" panose="02020603050405020304" pitchFamily="18" charset="0"/>
                <a:cs typeface="Times New Roman" panose="02020603050405020304" pitchFamily="18" charset="0"/>
              </a:rPr>
              <a:t>介词时，还有“靠着，紧靠”的意思。例如：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 </a:t>
            </a:r>
            <a:r>
              <a:rPr lang="en-US" altLang="zh-CN" sz="2200" b="1" dirty="0">
                <a:solidFill>
                  <a:srgbClr val="2A85C3"/>
                </a:solidFill>
                <a:latin typeface="Times New Roman" panose="02020603050405020304" pitchFamily="18" charset="0"/>
                <a:cs typeface="Times New Roman" panose="02020603050405020304" pitchFamily="18" charset="0"/>
              </a:rPr>
              <a:t>piano stood against the wall.</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16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2" name="矩形 11"/>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6710108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9625"/>
            <a:ext cx="12192001" cy="1575254"/>
          </a:xfrm>
          <a:prstGeom prst="rect">
            <a:avLst/>
          </a:prstGeom>
        </p:spPr>
      </p:pic>
      <p:sp>
        <p:nvSpPr>
          <p:cNvPr id="7" name="文本框 6"/>
          <p:cNvSpPr txBox="1"/>
          <p:nvPr/>
        </p:nvSpPr>
        <p:spPr>
          <a:xfrm>
            <a:off x="589343" y="1626453"/>
            <a:ext cx="10672212" cy="4247317"/>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7    until </a:t>
            </a:r>
            <a:r>
              <a:rPr lang="zh-CN" altLang="en-US" sz="2200" b="1" dirty="0" smtClean="0">
                <a:solidFill>
                  <a:srgbClr val="2A85C3"/>
                </a:solidFill>
                <a:latin typeface="Times New Roman" panose="02020603050405020304" pitchFamily="18" charset="0"/>
                <a:cs typeface="Times New Roman" panose="02020603050405020304" pitchFamily="18" charset="0"/>
              </a:rPr>
              <a:t>的</a:t>
            </a:r>
            <a:r>
              <a:rPr lang="zh-CN" altLang="en-US" sz="2200" b="1" dirty="0">
                <a:solidFill>
                  <a:srgbClr val="2A85C3"/>
                </a:solidFill>
                <a:latin typeface="Times New Roman" panose="02020603050405020304" pitchFamily="18" charset="0"/>
                <a:cs typeface="Times New Roman" panose="02020603050405020304" pitchFamily="18" charset="0"/>
              </a:rPr>
              <a:t>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until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a:t>
            </a:r>
            <a:r>
              <a:rPr lang="zh-CN" altLang="en-US" sz="2200" b="1" dirty="0">
                <a:latin typeface="+mn-ea"/>
                <a:cs typeface="Times New Roman" panose="02020603050405020304" pitchFamily="18" charset="0"/>
              </a:rPr>
              <a:t>“直到</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为止”，</a:t>
            </a:r>
            <a:r>
              <a:rPr lang="zh-CN" altLang="en-US" sz="2200" b="1" dirty="0">
                <a:latin typeface="Times New Roman" panose="02020603050405020304" pitchFamily="18" charset="0"/>
                <a:cs typeface="Times New Roman" panose="02020603050405020304" pitchFamily="18" charset="0"/>
              </a:rPr>
              <a:t>用法如下：</a:t>
            </a:r>
          </a:p>
          <a:p>
            <a:pPr>
              <a:lnSpc>
                <a:spcPts val="3600"/>
              </a:lnSpc>
            </a:pPr>
            <a:r>
              <a:rPr lang="en-US" altLang="zh-CN" sz="2200" b="1" dirty="0" smtClean="0">
                <a:latin typeface="Times New Roman" panose="02020603050405020304" pitchFamily="18" charset="0"/>
                <a:cs typeface="Times New Roman" panose="02020603050405020304" pitchFamily="18" charset="0"/>
              </a:rPr>
              <a:t>        1. until </a:t>
            </a:r>
            <a:r>
              <a:rPr lang="zh-CN" altLang="en-US" sz="2200" b="1" dirty="0" smtClean="0">
                <a:latin typeface="Times New Roman" panose="02020603050405020304" pitchFamily="18" charset="0"/>
                <a:cs typeface="Times New Roman" panose="02020603050405020304" pitchFamily="18" charset="0"/>
              </a:rPr>
              <a:t>相当于 </a:t>
            </a:r>
            <a:r>
              <a:rPr lang="en-US" altLang="zh-CN" sz="2200" b="1" dirty="0" smtClean="0">
                <a:latin typeface="Times New Roman" panose="02020603050405020304" pitchFamily="18" charset="0"/>
                <a:cs typeface="Times New Roman" panose="02020603050405020304" pitchFamily="18" charset="0"/>
              </a:rPr>
              <a:t>till</a:t>
            </a:r>
            <a:r>
              <a:rPr lang="zh-CN" altLang="en-US" sz="2200" b="1" dirty="0">
                <a:latin typeface="Times New Roman" panose="02020603050405020304" pitchFamily="18" charset="0"/>
                <a:cs typeface="Times New Roman" panose="02020603050405020304" pitchFamily="18" charset="0"/>
              </a:rPr>
              <a:t>，后接表具体时刻、时间的短语或从句，主句中的动词为延续性动词。例如：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She </a:t>
            </a:r>
            <a:r>
              <a:rPr lang="en-US" altLang="zh-CN" sz="2200" b="1" dirty="0">
                <a:solidFill>
                  <a:srgbClr val="2A85C3"/>
                </a:solidFill>
                <a:latin typeface="Times New Roman" panose="02020603050405020304" pitchFamily="18" charset="0"/>
                <a:cs typeface="Times New Roman" panose="02020603050405020304" pitchFamily="18" charset="0"/>
              </a:rPr>
              <a:t>worked until </a:t>
            </a:r>
            <a:r>
              <a:rPr lang="en-US" altLang="zh-CN" sz="2200" b="1" dirty="0" smtClean="0">
                <a:solidFill>
                  <a:srgbClr val="2A85C3"/>
                </a:solidFill>
                <a:latin typeface="Times New Roman" panose="02020603050405020304" pitchFamily="18" charset="0"/>
                <a:cs typeface="Times New Roman" panose="02020603050405020304" pitchFamily="18" charset="0"/>
              </a:rPr>
              <a:t>11:30 </a:t>
            </a:r>
            <a:r>
              <a:rPr lang="en-US" altLang="zh-CN" sz="2200" b="1" dirty="0">
                <a:solidFill>
                  <a:srgbClr val="2A85C3"/>
                </a:solidFill>
                <a:latin typeface="Times New Roman" panose="02020603050405020304" pitchFamily="18" charset="0"/>
                <a:cs typeface="Times New Roman" panose="02020603050405020304" pitchFamily="18" charset="0"/>
              </a:rPr>
              <a:t>pm.</a:t>
            </a:r>
          </a:p>
          <a:p>
            <a:pPr>
              <a:lnSpc>
                <a:spcPts val="3600"/>
              </a:lnSpc>
            </a:pPr>
            <a:r>
              <a:rPr lang="en-US" altLang="zh-CN" sz="2200" b="1" dirty="0" smtClean="0">
                <a:latin typeface="Times New Roman" panose="02020603050405020304" pitchFamily="18" charset="0"/>
                <a:cs typeface="Times New Roman" panose="02020603050405020304" pitchFamily="18" charset="0"/>
              </a:rPr>
              <a:t>        2. not…until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a:t>
            </a:r>
            <a:r>
              <a:rPr lang="zh-CN" altLang="en-US" sz="2200" b="1" dirty="0">
                <a:latin typeface="+mn-ea"/>
                <a:cs typeface="Times New Roman" panose="02020603050405020304" pitchFamily="18" charset="0"/>
              </a:rPr>
              <a:t>“直到</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才”，</a:t>
            </a:r>
            <a:r>
              <a:rPr lang="zh-CN" altLang="en-US" sz="2200" b="1" dirty="0">
                <a:latin typeface="Times New Roman" panose="02020603050405020304" pitchFamily="18" charset="0"/>
                <a:cs typeface="Times New Roman" panose="02020603050405020304" pitchFamily="18" charset="0"/>
              </a:rPr>
              <a:t>主句中的动词为非延续性动词。例如：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She </a:t>
            </a:r>
            <a:r>
              <a:rPr lang="en-US" altLang="zh-CN" sz="2200" b="1" dirty="0">
                <a:solidFill>
                  <a:srgbClr val="2A85C3"/>
                </a:solidFill>
                <a:latin typeface="Times New Roman" panose="02020603050405020304" pitchFamily="18" charset="0"/>
                <a:cs typeface="Times New Roman" panose="02020603050405020304" pitchFamily="18" charset="0"/>
              </a:rPr>
              <a:t>didn’t go to bed until </a:t>
            </a:r>
            <a:r>
              <a:rPr lang="en-US" altLang="zh-CN" sz="2200" b="1" dirty="0" smtClean="0">
                <a:solidFill>
                  <a:srgbClr val="2A85C3"/>
                </a:solidFill>
                <a:latin typeface="Times New Roman" panose="02020603050405020304" pitchFamily="18" charset="0"/>
                <a:cs typeface="Times New Roman" panose="02020603050405020304" pitchFamily="18" charset="0"/>
              </a:rPr>
              <a:t>11:30 </a:t>
            </a:r>
            <a:r>
              <a:rPr lang="en-US" altLang="zh-CN" sz="2200" b="1" dirty="0">
                <a:solidFill>
                  <a:srgbClr val="2A85C3"/>
                </a:solidFill>
                <a:latin typeface="Times New Roman" panose="02020603050405020304" pitchFamily="18" charset="0"/>
                <a:cs typeface="Times New Roman" panose="02020603050405020304" pitchFamily="18" charset="0"/>
              </a:rPr>
              <a:t>pm</a:t>
            </a:r>
            <a:r>
              <a:rPr lang="en-US" altLang="zh-CN" sz="2200" b="1" dirty="0" smtClean="0">
                <a:solidFill>
                  <a:srgbClr val="2A85C3"/>
                </a:solidFill>
                <a:latin typeface="Times New Roman" panose="02020603050405020304" pitchFamily="18" charset="0"/>
                <a:cs typeface="Times New Roman" panose="02020603050405020304" pitchFamily="18" charset="0"/>
              </a:rPr>
              <a:t>.</a:t>
            </a:r>
          </a:p>
          <a:p>
            <a:pPr>
              <a:lnSpc>
                <a:spcPts val="3600"/>
              </a:lnSpc>
            </a:pP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注意：当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until </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引导时间状语从句时，从句中常用一般现在时代替一般将来时，用一般过去时代替过去将来时。</a:t>
            </a:r>
            <a:endPar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17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486175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54592" y="1674578"/>
            <a:ext cx="10789723" cy="3323987"/>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8    either </a:t>
            </a:r>
            <a:r>
              <a:rPr lang="zh-CN" altLang="en-US" sz="2200" b="1" dirty="0" smtClean="0">
                <a:solidFill>
                  <a:srgbClr val="2A85C3"/>
                </a:solidFill>
                <a:latin typeface="Times New Roman" panose="02020603050405020304" pitchFamily="18" charset="0"/>
                <a:cs typeface="Times New Roman" panose="02020603050405020304" pitchFamily="18" charset="0"/>
              </a:rPr>
              <a:t>的</a:t>
            </a:r>
            <a:r>
              <a:rPr lang="zh-CN" altLang="en-US" sz="2200" b="1" dirty="0">
                <a:solidFill>
                  <a:srgbClr val="2A85C3"/>
                </a:solidFill>
                <a:latin typeface="Times New Roman" panose="02020603050405020304" pitchFamily="18" charset="0"/>
                <a:cs typeface="Times New Roman" panose="02020603050405020304" pitchFamily="18" charset="0"/>
              </a:rPr>
              <a:t>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1. </a:t>
            </a:r>
            <a:r>
              <a:rPr lang="zh-CN" altLang="en-US" sz="2200" b="1" dirty="0" smtClean="0">
                <a:latin typeface="Times New Roman" panose="02020603050405020304" pitchFamily="18" charset="0"/>
                <a:cs typeface="Times New Roman" panose="02020603050405020304" pitchFamily="18" charset="0"/>
              </a:rPr>
              <a:t>作</a:t>
            </a:r>
            <a:r>
              <a:rPr lang="zh-CN" altLang="en-US" sz="2200" b="1" dirty="0">
                <a:latin typeface="Times New Roman" panose="02020603050405020304" pitchFamily="18" charset="0"/>
                <a:cs typeface="Times New Roman" panose="02020603050405020304" pitchFamily="18" charset="0"/>
              </a:rPr>
              <a:t>代词，意为“两个人或事物中的任何一个”，在句中作主语或宾语。“</a:t>
            </a:r>
            <a:r>
              <a:rPr lang="en-US" altLang="zh-CN" sz="2200" b="1" dirty="0">
                <a:latin typeface="Times New Roman" panose="02020603050405020304" pitchFamily="18" charset="0"/>
                <a:cs typeface="Times New Roman" panose="02020603050405020304" pitchFamily="18" charset="0"/>
              </a:rPr>
              <a:t>either </a:t>
            </a:r>
            <a:r>
              <a:rPr lang="en-US" altLang="zh-CN" sz="2200" b="1" dirty="0" smtClean="0">
                <a:latin typeface="Times New Roman" panose="02020603050405020304" pitchFamily="18" charset="0"/>
                <a:cs typeface="Times New Roman" panose="02020603050405020304" pitchFamily="18" charset="0"/>
              </a:rPr>
              <a:t>of +</a:t>
            </a:r>
            <a:r>
              <a:rPr lang="zh-CN" altLang="en-US" sz="2200" b="1" dirty="0">
                <a:latin typeface="Times New Roman" panose="02020603050405020304" pitchFamily="18" charset="0"/>
                <a:cs typeface="Times New Roman" panose="02020603050405020304" pitchFamily="18" charset="0"/>
              </a:rPr>
              <a:t>名词复数”作主语时，谓语动词用单数形式。</a:t>
            </a:r>
          </a:p>
          <a:p>
            <a:pPr>
              <a:lnSpc>
                <a:spcPts val="3600"/>
              </a:lnSpc>
            </a:pPr>
            <a:r>
              <a:rPr lang="en-US" altLang="zh-CN" sz="2200" b="1" dirty="0" smtClean="0">
                <a:latin typeface="Times New Roman" panose="02020603050405020304" pitchFamily="18" charset="0"/>
                <a:cs typeface="Times New Roman" panose="02020603050405020304" pitchFamily="18" charset="0"/>
              </a:rPr>
              <a:t>        2. </a:t>
            </a:r>
            <a:r>
              <a:rPr lang="zh-CN" altLang="en-US" sz="2200" b="1" dirty="0" smtClean="0">
                <a:latin typeface="Times New Roman" panose="02020603050405020304" pitchFamily="18" charset="0"/>
                <a:cs typeface="Times New Roman" panose="02020603050405020304" pitchFamily="18" charset="0"/>
              </a:rPr>
              <a:t>作</a:t>
            </a:r>
            <a:r>
              <a:rPr lang="zh-CN" altLang="en-US" sz="2200" b="1" dirty="0">
                <a:latin typeface="Times New Roman" panose="02020603050405020304" pitchFamily="18" charset="0"/>
                <a:cs typeface="Times New Roman" panose="02020603050405020304" pitchFamily="18" charset="0"/>
              </a:rPr>
              <a:t>形容词，意为“两个中的任何一个（的）”，修饰单数名词或代词，在句中作定语，谓语动词用单数形式。</a:t>
            </a:r>
          </a:p>
          <a:p>
            <a:pPr>
              <a:lnSpc>
                <a:spcPts val="3600"/>
              </a:lnSpc>
            </a:pPr>
            <a:r>
              <a:rPr lang="en-US" altLang="zh-CN" sz="2200" b="1" dirty="0" smtClean="0">
                <a:latin typeface="Times New Roman" panose="02020603050405020304" pitchFamily="18" charset="0"/>
                <a:cs typeface="Times New Roman" panose="02020603050405020304" pitchFamily="18" charset="0"/>
              </a:rPr>
              <a:t>        3. either…or</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意为“</a:t>
            </a:r>
            <a:r>
              <a:rPr lang="zh-CN" altLang="en-US" sz="2200" b="1" dirty="0">
                <a:latin typeface="+mn-ea"/>
                <a:cs typeface="Times New Roman" panose="02020603050405020304" pitchFamily="18" charset="0"/>
              </a:rPr>
              <a:t>或者</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或者</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；要么</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要么</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可以连接任意两个对等的成分。连接两个主语时，谓语动词与邻近的主语保持数的一致。</a:t>
            </a:r>
            <a:endParaRPr lang="en-US" altLang="zh-CN" sz="2200" b="1"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18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60660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588168" y="2425564"/>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71047" y="2477784"/>
            <a:ext cx="471638" cy="646331"/>
          </a:xfrm>
          <a:prstGeom prst="rect">
            <a:avLst/>
          </a:prstGeom>
          <a:noFill/>
        </p:spPr>
        <p:txBody>
          <a:bodyPr wrap="square" rtlCol="0">
            <a:spAutoFit/>
          </a:bodyPr>
          <a:lstStyle/>
          <a:p>
            <a:r>
              <a:rPr lang="en-US" altLang="zh-CN" sz="3600" dirty="0">
                <a:solidFill>
                  <a:schemeClr val="bg1"/>
                </a:solidFill>
              </a:rPr>
              <a:t>1</a:t>
            </a:r>
            <a:endParaRPr lang="zh-CN" altLang="en-US" sz="3600" dirty="0">
              <a:solidFill>
                <a:schemeClr val="bg1"/>
              </a:solidFill>
            </a:endParaRPr>
          </a:p>
        </p:txBody>
      </p:sp>
      <p:sp>
        <p:nvSpPr>
          <p:cNvPr id="8" name="文本框 7"/>
          <p:cNvSpPr txBox="1"/>
          <p:nvPr/>
        </p:nvSpPr>
        <p:spPr>
          <a:xfrm>
            <a:off x="2550693" y="2477783"/>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2" action="ppaction://hlinksldjump"/>
              </a:rPr>
              <a:t>核心知识导览</a:t>
            </a:r>
            <a:endParaRPr lang="zh-CN" altLang="en-US" sz="3600" dirty="0">
              <a:latin typeface="黑体" panose="02010609060101010101" pitchFamily="49" charset="-122"/>
              <a:ea typeface="黑体" panose="02010609060101010101" pitchFamily="49" charset="-122"/>
            </a:endParaRPr>
          </a:p>
        </p:txBody>
      </p:sp>
      <p:sp>
        <p:nvSpPr>
          <p:cNvPr id="9" name="椭圆 8"/>
          <p:cNvSpPr/>
          <p:nvPr/>
        </p:nvSpPr>
        <p:spPr>
          <a:xfrm>
            <a:off x="1588168" y="3651258"/>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71047" y="3703478"/>
            <a:ext cx="471638" cy="646331"/>
          </a:xfrm>
          <a:prstGeom prst="rect">
            <a:avLst/>
          </a:prstGeom>
          <a:noFill/>
        </p:spPr>
        <p:txBody>
          <a:bodyPr wrap="square" rtlCol="0">
            <a:spAutoFit/>
          </a:bodyPr>
          <a:lstStyle/>
          <a:p>
            <a:r>
              <a:rPr lang="en-US" altLang="zh-CN" sz="3600" dirty="0" smtClean="0">
                <a:solidFill>
                  <a:schemeClr val="bg1"/>
                </a:solidFill>
              </a:rPr>
              <a:t>2</a:t>
            </a:r>
            <a:endParaRPr lang="zh-CN" altLang="en-US" sz="3600" dirty="0">
              <a:solidFill>
                <a:schemeClr val="bg1"/>
              </a:solidFill>
            </a:endParaRPr>
          </a:p>
        </p:txBody>
      </p:sp>
      <p:sp>
        <p:nvSpPr>
          <p:cNvPr id="11" name="文本框 10"/>
          <p:cNvSpPr txBox="1"/>
          <p:nvPr/>
        </p:nvSpPr>
        <p:spPr>
          <a:xfrm>
            <a:off x="2550693" y="3703477"/>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3" action="ppaction://hlinksldjump"/>
              </a:rPr>
              <a:t>重点指导航标</a:t>
            </a:r>
            <a:endParaRPr lang="zh-CN" altLang="en-US" sz="3600" dirty="0">
              <a:latin typeface="黑体" panose="02010609060101010101" pitchFamily="49" charset="-122"/>
              <a:ea typeface="黑体" panose="02010609060101010101" pitchFamily="49" charset="-122"/>
            </a:endParaRPr>
          </a:p>
        </p:txBody>
      </p:sp>
      <p:sp>
        <p:nvSpPr>
          <p:cNvPr id="12" name="椭圆 11"/>
          <p:cNvSpPr/>
          <p:nvPr/>
        </p:nvSpPr>
        <p:spPr>
          <a:xfrm>
            <a:off x="6870834" y="2425564"/>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3713" y="2477784"/>
            <a:ext cx="471638" cy="646331"/>
          </a:xfrm>
          <a:prstGeom prst="rect">
            <a:avLst/>
          </a:prstGeom>
          <a:noFill/>
        </p:spPr>
        <p:txBody>
          <a:bodyPr wrap="square" rtlCol="0">
            <a:spAutoFit/>
          </a:bodyPr>
          <a:lstStyle/>
          <a:p>
            <a:r>
              <a:rPr lang="en-US" altLang="zh-CN" sz="3600" dirty="0" smtClean="0">
                <a:solidFill>
                  <a:schemeClr val="bg1"/>
                </a:solidFill>
              </a:rPr>
              <a:t>3</a:t>
            </a:r>
            <a:endParaRPr lang="zh-CN" altLang="en-US" sz="3600" dirty="0">
              <a:solidFill>
                <a:schemeClr val="bg1"/>
              </a:solidFill>
            </a:endParaRPr>
          </a:p>
        </p:txBody>
      </p:sp>
      <p:sp>
        <p:nvSpPr>
          <p:cNvPr id="14" name="文本框 13"/>
          <p:cNvSpPr txBox="1"/>
          <p:nvPr/>
        </p:nvSpPr>
        <p:spPr>
          <a:xfrm>
            <a:off x="7833359" y="2477783"/>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4" action="ppaction://hlinksldjump"/>
              </a:rPr>
              <a:t>必备知识精析</a:t>
            </a:r>
            <a:endParaRPr lang="zh-CN" altLang="en-US" sz="3600" dirty="0">
              <a:latin typeface="黑体" panose="02010609060101010101" pitchFamily="49" charset="-122"/>
              <a:ea typeface="黑体" panose="02010609060101010101" pitchFamily="49" charset="-122"/>
            </a:endParaRPr>
          </a:p>
        </p:txBody>
      </p:sp>
      <p:sp>
        <p:nvSpPr>
          <p:cNvPr id="15" name="椭圆 14"/>
          <p:cNvSpPr/>
          <p:nvPr/>
        </p:nvSpPr>
        <p:spPr>
          <a:xfrm>
            <a:off x="6870834" y="3651258"/>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053713" y="3703478"/>
            <a:ext cx="471638" cy="646331"/>
          </a:xfrm>
          <a:prstGeom prst="rect">
            <a:avLst/>
          </a:prstGeom>
          <a:noFill/>
        </p:spPr>
        <p:txBody>
          <a:bodyPr wrap="square" rtlCol="0">
            <a:spAutoFit/>
          </a:bodyPr>
          <a:lstStyle/>
          <a:p>
            <a:r>
              <a:rPr lang="en-US" altLang="zh-CN" sz="3600" dirty="0" smtClean="0">
                <a:solidFill>
                  <a:schemeClr val="bg1"/>
                </a:solidFill>
              </a:rPr>
              <a:t>4</a:t>
            </a:r>
            <a:endParaRPr lang="zh-CN" altLang="en-US" sz="3600" dirty="0">
              <a:solidFill>
                <a:schemeClr val="bg1"/>
              </a:solidFill>
            </a:endParaRPr>
          </a:p>
        </p:txBody>
      </p:sp>
      <p:sp>
        <p:nvSpPr>
          <p:cNvPr id="17" name="文本框 16"/>
          <p:cNvSpPr txBox="1"/>
          <p:nvPr/>
        </p:nvSpPr>
        <p:spPr>
          <a:xfrm>
            <a:off x="7833359" y="3703477"/>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5" action="ppaction://hlinksldjump"/>
              </a:rPr>
              <a:t>核心素养提升</a:t>
            </a:r>
            <a:endParaRPr lang="zh-CN" altLang="en-US" sz="3600" dirty="0">
              <a:latin typeface="黑体" panose="02010609060101010101" pitchFamily="49" charset="-122"/>
              <a:ea typeface="黑体" panose="02010609060101010101" pitchFamily="49" charset="-122"/>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2" name="文本框 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93459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54592" y="1414703"/>
            <a:ext cx="10789723" cy="501291"/>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        4. </a:t>
            </a:r>
            <a:r>
              <a:rPr lang="zh-CN" altLang="en-US" sz="2200" b="1" dirty="0" smtClean="0">
                <a:latin typeface="Times New Roman" panose="02020603050405020304" pitchFamily="18" charset="0"/>
                <a:cs typeface="Times New Roman" panose="02020603050405020304" pitchFamily="18" charset="0"/>
              </a:rPr>
              <a:t>辨析 </a:t>
            </a:r>
            <a:r>
              <a:rPr lang="en-US" altLang="zh-CN" sz="2200" b="1" dirty="0" smtClean="0">
                <a:latin typeface="Times New Roman" panose="02020603050405020304" pitchFamily="18" charset="0"/>
                <a:cs typeface="Times New Roman" panose="02020603050405020304" pitchFamily="18" charset="0"/>
              </a:rPr>
              <a:t>either</a:t>
            </a:r>
            <a:r>
              <a:rPr lang="zh-CN" altLang="en-US" sz="2200" b="1" dirty="0">
                <a:latin typeface="Times New Roman" panose="02020603050405020304" pitchFamily="18" charset="0"/>
                <a:cs typeface="Times New Roman" panose="02020603050405020304" pitchFamily="18" charset="0"/>
              </a:rPr>
              <a:t>与</a:t>
            </a:r>
            <a:r>
              <a:rPr lang="en-US" altLang="zh-CN" sz="2200" b="1" dirty="0">
                <a:latin typeface="Times New Roman" panose="02020603050405020304" pitchFamily="18" charset="0"/>
                <a:cs typeface="Times New Roman" panose="02020603050405020304" pitchFamily="18" charset="0"/>
              </a:rPr>
              <a:t>neither</a:t>
            </a:r>
            <a:r>
              <a:rPr lang="zh-CN" altLang="en-US" sz="2200" b="1" dirty="0">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19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4273681429"/>
              </p:ext>
            </p:extLst>
          </p:nvPr>
        </p:nvGraphicFramePr>
        <p:xfrm>
          <a:off x="904775" y="2048305"/>
          <a:ext cx="10339539" cy="3905113"/>
        </p:xfrm>
        <a:graphic>
          <a:graphicData uri="http://schemas.openxmlformats.org/drawingml/2006/table">
            <a:tbl>
              <a:tblPr firstRow="1" bandRow="1">
                <a:tableStyleId>{5940675A-B579-460E-94D1-54222C63F5DA}</a:tableStyleId>
              </a:tblPr>
              <a:tblGrid>
                <a:gridCol w="1300460"/>
                <a:gridCol w="1431731"/>
                <a:gridCol w="4425350"/>
                <a:gridCol w="3181998"/>
              </a:tblGrid>
              <a:tr h="484277">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易混词</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含义</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用法</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例句</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r>
              <a:tr h="1563233">
                <a:tc>
                  <a:txBody>
                    <a:bodyPr/>
                    <a:lstStyle/>
                    <a:p>
                      <a:pPr algn="ctr">
                        <a:lnSpc>
                          <a:spcPts val="3400"/>
                        </a:lnSpc>
                      </a:pPr>
                      <a:r>
                        <a:rPr lang="en-US" altLang="zh-CN" sz="2000" b="1" dirty="0" smtClean="0">
                          <a:latin typeface="Times New Roman" panose="02020603050405020304" pitchFamily="18" charset="0"/>
                          <a:ea typeface="+mn-ea"/>
                          <a:cs typeface="Times New Roman" panose="02020603050405020304" pitchFamily="18" charset="0"/>
                        </a:rPr>
                        <a:t>either</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两者中的任何一个</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zh-CN" altLang="en-US" sz="2000" b="1" dirty="0" smtClean="0">
                          <a:latin typeface="Times New Roman" panose="02020603050405020304" pitchFamily="18" charset="0"/>
                          <a:ea typeface="+mn-ea"/>
                          <a:cs typeface="Times New Roman" panose="02020603050405020304" pitchFamily="18" charset="0"/>
                        </a:rPr>
                        <a:t>代词，意为“两者中的任何一个”。作主语，视作单数形式；作限定词，后跟单数名词</a:t>
                      </a:r>
                      <a:endParaRPr lang="zh-CN" altLang="en-US" sz="2000" b="1" dirty="0">
                        <a:latin typeface="Times New Roman" panose="02020603050405020304" pitchFamily="18" charset="0"/>
                        <a:ea typeface="+mn-ea"/>
                        <a:cs typeface="Times New Roman" panose="02020603050405020304" pitchFamily="18" charset="0"/>
                      </a:endParaRPr>
                    </a:p>
                  </a:txBody>
                  <a:tcP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Either you or I am going there tomorrow.</a:t>
                      </a:r>
                      <a:endParaRPr lang="zh-CN" altLang="en-US" sz="2000" b="1" dirty="0">
                        <a:latin typeface="Times New Roman" panose="02020603050405020304" pitchFamily="18" charset="0"/>
                        <a:ea typeface="+mn-ea"/>
                        <a:cs typeface="Times New Roman" panose="02020603050405020304" pitchFamily="18" charset="0"/>
                      </a:endParaRPr>
                    </a:p>
                  </a:txBody>
                  <a:tcPr anchor="ctr"/>
                </a:tc>
              </a:tr>
              <a:tr h="1814097">
                <a:tc>
                  <a:txBody>
                    <a:bodyPr/>
                    <a:lstStyle/>
                    <a:p>
                      <a:pPr algn="ctr">
                        <a:lnSpc>
                          <a:spcPts val="3400"/>
                        </a:lnSpc>
                      </a:pPr>
                      <a:r>
                        <a:rPr lang="en-US" altLang="zh-CN" sz="2000" b="1" dirty="0" smtClean="0">
                          <a:latin typeface="Times New Roman" panose="02020603050405020304" pitchFamily="18" charset="0"/>
                          <a:ea typeface="+mn-ea"/>
                          <a:cs typeface="Times New Roman" panose="02020603050405020304" pitchFamily="18" charset="0"/>
                        </a:rPr>
                        <a:t>neither</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两者都不</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zh-CN" altLang="en-US" sz="2000" b="1" dirty="0" smtClean="0">
                          <a:latin typeface="Times New Roman" panose="02020603050405020304" pitchFamily="18" charset="0"/>
                          <a:ea typeface="+mn-ea"/>
                          <a:cs typeface="Times New Roman" panose="02020603050405020304" pitchFamily="18" charset="0"/>
                        </a:rPr>
                        <a:t>代词，意为“两者都不”。作主语，视作单数形式；作限定词，后跟单数名词。</a:t>
                      </a:r>
                      <a:r>
                        <a:rPr lang="en-US" altLang="zh-CN" sz="2000" b="1" dirty="0" smtClean="0">
                          <a:latin typeface="Times New Roman" panose="02020603050405020304" pitchFamily="18" charset="0"/>
                          <a:ea typeface="+mn-ea"/>
                          <a:cs typeface="Times New Roman" panose="02020603050405020304" pitchFamily="18" charset="0"/>
                        </a:rPr>
                        <a:t>neither…nor…</a:t>
                      </a:r>
                      <a:r>
                        <a:rPr lang="zh-CN" altLang="en-US" sz="2000" b="1" dirty="0" smtClean="0">
                          <a:latin typeface="Times New Roman" panose="02020603050405020304" pitchFamily="18" charset="0"/>
                          <a:ea typeface="+mn-ea"/>
                          <a:cs typeface="Times New Roman" panose="02020603050405020304" pitchFamily="18" charset="0"/>
                        </a:rPr>
                        <a:t>意为</a:t>
                      </a:r>
                      <a:r>
                        <a:rPr lang="zh-CN" altLang="en-US" sz="2000" b="1" dirty="0" smtClean="0">
                          <a:latin typeface="+mn-ea"/>
                          <a:ea typeface="+mn-ea"/>
                          <a:cs typeface="Times New Roman" panose="02020603050405020304" pitchFamily="18" charset="0"/>
                        </a:rPr>
                        <a:t>“既不</a:t>
                      </a:r>
                      <a:r>
                        <a:rPr lang="en-US" altLang="zh-CN" sz="2000" b="1" dirty="0" smtClean="0">
                          <a:latin typeface="+mn-ea"/>
                          <a:ea typeface="+mn-ea"/>
                          <a:cs typeface="Times New Roman" panose="02020603050405020304" pitchFamily="18" charset="0"/>
                        </a:rPr>
                        <a:t>……</a:t>
                      </a:r>
                      <a:r>
                        <a:rPr lang="zh-CN" altLang="en-US" sz="2000" b="1" dirty="0" smtClean="0">
                          <a:latin typeface="+mn-ea"/>
                          <a:ea typeface="+mn-ea"/>
                          <a:cs typeface="Times New Roman" panose="02020603050405020304" pitchFamily="18" charset="0"/>
                        </a:rPr>
                        <a:t>也不</a:t>
                      </a:r>
                      <a:r>
                        <a:rPr lang="en-US" altLang="zh-CN" sz="2000" b="1" dirty="0" smtClean="0">
                          <a:latin typeface="+mn-ea"/>
                          <a:ea typeface="+mn-ea"/>
                          <a:cs typeface="Times New Roman" panose="02020603050405020304" pitchFamily="18" charset="0"/>
                        </a:rPr>
                        <a:t>……”</a:t>
                      </a:r>
                      <a:endParaRPr lang="zh-CN" altLang="en-US" sz="2000" b="1" dirty="0">
                        <a:latin typeface="+mn-ea"/>
                        <a:ea typeface="+mn-ea"/>
                        <a:cs typeface="Times New Roman" panose="02020603050405020304" pitchFamily="18" charset="0"/>
                      </a:endParaRPr>
                    </a:p>
                  </a:txBody>
                  <a:tcP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Neither my mother nor I like watching ball games.</a:t>
                      </a:r>
                      <a:endParaRPr lang="zh-CN" altLang="en-US" sz="2000" b="1" dirty="0">
                        <a:latin typeface="Times New Roman" panose="02020603050405020304" pitchFamily="18" charset="0"/>
                        <a:ea typeface="+mn-ea"/>
                        <a:cs typeface="Times New Roman" panose="02020603050405020304" pitchFamily="18" charset="0"/>
                      </a:endParaRPr>
                    </a:p>
                  </a:txBody>
                  <a:tcPr anchor="ctr"/>
                </a:tc>
              </a:tr>
            </a:tbl>
          </a:graphicData>
        </a:graphic>
      </p:graphicFrame>
    </p:spTree>
    <p:extLst>
      <p:ext uri="{BB962C8B-B14F-4D97-AF65-F5344CB8AC3E}">
        <p14:creationId xmlns:p14="http://schemas.microsoft.com/office/powerpoint/2010/main" val="3159166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54592" y="1414703"/>
            <a:ext cx="10789723" cy="501291"/>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        5</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辨析 </a:t>
            </a:r>
            <a:r>
              <a:rPr lang="en-US" altLang="zh-CN" sz="2200" b="1" dirty="0" smtClean="0">
                <a:latin typeface="Times New Roman" panose="02020603050405020304" pitchFamily="18" charset="0"/>
                <a:cs typeface="Times New Roman" panose="02020603050405020304" pitchFamily="18" charset="0"/>
              </a:rPr>
              <a:t>either</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also</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too</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as well</a:t>
            </a:r>
            <a:r>
              <a:rPr lang="zh-CN" altLang="en-US" sz="2200" b="1" dirty="0">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20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4100055791"/>
              </p:ext>
            </p:extLst>
          </p:nvPr>
        </p:nvGraphicFramePr>
        <p:xfrm>
          <a:off x="904775" y="2048305"/>
          <a:ext cx="10339539" cy="3722770"/>
        </p:xfrm>
        <a:graphic>
          <a:graphicData uri="http://schemas.openxmlformats.org/drawingml/2006/table">
            <a:tbl>
              <a:tblPr firstRow="1" bandRow="1">
                <a:tableStyleId>{5940675A-B579-460E-94D1-54222C63F5DA}</a:tableStyleId>
              </a:tblPr>
              <a:tblGrid>
                <a:gridCol w="1636294"/>
                <a:gridCol w="5091765"/>
                <a:gridCol w="3611480"/>
              </a:tblGrid>
              <a:tr h="461309">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易混词（组）</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用法</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例句</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r>
              <a:tr h="661817">
                <a:tc>
                  <a:txBody>
                    <a:bodyPr/>
                    <a:lstStyle/>
                    <a:p>
                      <a:pPr algn="ctr">
                        <a:lnSpc>
                          <a:spcPts val="3400"/>
                        </a:lnSpc>
                      </a:pPr>
                      <a:r>
                        <a:rPr lang="en-US" altLang="zh-CN" sz="2000" b="1" dirty="0" smtClean="0">
                          <a:latin typeface="Times New Roman" panose="02020603050405020304" pitchFamily="18" charset="0"/>
                          <a:ea typeface="+mn-ea"/>
                          <a:cs typeface="Times New Roman" panose="02020603050405020304" pitchFamily="18" charset="0"/>
                        </a:rPr>
                        <a:t>either</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zh-CN" altLang="en-US" sz="2000" b="1" dirty="0" smtClean="0">
                          <a:latin typeface="Times New Roman" panose="02020603050405020304" pitchFamily="18" charset="0"/>
                          <a:ea typeface="+mn-ea"/>
                          <a:cs typeface="Times New Roman" panose="02020603050405020304" pitchFamily="18" charset="0"/>
                        </a:rPr>
                        <a:t>意为“也”，用于否定句中，通常放于句末</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She doesn’t like music, either.</a:t>
                      </a:r>
                      <a:endParaRPr lang="zh-CN" altLang="en-US" sz="2000" b="1" dirty="0">
                        <a:latin typeface="Times New Roman" panose="02020603050405020304" pitchFamily="18" charset="0"/>
                        <a:ea typeface="+mn-ea"/>
                        <a:cs typeface="Times New Roman" panose="02020603050405020304" pitchFamily="18" charset="0"/>
                      </a:endParaRPr>
                    </a:p>
                  </a:txBody>
                  <a:tcPr anchor="ctr"/>
                </a:tc>
              </a:tr>
              <a:tr h="1419012">
                <a:tc>
                  <a:txBody>
                    <a:bodyPr/>
                    <a:lstStyle/>
                    <a:p>
                      <a:pPr algn="ctr">
                        <a:lnSpc>
                          <a:spcPts val="3400"/>
                        </a:lnSpc>
                      </a:pPr>
                      <a:r>
                        <a:rPr lang="en-US" altLang="zh-CN" sz="2000" b="1" dirty="0" smtClean="0">
                          <a:latin typeface="Times New Roman" panose="02020603050405020304" pitchFamily="18" charset="0"/>
                          <a:ea typeface="+mn-ea"/>
                          <a:cs typeface="Times New Roman" panose="02020603050405020304" pitchFamily="18" charset="0"/>
                        </a:rPr>
                        <a:t>also</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zh-CN" altLang="en-US" sz="2000" b="1" dirty="0" smtClean="0">
                          <a:latin typeface="Times New Roman" panose="02020603050405020304" pitchFamily="18" charset="0"/>
                          <a:ea typeface="+mn-ea"/>
                          <a:cs typeface="Times New Roman" panose="02020603050405020304" pitchFamily="18" charset="0"/>
                        </a:rPr>
                        <a:t>意为“也”，用于肯定句中，通常放于</a:t>
                      </a:r>
                      <a:r>
                        <a:rPr lang="en-US" altLang="zh-CN" sz="2000" b="1" dirty="0" smtClean="0">
                          <a:latin typeface="Times New Roman" panose="02020603050405020304" pitchFamily="18" charset="0"/>
                          <a:ea typeface="+mn-ea"/>
                          <a:cs typeface="Times New Roman" panose="02020603050405020304" pitchFamily="18" charset="0"/>
                        </a:rPr>
                        <a:t>be</a:t>
                      </a:r>
                      <a:r>
                        <a:rPr lang="zh-CN" altLang="en-US" sz="2000" b="1" dirty="0" smtClean="0">
                          <a:latin typeface="Times New Roman" panose="02020603050405020304" pitchFamily="18" charset="0"/>
                          <a:ea typeface="+mn-ea"/>
                          <a:cs typeface="Times New Roman" panose="02020603050405020304" pitchFamily="18" charset="0"/>
                        </a:rPr>
                        <a:t>动词、助动词或情态动词的后面，行为动词的前面</a:t>
                      </a:r>
                      <a:endParaRPr lang="zh-CN" altLang="en-US" sz="2000" b="1" dirty="0">
                        <a:latin typeface="+mn-ea"/>
                        <a:ea typeface="+mn-ea"/>
                        <a:cs typeface="Times New Roman" panose="02020603050405020304" pitchFamily="18" charset="0"/>
                      </a:endParaRPr>
                    </a:p>
                  </a:txBody>
                  <a:tcP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She also likes music.</a:t>
                      </a:r>
                      <a:endParaRPr lang="zh-CN" altLang="en-US" sz="2000" b="1" dirty="0">
                        <a:latin typeface="Times New Roman" panose="02020603050405020304" pitchFamily="18" charset="0"/>
                        <a:ea typeface="+mn-ea"/>
                        <a:cs typeface="Times New Roman" panose="02020603050405020304" pitchFamily="18" charset="0"/>
                      </a:endParaRPr>
                    </a:p>
                  </a:txBody>
                  <a:tcPr anchor="ctr"/>
                </a:tc>
              </a:tr>
              <a:tr h="1118701">
                <a:tc>
                  <a:txBody>
                    <a:bodyPr/>
                    <a:lstStyle/>
                    <a:p>
                      <a:pPr algn="ctr"/>
                      <a:r>
                        <a:rPr lang="en-US" altLang="zh-CN" sz="2000" b="1" dirty="0" smtClean="0">
                          <a:latin typeface="Times New Roman" panose="02020603050405020304" pitchFamily="18" charset="0"/>
                          <a:cs typeface="Times New Roman" panose="02020603050405020304" pitchFamily="18" charset="0"/>
                        </a:rPr>
                        <a:t>too/</a:t>
                      </a:r>
                      <a:r>
                        <a:rPr lang="en-US" altLang="zh-CN" sz="2000" b="1" baseline="0" dirty="0" smtClean="0">
                          <a:latin typeface="Times New Roman" panose="02020603050405020304" pitchFamily="18" charset="0"/>
                          <a:cs typeface="Times New Roman" panose="02020603050405020304" pitchFamily="18" charset="0"/>
                        </a:rPr>
                        <a:t> as well</a:t>
                      </a:r>
                      <a:endParaRPr lang="zh-CN" altLang="en-US" sz="2000" b="1" dirty="0">
                        <a:latin typeface="Times New Roman" panose="02020603050405020304" pitchFamily="18" charset="0"/>
                        <a:cs typeface="Times New Roman" panose="02020603050405020304" pitchFamily="18" charset="0"/>
                      </a:endParaRPr>
                    </a:p>
                  </a:txBody>
                  <a:tcPr anchor="ctr"/>
                </a:tc>
                <a:tc>
                  <a:txBody>
                    <a:bodyPr/>
                    <a:lstStyle/>
                    <a:p>
                      <a:pPr>
                        <a:lnSpc>
                          <a:spcPts val="3400"/>
                        </a:lnSpc>
                      </a:pPr>
                      <a:r>
                        <a:rPr lang="zh-CN" altLang="en-US" sz="2000" b="1" dirty="0" smtClean="0">
                          <a:solidFill>
                            <a:schemeClr val="tx1"/>
                          </a:solidFill>
                          <a:latin typeface="Times New Roman" panose="02020603050405020304" pitchFamily="18" charset="0"/>
                          <a:ea typeface="+mn-ea"/>
                          <a:cs typeface="Times New Roman" panose="02020603050405020304" pitchFamily="18" charset="0"/>
                        </a:rPr>
                        <a:t>均意为“也”，用于肯定句中，通常放于句末。</a:t>
                      </a:r>
                      <a:r>
                        <a:rPr lang="en-US" altLang="zh-CN" sz="2000" b="1" dirty="0" smtClean="0">
                          <a:solidFill>
                            <a:schemeClr val="tx1"/>
                          </a:solidFill>
                          <a:latin typeface="Times New Roman" panose="02020603050405020304" pitchFamily="18" charset="0"/>
                          <a:ea typeface="+mn-ea"/>
                          <a:cs typeface="Times New Roman" panose="02020603050405020304" pitchFamily="18" charset="0"/>
                        </a:rPr>
                        <a:t>too</a:t>
                      </a:r>
                      <a:r>
                        <a:rPr lang="zh-CN" altLang="en-US" sz="2000" b="1" dirty="0" smtClean="0">
                          <a:solidFill>
                            <a:schemeClr val="tx1"/>
                          </a:solidFill>
                          <a:latin typeface="Times New Roman" panose="02020603050405020304" pitchFamily="18" charset="0"/>
                          <a:ea typeface="+mn-ea"/>
                          <a:cs typeface="Times New Roman" panose="02020603050405020304" pitchFamily="18" charset="0"/>
                        </a:rPr>
                        <a:t>的前面常用逗号隔开</a:t>
                      </a:r>
                      <a:endParaRPr lang="zh-CN" altLang="en-US" sz="2000" b="1" dirty="0">
                        <a:solidFill>
                          <a:schemeClr val="tx1"/>
                        </a:solidFill>
                        <a:latin typeface="Times New Roman" panose="02020603050405020304" pitchFamily="18" charset="0"/>
                        <a:ea typeface="+mn-ea"/>
                        <a:cs typeface="Times New Roman" panose="02020603050405020304" pitchFamily="18" charset="0"/>
                      </a:endParaRPr>
                    </a:p>
                  </a:txBody>
                  <a:tcP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She likes music, too.</a:t>
                      </a:r>
                      <a:endParaRPr lang="zh-CN" altLang="en-US" sz="2000" b="1" dirty="0">
                        <a:latin typeface="Times New Roman" panose="02020603050405020304" pitchFamily="18" charset="0"/>
                        <a:ea typeface="+mn-ea"/>
                        <a:cs typeface="Times New Roman" panose="02020603050405020304" pitchFamily="18" charset="0"/>
                      </a:endParaRPr>
                    </a:p>
                  </a:txBody>
                  <a:tcPr anchor="ctr"/>
                </a:tc>
              </a:tr>
            </a:tbl>
          </a:graphicData>
        </a:graphic>
      </p:graphicFrame>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6170331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71365" y="1641453"/>
            <a:ext cx="10672950" cy="4452501"/>
          </a:xfrm>
          <a:prstGeom prst="rect">
            <a:avLst/>
          </a:prstGeom>
          <a:noFill/>
        </p:spPr>
        <p:txBody>
          <a:bodyPr wrap="square" rtlCol="0">
            <a:spAutoFit/>
          </a:bodyPr>
          <a:lstStyle/>
          <a:p>
            <a:pPr>
              <a:lnSpc>
                <a:spcPts val="34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9    “</a:t>
            </a:r>
            <a:r>
              <a:rPr lang="zh-CN" altLang="en-US" sz="2200" b="1" dirty="0">
                <a:solidFill>
                  <a:srgbClr val="2A85C3"/>
                </a:solidFill>
                <a:latin typeface="Times New Roman" panose="02020603050405020304" pitchFamily="18" charset="0"/>
                <a:cs typeface="Times New Roman" panose="02020603050405020304" pitchFamily="18" charset="0"/>
              </a:rPr>
              <a:t>特殊疑问词</a:t>
            </a:r>
            <a:r>
              <a:rPr lang="en-US" altLang="zh-CN" sz="2200" b="1" dirty="0">
                <a:solidFill>
                  <a:srgbClr val="2A85C3"/>
                </a:solidFill>
                <a:latin typeface="Times New Roman" panose="02020603050405020304" pitchFamily="18" charset="0"/>
                <a:cs typeface="Times New Roman" panose="02020603050405020304" pitchFamily="18" charset="0"/>
              </a:rPr>
              <a:t>+</a:t>
            </a:r>
            <a:r>
              <a:rPr lang="zh-CN" altLang="en-US" sz="2200" b="1" dirty="0">
                <a:solidFill>
                  <a:srgbClr val="2A85C3"/>
                </a:solidFill>
                <a:latin typeface="Times New Roman" panose="02020603050405020304" pitchFamily="18" charset="0"/>
                <a:cs typeface="Times New Roman" panose="02020603050405020304" pitchFamily="18" charset="0"/>
              </a:rPr>
              <a:t>动词不定式”的</a:t>
            </a:r>
            <a:r>
              <a:rPr lang="zh-CN" altLang="en-US" sz="2200" b="1" dirty="0" smtClean="0">
                <a:solidFill>
                  <a:srgbClr val="2A85C3"/>
                </a:solidFill>
                <a:latin typeface="Times New Roman" panose="02020603050405020304" pitchFamily="18" charset="0"/>
                <a:cs typeface="Times New Roman" panose="02020603050405020304" pitchFamily="18" charset="0"/>
              </a:rPr>
              <a:t>用法（</a:t>
            </a:r>
            <a:r>
              <a:rPr lang="en-US" altLang="zh-CN" sz="2200" b="1" dirty="0">
                <a:solidFill>
                  <a:srgbClr val="2A85C3"/>
                </a:solidFill>
                <a:latin typeface="Times New Roman" panose="02020603050405020304" pitchFamily="18" charset="0"/>
                <a:cs typeface="Times New Roman" panose="02020603050405020304" pitchFamily="18" charset="0"/>
              </a:rPr>
              <a:t> Unit 4 </a:t>
            </a:r>
            <a:r>
              <a:rPr lang="zh-CN" altLang="en-US" sz="2200" b="1" dirty="0" smtClean="0">
                <a:solidFill>
                  <a:srgbClr val="2A85C3"/>
                </a:solidFill>
                <a:latin typeface="Times New Roman" panose="02020603050405020304" pitchFamily="18" charset="0"/>
                <a:cs typeface="Times New Roman" panose="02020603050405020304" pitchFamily="18" charset="0"/>
              </a:rPr>
              <a:t>）</a:t>
            </a:r>
            <a:endParaRPr lang="en-US" altLang="zh-CN" sz="2200" b="1" dirty="0">
              <a:solidFill>
                <a:srgbClr val="2A85C3"/>
              </a:solidFill>
              <a:latin typeface="Times New Roman" panose="02020603050405020304" pitchFamily="18" charset="0"/>
              <a:cs typeface="Times New Roman" panose="02020603050405020304" pitchFamily="18" charset="0"/>
            </a:endParaRP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1. </a:t>
            </a:r>
            <a:r>
              <a:rPr lang="en-US" altLang="zh-CN" sz="2200" b="1" dirty="0" smtClean="0">
                <a:latin typeface="+mn-ea"/>
                <a:cs typeface="Times New Roman" panose="02020603050405020304" pitchFamily="18" charset="0"/>
              </a:rPr>
              <a:t>“</a:t>
            </a:r>
            <a:r>
              <a:rPr lang="zh-CN" altLang="en-US" sz="2200" b="1" dirty="0">
                <a:latin typeface="+mn-ea"/>
                <a:cs typeface="Times New Roman" panose="02020603050405020304" pitchFamily="18" charset="0"/>
              </a:rPr>
              <a:t>特殊疑问词</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动词不定式”</a:t>
            </a:r>
            <a:r>
              <a:rPr lang="zh-CN" altLang="en-US" sz="2200" b="1" dirty="0">
                <a:latin typeface="Times New Roman" panose="02020603050405020304" pitchFamily="18" charset="0"/>
                <a:cs typeface="Times New Roman" panose="02020603050405020304" pitchFamily="18" charset="0"/>
              </a:rPr>
              <a:t>可分为“特殊疑问代词</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动词不定式”结构和“特殊疑问副词</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动词不定式”结构。“特殊疑问词</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动词不定式”在句子中可作主语、表语、宾语、宾语补足语等。</a:t>
            </a:r>
          </a:p>
          <a:p>
            <a:pPr>
              <a:lnSpc>
                <a:spcPts val="3400"/>
              </a:lnSpc>
            </a:pPr>
            <a:r>
              <a:rPr lang="en-US" altLang="zh-CN" sz="2200" b="1" dirty="0" smtClean="0">
                <a:latin typeface="Times New Roman" panose="02020603050405020304" pitchFamily="18" charset="0"/>
                <a:cs typeface="Times New Roman" panose="02020603050405020304" pitchFamily="18" charset="0"/>
              </a:rPr>
              <a:t>        2. “</a:t>
            </a:r>
            <a:r>
              <a:rPr lang="zh-CN" altLang="en-US" sz="2200" b="1" dirty="0">
                <a:latin typeface="Times New Roman" panose="02020603050405020304" pitchFamily="18" charset="0"/>
                <a:cs typeface="Times New Roman" panose="02020603050405020304" pitchFamily="18" charset="0"/>
              </a:rPr>
              <a:t>特殊疑问词</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动词不定式”还可以放</a:t>
            </a:r>
            <a:r>
              <a:rPr lang="zh-CN" altLang="en-US" sz="2200" b="1" dirty="0" smtClean="0">
                <a:latin typeface="Times New Roman" panose="02020603050405020304" pitchFamily="18" charset="0"/>
                <a:cs typeface="Times New Roman" panose="02020603050405020304" pitchFamily="18" charset="0"/>
              </a:rPr>
              <a:t>在 </a:t>
            </a:r>
            <a:r>
              <a:rPr lang="en-US" altLang="zh-CN" sz="2200" b="1" dirty="0" smtClean="0">
                <a:latin typeface="Times New Roman" panose="02020603050405020304" pitchFamily="18" charset="0"/>
                <a:cs typeface="Times New Roman" panose="02020603050405020304" pitchFamily="18" charset="0"/>
              </a:rPr>
              <a:t>sure</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clear</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certain </a:t>
            </a:r>
            <a:r>
              <a:rPr lang="zh-CN" altLang="en-US" sz="2200" b="1" dirty="0">
                <a:latin typeface="Times New Roman" panose="02020603050405020304" pitchFamily="18" charset="0"/>
                <a:cs typeface="Times New Roman" panose="02020603050405020304" pitchFamily="18" charset="0"/>
              </a:rPr>
              <a:t>等形容词后。例如：</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I’m </a:t>
            </a:r>
            <a:r>
              <a:rPr lang="en-US" altLang="zh-CN" sz="2200" b="1" dirty="0">
                <a:solidFill>
                  <a:srgbClr val="2A85C3"/>
                </a:solidFill>
                <a:latin typeface="Times New Roman" panose="02020603050405020304" pitchFamily="18" charset="0"/>
                <a:cs typeface="Times New Roman" panose="02020603050405020304" pitchFamily="18" charset="0"/>
              </a:rPr>
              <a:t>not sure which way to take.</a:t>
            </a:r>
          </a:p>
          <a:p>
            <a:pPr>
              <a:lnSpc>
                <a:spcPts val="3400"/>
              </a:lnSpc>
            </a:pPr>
            <a:r>
              <a:rPr lang="en-US" altLang="zh-CN" sz="2200" b="1" dirty="0" smtClean="0">
                <a:latin typeface="Times New Roman" panose="02020603050405020304" pitchFamily="18" charset="0"/>
                <a:cs typeface="Times New Roman" panose="02020603050405020304" pitchFamily="18" charset="0"/>
              </a:rPr>
              <a:t>        3. </a:t>
            </a:r>
            <a:r>
              <a:rPr lang="zh-CN" altLang="en-US" sz="2200" b="1" dirty="0" smtClean="0">
                <a:latin typeface="Times New Roman" panose="02020603050405020304" pitchFamily="18" charset="0"/>
                <a:cs typeface="Times New Roman" panose="02020603050405020304" pitchFamily="18" charset="0"/>
              </a:rPr>
              <a:t>常见</a:t>
            </a:r>
            <a:r>
              <a:rPr lang="zh-CN" altLang="en-US" sz="2200" b="1" dirty="0">
                <a:latin typeface="Times New Roman" panose="02020603050405020304" pitchFamily="18" charset="0"/>
                <a:cs typeface="Times New Roman" panose="02020603050405020304" pitchFamily="18" charset="0"/>
              </a:rPr>
              <a:t>的可以跟“特殊疑问词</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动词不定式”作宾语的动词</a:t>
            </a:r>
            <a:r>
              <a:rPr lang="zh-CN" altLang="en-US" sz="2200" b="1" dirty="0" smtClean="0">
                <a:latin typeface="Times New Roman" panose="02020603050405020304" pitchFamily="18" charset="0"/>
                <a:cs typeface="Times New Roman" panose="02020603050405020304" pitchFamily="18" charset="0"/>
              </a:rPr>
              <a:t>有 </a:t>
            </a:r>
            <a:r>
              <a:rPr lang="en-US" altLang="zh-CN" sz="2200" b="1" dirty="0" smtClean="0">
                <a:latin typeface="Times New Roman" panose="02020603050405020304" pitchFamily="18" charset="0"/>
                <a:cs typeface="Times New Roman" panose="02020603050405020304" pitchFamily="18" charset="0"/>
              </a:rPr>
              <a:t>know</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learn</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see</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hear</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ask</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tell</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decide</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advise</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explain</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remember</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forget</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think</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understand</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wonder</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show</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teach</a:t>
            </a:r>
            <a:r>
              <a:rPr lang="zh-CN" altLang="en-US" sz="2200" b="1" dirty="0">
                <a:latin typeface="Times New Roman" panose="02020603050405020304" pitchFamily="18" charset="0"/>
                <a:cs typeface="Times New Roman" panose="02020603050405020304" pitchFamily="18" charset="0"/>
              </a:rPr>
              <a:t>，</a:t>
            </a:r>
            <a:r>
              <a:rPr lang="en-US" altLang="zh-CN" sz="2200" b="1" dirty="0" smtClean="0">
                <a:latin typeface="Times New Roman" panose="02020603050405020304" pitchFamily="18" charset="0"/>
                <a:cs typeface="Times New Roman" panose="02020603050405020304" pitchFamily="18" charset="0"/>
              </a:rPr>
              <a:t>learn </a:t>
            </a:r>
            <a:r>
              <a:rPr lang="zh-CN" altLang="en-US" sz="2200" b="1" dirty="0" smtClean="0">
                <a:latin typeface="Times New Roman" panose="02020603050405020304" pitchFamily="18" charset="0"/>
                <a:cs typeface="Times New Roman" panose="02020603050405020304" pitchFamily="18" charset="0"/>
              </a:rPr>
              <a:t>等</a:t>
            </a:r>
            <a:r>
              <a:rPr lang="zh-CN" altLang="en-US" sz="2200" b="1" dirty="0">
                <a:latin typeface="Times New Roman" panose="02020603050405020304" pitchFamily="18" charset="0"/>
                <a:cs typeface="Times New Roman" panose="02020603050405020304" pitchFamily="18" charset="0"/>
              </a:rPr>
              <a:t>。</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21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96201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44893" y="1594290"/>
            <a:ext cx="10433785" cy="2862322"/>
          </a:xfrm>
          <a:prstGeom prst="rect">
            <a:avLst/>
          </a:prstGeom>
          <a:noFill/>
        </p:spPr>
        <p:txBody>
          <a:bodyPr wrap="square" rtlCol="0">
            <a:spAutoFit/>
          </a:bodyPr>
          <a:lstStyle/>
          <a:p>
            <a:pPr>
              <a:lnSpc>
                <a:spcPts val="3600"/>
              </a:lnSpc>
            </a:pP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注意：</a:t>
            </a:r>
            <a:endPar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ts val="3600"/>
              </a:lnSpc>
            </a:pP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）在“特殊疑问代词</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动词不定式”结构中，特殊疑问代词</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有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what</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who</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whom</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whose</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which</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how many</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how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much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等</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。特殊疑问代词与其后的动词不定式中的动词或动词短语有逻辑上的动宾关系。</a:t>
            </a:r>
          </a:p>
          <a:p>
            <a:pPr>
              <a:lnSpc>
                <a:spcPts val="3600"/>
              </a:lnSpc>
            </a:pP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）在“特殊疑问副词</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动词不定式”结构中，特殊疑问副词</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有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when</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where</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how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Why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不可</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与动词不定式连用。</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22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4548087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9625"/>
            <a:ext cx="12192001" cy="1575254"/>
          </a:xfrm>
          <a:prstGeom prst="rect">
            <a:avLst/>
          </a:prstGeom>
        </p:spPr>
      </p:pic>
      <p:sp>
        <p:nvSpPr>
          <p:cNvPr id="7" name="文本框 6"/>
          <p:cNvSpPr txBox="1"/>
          <p:nvPr/>
        </p:nvSpPr>
        <p:spPr>
          <a:xfrm>
            <a:off x="608593" y="1520578"/>
            <a:ext cx="10672212" cy="4247317"/>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10    must </a:t>
            </a:r>
            <a:r>
              <a:rPr lang="zh-CN" altLang="en-US" sz="2200" b="1" dirty="0" smtClean="0">
                <a:solidFill>
                  <a:srgbClr val="2A85C3"/>
                </a:solidFill>
                <a:latin typeface="Times New Roman" panose="02020603050405020304" pitchFamily="18" charset="0"/>
                <a:cs typeface="Times New Roman" panose="02020603050405020304" pitchFamily="18" charset="0"/>
              </a:rPr>
              <a:t>和 </a:t>
            </a:r>
            <a:r>
              <a:rPr lang="en-US" altLang="zh-CN" sz="2200" b="1" dirty="0" smtClean="0">
                <a:solidFill>
                  <a:srgbClr val="2A85C3"/>
                </a:solidFill>
                <a:latin typeface="Times New Roman" panose="02020603050405020304" pitchFamily="18" charset="0"/>
                <a:cs typeface="Times New Roman" panose="02020603050405020304" pitchFamily="18" charset="0"/>
              </a:rPr>
              <a:t>have </a:t>
            </a:r>
            <a:r>
              <a:rPr lang="en-US" altLang="zh-CN" sz="2200" b="1" dirty="0">
                <a:solidFill>
                  <a:srgbClr val="2A85C3"/>
                </a:solidFill>
                <a:latin typeface="Times New Roman" panose="02020603050405020304" pitchFamily="18" charset="0"/>
                <a:cs typeface="Times New Roman" panose="02020603050405020304" pitchFamily="18" charset="0"/>
              </a:rPr>
              <a:t>to</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）（详</a:t>
            </a:r>
            <a:r>
              <a:rPr lang="zh-CN" altLang="en-US" sz="2200" b="1" dirty="0" smtClean="0">
                <a:solidFill>
                  <a:srgbClr val="2A85C3"/>
                </a:solidFill>
                <a:latin typeface="Times New Roman" panose="02020603050405020304" pitchFamily="18" charset="0"/>
                <a:cs typeface="Times New Roman" panose="02020603050405020304" pitchFamily="18" charset="0"/>
              </a:rPr>
              <a:t>见“七年级下册  </a:t>
            </a:r>
            <a:r>
              <a:rPr lang="en-US" altLang="zh-CN" sz="2200" b="1" dirty="0" smtClean="0">
                <a:solidFill>
                  <a:srgbClr val="2A85C3"/>
                </a:solidFill>
                <a:latin typeface="Times New Roman" panose="02020603050405020304" pitchFamily="18" charset="0"/>
                <a:cs typeface="Times New Roman" panose="02020603050405020304" pitchFamily="18" charset="0"/>
              </a:rPr>
              <a:t>Units 1~4</a:t>
            </a:r>
            <a:r>
              <a:rPr lang="zh-CN" altLang="en-US" sz="2200" b="1" dirty="0" smtClean="0">
                <a:solidFill>
                  <a:srgbClr val="2A85C3"/>
                </a:solidFill>
                <a:latin typeface="Times New Roman" panose="02020603050405020304" pitchFamily="18" charset="0"/>
                <a:cs typeface="Times New Roman" panose="02020603050405020304" pitchFamily="18" charset="0"/>
              </a:rPr>
              <a:t>”）</a:t>
            </a:r>
            <a:endParaRPr lang="zh-CN" altLang="en-US" sz="2200" b="1" dirty="0">
              <a:solidFill>
                <a:srgbClr val="2A85C3"/>
              </a:solidFill>
              <a:latin typeface="Times New Roman" panose="02020603050405020304" pitchFamily="18" charset="0"/>
              <a:cs typeface="Times New Roman" panose="02020603050405020304" pitchFamily="18" charset="0"/>
            </a:endParaRPr>
          </a:p>
          <a:p>
            <a:pPr>
              <a:lnSpc>
                <a:spcPts val="3600"/>
              </a:lnSpc>
            </a:pPr>
            <a:endParaRPr lang="en-US" altLang="zh-CN" sz="2200" b="1" dirty="0" smtClean="0">
              <a:solidFill>
                <a:srgbClr val="2A85C3"/>
              </a:solidFill>
              <a:latin typeface="Times New Roman" panose="02020603050405020304" pitchFamily="18" charset="0"/>
              <a:cs typeface="Times New Roman" panose="02020603050405020304" pitchFamily="18" charset="0"/>
            </a:endParaRPr>
          </a:p>
          <a:p>
            <a:pPr>
              <a:lnSpc>
                <a:spcPts val="3600"/>
              </a:lnSpc>
            </a:pPr>
            <a:r>
              <a:rPr lang="zh-CN" altLang="en-US" sz="2200" b="1" dirty="0" smtClean="0">
                <a:solidFill>
                  <a:srgbClr val="2A85C3"/>
                </a:solidFill>
                <a:latin typeface="Times New Roman" panose="02020603050405020304" pitchFamily="18" charset="0"/>
                <a:cs typeface="Times New Roman" panose="02020603050405020304" pitchFamily="18" charset="0"/>
              </a:rPr>
              <a:t>知识点 </a:t>
            </a:r>
            <a:r>
              <a:rPr lang="en-US" altLang="zh-CN" sz="2200" b="1" dirty="0" smtClean="0">
                <a:solidFill>
                  <a:srgbClr val="2A85C3"/>
                </a:solidFill>
                <a:latin typeface="Times New Roman" panose="02020603050405020304" pitchFamily="18" charset="0"/>
                <a:cs typeface="Times New Roman" panose="02020603050405020304" pitchFamily="18" charset="0"/>
              </a:rPr>
              <a:t>11    </a:t>
            </a:r>
            <a:r>
              <a:rPr lang="zh-CN" altLang="en-US" sz="2200" b="1" dirty="0" smtClean="0">
                <a:solidFill>
                  <a:srgbClr val="2A85C3"/>
                </a:solidFill>
                <a:latin typeface="Times New Roman" panose="02020603050405020304" pitchFamily="18" charset="0"/>
                <a:cs typeface="Times New Roman" panose="02020603050405020304" pitchFamily="18" charset="0"/>
              </a:rPr>
              <a:t>辨析 </a:t>
            </a:r>
            <a:r>
              <a:rPr lang="en-US" altLang="zh-CN" sz="2200" b="1" dirty="0" smtClean="0">
                <a:solidFill>
                  <a:srgbClr val="2A85C3"/>
                </a:solidFill>
                <a:latin typeface="Times New Roman" panose="02020603050405020304" pitchFamily="18" charset="0"/>
                <a:cs typeface="Times New Roman" panose="02020603050405020304" pitchFamily="18" charset="0"/>
              </a:rPr>
              <a:t>on </a:t>
            </a:r>
            <a:r>
              <a:rPr lang="en-US" altLang="zh-CN" sz="2200" b="1" dirty="0">
                <a:solidFill>
                  <a:srgbClr val="2A85C3"/>
                </a:solidFill>
                <a:latin typeface="Times New Roman" panose="02020603050405020304" pitchFamily="18" charset="0"/>
                <a:cs typeface="Times New Roman" panose="02020603050405020304" pitchFamily="18" charset="0"/>
              </a:rPr>
              <a:t>time </a:t>
            </a:r>
            <a:r>
              <a:rPr lang="zh-CN" altLang="en-US" sz="2200" b="1" dirty="0" smtClean="0">
                <a:solidFill>
                  <a:srgbClr val="2A85C3"/>
                </a:solidFill>
                <a:latin typeface="Times New Roman" panose="02020603050405020304" pitchFamily="18" charset="0"/>
                <a:cs typeface="Times New Roman" panose="02020603050405020304" pitchFamily="18" charset="0"/>
              </a:rPr>
              <a:t>和 </a:t>
            </a:r>
            <a:r>
              <a:rPr lang="en-US" altLang="zh-CN" sz="2200" b="1" dirty="0" smtClean="0">
                <a:solidFill>
                  <a:srgbClr val="2A85C3"/>
                </a:solidFill>
                <a:latin typeface="Times New Roman" panose="02020603050405020304" pitchFamily="18" charset="0"/>
                <a:cs typeface="Times New Roman" panose="02020603050405020304" pitchFamily="18" charset="0"/>
              </a:rPr>
              <a:t>in </a:t>
            </a:r>
            <a:r>
              <a:rPr lang="en-US" altLang="zh-CN" sz="2200" b="1" dirty="0">
                <a:solidFill>
                  <a:srgbClr val="2A85C3"/>
                </a:solidFill>
                <a:latin typeface="Times New Roman" panose="02020603050405020304" pitchFamily="18" charset="0"/>
                <a:cs typeface="Times New Roman" panose="02020603050405020304" pitchFamily="18" charset="0"/>
              </a:rPr>
              <a:t>time</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1. on time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为“准时，按时”，指与规定的时间相符，相当于</a:t>
            </a:r>
            <a:r>
              <a:rPr lang="en-US" altLang="zh-CN" sz="2200" b="1" dirty="0">
                <a:latin typeface="Times New Roman" panose="02020603050405020304" pitchFamily="18" charset="0"/>
                <a:cs typeface="Times New Roman" panose="02020603050405020304" pitchFamily="18" charset="0"/>
              </a:rPr>
              <a:t>at the right time</a:t>
            </a:r>
            <a:r>
              <a:rPr lang="zh-CN" altLang="en-US" sz="2200" b="1" dirty="0">
                <a:latin typeface="Times New Roman" panose="02020603050405020304" pitchFamily="18" charset="0"/>
                <a:cs typeface="Times New Roman" panose="02020603050405020304" pitchFamily="18" charset="0"/>
              </a:rPr>
              <a:t>。例如：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However </a:t>
            </a:r>
            <a:r>
              <a:rPr lang="en-US" altLang="zh-CN" sz="2200" b="1" dirty="0">
                <a:solidFill>
                  <a:srgbClr val="2A85C3"/>
                </a:solidFill>
                <a:latin typeface="Times New Roman" panose="02020603050405020304" pitchFamily="18" charset="0"/>
                <a:cs typeface="Times New Roman" panose="02020603050405020304" pitchFamily="18" charset="0"/>
              </a:rPr>
              <a:t>the weather </a:t>
            </a:r>
            <a:r>
              <a:rPr lang="en-US" altLang="zh-CN" sz="2200" b="1" dirty="0" smtClean="0">
                <a:solidFill>
                  <a:srgbClr val="2A85C3"/>
                </a:solidFill>
                <a:latin typeface="Times New Roman" panose="02020603050405020304" pitchFamily="18" charset="0"/>
                <a:cs typeface="Times New Roman" panose="02020603050405020304" pitchFamily="18" charset="0"/>
              </a:rPr>
              <a:t>is, the </a:t>
            </a:r>
            <a:r>
              <a:rPr lang="en-US" altLang="zh-CN" sz="2200" b="1" dirty="0">
                <a:solidFill>
                  <a:srgbClr val="2A85C3"/>
                </a:solidFill>
                <a:latin typeface="Times New Roman" panose="02020603050405020304" pitchFamily="18" charset="0"/>
                <a:cs typeface="Times New Roman" panose="02020603050405020304" pitchFamily="18" charset="0"/>
              </a:rPr>
              <a:t>cleaners always clean the streets on time.</a:t>
            </a:r>
          </a:p>
          <a:p>
            <a:pPr>
              <a:lnSpc>
                <a:spcPts val="3600"/>
              </a:lnSpc>
            </a:pPr>
            <a:r>
              <a:rPr lang="en-US" altLang="zh-CN" sz="2200" b="1" dirty="0" smtClean="0">
                <a:latin typeface="Times New Roman" panose="02020603050405020304" pitchFamily="18" charset="0"/>
                <a:cs typeface="Times New Roman" panose="02020603050405020304" pitchFamily="18" charset="0"/>
              </a:rPr>
              <a:t>        2. in time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为“及时”，指在某时间范围之内，正赶上时候或恰在需要的时候。例如：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We </a:t>
            </a:r>
            <a:r>
              <a:rPr lang="en-US" altLang="zh-CN" sz="2200" b="1" dirty="0">
                <a:solidFill>
                  <a:srgbClr val="2A85C3"/>
                </a:solidFill>
                <a:latin typeface="Times New Roman" panose="02020603050405020304" pitchFamily="18" charset="0"/>
                <a:cs typeface="Times New Roman" panose="02020603050405020304" pitchFamily="18" charset="0"/>
              </a:rPr>
              <a:t>got to the station just in time to catch the last train.</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23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
        <p:nvSpPr>
          <p:cNvPr id="12" name="动作按钮: 后退或前一项 11">
            <a:hlinkClick r:id="rId5" action="ppaction://hlinksldjump" highlightClick="1"/>
          </p:cNvPr>
          <p:cNvSpPr/>
          <p:nvPr/>
        </p:nvSpPr>
        <p:spPr>
          <a:xfrm>
            <a:off x="11408652" y="5558942"/>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57792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77280" y="2208311"/>
            <a:ext cx="10963411" cy="3973652"/>
          </a:xfrm>
          <a:prstGeom prst="rect">
            <a:avLst/>
          </a:prstGeom>
          <a:noFill/>
        </p:spPr>
        <p:txBody>
          <a:bodyPr wrap="square" rtlCol="0">
            <a:spAutoFit/>
          </a:bodyPr>
          <a:lstStyle/>
          <a:p>
            <a:pPr>
              <a:lnSpc>
                <a:spcPts val="3400"/>
              </a:lnSpc>
            </a:pPr>
            <a:r>
              <a:rPr lang="zh-CN" altLang="en-US" sz="2200" b="1" dirty="0" smtClean="0">
                <a:latin typeface="华文中宋" panose="02010600040101010101" pitchFamily="2" charset="-122"/>
                <a:ea typeface="华文中宋" panose="02010600040101010101" pitchFamily="2" charset="-122"/>
              </a:rPr>
              <a:t>一、单项选择</a:t>
            </a:r>
            <a:endParaRPr lang="en-US" altLang="zh-CN" sz="2200" b="1" dirty="0" smtClean="0">
              <a:latin typeface="华文中宋" panose="02010600040101010101" pitchFamily="2" charset="-122"/>
              <a:ea typeface="华文中宋" panose="02010600040101010101" pitchFamily="2" charset="-122"/>
            </a:endParaRPr>
          </a:p>
          <a:p>
            <a:pPr>
              <a:lnSpc>
                <a:spcPts val="3400"/>
              </a:lnSpc>
            </a:pPr>
            <a:r>
              <a:rPr lang="en-US" altLang="zh-CN" sz="2200" b="1" dirty="0" smtClean="0">
                <a:latin typeface="Times New Roman" panose="02020603050405020304" pitchFamily="18" charset="0"/>
                <a:cs typeface="Times New Roman" panose="02020603050405020304" pitchFamily="18" charset="0"/>
              </a:rPr>
              <a:t>1. Kunming </a:t>
            </a:r>
            <a:r>
              <a:rPr lang="en-US" altLang="zh-CN" sz="2200" b="1" dirty="0">
                <a:latin typeface="Times New Roman" panose="02020603050405020304" pitchFamily="18" charset="0"/>
                <a:cs typeface="Times New Roman" panose="02020603050405020304" pitchFamily="18" charset="0"/>
              </a:rPr>
              <a:t>is a beautiful city</a:t>
            </a:r>
            <a:r>
              <a:rPr lang="en-US" altLang="zh-CN" sz="2200" b="1" dirty="0" smtClean="0">
                <a:latin typeface="Times New Roman" panose="02020603050405020304" pitchFamily="18" charset="0"/>
                <a:cs typeface="Times New Roman" panose="02020603050405020304" pitchFamily="18" charset="0"/>
              </a:rPr>
              <a:t>. I ______ </a:t>
            </a:r>
            <a:r>
              <a:rPr lang="en-US" altLang="zh-CN" sz="2200" b="1" dirty="0">
                <a:latin typeface="Times New Roman" panose="02020603050405020304" pitchFamily="18" charset="0"/>
                <a:cs typeface="Times New Roman" panose="02020603050405020304" pitchFamily="18" charset="0"/>
              </a:rPr>
              <a:t>there twice.</a:t>
            </a:r>
          </a:p>
          <a:p>
            <a:pPr>
              <a:lnSpc>
                <a:spcPts val="3400"/>
              </a:lnSpc>
            </a:pPr>
            <a:r>
              <a:rPr lang="en-US" altLang="zh-CN" sz="2200" b="1" dirty="0" smtClean="0">
                <a:latin typeface="Times New Roman" panose="02020603050405020304" pitchFamily="18" charset="0"/>
                <a:cs typeface="Times New Roman" panose="02020603050405020304" pitchFamily="18" charset="0"/>
              </a:rPr>
              <a:t>    A. have gone          B. have been          C. have </a:t>
            </a:r>
            <a:r>
              <a:rPr lang="en-US" altLang="zh-CN" sz="2200" b="1" dirty="0">
                <a:latin typeface="Times New Roman" panose="02020603050405020304" pitchFamily="18" charset="0"/>
                <a:cs typeface="Times New Roman" panose="02020603050405020304" pitchFamily="18" charset="0"/>
              </a:rPr>
              <a:t>gone </a:t>
            </a:r>
            <a:r>
              <a:rPr lang="en-US" altLang="zh-CN" sz="2200" b="1" dirty="0" smtClean="0">
                <a:latin typeface="Times New Roman" panose="02020603050405020304" pitchFamily="18" charset="0"/>
                <a:cs typeface="Times New Roman" panose="02020603050405020304" pitchFamily="18" charset="0"/>
              </a:rPr>
              <a:t>to          D. have </a:t>
            </a:r>
            <a:r>
              <a:rPr lang="en-US" altLang="zh-CN" sz="2200" b="1" dirty="0">
                <a:latin typeface="Times New Roman" panose="02020603050405020304" pitchFamily="18" charset="0"/>
                <a:cs typeface="Times New Roman" panose="02020603050405020304" pitchFamily="18" charset="0"/>
              </a:rPr>
              <a:t>been to</a:t>
            </a:r>
          </a:p>
          <a:p>
            <a:pPr>
              <a:lnSpc>
                <a:spcPts val="3400"/>
              </a:lnSpc>
            </a:pPr>
            <a:r>
              <a:rPr lang="en-US" altLang="zh-CN" sz="2200" b="1" dirty="0" smtClean="0">
                <a:latin typeface="Times New Roman" panose="02020603050405020304" pitchFamily="18" charset="0"/>
                <a:cs typeface="Times New Roman" panose="02020603050405020304" pitchFamily="18" charset="0"/>
              </a:rPr>
              <a:t>2. —</a:t>
            </a:r>
            <a:r>
              <a:rPr lang="en-US" altLang="zh-CN" sz="2200" b="1" dirty="0">
                <a:latin typeface="Times New Roman" panose="02020603050405020304" pitchFamily="18" charset="0"/>
                <a:cs typeface="Times New Roman" panose="02020603050405020304" pitchFamily="18" charset="0"/>
              </a:rPr>
              <a:t>Excuse </a:t>
            </a:r>
            <a:r>
              <a:rPr lang="en-US" altLang="zh-CN" sz="2200" b="1" dirty="0" smtClean="0">
                <a:latin typeface="Times New Roman" panose="02020603050405020304" pitchFamily="18" charset="0"/>
                <a:cs typeface="Times New Roman" panose="02020603050405020304" pitchFamily="18" charset="0"/>
              </a:rPr>
              <a:t>me, do </a:t>
            </a:r>
            <a:r>
              <a:rPr lang="en-US" altLang="zh-CN" sz="2200" b="1" dirty="0">
                <a:latin typeface="Times New Roman" panose="02020603050405020304" pitchFamily="18" charset="0"/>
                <a:cs typeface="Times New Roman" panose="02020603050405020304" pitchFamily="18" charset="0"/>
              </a:rPr>
              <a:t>you know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now?</a:t>
            </a:r>
          </a:p>
          <a:p>
            <a:pPr>
              <a:lnSpc>
                <a:spcPts val="3400"/>
              </a:lnSpc>
            </a:pPr>
            <a:r>
              <a:rPr lang="en-US" altLang="zh-CN" sz="2200" b="1" dirty="0" smtClean="0">
                <a:latin typeface="Times New Roman" panose="02020603050405020304" pitchFamily="18" charset="0"/>
                <a:cs typeface="Times New Roman" panose="02020603050405020304" pitchFamily="18" charset="0"/>
              </a:rPr>
              <a:t>    —Yes, but </a:t>
            </a:r>
            <a:r>
              <a:rPr lang="en-US" altLang="zh-CN" sz="2200" b="1" dirty="0">
                <a:latin typeface="Times New Roman" panose="02020603050405020304" pitchFamily="18" charset="0"/>
                <a:cs typeface="Times New Roman" panose="02020603050405020304" pitchFamily="18" charset="0"/>
              </a:rPr>
              <a:t>I don’t know </a:t>
            </a:r>
            <a:r>
              <a:rPr lang="en-US" altLang="zh-CN" sz="2200" b="1" dirty="0" smtClean="0">
                <a:latin typeface="Times New Roman" panose="02020603050405020304" pitchFamily="18" charset="0"/>
                <a:cs typeface="Times New Roman" panose="02020603050405020304" pitchFamily="18" charset="0"/>
              </a:rPr>
              <a:t>______.</a:t>
            </a:r>
            <a:endParaRPr lang="en-US" altLang="zh-CN" sz="2200" b="1" dirty="0">
              <a:latin typeface="Times New Roman" panose="02020603050405020304" pitchFamily="18" charset="0"/>
              <a:cs typeface="Times New Roman" panose="02020603050405020304" pitchFamily="18" charset="0"/>
            </a:endParaRPr>
          </a:p>
          <a:p>
            <a:pPr>
              <a:lnSpc>
                <a:spcPts val="3400"/>
              </a:lnSpc>
            </a:pPr>
            <a:r>
              <a:rPr lang="en-US" altLang="zh-CN" sz="2200" b="1" dirty="0" smtClean="0">
                <a:latin typeface="Times New Roman" panose="02020603050405020304" pitchFamily="18" charset="0"/>
                <a:cs typeface="Times New Roman" panose="02020603050405020304" pitchFamily="18" charset="0"/>
              </a:rPr>
              <a:t>    A. what </a:t>
            </a:r>
            <a:r>
              <a:rPr lang="en-US" altLang="zh-CN" sz="2200" b="1" dirty="0">
                <a:latin typeface="Times New Roman" panose="02020603050405020304" pitchFamily="18" charset="0"/>
                <a:cs typeface="Times New Roman" panose="02020603050405020304" pitchFamily="18" charset="0"/>
              </a:rPr>
              <a:t>to </a:t>
            </a:r>
            <a:r>
              <a:rPr lang="en-US" altLang="zh-CN" sz="2200" b="1" dirty="0" smtClean="0">
                <a:latin typeface="Times New Roman" panose="02020603050405020304" pitchFamily="18" charset="0"/>
                <a:cs typeface="Times New Roman" panose="02020603050405020304" pitchFamily="18" charset="0"/>
              </a:rPr>
              <a:t>do;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how to </a:t>
            </a:r>
            <a:r>
              <a:rPr lang="en-US" altLang="zh-CN" sz="2200" b="1" dirty="0" smtClean="0">
                <a:latin typeface="Times New Roman" panose="02020603050405020304" pitchFamily="18" charset="0"/>
                <a:cs typeface="Times New Roman" panose="02020603050405020304" pitchFamily="18" charset="0"/>
              </a:rPr>
              <a:t>do                  B. what </a:t>
            </a:r>
            <a:r>
              <a:rPr lang="en-US" altLang="zh-CN" sz="2200" b="1" dirty="0">
                <a:latin typeface="Times New Roman" panose="02020603050405020304" pitchFamily="18" charset="0"/>
                <a:cs typeface="Times New Roman" panose="02020603050405020304" pitchFamily="18" charset="0"/>
              </a:rPr>
              <a:t>to </a:t>
            </a:r>
            <a:r>
              <a:rPr lang="en-US" altLang="zh-CN" sz="2200" b="1" dirty="0" smtClean="0">
                <a:latin typeface="Times New Roman" panose="02020603050405020304" pitchFamily="18" charset="0"/>
                <a:cs typeface="Times New Roman" panose="02020603050405020304" pitchFamily="18" charset="0"/>
              </a:rPr>
              <a:t>do;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how to do it</a:t>
            </a:r>
          </a:p>
          <a:p>
            <a:pPr>
              <a:lnSpc>
                <a:spcPts val="3400"/>
              </a:lnSpc>
            </a:pPr>
            <a:r>
              <a:rPr lang="en-US" altLang="zh-CN" sz="2200" b="1" dirty="0" smtClean="0">
                <a:latin typeface="Times New Roman" panose="02020603050405020304" pitchFamily="18" charset="0"/>
                <a:cs typeface="Times New Roman" panose="02020603050405020304" pitchFamily="18" charset="0"/>
              </a:rPr>
              <a:t>    C. how </a:t>
            </a:r>
            <a:r>
              <a:rPr lang="en-US" altLang="zh-CN" sz="2200" b="1" dirty="0">
                <a:latin typeface="Times New Roman" panose="02020603050405020304" pitchFamily="18" charset="0"/>
                <a:cs typeface="Times New Roman" panose="02020603050405020304" pitchFamily="18" charset="0"/>
              </a:rPr>
              <a:t>to </a:t>
            </a:r>
            <a:r>
              <a:rPr lang="en-US" altLang="zh-CN" sz="2200" b="1" dirty="0" smtClean="0">
                <a:latin typeface="Times New Roman" panose="02020603050405020304" pitchFamily="18" charset="0"/>
                <a:cs typeface="Times New Roman" panose="02020603050405020304" pitchFamily="18" charset="0"/>
              </a:rPr>
              <a:t>do;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how to do </a:t>
            </a:r>
            <a:r>
              <a:rPr lang="en-US" altLang="zh-CN" sz="2200" b="1" dirty="0" smtClean="0">
                <a:latin typeface="Times New Roman" panose="02020603050405020304" pitchFamily="18" charset="0"/>
                <a:cs typeface="Times New Roman" panose="02020603050405020304" pitchFamily="18" charset="0"/>
              </a:rPr>
              <a:t>it                D. how </a:t>
            </a:r>
            <a:r>
              <a:rPr lang="en-US" altLang="zh-CN" sz="2200" b="1" dirty="0">
                <a:latin typeface="Times New Roman" panose="02020603050405020304" pitchFamily="18" charset="0"/>
                <a:cs typeface="Times New Roman" panose="02020603050405020304" pitchFamily="18" charset="0"/>
              </a:rPr>
              <a:t>to </a:t>
            </a:r>
            <a:r>
              <a:rPr lang="en-US" altLang="zh-CN" sz="2200" b="1" dirty="0" smtClean="0">
                <a:latin typeface="Times New Roman" panose="02020603050405020304" pitchFamily="18" charset="0"/>
                <a:cs typeface="Times New Roman" panose="02020603050405020304" pitchFamily="18" charset="0"/>
              </a:rPr>
              <a:t>do;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what to do it</a:t>
            </a:r>
          </a:p>
          <a:p>
            <a:pPr>
              <a:lnSpc>
                <a:spcPts val="3400"/>
              </a:lnSpc>
            </a:pPr>
            <a:r>
              <a:rPr lang="en-US" altLang="zh-CN" sz="2200" b="1" dirty="0" smtClean="0">
                <a:latin typeface="Times New Roman" panose="02020603050405020304" pitchFamily="18" charset="0"/>
                <a:cs typeface="Times New Roman" panose="02020603050405020304" pitchFamily="18" charset="0"/>
              </a:rPr>
              <a:t>3. You </a:t>
            </a:r>
            <a:r>
              <a:rPr lang="en-US" altLang="zh-CN" sz="2200" b="1" dirty="0">
                <a:latin typeface="Times New Roman" panose="02020603050405020304" pitchFamily="18" charset="0"/>
                <a:cs typeface="Times New Roman" panose="02020603050405020304" pitchFamily="18" charset="0"/>
              </a:rPr>
              <a:t>should return the book </a:t>
            </a:r>
            <a:r>
              <a:rPr lang="en-US" altLang="zh-CN" sz="2200" b="1" dirty="0" smtClean="0">
                <a:latin typeface="Times New Roman" panose="02020603050405020304" pitchFamily="18" charset="0"/>
                <a:cs typeface="Times New Roman" panose="02020603050405020304" pitchFamily="18" charset="0"/>
              </a:rPr>
              <a:t>______.</a:t>
            </a:r>
            <a:endParaRPr lang="en-US" altLang="zh-CN" sz="2200" b="1" dirty="0">
              <a:latin typeface="Times New Roman" panose="02020603050405020304" pitchFamily="18" charset="0"/>
              <a:cs typeface="Times New Roman" panose="02020603050405020304" pitchFamily="18" charset="0"/>
            </a:endParaRPr>
          </a:p>
          <a:p>
            <a:pPr>
              <a:lnSpc>
                <a:spcPts val="3400"/>
              </a:lnSpc>
            </a:pPr>
            <a:r>
              <a:rPr lang="en-US" altLang="zh-CN" sz="2200" b="1" dirty="0" smtClean="0">
                <a:latin typeface="Times New Roman" panose="02020603050405020304" pitchFamily="18" charset="0"/>
                <a:cs typeface="Times New Roman" panose="02020603050405020304" pitchFamily="18" charset="0"/>
              </a:rPr>
              <a:t>    A. on time             B. in time               C. at time               D. at </a:t>
            </a:r>
            <a:r>
              <a:rPr lang="en-US" altLang="zh-CN" sz="2200" b="1" dirty="0">
                <a:latin typeface="Times New Roman" panose="02020603050405020304" pitchFamily="18" charset="0"/>
                <a:cs typeface="Times New Roman" panose="02020603050405020304" pitchFamily="18" charset="0"/>
              </a:rPr>
              <a:t>a time</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805" y="1371768"/>
            <a:ext cx="3942385" cy="855912"/>
          </a:xfrm>
          <a:prstGeom prst="rect">
            <a:avLst/>
          </a:prstGeom>
        </p:spPr>
      </p:pic>
      <p:sp>
        <p:nvSpPr>
          <p:cNvPr id="9" name="文本框 8"/>
          <p:cNvSpPr txBox="1"/>
          <p:nvPr/>
        </p:nvSpPr>
        <p:spPr>
          <a:xfrm>
            <a:off x="1320858" y="1676275"/>
            <a:ext cx="1910993" cy="430887"/>
          </a:xfrm>
          <a:prstGeom prst="rect">
            <a:avLst/>
          </a:prstGeom>
          <a:noFill/>
        </p:spPr>
        <p:txBody>
          <a:bodyPr wrap="square" rtlCol="0">
            <a:spAutoFit/>
          </a:bodyPr>
          <a:lstStyle/>
          <a:p>
            <a:r>
              <a:rPr lang="zh-CN" altLang="en-US" sz="2200" dirty="0">
                <a:solidFill>
                  <a:schemeClr val="bg1"/>
                </a:solidFill>
                <a:latin typeface="黑体" panose="02010609060101010101" pitchFamily="49" charset="-122"/>
                <a:ea typeface="黑体" panose="02010609060101010101" pitchFamily="49" charset="-122"/>
              </a:rPr>
              <a:t>核心</a:t>
            </a:r>
            <a:r>
              <a:rPr lang="zh-CN" altLang="en-US" sz="2200" dirty="0" smtClean="0">
                <a:solidFill>
                  <a:schemeClr val="bg1"/>
                </a:solidFill>
                <a:latin typeface="黑体" panose="02010609060101010101" pitchFamily="49" charset="-122"/>
                <a:ea typeface="黑体" panose="02010609060101010101" pitchFamily="49" charset="-122"/>
              </a:rPr>
              <a:t>素养提升</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24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3" name="文本框 12"/>
          <p:cNvSpPr txBox="1"/>
          <p:nvPr/>
        </p:nvSpPr>
        <p:spPr>
          <a:xfrm>
            <a:off x="211787" y="2692694"/>
            <a:ext cx="45720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210959" y="3554002"/>
            <a:ext cx="45720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07084" y="5283322"/>
            <a:ext cx="45720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5351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7022" y="1618006"/>
            <a:ext cx="10860898" cy="4708981"/>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4. She ______ </a:t>
            </a:r>
            <a:r>
              <a:rPr lang="en-US" altLang="zh-CN" sz="2200" b="1" dirty="0">
                <a:latin typeface="Times New Roman" panose="02020603050405020304" pitchFamily="18" charset="0"/>
                <a:cs typeface="Times New Roman" panose="02020603050405020304" pitchFamily="18" charset="0"/>
              </a:rPr>
              <a:t>the book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last week.</a:t>
            </a:r>
          </a:p>
          <a:p>
            <a:pPr>
              <a:lnSpc>
                <a:spcPts val="3600"/>
              </a:lnSpc>
            </a:pPr>
            <a:r>
              <a:rPr lang="en-US" altLang="zh-CN" sz="2200" b="1" dirty="0" smtClean="0">
                <a:latin typeface="Times New Roman" panose="02020603050405020304" pitchFamily="18" charset="0"/>
                <a:cs typeface="Times New Roman" panose="02020603050405020304" pitchFamily="18" charset="0"/>
              </a:rPr>
              <a:t>    A. has borrowed;</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since                      B. borrowed;</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for</a:t>
            </a:r>
          </a:p>
          <a:p>
            <a:pPr>
              <a:lnSpc>
                <a:spcPts val="3600"/>
              </a:lnSpc>
            </a:pPr>
            <a:r>
              <a:rPr lang="en-US" altLang="zh-CN" sz="2200" b="1" dirty="0" smtClean="0">
                <a:latin typeface="Times New Roman" panose="02020603050405020304" pitchFamily="18" charset="0"/>
                <a:cs typeface="Times New Roman" panose="02020603050405020304" pitchFamily="18" charset="0"/>
              </a:rPr>
              <a:t>    C. kept;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for                                         D. has kept;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since</a:t>
            </a:r>
          </a:p>
          <a:p>
            <a:pPr>
              <a:lnSpc>
                <a:spcPts val="3600"/>
              </a:lnSpc>
            </a:pPr>
            <a:r>
              <a:rPr lang="en-US" altLang="zh-CN" sz="2200" b="1" dirty="0" smtClean="0">
                <a:latin typeface="Times New Roman" panose="02020603050405020304" pitchFamily="18" charset="0"/>
                <a:cs typeface="Times New Roman" panose="02020603050405020304" pitchFamily="18" charset="0"/>
              </a:rPr>
              <a:t>5. Would </a:t>
            </a:r>
            <a:r>
              <a:rPr lang="en-US" altLang="zh-CN" sz="2200" b="1" dirty="0">
                <a:latin typeface="Times New Roman" panose="02020603050405020304" pitchFamily="18" charset="0"/>
                <a:cs typeface="Times New Roman" panose="02020603050405020304" pitchFamily="18" charset="0"/>
              </a:rPr>
              <a:t>you mind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down the radio? The baby is sleeping.</a:t>
            </a:r>
          </a:p>
          <a:p>
            <a:pPr>
              <a:lnSpc>
                <a:spcPts val="3600"/>
              </a:lnSpc>
            </a:pPr>
            <a:r>
              <a:rPr lang="en-US" altLang="zh-CN" sz="2200" b="1" dirty="0" smtClean="0">
                <a:latin typeface="Times New Roman" panose="02020603050405020304" pitchFamily="18" charset="0"/>
                <a:cs typeface="Times New Roman" panose="02020603050405020304" pitchFamily="18" charset="0"/>
              </a:rPr>
              <a:t>    A. turn               B.my turning                 C. to turn                D. my </a:t>
            </a:r>
            <a:r>
              <a:rPr lang="en-US" altLang="zh-CN" sz="2200" b="1" dirty="0">
                <a:latin typeface="Times New Roman" panose="02020603050405020304" pitchFamily="18" charset="0"/>
                <a:cs typeface="Times New Roman" panose="02020603050405020304" pitchFamily="18" charset="0"/>
              </a:rPr>
              <a:t>turn</a:t>
            </a:r>
          </a:p>
          <a:p>
            <a:pPr>
              <a:lnSpc>
                <a:spcPts val="3600"/>
              </a:lnSpc>
            </a:pPr>
            <a:r>
              <a:rPr lang="en-US" altLang="zh-CN" sz="2200" b="1" dirty="0" smtClean="0">
                <a:latin typeface="Times New Roman" panose="02020603050405020304" pitchFamily="18" charset="0"/>
                <a:cs typeface="Times New Roman" panose="02020603050405020304" pitchFamily="18" charset="0"/>
              </a:rPr>
              <a:t>6. The </a:t>
            </a:r>
            <a:r>
              <a:rPr lang="en-US" altLang="zh-CN" sz="2200" b="1" dirty="0">
                <a:latin typeface="Times New Roman" panose="02020603050405020304" pitchFamily="18" charset="0"/>
                <a:cs typeface="Times New Roman" panose="02020603050405020304" pitchFamily="18" charset="0"/>
              </a:rPr>
              <a:t>factory has been closed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a year ago.</a:t>
            </a:r>
          </a:p>
          <a:p>
            <a:pPr>
              <a:lnSpc>
                <a:spcPts val="3600"/>
              </a:lnSpc>
            </a:pPr>
            <a:r>
              <a:rPr lang="en-US" altLang="zh-CN" sz="2200" b="1" dirty="0" smtClean="0">
                <a:latin typeface="Times New Roman" panose="02020603050405020304" pitchFamily="18" charset="0"/>
                <a:cs typeface="Times New Roman" panose="02020603050405020304" pitchFamily="18" charset="0"/>
              </a:rPr>
              <a:t>    A. already              B. yet                 C. for                D. since</a:t>
            </a:r>
          </a:p>
          <a:p>
            <a:pPr>
              <a:lnSpc>
                <a:spcPts val="3600"/>
              </a:lnSpc>
            </a:pPr>
            <a:r>
              <a:rPr lang="en-US" altLang="zh-CN" sz="2200" b="1" dirty="0" smtClean="0">
                <a:latin typeface="Times New Roman" panose="02020603050405020304" pitchFamily="18" charset="0"/>
                <a:cs typeface="Times New Roman" panose="02020603050405020304" pitchFamily="18" charset="0"/>
              </a:rPr>
              <a:t>7. —</a:t>
            </a:r>
            <a:r>
              <a:rPr lang="en-US" altLang="zh-CN" sz="2200" b="1" dirty="0">
                <a:latin typeface="Times New Roman" panose="02020603050405020304" pitchFamily="18" charset="0"/>
                <a:cs typeface="Times New Roman" panose="02020603050405020304" pitchFamily="18" charset="0"/>
              </a:rPr>
              <a:t>Can you give me some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on learning English?</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Why not join an English club?</a:t>
            </a:r>
          </a:p>
          <a:p>
            <a:pPr>
              <a:lnSpc>
                <a:spcPts val="3600"/>
              </a:lnSpc>
            </a:pPr>
            <a:r>
              <a:rPr lang="en-US" altLang="zh-CN" sz="2200" b="1" dirty="0" smtClean="0">
                <a:latin typeface="Times New Roman" panose="02020603050405020304" pitchFamily="18" charset="0"/>
                <a:cs typeface="Times New Roman" panose="02020603050405020304" pitchFamily="18" charset="0"/>
              </a:rPr>
              <a:t>    A. advice               B. news              C. message               D. information</a:t>
            </a:r>
            <a:endParaRPr lang="zh-CN" altLang="en-US" sz="22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25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275330" y="1695373"/>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5330" y="3066162"/>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275329" y="3969879"/>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275329" y="4887356"/>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0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1000"/>
                                        <p:tgtEl>
                                          <p:spTgt spid="16">
                                            <p:txEl>
                                              <p:pRg st="0" end="0"/>
                                            </p:txEl>
                                          </p:spTgt>
                                        </p:tgtEl>
                                      </p:cBhvr>
                                    </p:animEffect>
                                    <p:anim calcmode="lin" valueType="num">
                                      <p:cBhvr>
                                        <p:cTn id="15"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xEl>
                                              <p:pRg st="0" end="0"/>
                                            </p:txEl>
                                          </p:spTgt>
                                        </p:tgtEl>
                                        <p:attrNameLst>
                                          <p:attrName>style.visibility</p:attrName>
                                        </p:attrNameLst>
                                      </p:cBhvr>
                                      <p:to>
                                        <p:strVal val="visible"/>
                                      </p:to>
                                    </p:set>
                                    <p:animEffect transition="in" filter="fade">
                                      <p:cBhvr>
                                        <p:cTn id="21" dur="1000"/>
                                        <p:tgtEl>
                                          <p:spTgt spid="17">
                                            <p:txEl>
                                              <p:pRg st="0" end="0"/>
                                            </p:txEl>
                                          </p:spTgt>
                                        </p:tgtEl>
                                      </p:cBhvr>
                                    </p:animEffect>
                                    <p:anim calcmode="lin" valueType="num">
                                      <p:cBhvr>
                                        <p:cTn id="22"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Effect transition="in" filter="fade">
                                      <p:cBhvr>
                                        <p:cTn id="28" dur="1000"/>
                                        <p:tgtEl>
                                          <p:spTgt spid="14">
                                            <p:txEl>
                                              <p:pRg st="0" end="0"/>
                                            </p:txEl>
                                          </p:spTgt>
                                        </p:tgtEl>
                                      </p:cBhvr>
                                    </p:animEffect>
                                    <p:anim calcmode="lin" valueType="num">
                                      <p:cBhvr>
                                        <p:cTn id="29"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01426" y="1619536"/>
            <a:ext cx="10737134" cy="3736407"/>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8. We </a:t>
            </a:r>
            <a:r>
              <a:rPr lang="en-US" altLang="zh-CN" sz="2200" b="1" dirty="0">
                <a:latin typeface="Times New Roman" panose="02020603050405020304" pitchFamily="18" charset="0"/>
                <a:cs typeface="Times New Roman" panose="02020603050405020304" pitchFamily="18" charset="0"/>
              </a:rPr>
              <a:t>are leaving tomorrow</a:t>
            </a:r>
            <a:r>
              <a:rPr lang="en-US" altLang="zh-CN" sz="2200" b="1" dirty="0" smtClean="0">
                <a:latin typeface="Times New Roman" panose="02020603050405020304" pitchFamily="18" charset="0"/>
                <a:cs typeface="Times New Roman" panose="02020603050405020304" pitchFamily="18" charset="0"/>
              </a:rPr>
              <a:t>. We </a:t>
            </a:r>
            <a:r>
              <a:rPr lang="en-US" altLang="zh-CN" sz="2200" b="1" dirty="0">
                <a:latin typeface="Times New Roman" panose="02020603050405020304" pitchFamily="18" charset="0"/>
                <a:cs typeface="Times New Roman" panose="02020603050405020304" pitchFamily="18" charset="0"/>
              </a:rPr>
              <a:t>will be away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next Friday.</a:t>
            </a:r>
          </a:p>
          <a:p>
            <a:pPr>
              <a:lnSpc>
                <a:spcPts val="3600"/>
              </a:lnSpc>
            </a:pPr>
            <a:r>
              <a:rPr lang="en-US" altLang="zh-CN" sz="2200" b="1" dirty="0" smtClean="0">
                <a:latin typeface="Times New Roman" panose="02020603050405020304" pitchFamily="18" charset="0"/>
                <a:cs typeface="Times New Roman" panose="02020603050405020304" pitchFamily="18" charset="0"/>
              </a:rPr>
              <a:t>    A. from              B. until              C. on                D. since</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9. The </a:t>
            </a:r>
            <a:r>
              <a:rPr lang="en-US" altLang="zh-CN" sz="2200" b="1" dirty="0">
                <a:latin typeface="Times New Roman" panose="02020603050405020304" pitchFamily="18" charset="0"/>
                <a:cs typeface="Times New Roman" panose="02020603050405020304" pitchFamily="18" charset="0"/>
              </a:rPr>
              <a:t>boxes are too heavy for you to carry</a:t>
            </a:r>
            <a:r>
              <a:rPr lang="en-US" altLang="zh-CN" sz="2200" b="1" dirty="0" smtClean="0">
                <a:latin typeface="Times New Roman" panose="02020603050405020304" pitchFamily="18" charset="0"/>
                <a:cs typeface="Times New Roman" panose="02020603050405020304" pitchFamily="18" charset="0"/>
              </a:rPr>
              <a:t>. Take </a:t>
            </a:r>
            <a:r>
              <a:rPr lang="en-US" altLang="zh-CN" sz="2200" b="1" dirty="0">
                <a:latin typeface="Times New Roman" panose="02020603050405020304" pitchFamily="18" charset="0"/>
                <a:cs typeface="Times New Roman" panose="02020603050405020304" pitchFamily="18" charset="0"/>
              </a:rPr>
              <a:t>four or five of them </a:t>
            </a:r>
            <a:r>
              <a:rPr lang="en-US" altLang="zh-CN" sz="2200" b="1" dirty="0" smtClean="0">
                <a:latin typeface="Times New Roman" panose="02020603050405020304" pitchFamily="18" charset="0"/>
                <a:cs typeface="Times New Roman" panose="02020603050405020304" pitchFamily="18" charset="0"/>
              </a:rPr>
              <a:t>______, or </a:t>
            </a:r>
            <a:r>
              <a:rPr lang="en-US" altLang="zh-CN" sz="2200" b="1" dirty="0">
                <a:latin typeface="Times New Roman" panose="02020603050405020304" pitchFamily="18" charset="0"/>
                <a:cs typeface="Times New Roman" panose="02020603050405020304" pitchFamily="18" charset="0"/>
              </a:rPr>
              <a:t>you </a:t>
            </a:r>
            <a:r>
              <a:rPr lang="en-US" altLang="zh-CN" sz="2200" b="1" dirty="0" smtClean="0">
                <a:latin typeface="Times New Roman" panose="02020603050405020304" pitchFamily="18" charset="0"/>
                <a:cs typeface="Times New Roman" panose="02020603050405020304" pitchFamily="18" charset="0"/>
              </a:rPr>
              <a:t>will</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get hurt easily.</a:t>
            </a:r>
          </a:p>
          <a:p>
            <a:pPr>
              <a:lnSpc>
                <a:spcPts val="3600"/>
              </a:lnSpc>
            </a:pPr>
            <a:r>
              <a:rPr lang="en-US" altLang="zh-CN" sz="2200" b="1" dirty="0" smtClean="0">
                <a:latin typeface="Times New Roman" panose="02020603050405020304" pitchFamily="18" charset="0"/>
                <a:cs typeface="Times New Roman" panose="02020603050405020304" pitchFamily="18" charset="0"/>
              </a:rPr>
              <a:t>    A. on time                             B. all </a:t>
            </a:r>
            <a:r>
              <a:rPr lang="en-US" altLang="zh-CN" sz="2200" b="1" dirty="0">
                <a:latin typeface="Times New Roman" panose="02020603050405020304" pitchFamily="18" charset="0"/>
                <a:cs typeface="Times New Roman" panose="02020603050405020304" pitchFamily="18" charset="0"/>
              </a:rPr>
              <a:t>the time</a:t>
            </a:r>
          </a:p>
          <a:p>
            <a:pPr>
              <a:lnSpc>
                <a:spcPts val="3600"/>
              </a:lnSpc>
            </a:pPr>
            <a:r>
              <a:rPr lang="en-US" altLang="zh-CN" sz="2200" b="1" dirty="0" smtClean="0">
                <a:latin typeface="Times New Roman" panose="02020603050405020304" pitchFamily="18" charset="0"/>
                <a:cs typeface="Times New Roman" panose="02020603050405020304" pitchFamily="18" charset="0"/>
              </a:rPr>
              <a:t>    C. at times                            D. at </a:t>
            </a:r>
            <a:r>
              <a:rPr lang="en-US" altLang="zh-CN" sz="2200" b="1" dirty="0">
                <a:latin typeface="Times New Roman" panose="02020603050405020304" pitchFamily="18" charset="0"/>
                <a:cs typeface="Times New Roman" panose="02020603050405020304" pitchFamily="18" charset="0"/>
              </a:rPr>
              <a:t>a time</a:t>
            </a:r>
          </a:p>
          <a:p>
            <a:pPr>
              <a:lnSpc>
                <a:spcPts val="3600"/>
              </a:lnSpc>
            </a:pPr>
            <a:r>
              <a:rPr lang="en-US" altLang="zh-CN" sz="2200" b="1" dirty="0" smtClean="0">
                <a:latin typeface="Times New Roman" panose="02020603050405020304" pitchFamily="18" charset="0"/>
                <a:cs typeface="Times New Roman" panose="02020603050405020304" pitchFamily="18" charset="0"/>
              </a:rPr>
              <a:t>10. We ______ </a:t>
            </a:r>
            <a:r>
              <a:rPr lang="en-US" altLang="zh-CN" sz="2200" b="1" dirty="0">
                <a:latin typeface="Times New Roman" panose="02020603050405020304" pitchFamily="18" charset="0"/>
                <a:cs typeface="Times New Roman" panose="02020603050405020304" pitchFamily="18" charset="0"/>
              </a:rPr>
              <a:t>stop when the traffic light turns red.</a:t>
            </a:r>
          </a:p>
          <a:p>
            <a:pPr>
              <a:lnSpc>
                <a:spcPts val="3600"/>
              </a:lnSpc>
            </a:pPr>
            <a:r>
              <a:rPr lang="en-US" altLang="zh-CN" sz="2200" b="1" dirty="0" smtClean="0">
                <a:latin typeface="Times New Roman" panose="02020603050405020304" pitchFamily="18" charset="0"/>
                <a:cs typeface="Times New Roman" panose="02020603050405020304" pitchFamily="18" charset="0"/>
              </a:rPr>
              <a:t>     A. may              B. must               C. can                D. could</a:t>
            </a:r>
            <a:endParaRPr lang="en-US" altLang="zh-CN" sz="22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26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261458" y="1693916"/>
            <a:ext cx="43375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61458" y="2616739"/>
            <a:ext cx="43375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57726" y="4449561"/>
            <a:ext cx="43375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6820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7538" y="1620549"/>
            <a:ext cx="10291257" cy="3323987"/>
          </a:xfrm>
          <a:prstGeom prst="rect">
            <a:avLst/>
          </a:prstGeom>
          <a:noFill/>
        </p:spPr>
        <p:txBody>
          <a:bodyPr wrap="square" rtlCol="0">
            <a:spAutoFit/>
          </a:bodyPr>
          <a:lstStyle/>
          <a:p>
            <a:pPr>
              <a:lnSpc>
                <a:spcPts val="3600"/>
              </a:lnSpc>
            </a:pPr>
            <a:r>
              <a:rPr lang="zh-CN" altLang="en-US" sz="2200" b="1" dirty="0">
                <a:latin typeface="Times New Roman" panose="02020603050405020304" pitchFamily="18" charset="0"/>
                <a:cs typeface="Times New Roman" panose="02020603050405020304" pitchFamily="18" charset="0"/>
              </a:rPr>
              <a:t>二、单词拼写</a:t>
            </a:r>
          </a:p>
          <a:p>
            <a:pPr>
              <a:lnSpc>
                <a:spcPts val="3600"/>
              </a:lnSpc>
            </a:pPr>
            <a:r>
              <a:rPr lang="zh-CN" altLang="en-US" sz="2200" b="1" dirty="0">
                <a:latin typeface="Times New Roman" panose="02020603050405020304" pitchFamily="18" charset="0"/>
                <a:cs typeface="Times New Roman" panose="02020603050405020304" pitchFamily="18" charset="0"/>
              </a:rPr>
              <a:t>根据括号内所给的中文提示，正确拼写单词。</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几个</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students have been to New York before.</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asked Jack for </a:t>
            </a:r>
            <a:r>
              <a:rPr lang="en-US" altLang="zh-CN" sz="2200" b="1" dirty="0" smtClean="0">
                <a:latin typeface="Times New Roman" panose="02020603050405020304" pitchFamily="18" charset="0"/>
                <a:cs typeface="Times New Roman" panose="02020603050405020304" pitchFamily="18" charset="0"/>
              </a:rPr>
              <a:t>help, but </a:t>
            </a:r>
            <a:r>
              <a:rPr lang="en-US" altLang="zh-CN" sz="2200" b="1" dirty="0">
                <a:latin typeface="Times New Roman" panose="02020603050405020304" pitchFamily="18" charset="0"/>
                <a:cs typeface="Times New Roman" panose="02020603050405020304" pitchFamily="18" charset="0"/>
              </a:rPr>
              <a:t>he </a:t>
            </a:r>
            <a:r>
              <a:rPr lang="en-US" altLang="zh-CN" sz="2200" b="1" dirty="0" smtClean="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拒绝</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John’s </a:t>
            </a:r>
            <a:r>
              <a:rPr lang="en-US" altLang="zh-CN" sz="2200" b="1" dirty="0">
                <a:latin typeface="Times New Roman" panose="02020603050405020304" pitchFamily="18" charset="0"/>
                <a:cs typeface="Times New Roman" panose="02020603050405020304" pitchFamily="18" charset="0"/>
              </a:rPr>
              <a:t>father works in an </a:t>
            </a:r>
            <a:r>
              <a:rPr lang="en-US" altLang="zh-CN" sz="2200" b="1" dirty="0" smtClean="0">
                <a:latin typeface="Times New Roman" panose="02020603050405020304" pitchFamily="18" charset="0"/>
                <a:cs typeface="Times New Roman" panose="02020603050405020304" pitchFamily="18" charset="0"/>
              </a:rPr>
              <a:t>_____________(</a:t>
            </a:r>
            <a:r>
              <a:rPr lang="zh-CN" altLang="en-US" sz="2200" b="1" dirty="0" smtClean="0">
                <a:latin typeface="Times New Roman" panose="02020603050405020304" pitchFamily="18" charset="0"/>
                <a:cs typeface="Times New Roman" panose="02020603050405020304" pitchFamily="18" charset="0"/>
              </a:rPr>
              <a:t>国际的</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company.</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think the park is a good place to </a:t>
            </a:r>
            <a:r>
              <a:rPr lang="en-US" altLang="zh-CN" sz="2200" b="1" dirty="0" smtClean="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放松</a:t>
            </a:r>
            <a:r>
              <a:rPr lang="en-US" altLang="zh-CN" sz="2200" b="1" dirty="0" smtClean="0">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Climbing </a:t>
            </a:r>
            <a:r>
              <a:rPr lang="en-US" altLang="zh-CN" sz="2200" b="1" dirty="0">
                <a:latin typeface="Times New Roman" panose="02020603050405020304" pitchFamily="18" charset="0"/>
                <a:cs typeface="Times New Roman" panose="02020603050405020304" pitchFamily="18" charset="0"/>
              </a:rPr>
              <a:t>the mountain can be an exciting </a:t>
            </a:r>
            <a:r>
              <a:rPr lang="en-US" altLang="zh-CN" sz="2200" b="1" dirty="0" smtClean="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经历</a:t>
            </a:r>
            <a:r>
              <a:rPr lang="en-US" altLang="zh-CN" sz="2200" b="1" dirty="0" smtClean="0">
                <a:latin typeface="Times New Roman" panose="02020603050405020304" pitchFamily="18" charset="0"/>
                <a:cs typeface="Times New Roman" panose="02020603050405020304" pitchFamily="18" charset="0"/>
              </a:rPr>
              <a:t>).</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27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1039529" y="2598820"/>
            <a:ext cx="119353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Several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479633" y="3048957"/>
            <a:ext cx="119353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refused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4035267" y="3516433"/>
            <a:ext cx="17398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international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5315426" y="3964659"/>
            <a:ext cx="119353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relax</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5912192" y="4412885"/>
            <a:ext cx="157626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experience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547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xEl>
                                              <p:pRg st="0" end="0"/>
                                            </p:txEl>
                                          </p:spTgt>
                                        </p:tgtEl>
                                        <p:attrNameLst>
                                          <p:attrName>style.visibility</p:attrName>
                                        </p:attrNameLst>
                                      </p:cBhvr>
                                      <p:to>
                                        <p:strVal val="visible"/>
                                      </p:to>
                                    </p:set>
                                    <p:animEffect transition="in" filter="fade">
                                      <p:cBhvr>
                                        <p:cTn id="21" dur="1000"/>
                                        <p:tgtEl>
                                          <p:spTgt spid="14">
                                            <p:txEl>
                                              <p:pRg st="0" end="0"/>
                                            </p:txEl>
                                          </p:spTgt>
                                        </p:tgtEl>
                                      </p:cBhvr>
                                    </p:animEffect>
                                    <p:anim calcmode="lin" valueType="num">
                                      <p:cBhvr>
                                        <p:cTn id="22"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xEl>
                                              <p:pRg st="0" end="0"/>
                                            </p:txEl>
                                          </p:spTgt>
                                        </p:tgtEl>
                                        <p:attrNameLst>
                                          <p:attrName>style.visibility</p:attrName>
                                        </p:attrNameLst>
                                      </p:cBhvr>
                                      <p:to>
                                        <p:strVal val="visible"/>
                                      </p:to>
                                    </p:set>
                                    <p:animEffect transition="in" filter="fade">
                                      <p:cBhvr>
                                        <p:cTn id="28" dur="1000"/>
                                        <p:tgtEl>
                                          <p:spTgt spid="15">
                                            <p:txEl>
                                              <p:pRg st="0" end="0"/>
                                            </p:txEl>
                                          </p:spTgt>
                                        </p:tgtEl>
                                      </p:cBhvr>
                                    </p:animEffect>
                                    <p:anim calcmode="lin" valueType="num">
                                      <p:cBhvr>
                                        <p:cTn id="29"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6">
                                            <p:txEl>
                                              <p:pRg st="0" end="0"/>
                                            </p:txEl>
                                          </p:spTgt>
                                        </p:tgtEl>
                                        <p:attrNameLst>
                                          <p:attrName>style.visibility</p:attrName>
                                        </p:attrNameLst>
                                      </p:cBhvr>
                                      <p:to>
                                        <p:strVal val="visible"/>
                                      </p:to>
                                    </p:set>
                                    <p:animEffect transition="in" filter="fade">
                                      <p:cBhvr>
                                        <p:cTn id="35" dur="1000"/>
                                        <p:tgtEl>
                                          <p:spTgt spid="16">
                                            <p:txEl>
                                              <p:pRg st="0" end="0"/>
                                            </p:txEl>
                                          </p:spTgt>
                                        </p:tgtEl>
                                      </p:cBhvr>
                                    </p:animEffect>
                                    <p:anim calcmode="lin" valueType="num">
                                      <p:cBhvr>
                                        <p:cTn id="36"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7538" y="1620549"/>
            <a:ext cx="10716777" cy="3785652"/>
          </a:xfrm>
          <a:prstGeom prst="rect">
            <a:avLst/>
          </a:prstGeom>
          <a:noFill/>
        </p:spPr>
        <p:txBody>
          <a:bodyPr wrap="square" rtlCol="0">
            <a:spAutoFit/>
          </a:bodyPr>
          <a:lstStyle/>
          <a:p>
            <a:pPr>
              <a:lnSpc>
                <a:spcPts val="3600"/>
              </a:lnSpc>
            </a:pPr>
            <a:r>
              <a:rPr lang="zh-CN" altLang="en-US" sz="2200" b="1" dirty="0">
                <a:latin typeface="Times New Roman" panose="02020603050405020304" pitchFamily="18" charset="0"/>
                <a:cs typeface="Times New Roman" panose="02020603050405020304" pitchFamily="18" charset="0"/>
              </a:rPr>
              <a:t>三、词形变换</a:t>
            </a:r>
          </a:p>
          <a:p>
            <a:pPr>
              <a:lnSpc>
                <a:spcPts val="3600"/>
              </a:lnSpc>
            </a:pPr>
            <a:r>
              <a:rPr lang="zh-CN" altLang="en-US" sz="2200" b="1" dirty="0">
                <a:latin typeface="Times New Roman" panose="02020603050405020304" pitchFamily="18" charset="0"/>
                <a:cs typeface="Times New Roman" panose="02020603050405020304" pitchFamily="18" charset="0"/>
              </a:rPr>
              <a:t>根据句意，用括号中所给单词的正确形式填空。</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students asked their teacher when </a:t>
            </a:r>
            <a:r>
              <a:rPr lang="en-US" altLang="zh-CN" sz="2200" b="1" dirty="0" smtClean="0">
                <a:latin typeface="Times New Roman" panose="02020603050405020304" pitchFamily="18" charset="0"/>
                <a:cs typeface="Times New Roman" panose="02020603050405020304" pitchFamily="18" charset="0"/>
              </a:rPr>
              <a:t>_________(hand)</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in their work.</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Have you ever </a:t>
            </a:r>
            <a:r>
              <a:rPr lang="en-US" altLang="zh-CN" sz="2200" b="1" dirty="0" smtClean="0">
                <a:latin typeface="Times New Roman" panose="02020603050405020304" pitchFamily="18" charset="0"/>
                <a:cs typeface="Times New Roman" panose="02020603050405020304" pitchFamily="18" charset="0"/>
              </a:rPr>
              <a:t>__________(see)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 film?</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Not yet.</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France </a:t>
            </a:r>
            <a:r>
              <a:rPr lang="en-US" altLang="zh-CN" sz="2200" b="1" dirty="0">
                <a:latin typeface="Times New Roman" panose="02020603050405020304" pitchFamily="18" charset="0"/>
                <a:cs typeface="Times New Roman" panose="02020603050405020304" pitchFamily="18" charset="0"/>
              </a:rPr>
              <a:t>and England are both </a:t>
            </a:r>
            <a:r>
              <a:rPr lang="en-US" altLang="zh-CN" sz="2200" b="1" dirty="0" smtClean="0">
                <a:latin typeface="Times New Roman" panose="02020603050405020304" pitchFamily="18" charset="0"/>
                <a:cs typeface="Times New Roman" panose="02020603050405020304" pitchFamily="18" charset="0"/>
              </a:rPr>
              <a:t>__________(Europe)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countries.</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Can </a:t>
            </a:r>
            <a:r>
              <a:rPr lang="en-US" altLang="zh-CN" sz="2200" b="1" dirty="0">
                <a:latin typeface="Times New Roman" panose="02020603050405020304" pitchFamily="18" charset="0"/>
                <a:cs typeface="Times New Roman" panose="02020603050405020304" pitchFamily="18" charset="0"/>
              </a:rPr>
              <a:t>you </a:t>
            </a:r>
            <a:r>
              <a:rPr lang="en-US" altLang="zh-CN" sz="2200" b="1" dirty="0" smtClean="0">
                <a:latin typeface="Times New Roman" panose="02020603050405020304" pitchFamily="18" charset="0"/>
                <a:cs typeface="Times New Roman" panose="02020603050405020304" pitchFamily="18" charset="0"/>
              </a:rPr>
              <a:t>__________(translation)</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these words into Chinese?</a:t>
            </a: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Lu </a:t>
            </a:r>
            <a:r>
              <a:rPr lang="en-US" altLang="zh-CN" sz="2200" b="1" dirty="0" err="1">
                <a:latin typeface="Times New Roman" panose="02020603050405020304" pitchFamily="18" charset="0"/>
                <a:cs typeface="Times New Roman" panose="02020603050405020304" pitchFamily="18" charset="0"/>
              </a:rPr>
              <a:t>Xun</a:t>
            </a:r>
            <a:r>
              <a:rPr lang="en-US" altLang="zh-CN" sz="2200" b="1" dirty="0">
                <a:latin typeface="Times New Roman" panose="02020603050405020304" pitchFamily="18" charset="0"/>
                <a:cs typeface="Times New Roman" panose="02020603050405020304" pitchFamily="18" charset="0"/>
              </a:rPr>
              <a:t> is a Chinese </a:t>
            </a:r>
            <a:r>
              <a:rPr lang="en-US" altLang="zh-CN" sz="2200" b="1" dirty="0" smtClean="0">
                <a:latin typeface="Times New Roman" panose="02020603050405020304" pitchFamily="18" charset="0"/>
                <a:cs typeface="Times New Roman" panose="02020603050405020304" pitchFamily="18" charset="0"/>
              </a:rPr>
              <a:t>__________(write).</a:t>
            </a:r>
            <a:endParaRPr lang="zh-CN" altLang="en-US" sz="25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28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5630781" y="2602904"/>
            <a:ext cx="135716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to hand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280612" y="3053041"/>
            <a:ext cx="100263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seen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4503020" y="3948836"/>
            <a:ext cx="148389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European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058204" y="4429892"/>
            <a:ext cx="135716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translate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3641811" y="4870404"/>
            <a:ext cx="135716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writer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41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xEl>
                                              <p:pRg st="0" end="0"/>
                                            </p:txEl>
                                          </p:spTgt>
                                        </p:tgtEl>
                                        <p:attrNameLst>
                                          <p:attrName>style.visibility</p:attrName>
                                        </p:attrNameLst>
                                      </p:cBhvr>
                                      <p:to>
                                        <p:strVal val="visible"/>
                                      </p:to>
                                    </p:set>
                                    <p:animEffect transition="in" filter="fade">
                                      <p:cBhvr>
                                        <p:cTn id="21" dur="1000"/>
                                        <p:tgtEl>
                                          <p:spTgt spid="14">
                                            <p:txEl>
                                              <p:pRg st="0" end="0"/>
                                            </p:txEl>
                                          </p:spTgt>
                                        </p:tgtEl>
                                      </p:cBhvr>
                                    </p:animEffect>
                                    <p:anim calcmode="lin" valueType="num">
                                      <p:cBhvr>
                                        <p:cTn id="22"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xEl>
                                              <p:pRg st="0" end="0"/>
                                            </p:txEl>
                                          </p:spTgt>
                                        </p:tgtEl>
                                        <p:attrNameLst>
                                          <p:attrName>style.visibility</p:attrName>
                                        </p:attrNameLst>
                                      </p:cBhvr>
                                      <p:to>
                                        <p:strVal val="visible"/>
                                      </p:to>
                                    </p:set>
                                    <p:animEffect transition="in" filter="fade">
                                      <p:cBhvr>
                                        <p:cTn id="28" dur="1000"/>
                                        <p:tgtEl>
                                          <p:spTgt spid="15">
                                            <p:txEl>
                                              <p:pRg st="0" end="0"/>
                                            </p:txEl>
                                          </p:spTgt>
                                        </p:tgtEl>
                                      </p:cBhvr>
                                    </p:animEffect>
                                    <p:anim calcmode="lin" valueType="num">
                                      <p:cBhvr>
                                        <p:cTn id="29"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6">
                                            <p:txEl>
                                              <p:pRg st="0" end="0"/>
                                            </p:txEl>
                                          </p:spTgt>
                                        </p:tgtEl>
                                        <p:attrNameLst>
                                          <p:attrName>style.visibility</p:attrName>
                                        </p:attrNameLst>
                                      </p:cBhvr>
                                      <p:to>
                                        <p:strVal val="visible"/>
                                      </p:to>
                                    </p:set>
                                    <p:animEffect transition="in" filter="fade">
                                      <p:cBhvr>
                                        <p:cTn id="35" dur="1000"/>
                                        <p:tgtEl>
                                          <p:spTgt spid="16">
                                            <p:txEl>
                                              <p:pRg st="0" end="0"/>
                                            </p:txEl>
                                          </p:spTgt>
                                        </p:tgtEl>
                                      </p:cBhvr>
                                    </p:animEffect>
                                    <p:anim calcmode="lin" valueType="num">
                                      <p:cBhvr>
                                        <p:cTn id="36"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79004"/>
            <a:ext cx="3955984" cy="821436"/>
          </a:xfrm>
          <a:prstGeom prst="rect">
            <a:avLst/>
          </a:prstGeom>
        </p:spPr>
      </p:pic>
      <p:sp>
        <p:nvSpPr>
          <p:cNvPr id="3" name="文本框 2"/>
          <p:cNvSpPr txBox="1"/>
          <p:nvPr/>
        </p:nvSpPr>
        <p:spPr>
          <a:xfrm>
            <a:off x="1058779" y="1742698"/>
            <a:ext cx="2050181"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核心知识导览</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3" name="动作按钮: 后退或前一项 12">
            <a:hlinkClick r:id="rId5"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6"/>
          <a:stretch>
            <a:fillRect/>
          </a:stretch>
        </p:blipFill>
        <p:spPr>
          <a:xfrm>
            <a:off x="772932" y="2691607"/>
            <a:ext cx="10770154" cy="2121009"/>
          </a:xfrm>
          <a:prstGeom prst="rect">
            <a:avLst/>
          </a:prstGeom>
        </p:spPr>
      </p:pic>
    </p:spTree>
    <p:extLst>
      <p:ext uri="{BB962C8B-B14F-4D97-AF65-F5344CB8AC3E}">
        <p14:creationId xmlns:p14="http://schemas.microsoft.com/office/powerpoint/2010/main" val="33991804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7538" y="1351049"/>
            <a:ext cx="10716777" cy="4606389"/>
          </a:xfrm>
          <a:prstGeom prst="rect">
            <a:avLst/>
          </a:prstGeom>
          <a:noFill/>
        </p:spPr>
        <p:txBody>
          <a:bodyPr wrap="square" rtlCol="0">
            <a:spAutoFit/>
          </a:bodyPr>
          <a:lstStyle/>
          <a:p>
            <a:pPr>
              <a:lnSpc>
                <a:spcPts val="3200"/>
              </a:lnSpc>
            </a:pPr>
            <a:r>
              <a:rPr lang="zh-CN" altLang="en-US" sz="2200" b="1" dirty="0">
                <a:latin typeface="Times New Roman" panose="02020603050405020304" pitchFamily="18" charset="0"/>
                <a:cs typeface="Times New Roman" panose="02020603050405020304" pitchFamily="18" charset="0"/>
              </a:rPr>
              <a:t>四、选词填空</a:t>
            </a:r>
          </a:p>
          <a:p>
            <a:pPr>
              <a:lnSpc>
                <a:spcPts val="3200"/>
              </a:lnSpc>
            </a:pPr>
            <a:r>
              <a:rPr lang="zh-CN" altLang="en-US" sz="2200" b="1" dirty="0">
                <a:latin typeface="Times New Roman" panose="02020603050405020304" pitchFamily="18" charset="0"/>
                <a:cs typeface="Times New Roman" panose="02020603050405020304" pitchFamily="18" charset="0"/>
              </a:rPr>
              <a:t>根据短文内容，从方框中选择恰当的单词填空，每词限用一次</a:t>
            </a:r>
            <a:r>
              <a:rPr lang="zh-CN" altLang="en-US" sz="2200" b="1" dirty="0" smtClean="0">
                <a:latin typeface="Times New Roman" panose="02020603050405020304" pitchFamily="18" charset="0"/>
                <a:cs typeface="Times New Roman" panose="02020603050405020304" pitchFamily="18" charset="0"/>
              </a:rPr>
              <a:t>。</a:t>
            </a:r>
            <a:endParaRPr lang="en-US" altLang="zh-CN" sz="2200" b="1" dirty="0" smtClean="0">
              <a:latin typeface="Times New Roman" panose="02020603050405020304" pitchFamily="18" charset="0"/>
              <a:cs typeface="Times New Roman" panose="02020603050405020304" pitchFamily="18" charset="0"/>
            </a:endParaRPr>
          </a:p>
          <a:p>
            <a:pPr>
              <a:lnSpc>
                <a:spcPts val="3200"/>
              </a:lnSpc>
            </a:pPr>
            <a:endParaRPr lang="en-US" altLang="zh-CN" sz="2200" b="1" dirty="0">
              <a:latin typeface="Times New Roman" panose="02020603050405020304" pitchFamily="18" charset="0"/>
              <a:cs typeface="Times New Roman" panose="02020603050405020304" pitchFamily="18" charset="0"/>
            </a:endParaRPr>
          </a:p>
          <a:p>
            <a:pPr>
              <a:lnSpc>
                <a:spcPts val="3200"/>
              </a:lnSpc>
            </a:pPr>
            <a:endParaRPr lang="en-US" altLang="zh-CN" sz="2200" b="1" dirty="0" smtClean="0">
              <a:latin typeface="Times New Roman" panose="02020603050405020304" pitchFamily="18" charset="0"/>
              <a:cs typeface="Times New Roman" panose="02020603050405020304" pitchFamily="18" charset="0"/>
            </a:endParaRPr>
          </a:p>
          <a:p>
            <a:pPr algn="just">
              <a:lnSpc>
                <a:spcPts val="3200"/>
              </a:lnSpc>
            </a:pPr>
            <a:r>
              <a:rPr lang="en-US" altLang="zh-CN" sz="2200" b="1" dirty="0" smtClean="0">
                <a:latin typeface="Times New Roman" panose="02020603050405020304" pitchFamily="18" charset="0"/>
                <a:cs typeface="Times New Roman" panose="02020603050405020304" pitchFamily="18" charset="0"/>
              </a:rPr>
              <a:t>        What </a:t>
            </a:r>
            <a:r>
              <a:rPr lang="en-US" altLang="zh-CN" sz="2200" b="1" dirty="0">
                <a:latin typeface="Times New Roman" panose="02020603050405020304" pitchFamily="18" charset="0"/>
                <a:cs typeface="Times New Roman" panose="02020603050405020304" pitchFamily="18" charset="0"/>
              </a:rPr>
              <a:t>do you think is the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way to pass an </a:t>
            </a:r>
            <a:r>
              <a:rPr lang="en-US" altLang="zh-CN" sz="2200" b="1" dirty="0" smtClean="0">
                <a:latin typeface="Times New Roman" panose="02020603050405020304" pitchFamily="18" charset="0"/>
                <a:cs typeface="Times New Roman" panose="02020603050405020304" pitchFamily="18" charset="0"/>
              </a:rPr>
              <a:t>exam? The </a:t>
            </a:r>
            <a:r>
              <a:rPr lang="en-US" altLang="zh-CN" sz="2200" b="1" dirty="0">
                <a:latin typeface="Times New Roman" panose="02020603050405020304" pitchFamily="18" charset="0"/>
                <a:cs typeface="Times New Roman" panose="02020603050405020304" pitchFamily="18" charset="0"/>
              </a:rPr>
              <a:t>only way out is to work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every day in the school year</a:t>
            </a:r>
            <a:r>
              <a:rPr lang="en-US" altLang="zh-CN" sz="2200" b="1" dirty="0" smtClean="0">
                <a:latin typeface="Times New Roman" panose="02020603050405020304" pitchFamily="18" charset="0"/>
                <a:cs typeface="Times New Roman" panose="02020603050405020304" pitchFamily="18" charset="0"/>
              </a:rPr>
              <a:t>. If </a:t>
            </a:r>
            <a:r>
              <a:rPr lang="en-US" altLang="zh-CN" sz="2200" b="1" dirty="0">
                <a:latin typeface="Times New Roman" panose="02020603050405020304" pitchFamily="18" charset="0"/>
                <a:cs typeface="Times New Roman" panose="02020603050405020304" pitchFamily="18" charset="0"/>
              </a:rPr>
              <a:t>you are lazy for most of the year and only work hard at your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before the </a:t>
            </a:r>
            <a:r>
              <a:rPr lang="en-US" altLang="zh-CN" sz="2200" b="1" dirty="0" smtClean="0">
                <a:latin typeface="Times New Roman" panose="02020603050405020304" pitchFamily="18" charset="0"/>
                <a:cs typeface="Times New Roman" panose="02020603050405020304" pitchFamily="18" charset="0"/>
              </a:rPr>
              <a:t>exam, you </a:t>
            </a:r>
            <a:r>
              <a:rPr lang="en-US" altLang="zh-CN" sz="2200" b="1" dirty="0">
                <a:latin typeface="Times New Roman" panose="02020603050405020304" pitchFamily="18" charset="0"/>
                <a:cs typeface="Times New Roman" panose="02020603050405020304" pitchFamily="18" charset="0"/>
              </a:rPr>
              <a:t>are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to fail</a:t>
            </a:r>
            <a:r>
              <a:rPr lang="en-US" altLang="zh-CN" sz="2200" b="1" dirty="0" smtClean="0">
                <a:latin typeface="Times New Roman" panose="02020603050405020304" pitchFamily="18" charset="0"/>
                <a:cs typeface="Times New Roman" panose="02020603050405020304" pitchFamily="18" charset="0"/>
              </a:rPr>
              <a:t>. If </a:t>
            </a:r>
            <a:r>
              <a:rPr lang="en-US" altLang="zh-CN" sz="2200" b="1" dirty="0">
                <a:latin typeface="Times New Roman" panose="02020603050405020304" pitchFamily="18" charset="0"/>
                <a:cs typeface="Times New Roman" panose="02020603050405020304" pitchFamily="18" charset="0"/>
              </a:rPr>
              <a:t>you want to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good points in the English </a:t>
            </a:r>
            <a:r>
              <a:rPr lang="en-US" altLang="zh-CN" sz="2200" b="1" dirty="0" smtClean="0">
                <a:latin typeface="Times New Roman" panose="02020603050405020304" pitchFamily="18" charset="0"/>
                <a:cs typeface="Times New Roman" panose="02020603050405020304" pitchFamily="18" charset="0"/>
              </a:rPr>
              <a:t>exam, try </a:t>
            </a:r>
            <a:r>
              <a:rPr lang="en-US" altLang="zh-CN" sz="2200" b="1" dirty="0">
                <a:latin typeface="Times New Roman" panose="02020603050405020304" pitchFamily="18" charset="0"/>
                <a:cs typeface="Times New Roman" panose="02020603050405020304" pitchFamily="18" charset="0"/>
              </a:rPr>
              <a:t>to read stories in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every day</a:t>
            </a:r>
            <a:r>
              <a:rPr lang="en-US" altLang="zh-CN" sz="2200" b="1" dirty="0" smtClean="0">
                <a:latin typeface="Times New Roman" panose="02020603050405020304" pitchFamily="18" charset="0"/>
                <a:cs typeface="Times New Roman" panose="02020603050405020304" pitchFamily="18" charset="0"/>
              </a:rPr>
              <a:t>. Speak </a:t>
            </a:r>
            <a:r>
              <a:rPr lang="en-US" altLang="zh-CN" sz="2200" b="1" dirty="0">
                <a:latin typeface="Times New Roman" panose="02020603050405020304" pitchFamily="18" charset="0"/>
                <a:cs typeface="Times New Roman" panose="02020603050405020304" pitchFamily="18" charset="0"/>
              </a:rPr>
              <a:t>English whenever you can</a:t>
            </a:r>
            <a:r>
              <a:rPr lang="en-US" altLang="zh-CN" sz="2200" b="1" dirty="0" smtClean="0">
                <a:latin typeface="Times New Roman" panose="02020603050405020304" pitchFamily="18" charset="0"/>
                <a:cs typeface="Times New Roman" panose="02020603050405020304" pitchFamily="18" charset="0"/>
              </a:rPr>
              <a:t>. During </a:t>
            </a:r>
            <a:r>
              <a:rPr lang="en-US" altLang="zh-CN" sz="2200" b="1" dirty="0">
                <a:latin typeface="Times New Roman" panose="02020603050405020304" pitchFamily="18" charset="0"/>
                <a:cs typeface="Times New Roman" panose="02020603050405020304" pitchFamily="18" charset="0"/>
              </a:rPr>
              <a:t>the </a:t>
            </a:r>
            <a:r>
              <a:rPr lang="en-US" altLang="zh-CN" sz="2200" b="1" dirty="0" smtClean="0">
                <a:latin typeface="Times New Roman" panose="02020603050405020304" pitchFamily="18" charset="0"/>
                <a:cs typeface="Times New Roman" panose="02020603050405020304" pitchFamily="18" charset="0"/>
              </a:rPr>
              <a:t>exam, read </a:t>
            </a:r>
            <a:r>
              <a:rPr lang="en-US" altLang="zh-CN" sz="2200" b="1" dirty="0">
                <a:latin typeface="Times New Roman" panose="02020603050405020304" pitchFamily="18" charset="0"/>
                <a:cs typeface="Times New Roman" panose="02020603050405020304" pitchFamily="18" charset="0"/>
              </a:rPr>
              <a:t>the questions </a:t>
            </a:r>
            <a:r>
              <a:rPr lang="en-US" altLang="zh-CN" sz="2200" b="1" dirty="0" smtClean="0">
                <a:latin typeface="Times New Roman" panose="02020603050405020304" pitchFamily="18" charset="0"/>
                <a:cs typeface="Times New Roman" panose="02020603050405020304" pitchFamily="18" charset="0"/>
              </a:rPr>
              <a:t>________, try </a:t>
            </a:r>
            <a:r>
              <a:rPr lang="en-US" altLang="zh-CN" sz="2200" b="1" dirty="0">
                <a:latin typeface="Times New Roman" panose="02020603050405020304" pitchFamily="18" charset="0"/>
                <a:cs typeface="Times New Roman" panose="02020603050405020304" pitchFamily="18" charset="0"/>
              </a:rPr>
              <a:t>to understand the exact meaning of each </a:t>
            </a:r>
            <a:r>
              <a:rPr lang="en-US" altLang="zh-CN" sz="2200" b="1" dirty="0" smtClean="0">
                <a:latin typeface="Times New Roman" panose="02020603050405020304" pitchFamily="18" charset="0"/>
                <a:cs typeface="Times New Roman" panose="02020603050405020304" pitchFamily="18" charset="0"/>
              </a:rPr>
              <a:t>question, read </a:t>
            </a:r>
            <a:r>
              <a:rPr lang="en-US" altLang="zh-CN" sz="2200" b="1" dirty="0">
                <a:latin typeface="Times New Roman" panose="02020603050405020304" pitchFamily="18" charset="0"/>
                <a:cs typeface="Times New Roman" panose="02020603050405020304" pitchFamily="18" charset="0"/>
              </a:rPr>
              <a:t>over your </a:t>
            </a:r>
            <a:r>
              <a:rPr lang="en-US" altLang="zh-CN" sz="2200" b="1" dirty="0" smtClean="0">
                <a:latin typeface="Times New Roman" panose="02020603050405020304" pitchFamily="18" charset="0"/>
                <a:cs typeface="Times New Roman" panose="02020603050405020304" pitchFamily="18" charset="0"/>
              </a:rPr>
              <a:t>answers, correct </a:t>
            </a:r>
            <a:r>
              <a:rPr lang="en-US" altLang="zh-CN" sz="2200" b="1" dirty="0">
                <a:latin typeface="Times New Roman" panose="02020603050405020304" pitchFamily="18" charset="0"/>
                <a:cs typeface="Times New Roman" panose="02020603050405020304" pitchFamily="18" charset="0"/>
              </a:rPr>
              <a:t>the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if there are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and be sure that you have not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anything out.</a:t>
            </a:r>
            <a:endParaRPr lang="zh-CN" altLang="en-US" sz="25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29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5" name="动作按钮: 后退或前一项 24">
            <a:hlinkClick r:id="" action="ppaction://hlinkshowjump?jump=endshow"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23900" y="2317952"/>
            <a:ext cx="10520415" cy="62721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lnSpc>
                <a:spcPts val="3200"/>
              </a:lnSpc>
            </a:pPr>
            <a:r>
              <a:rPr lang="en-US" altLang="zh-CN" sz="2200" b="1" dirty="0" smtClean="0">
                <a:solidFill>
                  <a:schemeClr val="tx1"/>
                </a:solidFill>
                <a:latin typeface="Times New Roman" panose="02020603050405020304" pitchFamily="18" charset="0"/>
                <a:cs typeface="Times New Roman" panose="02020603050405020304" pitchFamily="18" charset="0"/>
              </a:rPr>
              <a:t>lessons    mistakes    best    any    hard    English    carefully    missed    get    sure</a:t>
            </a:r>
            <a:endParaRPr lang="zh-CN" altLang="en-US" sz="2200" b="1" dirty="0">
              <a:solidFill>
                <a:schemeClr val="tx1"/>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4581627" y="3005032"/>
            <a:ext cx="86627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best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1471063" y="3411988"/>
            <a:ext cx="86627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hard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3030355" y="3804974"/>
            <a:ext cx="107000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lessons</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7573479" y="3807517"/>
            <a:ext cx="86627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sure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9" name="文本框 28"/>
          <p:cNvSpPr txBox="1"/>
          <p:nvPr/>
        </p:nvSpPr>
        <p:spPr>
          <a:xfrm>
            <a:off x="912673" y="4195439"/>
            <a:ext cx="86627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get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0" name="文本框 29"/>
          <p:cNvSpPr txBox="1"/>
          <p:nvPr/>
        </p:nvSpPr>
        <p:spPr>
          <a:xfrm>
            <a:off x="8718885" y="4200874"/>
            <a:ext cx="124141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English</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1" name="文本框 30"/>
          <p:cNvSpPr txBox="1"/>
          <p:nvPr/>
        </p:nvSpPr>
        <p:spPr>
          <a:xfrm>
            <a:off x="9123146" y="4604997"/>
            <a:ext cx="124141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carefully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2" name="文本框 31"/>
          <p:cNvSpPr txBox="1"/>
          <p:nvPr/>
        </p:nvSpPr>
        <p:spPr>
          <a:xfrm>
            <a:off x="585659" y="5438362"/>
            <a:ext cx="124141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mistakes</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3" name="文本框 32"/>
          <p:cNvSpPr txBox="1"/>
          <p:nvPr/>
        </p:nvSpPr>
        <p:spPr>
          <a:xfrm>
            <a:off x="3479655" y="5422888"/>
            <a:ext cx="124141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any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4" name="文本框 33"/>
          <p:cNvSpPr txBox="1"/>
          <p:nvPr/>
        </p:nvSpPr>
        <p:spPr>
          <a:xfrm>
            <a:off x="8014990" y="5444841"/>
            <a:ext cx="124141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missed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6934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6">
                                            <p:txEl>
                                              <p:pRg st="0" end="0"/>
                                            </p:txEl>
                                          </p:spTgt>
                                        </p:tgtEl>
                                        <p:attrNameLst>
                                          <p:attrName>style.visibility</p:attrName>
                                        </p:attrNameLst>
                                      </p:cBhvr>
                                      <p:to>
                                        <p:strVal val="visible"/>
                                      </p:to>
                                    </p:set>
                                    <p:animEffect transition="in" filter="fade">
                                      <p:cBhvr>
                                        <p:cTn id="21" dur="1000"/>
                                        <p:tgtEl>
                                          <p:spTgt spid="26">
                                            <p:txEl>
                                              <p:pRg st="0" end="0"/>
                                            </p:txEl>
                                          </p:spTgt>
                                        </p:tgtEl>
                                      </p:cBhvr>
                                    </p:animEffect>
                                    <p:anim calcmode="lin" valueType="num">
                                      <p:cBhvr>
                                        <p:cTn id="22"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7">
                                            <p:txEl>
                                              <p:pRg st="0" end="0"/>
                                            </p:txEl>
                                          </p:spTgt>
                                        </p:tgtEl>
                                        <p:attrNameLst>
                                          <p:attrName>style.visibility</p:attrName>
                                        </p:attrNameLst>
                                      </p:cBhvr>
                                      <p:to>
                                        <p:strVal val="visible"/>
                                      </p:to>
                                    </p:set>
                                    <p:animEffect transition="in" filter="fade">
                                      <p:cBhvr>
                                        <p:cTn id="28" dur="1000"/>
                                        <p:tgtEl>
                                          <p:spTgt spid="27">
                                            <p:txEl>
                                              <p:pRg st="0" end="0"/>
                                            </p:txEl>
                                          </p:spTgt>
                                        </p:tgtEl>
                                      </p:cBhvr>
                                    </p:animEffect>
                                    <p:anim calcmode="lin" valueType="num">
                                      <p:cBhvr>
                                        <p:cTn id="29"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9">
                                            <p:txEl>
                                              <p:pRg st="0" end="0"/>
                                            </p:txEl>
                                          </p:spTgt>
                                        </p:tgtEl>
                                        <p:attrNameLst>
                                          <p:attrName>style.visibility</p:attrName>
                                        </p:attrNameLst>
                                      </p:cBhvr>
                                      <p:to>
                                        <p:strVal val="visible"/>
                                      </p:to>
                                    </p:set>
                                    <p:animEffect transition="in" filter="fade">
                                      <p:cBhvr>
                                        <p:cTn id="35" dur="1000"/>
                                        <p:tgtEl>
                                          <p:spTgt spid="29">
                                            <p:txEl>
                                              <p:pRg st="0" end="0"/>
                                            </p:txEl>
                                          </p:spTgt>
                                        </p:tgtEl>
                                      </p:cBhvr>
                                    </p:animEffect>
                                    <p:anim calcmode="lin" valueType="num">
                                      <p:cBhvr>
                                        <p:cTn id="36"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0">
                                            <p:txEl>
                                              <p:pRg st="0" end="0"/>
                                            </p:txEl>
                                          </p:spTgt>
                                        </p:tgtEl>
                                        <p:attrNameLst>
                                          <p:attrName>style.visibility</p:attrName>
                                        </p:attrNameLst>
                                      </p:cBhvr>
                                      <p:to>
                                        <p:strVal val="visible"/>
                                      </p:to>
                                    </p:set>
                                    <p:animEffect transition="in" filter="fade">
                                      <p:cBhvr>
                                        <p:cTn id="42" dur="1000"/>
                                        <p:tgtEl>
                                          <p:spTgt spid="30">
                                            <p:txEl>
                                              <p:pRg st="0" end="0"/>
                                            </p:txEl>
                                          </p:spTgt>
                                        </p:tgtEl>
                                      </p:cBhvr>
                                    </p:animEffect>
                                    <p:anim calcmode="lin" valueType="num">
                                      <p:cBhvr>
                                        <p:cTn id="43"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1">
                                            <p:txEl>
                                              <p:pRg st="0" end="0"/>
                                            </p:txEl>
                                          </p:spTgt>
                                        </p:tgtEl>
                                        <p:attrNameLst>
                                          <p:attrName>style.visibility</p:attrName>
                                        </p:attrNameLst>
                                      </p:cBhvr>
                                      <p:to>
                                        <p:strVal val="visible"/>
                                      </p:to>
                                    </p:set>
                                    <p:animEffect transition="in" filter="fade">
                                      <p:cBhvr>
                                        <p:cTn id="49" dur="1000"/>
                                        <p:tgtEl>
                                          <p:spTgt spid="31">
                                            <p:txEl>
                                              <p:pRg st="0" end="0"/>
                                            </p:txEl>
                                          </p:spTgt>
                                        </p:tgtEl>
                                      </p:cBhvr>
                                    </p:animEffect>
                                    <p:anim calcmode="lin" valueType="num">
                                      <p:cBhvr>
                                        <p:cTn id="50" dur="10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2">
                                            <p:txEl>
                                              <p:pRg st="0" end="0"/>
                                            </p:txEl>
                                          </p:spTgt>
                                        </p:tgtEl>
                                        <p:attrNameLst>
                                          <p:attrName>style.visibility</p:attrName>
                                        </p:attrNameLst>
                                      </p:cBhvr>
                                      <p:to>
                                        <p:strVal val="visible"/>
                                      </p:to>
                                    </p:set>
                                    <p:animEffect transition="in" filter="fade">
                                      <p:cBhvr>
                                        <p:cTn id="56" dur="1000"/>
                                        <p:tgtEl>
                                          <p:spTgt spid="32">
                                            <p:txEl>
                                              <p:pRg st="0" end="0"/>
                                            </p:txEl>
                                          </p:spTgt>
                                        </p:tgtEl>
                                      </p:cBhvr>
                                    </p:animEffect>
                                    <p:anim calcmode="lin" valueType="num">
                                      <p:cBhvr>
                                        <p:cTn id="57" dur="10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3">
                                            <p:txEl>
                                              <p:pRg st="0" end="0"/>
                                            </p:txEl>
                                          </p:spTgt>
                                        </p:tgtEl>
                                        <p:attrNameLst>
                                          <p:attrName>style.visibility</p:attrName>
                                        </p:attrNameLst>
                                      </p:cBhvr>
                                      <p:to>
                                        <p:strVal val="visible"/>
                                      </p:to>
                                    </p:set>
                                    <p:animEffect transition="in" filter="fade">
                                      <p:cBhvr>
                                        <p:cTn id="63" dur="1000"/>
                                        <p:tgtEl>
                                          <p:spTgt spid="33">
                                            <p:txEl>
                                              <p:pRg st="0" end="0"/>
                                            </p:txEl>
                                          </p:spTgt>
                                        </p:tgtEl>
                                      </p:cBhvr>
                                    </p:animEffect>
                                    <p:anim calcmode="lin" valueType="num">
                                      <p:cBhvr>
                                        <p:cTn id="64" dur="10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3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06776" y="1527303"/>
            <a:ext cx="9474622" cy="3477875"/>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1    </a:t>
            </a:r>
            <a:r>
              <a:rPr lang="zh-CN" altLang="en-US" sz="2200" b="1" dirty="0">
                <a:solidFill>
                  <a:srgbClr val="2A85C3"/>
                </a:solidFill>
                <a:latin typeface="Times New Roman" panose="02020603050405020304" pitchFamily="18" charset="0"/>
                <a:cs typeface="Times New Roman" panose="02020603050405020304" pitchFamily="18" charset="0"/>
              </a:rPr>
              <a:t>一般过去时和现在完成时的区别（</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211856" y="2220773"/>
            <a:ext cx="9780196" cy="380464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3" name="文本框 2"/>
          <p:cNvSpPr txBox="1"/>
          <p:nvPr/>
        </p:nvSpPr>
        <p:spPr>
          <a:xfrm>
            <a:off x="1815696" y="2403031"/>
            <a:ext cx="8893743" cy="3338863"/>
          </a:xfrm>
          <a:prstGeom prst="rect">
            <a:avLst/>
          </a:prstGeom>
          <a:noFill/>
        </p:spPr>
        <p:txBody>
          <a:bodyPr wrap="square" rtlCol="0">
            <a:spAutoFit/>
          </a:bodyPr>
          <a:lstStyle/>
          <a:p>
            <a:pPr>
              <a:lnSpc>
                <a:spcPts val="3200"/>
              </a:lnSpc>
            </a:pPr>
            <a:r>
              <a:rPr lang="zh-CN" altLang="en-US" sz="2200" b="1" dirty="0" smtClean="0">
                <a:latin typeface="Times New Roman" panose="02020603050405020304" pitchFamily="18" charset="0"/>
                <a:cs typeface="Times New Roman" panose="02020603050405020304" pitchFamily="18" charset="0"/>
              </a:rPr>
              <a:t>小试牛刀 </a:t>
            </a:r>
            <a:endParaRPr lang="en-US" altLang="zh-CN" sz="2200" b="1" dirty="0" smtClean="0">
              <a:latin typeface="Times New Roman" panose="02020603050405020304" pitchFamily="18" charset="0"/>
              <a:cs typeface="Times New Roman" panose="02020603050405020304" pitchFamily="18" charset="0"/>
            </a:endParaRPr>
          </a:p>
          <a:p>
            <a:pPr>
              <a:lnSpc>
                <a:spcPts val="32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Where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 recorder</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can’t see it anywhere.</a:t>
            </a:r>
          </a:p>
          <a:p>
            <a:pPr>
              <a:lnSpc>
                <a:spcPts val="32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it right here</a:t>
            </a:r>
            <a:r>
              <a:rPr lang="en-US" altLang="zh-CN" sz="2200" b="1" dirty="0" smtClean="0">
                <a:latin typeface="Times New Roman" panose="02020603050405020304" pitchFamily="18" charset="0"/>
                <a:cs typeface="Times New Roman" panose="02020603050405020304" pitchFamily="18" charset="0"/>
              </a:rPr>
              <a:t>. But </a:t>
            </a:r>
            <a:r>
              <a:rPr lang="en-US" altLang="zh-CN" sz="2200" b="1" dirty="0">
                <a:latin typeface="Times New Roman" panose="02020603050405020304" pitchFamily="18" charset="0"/>
                <a:cs typeface="Times New Roman" panose="02020603050405020304" pitchFamily="18" charset="0"/>
              </a:rPr>
              <a:t>now it’s gone!</a:t>
            </a:r>
          </a:p>
          <a:p>
            <a:pPr>
              <a:lnSpc>
                <a:spcPts val="3200"/>
              </a:lnSpc>
            </a:pPr>
            <a:r>
              <a:rPr lang="en-US" altLang="zh-CN" sz="2200" b="1" dirty="0" smtClean="0">
                <a:latin typeface="Times New Roman" panose="02020603050405020304" pitchFamily="18" charset="0"/>
                <a:cs typeface="Times New Roman" panose="02020603050405020304" pitchFamily="18" charset="0"/>
              </a:rPr>
              <a:t>    A. did </a:t>
            </a:r>
            <a:r>
              <a:rPr lang="en-US" altLang="zh-CN" sz="2200" b="1" dirty="0">
                <a:latin typeface="Times New Roman" panose="02020603050405020304" pitchFamily="18" charset="0"/>
                <a:cs typeface="Times New Roman" panose="02020603050405020304" pitchFamily="18" charset="0"/>
              </a:rPr>
              <a:t>you put; have </a:t>
            </a:r>
            <a:r>
              <a:rPr lang="en-US" altLang="zh-CN" sz="2200" b="1" dirty="0" smtClean="0">
                <a:latin typeface="Times New Roman" panose="02020603050405020304" pitchFamily="18" charset="0"/>
                <a:cs typeface="Times New Roman" panose="02020603050405020304" pitchFamily="18" charset="0"/>
              </a:rPr>
              <a:t>put                    B. have </a:t>
            </a:r>
            <a:r>
              <a:rPr lang="en-US" altLang="zh-CN" sz="2200" b="1" dirty="0">
                <a:latin typeface="Times New Roman" panose="02020603050405020304" pitchFamily="18" charset="0"/>
                <a:cs typeface="Times New Roman" panose="02020603050405020304" pitchFamily="18" charset="0"/>
              </a:rPr>
              <a:t>you put; put</a:t>
            </a:r>
          </a:p>
          <a:p>
            <a:pPr>
              <a:lnSpc>
                <a:spcPts val="3200"/>
              </a:lnSpc>
            </a:pPr>
            <a:r>
              <a:rPr lang="en-US" altLang="zh-CN" sz="2200" b="1" dirty="0" smtClean="0">
                <a:latin typeface="Times New Roman" panose="02020603050405020304" pitchFamily="18" charset="0"/>
                <a:cs typeface="Times New Roman" panose="02020603050405020304" pitchFamily="18" charset="0"/>
              </a:rPr>
              <a:t>    C. had </a:t>
            </a:r>
            <a:r>
              <a:rPr lang="en-US" altLang="zh-CN" sz="2200" b="1" dirty="0">
                <a:latin typeface="Times New Roman" panose="02020603050405020304" pitchFamily="18" charset="0"/>
                <a:cs typeface="Times New Roman" panose="02020603050405020304" pitchFamily="18" charset="0"/>
              </a:rPr>
              <a:t>you put; was </a:t>
            </a:r>
            <a:r>
              <a:rPr lang="en-US" altLang="zh-CN" sz="2200" b="1" dirty="0" smtClean="0">
                <a:latin typeface="Times New Roman" panose="02020603050405020304" pitchFamily="18" charset="0"/>
                <a:cs typeface="Times New Roman" panose="02020603050405020304" pitchFamily="18" charset="0"/>
              </a:rPr>
              <a:t>putting              D. were </a:t>
            </a:r>
            <a:r>
              <a:rPr lang="en-US" altLang="zh-CN" sz="2200" b="1" dirty="0">
                <a:latin typeface="Times New Roman" panose="02020603050405020304" pitchFamily="18" charset="0"/>
                <a:cs typeface="Times New Roman" panose="02020603050405020304" pitchFamily="18" charset="0"/>
              </a:rPr>
              <a:t>you putting; have put</a:t>
            </a:r>
          </a:p>
          <a:p>
            <a:pPr>
              <a:lnSpc>
                <a:spcPts val="32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My </a:t>
            </a:r>
            <a:r>
              <a:rPr lang="en-US" altLang="zh-CN" sz="2200" b="1" dirty="0">
                <a:latin typeface="Times New Roman" panose="02020603050405020304" pitchFamily="18" charset="0"/>
                <a:cs typeface="Times New Roman" panose="02020603050405020304" pitchFamily="18" charset="0"/>
              </a:rPr>
              <a:t>father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here since he  to this school.</a:t>
            </a:r>
          </a:p>
          <a:p>
            <a:pPr>
              <a:lnSpc>
                <a:spcPts val="3200"/>
              </a:lnSpc>
            </a:pPr>
            <a:r>
              <a:rPr lang="en-US" altLang="zh-CN" sz="2200" b="1" dirty="0" smtClean="0">
                <a:latin typeface="Times New Roman" panose="02020603050405020304" pitchFamily="18" charset="0"/>
                <a:cs typeface="Times New Roman" panose="02020603050405020304" pitchFamily="18" charset="0"/>
              </a:rPr>
              <a:t>    A. taught</a:t>
            </a: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came                      B. has </a:t>
            </a:r>
            <a:r>
              <a:rPr lang="en-US" altLang="zh-CN" sz="2200" b="1" dirty="0">
                <a:latin typeface="Times New Roman" panose="02020603050405020304" pitchFamily="18" charset="0"/>
                <a:cs typeface="Times New Roman" panose="02020603050405020304" pitchFamily="18" charset="0"/>
              </a:rPr>
              <a:t>taught; came</a:t>
            </a:r>
          </a:p>
          <a:p>
            <a:pPr>
              <a:lnSpc>
                <a:spcPts val="3200"/>
              </a:lnSpc>
            </a:pPr>
            <a:r>
              <a:rPr lang="en-US" altLang="zh-CN" sz="2200" b="1" dirty="0" smtClean="0">
                <a:latin typeface="Times New Roman" panose="02020603050405020304" pitchFamily="18" charset="0"/>
                <a:cs typeface="Times New Roman" panose="02020603050405020304" pitchFamily="18" charset="0"/>
              </a:rPr>
              <a:t>    C. taught</a:t>
            </a:r>
            <a:r>
              <a:rPr lang="en-US" altLang="zh-CN" sz="2200" b="1" dirty="0">
                <a:latin typeface="Times New Roman" panose="02020603050405020304" pitchFamily="18" charset="0"/>
                <a:cs typeface="Times New Roman" panose="02020603050405020304" pitchFamily="18" charset="0"/>
              </a:rPr>
              <a:t>; has </a:t>
            </a:r>
            <a:r>
              <a:rPr lang="en-US" altLang="zh-CN" sz="2200" b="1" dirty="0" smtClean="0">
                <a:latin typeface="Times New Roman" panose="02020603050405020304" pitchFamily="18" charset="0"/>
                <a:cs typeface="Times New Roman" panose="02020603050405020304" pitchFamily="18" charset="0"/>
              </a:rPr>
              <a:t>come               D. has </a:t>
            </a:r>
            <a:r>
              <a:rPr lang="en-US" altLang="zh-CN" sz="2200" b="1" dirty="0">
                <a:latin typeface="Times New Roman" panose="02020603050405020304" pitchFamily="18" charset="0"/>
                <a:cs typeface="Times New Roman" panose="02020603050405020304" pitchFamily="18" charset="0"/>
              </a:rPr>
              <a:t>taught; has come</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5" name="文本框 4"/>
          <p:cNvSpPr txBox="1"/>
          <p:nvPr/>
        </p:nvSpPr>
        <p:spPr>
          <a:xfrm>
            <a:off x="1504208" y="2855858"/>
            <a:ext cx="46201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504208" y="4471733"/>
            <a:ext cx="46201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1591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1211856" y="1999398"/>
            <a:ext cx="9780196" cy="303461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3" name="文本框 2"/>
          <p:cNvSpPr txBox="1"/>
          <p:nvPr/>
        </p:nvSpPr>
        <p:spPr>
          <a:xfrm>
            <a:off x="1815696" y="2403031"/>
            <a:ext cx="8893743" cy="2144177"/>
          </a:xfrm>
          <a:prstGeom prst="rect">
            <a:avLst/>
          </a:prstGeom>
          <a:noFill/>
        </p:spPr>
        <p:txBody>
          <a:bodyPr wrap="square" rtlCol="0">
            <a:spAutoFit/>
          </a:bodyPr>
          <a:lstStyle/>
          <a:p>
            <a:pPr>
              <a:lnSpc>
                <a:spcPts val="32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am sorry you’ve missed the train</a:t>
            </a:r>
            <a:r>
              <a:rPr lang="en-US" altLang="zh-CN" sz="2200" b="1" dirty="0" smtClean="0">
                <a:latin typeface="Times New Roman" panose="02020603050405020304" pitchFamily="18" charset="0"/>
                <a:cs typeface="Times New Roman" panose="02020603050405020304" pitchFamily="18" charset="0"/>
              </a:rPr>
              <a:t>. It ______ </a:t>
            </a:r>
            <a:r>
              <a:rPr lang="en-US" altLang="zh-CN" sz="2200" b="1" dirty="0">
                <a:latin typeface="Times New Roman" panose="02020603050405020304" pitchFamily="18" charset="0"/>
                <a:cs typeface="Times New Roman" panose="02020603050405020304" pitchFamily="18" charset="0"/>
              </a:rPr>
              <a:t>10 minutes ago.</a:t>
            </a:r>
          </a:p>
          <a:p>
            <a:pPr>
              <a:lnSpc>
                <a:spcPts val="3200"/>
              </a:lnSpc>
            </a:pPr>
            <a:r>
              <a:rPr lang="en-US" altLang="zh-CN" sz="2200" b="1" dirty="0" smtClean="0">
                <a:latin typeface="Times New Roman" panose="02020603050405020304" pitchFamily="18" charset="0"/>
                <a:cs typeface="Times New Roman" panose="02020603050405020304" pitchFamily="18" charset="0"/>
              </a:rPr>
              <a:t>    A. left                                B. has </a:t>
            </a:r>
            <a:r>
              <a:rPr lang="en-US" altLang="zh-CN" sz="2200" b="1" dirty="0">
                <a:latin typeface="Times New Roman" panose="02020603050405020304" pitchFamily="18" charset="0"/>
                <a:cs typeface="Times New Roman" panose="02020603050405020304" pitchFamily="18" charset="0"/>
              </a:rPr>
              <a:t>left</a:t>
            </a:r>
          </a:p>
          <a:p>
            <a:pPr>
              <a:lnSpc>
                <a:spcPts val="3200"/>
              </a:lnSpc>
            </a:pPr>
            <a:r>
              <a:rPr lang="en-US" altLang="zh-CN" sz="2200" b="1" dirty="0" smtClean="0">
                <a:latin typeface="Times New Roman" panose="02020603050405020304" pitchFamily="18" charset="0"/>
                <a:cs typeface="Times New Roman" panose="02020603050405020304" pitchFamily="18" charset="0"/>
              </a:rPr>
              <a:t>    C. has </a:t>
            </a:r>
            <a:r>
              <a:rPr lang="en-US" altLang="zh-CN" sz="2200" b="1" dirty="0">
                <a:latin typeface="Times New Roman" panose="02020603050405020304" pitchFamily="18" charset="0"/>
                <a:cs typeface="Times New Roman" panose="02020603050405020304" pitchFamily="18" charset="0"/>
              </a:rPr>
              <a:t>been </a:t>
            </a:r>
            <a:r>
              <a:rPr lang="en-US" altLang="zh-CN" sz="2200" b="1" dirty="0" smtClean="0">
                <a:latin typeface="Times New Roman" panose="02020603050405020304" pitchFamily="18" charset="0"/>
                <a:cs typeface="Times New Roman" panose="02020603050405020304" pitchFamily="18" charset="0"/>
              </a:rPr>
              <a:t>left                D. had </a:t>
            </a:r>
            <a:r>
              <a:rPr lang="en-US" altLang="zh-CN" sz="2200" b="1" dirty="0">
                <a:latin typeface="Times New Roman" panose="02020603050405020304" pitchFamily="18" charset="0"/>
                <a:cs typeface="Times New Roman" panose="02020603050405020304" pitchFamily="18" charset="0"/>
              </a:rPr>
              <a:t>left</a:t>
            </a:r>
          </a:p>
          <a:p>
            <a:pPr>
              <a:lnSpc>
                <a:spcPts val="32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Hi, Jim</a:t>
            </a:r>
            <a:r>
              <a:rPr lang="en-US" altLang="zh-CN" sz="2200" b="1" dirty="0">
                <a:latin typeface="Times New Roman" panose="02020603050405020304" pitchFamily="18" charset="0"/>
                <a:cs typeface="Times New Roman" panose="02020603050405020304" pitchFamily="18" charset="0"/>
              </a:rPr>
              <a:t>! Nice to meet you again! It’s one year since I last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you.</a:t>
            </a:r>
          </a:p>
          <a:p>
            <a:pPr>
              <a:lnSpc>
                <a:spcPts val="3200"/>
              </a:lnSpc>
            </a:pPr>
            <a:r>
              <a:rPr lang="en-US" altLang="zh-CN" sz="2200" b="1" dirty="0" smtClean="0">
                <a:latin typeface="Times New Roman" panose="02020603050405020304" pitchFamily="18" charset="0"/>
                <a:cs typeface="Times New Roman" panose="02020603050405020304" pitchFamily="18" charset="0"/>
              </a:rPr>
              <a:t>    A. saw              B. see               C. seeing                D. have </a:t>
            </a:r>
            <a:r>
              <a:rPr lang="en-US" altLang="zh-CN" sz="2200" b="1" dirty="0">
                <a:latin typeface="Times New Roman" panose="02020603050405020304" pitchFamily="18" charset="0"/>
                <a:cs typeface="Times New Roman" panose="02020603050405020304" pitchFamily="18" charset="0"/>
              </a:rPr>
              <a:t>seen</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6" name="动作按钮: 后退或前一项 5">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504208" y="2441973"/>
            <a:ext cx="46201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504208" y="3663207"/>
            <a:ext cx="46201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9947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75831" y="1479060"/>
            <a:ext cx="9636145" cy="2503249"/>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2    mind </a:t>
            </a:r>
            <a:r>
              <a:rPr lang="zh-CN" altLang="en-US" sz="2200" b="1" dirty="0" smtClean="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 Unit 3 </a:t>
            </a:r>
            <a:r>
              <a:rPr lang="zh-CN" altLang="en-US" sz="2200" b="1" dirty="0" smtClean="0">
                <a:solidFill>
                  <a:srgbClr val="2A85C3"/>
                </a:solidFill>
                <a:latin typeface="Times New Roman" panose="02020603050405020304" pitchFamily="18" charset="0"/>
                <a:cs typeface="Times New Roman" panose="02020603050405020304" pitchFamily="18" charset="0"/>
              </a:rPr>
              <a:t>）</a:t>
            </a:r>
            <a:endParaRPr lang="en-US" altLang="zh-CN" sz="2500" b="1" dirty="0" smtClean="0">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90672" y="2163337"/>
            <a:ext cx="9737750" cy="407220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66578" y="2367927"/>
            <a:ext cx="9328255" cy="3537635"/>
          </a:xfrm>
          <a:prstGeom prst="rect">
            <a:avLst/>
          </a:prstGeom>
          <a:noFill/>
        </p:spPr>
        <p:txBody>
          <a:bodyPr wrap="square" rtlCol="0">
            <a:spAutoFit/>
          </a:bodyPr>
          <a:lstStyle/>
          <a:p>
            <a:pPr>
              <a:lnSpc>
                <a:spcPts val="34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4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Would you mind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 fan?</a:t>
            </a:r>
          </a:p>
          <a:p>
            <a:pPr>
              <a:lnSpc>
                <a:spcPts val="34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Of course not</a:t>
            </a:r>
            <a:r>
              <a:rPr lang="en-US" altLang="zh-CN" sz="2200" b="1" dirty="0" smtClean="0">
                <a:latin typeface="Times New Roman" panose="02020603050405020304" pitchFamily="18" charset="0"/>
                <a:cs typeface="Times New Roman" panose="02020603050405020304" pitchFamily="18" charset="0"/>
              </a:rPr>
              <a:t>. It’s </a:t>
            </a:r>
            <a:r>
              <a:rPr lang="en-US" altLang="zh-CN" sz="2200" b="1" dirty="0">
                <a:latin typeface="Times New Roman" panose="02020603050405020304" pitchFamily="18" charset="0"/>
                <a:cs typeface="Times New Roman" panose="02020603050405020304" pitchFamily="18" charset="0"/>
              </a:rPr>
              <a:t>hot today.</a:t>
            </a:r>
          </a:p>
          <a:p>
            <a:pPr>
              <a:lnSpc>
                <a:spcPts val="3400"/>
              </a:lnSpc>
            </a:pPr>
            <a:r>
              <a:rPr lang="en-US" altLang="zh-CN" sz="2200" b="1" dirty="0" smtClean="0">
                <a:latin typeface="Times New Roman" panose="02020603050405020304" pitchFamily="18" charset="0"/>
                <a:cs typeface="Times New Roman" panose="02020603050405020304" pitchFamily="18" charset="0"/>
              </a:rPr>
              <a:t>    A. turning on                     B. turn </a:t>
            </a:r>
            <a:r>
              <a:rPr lang="en-US" altLang="zh-CN" sz="2200" b="1" dirty="0">
                <a:latin typeface="Times New Roman" panose="02020603050405020304" pitchFamily="18" charset="0"/>
                <a:cs typeface="Times New Roman" panose="02020603050405020304" pitchFamily="18" charset="0"/>
              </a:rPr>
              <a:t>on</a:t>
            </a:r>
          </a:p>
          <a:p>
            <a:pPr>
              <a:lnSpc>
                <a:spcPts val="3400"/>
              </a:lnSpc>
            </a:pPr>
            <a:r>
              <a:rPr lang="en-US" altLang="zh-CN" sz="2200" b="1" dirty="0" smtClean="0">
                <a:latin typeface="Times New Roman" panose="02020603050405020304" pitchFamily="18" charset="0"/>
                <a:cs typeface="Times New Roman" panose="02020603050405020304" pitchFamily="18" charset="0"/>
              </a:rPr>
              <a:t>    C. turning off                    D. turn </a:t>
            </a:r>
            <a:r>
              <a:rPr lang="en-US" altLang="zh-CN" sz="2200" b="1" dirty="0">
                <a:latin typeface="Times New Roman" panose="02020603050405020304" pitchFamily="18" charset="0"/>
                <a:cs typeface="Times New Roman" panose="02020603050405020304" pitchFamily="18" charset="0"/>
              </a:rPr>
              <a:t>off</a:t>
            </a:r>
          </a:p>
          <a:p>
            <a:pPr>
              <a:lnSpc>
                <a:spcPts val="34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He </a:t>
            </a:r>
            <a:r>
              <a:rPr lang="en-US" altLang="zh-CN" sz="2200" b="1" dirty="0">
                <a:latin typeface="Times New Roman" panose="02020603050405020304" pitchFamily="18" charset="0"/>
                <a:cs typeface="Times New Roman" panose="02020603050405020304" pitchFamily="18" charset="0"/>
              </a:rPr>
              <a:t>makes up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mind to win the first prize in the next </a:t>
            </a:r>
            <a:r>
              <a:rPr lang="en-US" altLang="zh-CN" sz="2200" b="1" dirty="0" smtClean="0">
                <a:latin typeface="Times New Roman" panose="02020603050405020304" pitchFamily="18" charset="0"/>
                <a:cs typeface="Times New Roman" panose="02020603050405020304" pitchFamily="18" charset="0"/>
              </a:rPr>
              <a:t>football</a:t>
            </a:r>
          </a:p>
          <a:p>
            <a:pPr>
              <a:lnSpc>
                <a:spcPts val="34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competition.</a:t>
            </a:r>
          </a:p>
          <a:p>
            <a:pPr>
              <a:lnSpc>
                <a:spcPts val="3400"/>
              </a:lnSpc>
            </a:pPr>
            <a:r>
              <a:rPr lang="en-US" altLang="zh-CN" sz="2200" b="1" dirty="0" smtClean="0">
                <a:latin typeface="Times New Roman" panose="02020603050405020304" pitchFamily="18" charset="0"/>
                <a:cs typeface="Times New Roman" panose="02020603050405020304" pitchFamily="18" charset="0"/>
              </a:rPr>
              <a:t>    A .he             B. his             C. him               D. her</a:t>
            </a:r>
            <a:endParaRPr lang="en-US" altLang="zh-CN" sz="2200" b="1" dirty="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5" name="文本框 4"/>
          <p:cNvSpPr txBox="1"/>
          <p:nvPr/>
        </p:nvSpPr>
        <p:spPr>
          <a:xfrm>
            <a:off x="1337911" y="2864692"/>
            <a:ext cx="4138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1337911" y="4581051"/>
            <a:ext cx="4138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57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1090671" y="2144087"/>
            <a:ext cx="9935201" cy="2687799"/>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66579" y="2454552"/>
            <a:ext cx="9094466" cy="1938992"/>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3. —</a:t>
            </a:r>
            <a:r>
              <a:rPr lang="en-US" altLang="zh-CN" sz="2200" b="1" dirty="0">
                <a:latin typeface="Times New Roman" panose="02020603050405020304" pitchFamily="18" charset="0"/>
                <a:cs typeface="Times New Roman" panose="02020603050405020304" pitchFamily="18" charset="0"/>
              </a:rPr>
              <a:t>Would you mind my using your bike?</a:t>
            </a:r>
          </a:p>
          <a:p>
            <a:pPr>
              <a:lnSpc>
                <a:spcPts val="3600"/>
              </a:lnSpc>
            </a:pPr>
            <a:r>
              <a:rPr lang="en-US" altLang="zh-CN" sz="2200" b="1" dirty="0" smtClean="0">
                <a:latin typeface="Times New Roman" panose="02020603050405020304" pitchFamily="18" charset="0"/>
                <a:cs typeface="Times New Roman" panose="02020603050405020304" pitchFamily="18" charset="0"/>
              </a:rPr>
              <a:t>    —______ </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 Yes, here </a:t>
            </a:r>
            <a:r>
              <a:rPr lang="en-US" altLang="zh-CN" sz="2200" b="1" dirty="0">
                <a:latin typeface="Times New Roman" panose="02020603050405020304" pitchFamily="18" charset="0"/>
                <a:cs typeface="Times New Roman" panose="02020603050405020304" pitchFamily="18" charset="0"/>
              </a:rPr>
              <a:t>you are</a:t>
            </a:r>
            <a:r>
              <a:rPr lang="en-US" altLang="zh-CN" sz="2200" b="1" dirty="0" smtClean="0">
                <a:latin typeface="Times New Roman" panose="02020603050405020304" pitchFamily="18" charset="0"/>
                <a:cs typeface="Times New Roman" panose="02020603050405020304" pitchFamily="18" charset="0"/>
              </a:rPr>
              <a:t>.             B. You’re </a:t>
            </a:r>
            <a:r>
              <a:rPr lang="en-US" altLang="zh-CN" sz="2200" b="1" dirty="0">
                <a:latin typeface="Times New Roman" panose="02020603050405020304" pitchFamily="18" charset="0"/>
                <a:cs typeface="Times New Roman" panose="02020603050405020304" pitchFamily="18" charset="0"/>
              </a:rPr>
              <a:t>welcome.</a:t>
            </a:r>
          </a:p>
          <a:p>
            <a:pPr>
              <a:lnSpc>
                <a:spcPts val="3600"/>
              </a:lnSpc>
            </a:pPr>
            <a:r>
              <a:rPr lang="en-US" altLang="zh-CN" sz="2200" b="1" dirty="0" smtClean="0">
                <a:latin typeface="Times New Roman" panose="02020603050405020304" pitchFamily="18" charset="0"/>
                <a:cs typeface="Times New Roman" panose="02020603050405020304" pitchFamily="18" charset="0"/>
              </a:rPr>
              <a:t>    C. No, you </a:t>
            </a:r>
            <a:r>
              <a:rPr lang="en-US" altLang="zh-CN" sz="2200" b="1" dirty="0">
                <a:latin typeface="Times New Roman" panose="02020603050405020304" pitchFamily="18" charset="0"/>
                <a:cs typeface="Times New Roman" panose="02020603050405020304" pitchFamily="18" charset="0"/>
              </a:rPr>
              <a:t>can’t</a:t>
            </a:r>
            <a:r>
              <a:rPr lang="en-US" altLang="zh-CN" sz="2200" b="1" dirty="0" smtClean="0">
                <a:latin typeface="Times New Roman" panose="02020603050405020304" pitchFamily="18" charset="0"/>
                <a:cs typeface="Times New Roman" panose="02020603050405020304" pitchFamily="18" charset="0"/>
              </a:rPr>
              <a:t>.                   D. Of </a:t>
            </a:r>
            <a:r>
              <a:rPr lang="en-US" altLang="zh-CN" sz="2200" b="1" dirty="0">
                <a:latin typeface="Times New Roman" panose="02020603050405020304" pitchFamily="18" charset="0"/>
                <a:cs typeface="Times New Roman" panose="02020603050405020304" pitchFamily="18" charset="0"/>
              </a:rPr>
              <a:t>course not.</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47535" y="2535617"/>
            <a:ext cx="47163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0374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6206" y="1584927"/>
            <a:ext cx="9636145" cy="2964914"/>
          </a:xfrm>
          <a:prstGeom prst="rect">
            <a:avLst/>
          </a:prstGeom>
          <a:noFill/>
        </p:spPr>
        <p:txBody>
          <a:bodyPr wrap="square" rtlCol="0">
            <a:spAutoFit/>
          </a:bodyPr>
          <a:lstStyle/>
          <a:p>
            <a:pPr>
              <a:lnSpc>
                <a:spcPts val="32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3    </a:t>
            </a:r>
            <a:r>
              <a:rPr lang="zh-CN" altLang="en-US" sz="2200" b="1" dirty="0">
                <a:solidFill>
                  <a:srgbClr val="2A85C3"/>
                </a:solidFill>
                <a:latin typeface="Times New Roman" panose="02020603050405020304" pitchFamily="18" charset="0"/>
                <a:cs typeface="Times New Roman" panose="02020603050405020304" pitchFamily="18" charset="0"/>
              </a:rPr>
              <a:t>辨析 </a:t>
            </a:r>
            <a:r>
              <a:rPr lang="en-US" altLang="zh-CN" sz="2200" b="1" dirty="0">
                <a:solidFill>
                  <a:srgbClr val="2A85C3"/>
                </a:solidFill>
                <a:latin typeface="Times New Roman" panose="02020603050405020304" pitchFamily="18" charset="0"/>
                <a:cs typeface="Times New Roman" panose="02020603050405020304" pitchFamily="18" charset="0"/>
              </a:rPr>
              <a:t>pleasure</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please</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pleased </a:t>
            </a:r>
            <a:r>
              <a:rPr lang="zh-CN" altLang="en-US" sz="2200" b="1" dirty="0">
                <a:solidFill>
                  <a:srgbClr val="2A85C3"/>
                </a:solidFill>
                <a:latin typeface="Times New Roman" panose="02020603050405020304" pitchFamily="18" charset="0"/>
                <a:cs typeface="Times New Roman" panose="02020603050405020304" pitchFamily="18" charset="0"/>
              </a:rPr>
              <a:t>与 </a:t>
            </a:r>
            <a:r>
              <a:rPr lang="en-US" altLang="zh-CN" sz="2200" b="1" dirty="0">
                <a:solidFill>
                  <a:srgbClr val="2A85C3"/>
                </a:solidFill>
                <a:latin typeface="Times New Roman" panose="02020603050405020304" pitchFamily="18" charset="0"/>
                <a:cs typeface="Times New Roman" panose="02020603050405020304" pitchFamily="18" charset="0"/>
              </a:rPr>
              <a:t>pleasant</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endParaRPr lang="en-US" altLang="zh-CN" sz="2500" b="1" dirty="0" smtClean="0">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90672" y="2259094"/>
            <a:ext cx="9891754" cy="397645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88613" y="2523041"/>
            <a:ext cx="9038204" cy="3400931"/>
          </a:xfrm>
          <a:prstGeom prst="rect">
            <a:avLst/>
          </a:prstGeom>
          <a:noFill/>
        </p:spPr>
        <p:txBody>
          <a:bodyPr wrap="square" rtlCol="0">
            <a:spAutoFit/>
          </a:bodyPr>
          <a:lstStyle/>
          <a:p>
            <a:pPr>
              <a:lnSpc>
                <a:spcPts val="32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400"/>
              </a:lnSpc>
            </a:pPr>
            <a:endParaRPr lang="en-US" altLang="zh-CN" sz="2200" b="1" dirty="0" smtClean="0">
              <a:latin typeface="Times New Roman" panose="02020603050405020304" pitchFamily="18" charset="0"/>
              <a:cs typeface="Times New Roman" panose="02020603050405020304" pitchFamily="18" charset="0"/>
            </a:endParaRPr>
          </a:p>
          <a:p>
            <a:pPr>
              <a:lnSpc>
                <a:spcPts val="3400"/>
              </a:lnSpc>
            </a:pPr>
            <a:endParaRPr lang="en-US" altLang="zh-CN" sz="2200" b="1" dirty="0">
              <a:latin typeface="Times New Roman" panose="02020603050405020304" pitchFamily="18" charset="0"/>
              <a:cs typeface="Times New Roman" panose="02020603050405020304" pitchFamily="18" charset="0"/>
            </a:endParaRPr>
          </a:p>
          <a:p>
            <a:pPr>
              <a:lnSpc>
                <a:spcPts val="32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I’m __________ </a:t>
            </a:r>
            <a:r>
              <a:rPr lang="en-US" altLang="zh-CN" sz="2200" b="1" dirty="0">
                <a:latin typeface="Times New Roman" panose="02020603050405020304" pitchFamily="18" charset="0"/>
                <a:cs typeface="Times New Roman" panose="02020603050405020304" pitchFamily="18" charset="0"/>
              </a:rPr>
              <a:t>to get to know him.</a:t>
            </a:r>
          </a:p>
          <a:p>
            <a:pPr>
              <a:lnSpc>
                <a:spcPts val="3200"/>
              </a:lnSpc>
            </a:pPr>
            <a:r>
              <a:rPr lang="en-US" altLang="zh-CN" sz="2200" b="1" dirty="0">
                <a:latin typeface="Times New Roman" panose="02020603050405020304" pitchFamily="18" charset="0"/>
                <a:cs typeface="Times New Roman" panose="02020603050405020304" pitchFamily="18" charset="0"/>
              </a:rPr>
              <a:t>2.It’s </a:t>
            </a:r>
            <a:r>
              <a:rPr lang="en-US" altLang="zh-CN" sz="2200" b="1" dirty="0" smtClean="0">
                <a:latin typeface="Times New Roman" panose="02020603050405020304" pitchFamily="18" charset="0"/>
                <a:cs typeface="Times New Roman" panose="02020603050405020304" pitchFamily="18" charset="0"/>
              </a:rPr>
              <a:t>__________ </a:t>
            </a:r>
            <a:r>
              <a:rPr lang="en-US" altLang="zh-CN" sz="2200" b="1" dirty="0">
                <a:latin typeface="Times New Roman" panose="02020603050405020304" pitchFamily="18" charset="0"/>
                <a:cs typeface="Times New Roman" panose="02020603050405020304" pitchFamily="18" charset="0"/>
              </a:rPr>
              <a:t>to receive a gift from good friends.</a:t>
            </a:r>
          </a:p>
          <a:p>
            <a:pPr>
              <a:lnSpc>
                <a:spcPts val="32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Thanks for your help.</a:t>
            </a:r>
          </a:p>
          <a:p>
            <a:pPr>
              <a:lnSpc>
                <a:spcPts val="32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My </a:t>
            </a:r>
            <a:r>
              <a:rPr lang="en-US" altLang="zh-CN" sz="2200" b="1" dirty="0" smtClean="0">
                <a:latin typeface="Times New Roman" panose="02020603050405020304" pitchFamily="18" charset="0"/>
                <a:cs typeface="Times New Roman" panose="02020603050405020304" pitchFamily="18" charset="0"/>
              </a:rPr>
              <a:t>__________.</a:t>
            </a:r>
            <a:endParaRPr lang="en-US" altLang="zh-CN" sz="2200" b="1" dirty="0">
              <a:latin typeface="Times New Roman" panose="02020603050405020304" pitchFamily="18" charset="0"/>
              <a:cs typeface="Times New Roman" panose="02020603050405020304" pitchFamily="18" charset="0"/>
            </a:endParaRPr>
          </a:p>
          <a:p>
            <a:pPr>
              <a:lnSpc>
                <a:spcPts val="3200"/>
              </a:lnSpc>
            </a:pPr>
            <a:r>
              <a:rPr lang="en-US" altLang="zh-CN" sz="2200" b="1" dirty="0">
                <a:latin typeface="Times New Roman" panose="02020603050405020304" pitchFamily="18" charset="0"/>
                <a:cs typeface="Times New Roman" panose="02020603050405020304" pitchFamily="18" charset="0"/>
              </a:rPr>
              <a:t>4. </a:t>
            </a:r>
            <a:r>
              <a:rPr lang="en-US" altLang="zh-CN" sz="2200" b="1" dirty="0" smtClean="0">
                <a:latin typeface="Times New Roman" panose="02020603050405020304" pitchFamily="18" charset="0"/>
                <a:cs typeface="Times New Roman" panose="02020603050405020304" pitchFamily="18" charset="0"/>
              </a:rPr>
              <a:t>__________close </a:t>
            </a:r>
            <a:r>
              <a:rPr lang="en-US" altLang="zh-CN" sz="2200" b="1" dirty="0">
                <a:latin typeface="Times New Roman" panose="02020603050405020304" pitchFamily="18" charset="0"/>
                <a:cs typeface="Times New Roman" panose="02020603050405020304" pitchFamily="18" charset="0"/>
              </a:rPr>
              <a:t>the door.</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5" name="动作按钮: 后退或前一项 14">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02570" y="3124317"/>
            <a:ext cx="6189044" cy="5486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2200" b="1" dirty="0">
                <a:latin typeface="Times New Roman" panose="02020603050405020304" pitchFamily="18" charset="0"/>
                <a:cs typeface="Times New Roman" panose="02020603050405020304" pitchFamily="18" charset="0"/>
              </a:rPr>
              <a:t>pleasant        pleasure        please        </a:t>
            </a:r>
            <a:r>
              <a:rPr lang="en-US" altLang="zh-CN" sz="2200" b="1" dirty="0" smtClean="0">
                <a:latin typeface="Times New Roman" panose="02020603050405020304" pitchFamily="18" charset="0"/>
                <a:cs typeface="Times New Roman" panose="02020603050405020304" pitchFamily="18" charset="0"/>
              </a:rPr>
              <a:t>pleased</a:t>
            </a:r>
            <a:endParaRPr lang="zh-CN" altLang="en-US" sz="2200" b="1"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2733576" y="3800363"/>
            <a:ext cx="122240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pleased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562410" y="4204473"/>
            <a:ext cx="122240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pleasant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2897690" y="5017203"/>
            <a:ext cx="122240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pleasure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2262908" y="5489684"/>
            <a:ext cx="122240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Please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852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1000"/>
                                        <p:tgtEl>
                                          <p:spTgt spid="16">
                                            <p:txEl>
                                              <p:pRg st="0" end="0"/>
                                            </p:txEl>
                                          </p:spTgt>
                                        </p:tgtEl>
                                      </p:cBhvr>
                                    </p:animEffect>
                                    <p:anim calcmode="lin" valueType="num">
                                      <p:cBhvr>
                                        <p:cTn id="15"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xEl>
                                              <p:pRg st="0" end="0"/>
                                            </p:txEl>
                                          </p:spTgt>
                                        </p:tgtEl>
                                        <p:attrNameLst>
                                          <p:attrName>style.visibility</p:attrName>
                                        </p:attrNameLst>
                                      </p:cBhvr>
                                      <p:to>
                                        <p:strVal val="visible"/>
                                      </p:to>
                                    </p:set>
                                    <p:animEffect transition="in" filter="fade">
                                      <p:cBhvr>
                                        <p:cTn id="21" dur="1000"/>
                                        <p:tgtEl>
                                          <p:spTgt spid="17">
                                            <p:txEl>
                                              <p:pRg st="0" end="0"/>
                                            </p:txEl>
                                          </p:spTgt>
                                        </p:tgtEl>
                                      </p:cBhvr>
                                    </p:animEffect>
                                    <p:anim calcmode="lin" valueType="num">
                                      <p:cBhvr>
                                        <p:cTn id="22"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8">
                                            <p:txEl>
                                              <p:pRg st="0" end="0"/>
                                            </p:txEl>
                                          </p:spTgt>
                                        </p:tgtEl>
                                        <p:attrNameLst>
                                          <p:attrName>style.visibility</p:attrName>
                                        </p:attrNameLst>
                                      </p:cBhvr>
                                      <p:to>
                                        <p:strVal val="visible"/>
                                      </p:to>
                                    </p:set>
                                    <p:animEffect transition="in" filter="fade">
                                      <p:cBhvr>
                                        <p:cTn id="28" dur="1000"/>
                                        <p:tgtEl>
                                          <p:spTgt spid="18">
                                            <p:txEl>
                                              <p:pRg st="0" end="0"/>
                                            </p:txEl>
                                          </p:spTgt>
                                        </p:tgtEl>
                                      </p:cBhvr>
                                    </p:animEffect>
                                    <p:anim calcmode="lin" valueType="num">
                                      <p:cBhvr>
                                        <p:cTn id="29"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0519" y="1625061"/>
            <a:ext cx="10387153" cy="396518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4    advice </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95176" y="2267668"/>
            <a:ext cx="10022004" cy="352088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81533" y="2543976"/>
            <a:ext cx="9166139" cy="2862322"/>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If </a:t>
            </a:r>
            <a:r>
              <a:rPr lang="en-US" altLang="zh-CN" sz="2200" b="1" dirty="0">
                <a:latin typeface="Times New Roman" panose="02020603050405020304" pitchFamily="18" charset="0"/>
                <a:cs typeface="Times New Roman" panose="02020603050405020304" pitchFamily="18" charset="0"/>
              </a:rPr>
              <a:t>you follow the doctor’s </a:t>
            </a:r>
            <a:r>
              <a:rPr lang="en-US" altLang="zh-CN" sz="2200" b="1" dirty="0" smtClean="0">
                <a:latin typeface="Times New Roman" panose="02020603050405020304" pitchFamily="18" charset="0"/>
                <a:cs typeface="Times New Roman" panose="02020603050405020304" pitchFamily="18" charset="0"/>
              </a:rPr>
              <a:t>______, you </a:t>
            </a:r>
            <a:r>
              <a:rPr lang="en-US" altLang="zh-CN" sz="2200" b="1" dirty="0">
                <a:latin typeface="Times New Roman" panose="02020603050405020304" pitchFamily="18" charset="0"/>
                <a:cs typeface="Times New Roman" panose="02020603050405020304" pitchFamily="18" charset="0"/>
              </a:rPr>
              <a:t>will be in good health.</a:t>
            </a:r>
          </a:p>
          <a:p>
            <a:pPr>
              <a:lnSpc>
                <a:spcPts val="3600"/>
              </a:lnSpc>
            </a:pPr>
            <a:r>
              <a:rPr lang="en-US" altLang="zh-CN" sz="2200" b="1" dirty="0" smtClean="0">
                <a:latin typeface="Times New Roman" panose="02020603050405020304" pitchFamily="18" charset="0"/>
                <a:cs typeface="Times New Roman" panose="02020603050405020304" pitchFamily="18" charset="0"/>
              </a:rPr>
              <a:t>    A. advises           B. advice            C. advices              D. suggestions</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teacher gave him some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how to improve his spoken English.</a:t>
            </a:r>
          </a:p>
          <a:p>
            <a:pPr>
              <a:lnSpc>
                <a:spcPts val="3600"/>
              </a:lnSpc>
            </a:pPr>
            <a:r>
              <a:rPr lang="en-US" altLang="zh-CN" sz="2200" b="1" dirty="0" smtClean="0">
                <a:latin typeface="Times New Roman" panose="02020603050405020304" pitchFamily="18" charset="0"/>
                <a:cs typeface="Times New Roman" panose="02020603050405020304" pitchFamily="18" charset="0"/>
              </a:rPr>
              <a:t>    A. advice of                         B. advices </a:t>
            </a:r>
            <a:r>
              <a:rPr lang="en-US" altLang="zh-CN" sz="2200" b="1" dirty="0">
                <a:latin typeface="Times New Roman" panose="02020603050405020304" pitchFamily="18" charset="0"/>
                <a:cs typeface="Times New Roman" panose="02020603050405020304" pitchFamily="18" charset="0"/>
              </a:rPr>
              <a:t>of</a:t>
            </a:r>
          </a:p>
          <a:p>
            <a:pPr>
              <a:lnSpc>
                <a:spcPts val="3600"/>
              </a:lnSpc>
            </a:pPr>
            <a:r>
              <a:rPr lang="en-US" altLang="zh-CN" sz="2200" b="1" dirty="0" smtClean="0">
                <a:latin typeface="Times New Roman" panose="02020603050405020304" pitchFamily="18" charset="0"/>
                <a:cs typeface="Times New Roman" panose="02020603050405020304" pitchFamily="18" charset="0"/>
              </a:rPr>
              <a:t>    C. advice on                        D. advices </a:t>
            </a:r>
            <a:r>
              <a:rPr lang="en-US" altLang="zh-CN" sz="2200" b="1" dirty="0">
                <a:latin typeface="Times New Roman" panose="02020603050405020304" pitchFamily="18" charset="0"/>
                <a:cs typeface="Times New Roman" panose="02020603050405020304" pitchFamily="18" charset="0"/>
              </a:rPr>
              <a:t>in</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313444" y="2996209"/>
            <a:ext cx="451692" cy="504754"/>
          </a:xfrm>
          <a:prstGeom prst="rect">
            <a:avLst/>
          </a:prstGeom>
          <a:noFill/>
        </p:spPr>
        <p:txBody>
          <a:bodyPr wrap="square" rtlCol="0">
            <a:spAutoFit/>
          </a:bodyPr>
          <a:lstStyle/>
          <a:p>
            <a:pPr>
              <a:lnSpc>
                <a:spcPts val="3600"/>
              </a:lnSpc>
            </a:pPr>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1303819" y="3913418"/>
            <a:ext cx="451692" cy="504754"/>
          </a:xfrm>
          <a:prstGeom prst="rect">
            <a:avLst/>
          </a:prstGeom>
          <a:noFill/>
        </p:spPr>
        <p:txBody>
          <a:bodyPr wrap="square" rtlCol="0">
            <a:spAutoFit/>
          </a:bodyPr>
          <a:lstStyle/>
          <a:p>
            <a:pPr>
              <a:lnSpc>
                <a:spcPts val="3600"/>
              </a:lnSpc>
            </a:pPr>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363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2013" y="1616230"/>
            <a:ext cx="10376033" cy="396518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5    </a:t>
            </a:r>
            <a:r>
              <a:rPr lang="zh-CN" altLang="en-US" sz="2200" b="1" dirty="0">
                <a:solidFill>
                  <a:srgbClr val="2A85C3"/>
                </a:solidFill>
                <a:latin typeface="Times New Roman" panose="02020603050405020304" pitchFamily="18" charset="0"/>
                <a:cs typeface="Times New Roman" panose="02020603050405020304" pitchFamily="18" charset="0"/>
              </a:rPr>
              <a:t>辨析 </a:t>
            </a:r>
            <a:r>
              <a:rPr lang="en-US" altLang="zh-CN" sz="2200" b="1" dirty="0">
                <a:solidFill>
                  <a:srgbClr val="2A85C3"/>
                </a:solidFill>
                <a:latin typeface="Times New Roman" panose="02020603050405020304" pitchFamily="18" charset="0"/>
                <a:cs typeface="Times New Roman" panose="02020603050405020304" pitchFamily="18" charset="0"/>
              </a:rPr>
              <a:t>advise </a:t>
            </a:r>
            <a:r>
              <a:rPr lang="zh-CN" altLang="en-US" sz="2200" b="1" dirty="0">
                <a:solidFill>
                  <a:srgbClr val="2A85C3"/>
                </a:solidFill>
                <a:latin typeface="Times New Roman" panose="02020603050405020304" pitchFamily="18" charset="0"/>
                <a:cs typeface="Times New Roman" panose="02020603050405020304" pitchFamily="18" charset="0"/>
              </a:rPr>
              <a:t>与 </a:t>
            </a:r>
            <a:r>
              <a:rPr lang="en-US" altLang="zh-CN" sz="2200" b="1" dirty="0">
                <a:solidFill>
                  <a:srgbClr val="2A85C3"/>
                </a:solidFill>
                <a:latin typeface="Times New Roman" panose="02020603050405020304" pitchFamily="18" charset="0"/>
                <a:cs typeface="Times New Roman" panose="02020603050405020304" pitchFamily="18" charset="0"/>
              </a:rPr>
              <a:t>suggest</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endParaRPr lang="en-US" altLang="zh-CN" sz="2200" b="1" dirty="0">
              <a:solidFill>
                <a:srgbClr val="2A85C3"/>
              </a:solidFill>
              <a:latin typeface="Times New Roman" panose="02020603050405020304" pitchFamily="18" charset="0"/>
              <a:cs typeface="Times New Roman" panose="02020603050405020304" pitchFamily="18" charset="0"/>
            </a:endParaRP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57621" y="2284089"/>
            <a:ext cx="10049933" cy="300017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77596" y="2505064"/>
            <a:ext cx="9074867" cy="240065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advise my father </a:t>
            </a:r>
            <a:r>
              <a:rPr lang="en-US" altLang="zh-CN" sz="2200" b="1" dirty="0" smtClean="0">
                <a:latin typeface="Times New Roman" panose="02020603050405020304" pitchFamily="18" charset="0"/>
                <a:cs typeface="Times New Roman" panose="02020603050405020304" pitchFamily="18" charset="0"/>
              </a:rPr>
              <a:t>__________(stop)</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smoking.</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suggest </a:t>
            </a:r>
            <a:r>
              <a:rPr lang="en-US" altLang="zh-CN" sz="2200" b="1" dirty="0" smtClean="0">
                <a:latin typeface="Times New Roman" panose="02020603050405020304" pitchFamily="18" charset="0"/>
                <a:cs typeface="Times New Roman" panose="02020603050405020304" pitchFamily="18" charset="0"/>
              </a:rPr>
              <a:t>__________(go)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there by bike.</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I advise/ suggest that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my brother </a:t>
            </a:r>
            <a:r>
              <a:rPr lang="en-US" altLang="zh-CN" sz="2200" b="1" dirty="0" smtClean="0">
                <a:latin typeface="Times New Roman" panose="02020603050405020304" pitchFamily="18" charset="0"/>
                <a:cs typeface="Times New Roman" panose="02020603050405020304" pitchFamily="18" charset="0"/>
              </a:rPr>
              <a:t>______________(play)</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less computer</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games.</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437246" y="3003964"/>
            <a:ext cx="136678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to stop</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434615" y="3471003"/>
            <a:ext cx="136678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going</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6215029" y="3914234"/>
            <a:ext cx="16764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(should) go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6776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xEl>
                                              <p:pRg st="0" end="0"/>
                                            </p:txEl>
                                          </p:spTgt>
                                        </p:tgtEl>
                                        <p:attrNameLst>
                                          <p:attrName>style.visibility</p:attrName>
                                        </p:attrNameLst>
                                      </p:cBhvr>
                                      <p:to>
                                        <p:strVal val="visible"/>
                                      </p:to>
                                    </p:set>
                                    <p:animEffect transition="in" filter="fade">
                                      <p:cBhvr>
                                        <p:cTn id="21" dur="1000"/>
                                        <p:tgtEl>
                                          <p:spTgt spid="14">
                                            <p:txEl>
                                              <p:pRg st="0" end="0"/>
                                            </p:txEl>
                                          </p:spTgt>
                                        </p:tgtEl>
                                      </p:cBhvr>
                                    </p:animEffect>
                                    <p:anim calcmode="lin" valueType="num">
                                      <p:cBhvr>
                                        <p:cTn id="22"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1057622" y="2245589"/>
            <a:ext cx="10059558" cy="3548173"/>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82075" y="1532370"/>
            <a:ext cx="10733366" cy="3323987"/>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6    against </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endParaRPr lang="en-US" altLang="zh-CN" sz="2200" b="1" dirty="0">
              <a:solidFill>
                <a:srgbClr val="2A85C3"/>
              </a:solidFill>
              <a:latin typeface="Times New Roman" panose="02020603050405020304" pitchFamily="18" charset="0"/>
              <a:cs typeface="Times New Roman" panose="02020603050405020304" pitchFamily="18" charset="0"/>
            </a:endParaRPr>
          </a:p>
          <a:p>
            <a:pPr>
              <a:lnSpc>
                <a:spcPts val="3600"/>
              </a:lnSpc>
            </a:pPr>
            <a:endParaRPr lang="en-US" altLang="zh-CN" sz="2200" b="1" dirty="0" smtClean="0">
              <a:solidFill>
                <a:srgbClr val="2A85C3"/>
              </a:solidFill>
              <a:latin typeface="Times New Roman" panose="02020603050405020304" pitchFamily="18" charset="0"/>
              <a:cs typeface="Times New Roman" panose="02020603050405020304" pitchFamily="18" charset="0"/>
            </a:endParaRPr>
          </a:p>
          <a:p>
            <a:pPr>
              <a:lnSpc>
                <a:spcPts val="3600"/>
              </a:lnSpc>
            </a:pPr>
            <a:endParaRPr lang="en-US" altLang="zh-CN" sz="2200" b="1" dirty="0">
              <a:solidFill>
                <a:srgbClr val="2A85C3"/>
              </a:solidFill>
              <a:latin typeface="Times New Roman" panose="02020603050405020304" pitchFamily="18" charset="0"/>
              <a:cs typeface="Times New Roman" panose="02020603050405020304" pitchFamily="18" charset="0"/>
            </a:endParaRPr>
          </a:p>
          <a:p>
            <a:pPr>
              <a:lnSpc>
                <a:spcPts val="3600"/>
              </a:lnSpc>
            </a:pPr>
            <a:endParaRPr lang="en-US" altLang="zh-CN" sz="2200" b="1" dirty="0" smtClean="0">
              <a:solidFill>
                <a:srgbClr val="2A85C3"/>
              </a:solidFill>
              <a:latin typeface="Times New Roman" panose="02020603050405020304" pitchFamily="18" charset="0"/>
              <a:cs typeface="Times New Roman" panose="02020603050405020304" pitchFamily="18" charset="0"/>
            </a:endParaRPr>
          </a:p>
          <a:p>
            <a:pPr>
              <a:lnSpc>
                <a:spcPts val="3600"/>
              </a:lnSpc>
            </a:pPr>
            <a:endParaRPr lang="en-US" altLang="zh-CN" sz="2200" b="1" dirty="0">
              <a:solidFill>
                <a:srgbClr val="2A85C3"/>
              </a:solidFill>
              <a:latin typeface="Times New Roman" panose="02020603050405020304" pitchFamily="18" charset="0"/>
              <a:cs typeface="Times New Roman" panose="02020603050405020304" pitchFamily="18" charset="0"/>
            </a:endParaRPr>
          </a:p>
          <a:p>
            <a:pPr>
              <a:lnSpc>
                <a:spcPts val="3600"/>
              </a:lnSpc>
            </a:pPr>
            <a:endParaRPr lang="en-US" altLang="zh-CN" sz="2200" b="1" dirty="0" smtClean="0">
              <a:solidFill>
                <a:srgbClr val="2A85C3"/>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1622165" y="2555990"/>
            <a:ext cx="9564401" cy="2862322"/>
          </a:xfrm>
          <a:prstGeom prst="rect">
            <a:avLst/>
          </a:prstGeom>
          <a:noFill/>
        </p:spPr>
        <p:txBody>
          <a:bodyPr wrap="square" rtlCol="0">
            <a:spAutoFit/>
          </a:bodyPr>
          <a:lstStyle/>
          <a:p>
            <a:pPr>
              <a:lnSpc>
                <a:spcPts val="3600"/>
              </a:lnSpc>
            </a:pPr>
            <a:r>
              <a:rPr lang="zh-CN" altLang="en-US" sz="2200" b="1" dirty="0">
                <a:latin typeface="+mn-ea"/>
              </a:rPr>
              <a:t>小试</a:t>
            </a:r>
            <a:r>
              <a:rPr lang="zh-CN" altLang="en-US" sz="2200" b="1" dirty="0" smtClean="0">
                <a:latin typeface="+mn-ea"/>
              </a:rPr>
              <a:t>牛刀</a:t>
            </a:r>
            <a:endParaRPr lang="en-US" altLang="zh-CN" sz="2200" b="1" dirty="0" smtClean="0">
              <a:latin typeface="+mn-ea"/>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My </a:t>
            </a:r>
            <a:r>
              <a:rPr lang="en-US" altLang="zh-CN" sz="2200" b="1" dirty="0">
                <a:latin typeface="Times New Roman" panose="02020603050405020304" pitchFamily="18" charset="0"/>
                <a:cs typeface="Times New Roman" panose="02020603050405020304" pitchFamily="18" charset="0"/>
              </a:rPr>
              <a:t>mother is against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anything.</a:t>
            </a:r>
          </a:p>
          <a:p>
            <a:pPr>
              <a:lnSpc>
                <a:spcPts val="3600"/>
              </a:lnSpc>
            </a:pPr>
            <a:r>
              <a:rPr lang="en-US" altLang="zh-CN" sz="2200" b="1" dirty="0" smtClean="0">
                <a:latin typeface="Times New Roman" panose="02020603050405020304" pitchFamily="18" charset="0"/>
                <a:cs typeface="Times New Roman" panose="02020603050405020304" pitchFamily="18" charset="0"/>
              </a:rPr>
              <a:t>    A. wasting             B. to waste              C. waste              D. for </a:t>
            </a:r>
            <a:r>
              <a:rPr lang="en-US" altLang="zh-CN" sz="2200" b="1" dirty="0">
                <a:latin typeface="Times New Roman" panose="02020603050405020304" pitchFamily="18" charset="0"/>
                <a:cs typeface="Times New Roman" panose="02020603050405020304" pitchFamily="18" charset="0"/>
              </a:rPr>
              <a:t>wasting</a:t>
            </a:r>
          </a:p>
          <a:p>
            <a:pPr>
              <a:lnSpc>
                <a:spcPts val="3600"/>
              </a:lnSpc>
            </a:pPr>
            <a:r>
              <a:rPr lang="en-US" altLang="zh-CN" sz="2200" b="1" dirty="0" smtClean="0">
                <a:latin typeface="Times New Roman" panose="02020603050405020304" pitchFamily="18" charset="0"/>
                <a:cs typeface="Times New Roman" panose="02020603050405020304" pitchFamily="18" charset="0"/>
              </a:rPr>
              <a:t>2. —</a:t>
            </a:r>
            <a:r>
              <a:rPr lang="en-US" altLang="zh-CN" sz="2200" b="1" dirty="0">
                <a:latin typeface="Times New Roman" panose="02020603050405020304" pitchFamily="18" charset="0"/>
                <a:cs typeface="Times New Roman" panose="02020603050405020304" pitchFamily="18" charset="0"/>
              </a:rPr>
              <a:t>Can I sing here?</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No</a:t>
            </a:r>
            <a:r>
              <a:rPr lang="en-US" altLang="zh-CN" sz="2200" b="1" dirty="0" smtClean="0">
                <a:latin typeface="Times New Roman" panose="02020603050405020304" pitchFamily="18" charset="0"/>
                <a:cs typeface="Times New Roman" panose="02020603050405020304" pitchFamily="18" charset="0"/>
              </a:rPr>
              <a:t>. Singing </a:t>
            </a:r>
            <a:r>
              <a:rPr lang="en-US" altLang="zh-CN" sz="2200" b="1" dirty="0">
                <a:latin typeface="Times New Roman" panose="02020603050405020304" pitchFamily="18" charset="0"/>
                <a:cs typeface="Times New Roman" panose="02020603050405020304" pitchFamily="18" charset="0"/>
              </a:rPr>
              <a:t>in the library is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 rules.</a:t>
            </a:r>
          </a:p>
          <a:p>
            <a:pPr>
              <a:lnSpc>
                <a:spcPts val="3600"/>
              </a:lnSpc>
            </a:pPr>
            <a:r>
              <a:rPr lang="en-US" altLang="zh-CN" sz="2200" b="1" dirty="0" smtClean="0">
                <a:latin typeface="Times New Roman" panose="02020603050405020304" pitchFamily="18" charset="0"/>
                <a:cs typeface="Times New Roman" panose="02020603050405020304" pitchFamily="18" charset="0"/>
              </a:rPr>
              <a:t>    A. from             B. with             C. of               D. against</a:t>
            </a:r>
            <a:endParaRPr lang="en-US" altLang="zh-CN" sz="2200" b="1" dirty="0">
              <a:latin typeface="Times New Roman" panose="02020603050405020304" pitchFamily="18" charset="0"/>
              <a:cs typeface="Times New Roman" panose="02020603050405020304" pitchFamily="18" charset="0"/>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6433851"/>
            <a:ext cx="12192000" cy="424149"/>
          </a:xfrm>
          <a:prstGeom prst="rect">
            <a:avLst/>
          </a:prstGeom>
        </p:spPr>
      </p:pic>
      <p:sp>
        <p:nvSpPr>
          <p:cNvPr id="18" name="动作按钮: 后退或前一项 17">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323782" y="3081101"/>
            <a:ext cx="53901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1323781" y="4001352"/>
            <a:ext cx="53901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7574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xEl>
                                              <p:pRg st="0" end="0"/>
                                            </p:txEl>
                                          </p:spTgt>
                                        </p:tgtEl>
                                        <p:attrNameLst>
                                          <p:attrName>style.visibility</p:attrName>
                                        </p:attrNameLst>
                                      </p:cBhvr>
                                      <p:to>
                                        <p:strVal val="visible"/>
                                      </p:to>
                                    </p:set>
                                    <p:animEffect transition="in" filter="fade">
                                      <p:cBhvr>
                                        <p:cTn id="14" dur="1000"/>
                                        <p:tgtEl>
                                          <p:spTgt spid="19">
                                            <p:txEl>
                                              <p:pRg st="0" end="0"/>
                                            </p:txEl>
                                          </p:spTgt>
                                        </p:tgtEl>
                                      </p:cBhvr>
                                    </p:animEffect>
                                    <p:anim calcmode="lin" valueType="num">
                                      <p:cBhvr>
                                        <p:cTn id="15"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73166" y="1525911"/>
            <a:ext cx="9854741" cy="396518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7    until </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112706" y="2281186"/>
            <a:ext cx="9994886" cy="382488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95231" y="2494895"/>
            <a:ext cx="8933736" cy="332398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She </a:t>
            </a:r>
            <a:r>
              <a:rPr lang="en-US" altLang="zh-CN" sz="2200" b="1" dirty="0">
                <a:latin typeface="Times New Roman" panose="02020603050405020304" pitchFamily="18" charset="0"/>
                <a:cs typeface="Times New Roman" panose="02020603050405020304" pitchFamily="18" charset="0"/>
              </a:rPr>
              <a:t>didn’t finish her homework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her mother came back.</a:t>
            </a:r>
          </a:p>
          <a:p>
            <a:pPr>
              <a:lnSpc>
                <a:spcPts val="3600"/>
              </a:lnSpc>
            </a:pPr>
            <a:r>
              <a:rPr lang="en-US" altLang="zh-CN" sz="2200" b="1" dirty="0" smtClean="0">
                <a:latin typeface="Times New Roman" panose="02020603050405020304" pitchFamily="18" charset="0"/>
                <a:cs typeface="Times New Roman" panose="02020603050405020304" pitchFamily="18" charset="0"/>
              </a:rPr>
              <a:t>    A. through          B. because          C. unless           D. until</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Excuse </a:t>
            </a:r>
            <a:r>
              <a:rPr lang="en-US" altLang="zh-CN" sz="2200" b="1" dirty="0" smtClean="0">
                <a:latin typeface="Times New Roman" panose="02020603050405020304" pitchFamily="18" charset="0"/>
                <a:cs typeface="Times New Roman" panose="02020603050405020304" pitchFamily="18" charset="0"/>
              </a:rPr>
              <a:t>me, could </a:t>
            </a:r>
            <a:r>
              <a:rPr lang="en-US" altLang="zh-CN" sz="2200" b="1" dirty="0">
                <a:latin typeface="Times New Roman" panose="02020603050405020304" pitchFamily="18" charset="0"/>
                <a:cs typeface="Times New Roman" panose="02020603050405020304" pitchFamily="18" charset="0"/>
              </a:rPr>
              <a:t>you tell me the way to the post office?</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Walk straight on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you see the first traffic </a:t>
            </a:r>
            <a:r>
              <a:rPr lang="en-US" altLang="zh-CN" sz="2200" b="1" dirty="0" smtClean="0">
                <a:latin typeface="Times New Roman" panose="02020603050405020304" pitchFamily="18" charset="0"/>
                <a:cs typeface="Times New Roman" panose="02020603050405020304" pitchFamily="18" charset="0"/>
              </a:rPr>
              <a:t>light, and </a:t>
            </a:r>
            <a:r>
              <a:rPr lang="en-US" altLang="zh-CN" sz="2200" b="1" dirty="0">
                <a:latin typeface="Times New Roman" panose="02020603050405020304" pitchFamily="18" charset="0"/>
                <a:cs typeface="Times New Roman" panose="02020603050405020304" pitchFamily="18" charset="0"/>
              </a:rPr>
              <a:t>then </a:t>
            </a:r>
            <a:r>
              <a:rPr lang="en-US" altLang="zh-CN" sz="2200" b="1" dirty="0" smtClean="0">
                <a:latin typeface="Times New Roman" panose="02020603050405020304" pitchFamily="18" charset="0"/>
                <a:cs typeface="Times New Roman" panose="02020603050405020304" pitchFamily="18" charset="0"/>
              </a:rPr>
              <a:t>turn</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left</a:t>
            </a:r>
            <a:r>
              <a:rPr lang="en-US" altLang="zh-CN" sz="2200" b="1" dirty="0" smtClean="0">
                <a:latin typeface="Times New Roman" panose="02020603050405020304" pitchFamily="18" charset="0"/>
                <a:cs typeface="Times New Roman" panose="02020603050405020304" pitchFamily="18" charset="0"/>
              </a:rPr>
              <a:t>. It’s </a:t>
            </a:r>
            <a:r>
              <a:rPr lang="en-US" altLang="zh-CN" sz="2200" b="1" dirty="0">
                <a:latin typeface="Times New Roman" panose="02020603050405020304" pitchFamily="18" charset="0"/>
                <a:cs typeface="Times New Roman" panose="02020603050405020304" pitchFamily="18" charset="0"/>
              </a:rPr>
              <a:t>on your right.</a:t>
            </a:r>
          </a:p>
          <a:p>
            <a:pPr>
              <a:lnSpc>
                <a:spcPts val="3600"/>
              </a:lnSpc>
            </a:pPr>
            <a:r>
              <a:rPr lang="en-US" altLang="zh-CN" sz="2200" b="1" dirty="0" smtClean="0">
                <a:latin typeface="Times New Roman" panose="02020603050405020304" pitchFamily="18" charset="0"/>
                <a:cs typeface="Times New Roman" panose="02020603050405020304" pitchFamily="18" charset="0"/>
              </a:rPr>
              <a:t>    A. through           B. since            C. until             D. if</a:t>
            </a:r>
            <a:endParaRPr lang="en-US" altLang="zh-CN" sz="2200" b="1" dirty="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21" name="文本框 20"/>
          <p:cNvSpPr txBox="1"/>
          <p:nvPr/>
        </p:nvSpPr>
        <p:spPr>
          <a:xfrm>
            <a:off x="1370040" y="2947274"/>
            <a:ext cx="451692" cy="504754"/>
          </a:xfrm>
          <a:prstGeom prst="rect">
            <a:avLst/>
          </a:prstGeom>
          <a:noFill/>
        </p:spPr>
        <p:txBody>
          <a:bodyPr wrap="square" rtlCol="0">
            <a:spAutoFit/>
          </a:bodyPr>
          <a:lstStyle/>
          <a:p>
            <a:pPr>
              <a:lnSpc>
                <a:spcPts val="3600"/>
              </a:lnSpc>
            </a:pPr>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9" name="动作按钮: 后退或前一项 8">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370040" y="3851186"/>
            <a:ext cx="451692" cy="504754"/>
          </a:xfrm>
          <a:prstGeom prst="rect">
            <a:avLst/>
          </a:prstGeom>
          <a:noFill/>
        </p:spPr>
        <p:txBody>
          <a:bodyPr wrap="square" rtlCol="0">
            <a:spAutoFit/>
          </a:bodyPr>
          <a:lstStyle/>
          <a:p>
            <a:pPr>
              <a:lnSpc>
                <a:spcPts val="3600"/>
              </a:lnSpc>
            </a:pPr>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4827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01" y="1443407"/>
            <a:ext cx="3955984" cy="821436"/>
          </a:xfrm>
          <a:prstGeom prst="rect">
            <a:avLst/>
          </a:prstGeom>
        </p:spPr>
      </p:pic>
      <p:sp>
        <p:nvSpPr>
          <p:cNvPr id="3" name="文本框 2"/>
          <p:cNvSpPr txBox="1"/>
          <p:nvPr/>
        </p:nvSpPr>
        <p:spPr>
          <a:xfrm>
            <a:off x="1124881" y="1707101"/>
            <a:ext cx="2050181"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重点指导航标</a:t>
            </a:r>
            <a:endParaRPr lang="zh-CN" altLang="en-US" sz="2200" dirty="0">
              <a:solidFill>
                <a:schemeClr val="bg1"/>
              </a:solidFill>
              <a:latin typeface="黑体" panose="02010609060101010101" pitchFamily="49" charset="-122"/>
              <a:ea typeface="黑体" panose="02010609060101010101" pitchFamily="49" charset="-122"/>
            </a:endParaRPr>
          </a:p>
        </p:txBody>
      </p:sp>
      <p:sp>
        <p:nvSpPr>
          <p:cNvPr id="7" name="文本框 6"/>
          <p:cNvSpPr txBox="1"/>
          <p:nvPr/>
        </p:nvSpPr>
        <p:spPr>
          <a:xfrm>
            <a:off x="401075" y="2223440"/>
            <a:ext cx="5498676" cy="3785652"/>
          </a:xfrm>
          <a:prstGeom prst="rect">
            <a:avLst/>
          </a:prstGeom>
          <a:noFill/>
        </p:spPr>
        <p:txBody>
          <a:bodyPr wrap="square" rtlCol="0">
            <a:spAutoFit/>
          </a:bodyPr>
          <a:lstStyle/>
          <a:p>
            <a:pPr>
              <a:lnSpc>
                <a:spcPts val="3600"/>
              </a:lnSpc>
            </a:pPr>
            <a:r>
              <a:rPr lang="zh-CN" altLang="en-US" sz="2200" b="1" dirty="0" smtClean="0">
                <a:latin typeface="华文中宋" panose="02010600040101010101" pitchFamily="2" charset="-122"/>
                <a:ea typeface="华文中宋" panose="02010600040101010101" pitchFamily="2" charset="-122"/>
                <a:cs typeface="Times New Roman" panose="02020603050405020304" pitchFamily="18" charset="0"/>
              </a:rPr>
              <a:t>一、重点词汇</a:t>
            </a:r>
            <a:endParaRPr lang="en-US" altLang="zh-CN" sz="2200" b="1" dirty="0" smtClean="0">
              <a:latin typeface="华文中宋" panose="02010600040101010101" pitchFamily="2" charset="-122"/>
              <a:ea typeface="华文中宋" panose="02010600040101010101" pitchFamily="2" charset="-122"/>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Unit 3</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Australia—__________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mouse—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复数形式）</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Europe—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France—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Canada—</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r>
              <a:rPr lang="zh-CN" altLang="en-US" sz="2200" b="1" dirty="0" smtClean="0">
                <a:latin typeface="Times New Roman" panose="02020603050405020304" pitchFamily="18" charset="0"/>
                <a:cs typeface="Times New Roman" panose="02020603050405020304" pitchFamily="18" charset="0"/>
              </a:rPr>
              <a:t>）</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endParaRPr lang="zh-CN" altLang="en-US" sz="2200" b="1"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5736126" y="2654952"/>
            <a:ext cx="5871946" cy="286232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6. relax—__________</a:t>
            </a:r>
            <a:r>
              <a:rPr lang="zh-CN" altLang="en-US" sz="2200" b="1" dirty="0">
                <a:latin typeface="Times New Roman" panose="02020603050405020304" pitchFamily="18" charset="0"/>
                <a:cs typeface="Times New Roman" panose="02020603050405020304" pitchFamily="18" charset="0"/>
              </a:rPr>
              <a:t>（形容词，</a:t>
            </a:r>
            <a:r>
              <a:rPr lang="zh-CN" altLang="en-US" sz="2200" b="1" dirty="0" smtClean="0">
                <a:latin typeface="Times New Roman" panose="02020603050405020304" pitchFamily="18" charset="0"/>
                <a:cs typeface="Times New Roman" panose="02020603050405020304" pitchFamily="18" charset="0"/>
              </a:rPr>
              <a:t>表示“放松</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的</a:t>
            </a:r>
            <a:r>
              <a:rPr lang="zh-CN" altLang="en-US" sz="2200" b="1" dirty="0">
                <a:latin typeface="Times New Roman" panose="02020603050405020304" pitchFamily="18" charset="0"/>
                <a:cs typeface="Times New Roman" panose="02020603050405020304" pitchFamily="18" charset="0"/>
              </a:rPr>
              <a:t>；自在的”）</a:t>
            </a:r>
          </a:p>
          <a:p>
            <a:pPr>
              <a:lnSpc>
                <a:spcPts val="3600"/>
              </a:lnSpc>
            </a:pPr>
            <a:r>
              <a:rPr lang="en-US" altLang="zh-CN" sz="2200" b="1" dirty="0" smtClean="0">
                <a:latin typeface="Times New Roman" panose="02020603050405020304" pitchFamily="18" charset="0"/>
                <a:cs typeface="Times New Roman" panose="02020603050405020304" pitchFamily="18" charset="0"/>
              </a:rPr>
              <a:t>             —__________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形容词，表示“</a:t>
            </a:r>
            <a:r>
              <a:rPr lang="zh-CN" altLang="en-US" sz="2200" b="1" dirty="0" smtClean="0">
                <a:latin typeface="Times New Roman" panose="02020603050405020304" pitchFamily="18" charset="0"/>
                <a:cs typeface="Times New Roman" panose="02020603050405020304" pitchFamily="18" charset="0"/>
              </a:rPr>
              <a:t>令人</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zh-CN" altLang="en-US" sz="2200" b="1" dirty="0" smtClean="0">
                <a:latin typeface="Times New Roman" panose="02020603050405020304" pitchFamily="18" charset="0"/>
                <a:cs typeface="Times New Roman" panose="02020603050405020304" pitchFamily="18" charset="0"/>
              </a:rPr>
              <a:t>                                       放松</a:t>
            </a:r>
            <a:r>
              <a:rPr lang="zh-CN" altLang="en-US" sz="2200" b="1" dirty="0">
                <a:latin typeface="Times New Roman" panose="02020603050405020304" pitchFamily="18" charset="0"/>
                <a:cs typeface="Times New Roman" panose="02020603050405020304" pitchFamily="18" charset="0"/>
              </a:rPr>
              <a:t>的”）</a:t>
            </a:r>
          </a:p>
          <a:p>
            <a:pPr>
              <a:lnSpc>
                <a:spcPts val="3600"/>
              </a:lnSpc>
            </a:pPr>
            <a:r>
              <a:rPr lang="en-US" altLang="zh-CN" sz="2200" b="1" dirty="0">
                <a:latin typeface="Times New Roman" panose="02020603050405020304" pitchFamily="18" charset="0"/>
                <a:cs typeface="Times New Roman" panose="02020603050405020304" pitchFamily="18" charset="0"/>
              </a:rPr>
              <a:t>7</a:t>
            </a:r>
            <a:r>
              <a:rPr lang="en-US" altLang="zh-CN" sz="2200" b="1" dirty="0" smtClean="0">
                <a:latin typeface="Times New Roman" panose="02020603050405020304" pitchFamily="18" charset="0"/>
                <a:cs typeface="Times New Roman" panose="02020603050405020304" pitchFamily="18" charset="0"/>
              </a:rPr>
              <a:t>. south—</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8</a:t>
            </a:r>
            <a:r>
              <a:rPr lang="en-US" altLang="zh-CN" sz="2200" b="1" dirty="0" smtClean="0">
                <a:latin typeface="Times New Roman" panose="02020603050405020304" pitchFamily="18" charset="0"/>
                <a:cs typeface="Times New Roman" panose="02020603050405020304" pitchFamily="18" charset="0"/>
              </a:rPr>
              <a:t>. dark—</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a:latin typeface="Times New Roman" panose="02020603050405020304" pitchFamily="18" charset="0"/>
                <a:cs typeface="Times New Roman" panose="02020603050405020304" pitchFamily="18" charset="0"/>
              </a:rPr>
              <a:t>名词</a:t>
            </a:r>
            <a:r>
              <a:rPr lang="zh-CN" altLang="en-US" sz="2200" b="1" smtClean="0">
                <a:latin typeface="Times New Roman" panose="02020603050405020304" pitchFamily="18" charset="0"/>
                <a:cs typeface="Times New Roman" panose="02020603050405020304" pitchFamily="18" charset="0"/>
              </a:rPr>
              <a:t>）</a:t>
            </a:r>
            <a:endParaRPr lang="zh-CN" altLang="en-US" sz="2200" b="1" dirty="0">
              <a:latin typeface="Times New Roman" panose="02020603050405020304" pitchFamily="18" charset="0"/>
              <a:cs typeface="Times New Roman" panose="02020603050405020304" pitchFamily="18" charset="0"/>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9" name="文本框 1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3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2149971" y="3203454"/>
            <a:ext cx="156439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Australian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149970" y="3672281"/>
            <a:ext cx="156439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mice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1980196" y="4092151"/>
            <a:ext cx="156439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European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044093" y="4580277"/>
            <a:ext cx="156439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French</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1980196" y="5019745"/>
            <a:ext cx="156439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Canadian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7139313" y="2719403"/>
            <a:ext cx="156439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relaxed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7139313" y="3606716"/>
            <a:ext cx="156439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relaxing</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7107704" y="4549114"/>
            <a:ext cx="156439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southern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7016291" y="5012027"/>
            <a:ext cx="156439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darkness</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452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animEffect transition="in" filter="fade">
                                      <p:cBhvr>
                                        <p:cTn id="21" dur="1000"/>
                                        <p:tgtEl>
                                          <p:spTgt spid="12">
                                            <p:txEl>
                                              <p:pRg st="0" end="0"/>
                                            </p:txEl>
                                          </p:spTgt>
                                        </p:tgtEl>
                                      </p:cBhvr>
                                    </p:animEffect>
                                    <p:anim calcmode="lin" valueType="num">
                                      <p:cBhvr>
                                        <p:cTn id="22"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1000"/>
                                        <p:tgtEl>
                                          <p:spTgt spid="13">
                                            <p:txEl>
                                              <p:pRg st="0" end="0"/>
                                            </p:txEl>
                                          </p:spTgt>
                                        </p:tgtEl>
                                      </p:cBhvr>
                                    </p:animEffect>
                                    <p:anim calcmode="lin" valueType="num">
                                      <p:cBhvr>
                                        <p:cTn id="29"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4">
                                            <p:txEl>
                                              <p:pRg st="0" end="0"/>
                                            </p:txEl>
                                          </p:spTgt>
                                        </p:tgtEl>
                                        <p:attrNameLst>
                                          <p:attrName>style.visibility</p:attrName>
                                        </p:attrNameLst>
                                      </p:cBhvr>
                                      <p:to>
                                        <p:strVal val="visible"/>
                                      </p:to>
                                    </p:set>
                                    <p:animEffect transition="in" filter="fade">
                                      <p:cBhvr>
                                        <p:cTn id="35" dur="1000"/>
                                        <p:tgtEl>
                                          <p:spTgt spid="14">
                                            <p:txEl>
                                              <p:pRg st="0" end="0"/>
                                            </p:txEl>
                                          </p:spTgt>
                                        </p:tgtEl>
                                      </p:cBhvr>
                                    </p:animEffect>
                                    <p:anim calcmode="lin" valueType="num">
                                      <p:cBhvr>
                                        <p:cTn id="36"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8">
                                            <p:txEl>
                                              <p:pRg st="0" end="0"/>
                                            </p:txEl>
                                          </p:spTgt>
                                        </p:tgtEl>
                                        <p:attrNameLst>
                                          <p:attrName>style.visibility</p:attrName>
                                        </p:attrNameLst>
                                      </p:cBhvr>
                                      <p:to>
                                        <p:strVal val="visible"/>
                                      </p:to>
                                    </p:set>
                                    <p:animEffect transition="in" filter="fade">
                                      <p:cBhvr>
                                        <p:cTn id="54" dur="1000"/>
                                        <p:tgtEl>
                                          <p:spTgt spid="18">
                                            <p:txEl>
                                              <p:pRg st="0" end="0"/>
                                            </p:txEl>
                                          </p:spTgt>
                                        </p:tgtEl>
                                      </p:cBhvr>
                                    </p:animEffect>
                                    <p:anim calcmode="lin" valueType="num">
                                      <p:cBhvr>
                                        <p:cTn id="55"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56"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20">
                                            <p:txEl>
                                              <p:pRg st="0" end="0"/>
                                            </p:txEl>
                                          </p:spTgt>
                                        </p:tgtEl>
                                        <p:attrNameLst>
                                          <p:attrName>style.visibility</p:attrName>
                                        </p:attrNameLst>
                                      </p:cBhvr>
                                      <p:to>
                                        <p:strVal val="visible"/>
                                      </p:to>
                                    </p:set>
                                    <p:animEffect transition="in" filter="fade">
                                      <p:cBhvr>
                                        <p:cTn id="61" dur="1000"/>
                                        <p:tgtEl>
                                          <p:spTgt spid="20">
                                            <p:txEl>
                                              <p:pRg st="0" end="0"/>
                                            </p:txEl>
                                          </p:spTgt>
                                        </p:tgtEl>
                                      </p:cBhvr>
                                    </p:animEffect>
                                    <p:anim calcmode="lin" valueType="num">
                                      <p:cBhvr>
                                        <p:cTn id="62"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6" grpId="0"/>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11666" y="1477786"/>
            <a:ext cx="9854741" cy="396518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8    either </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112706" y="2156059"/>
            <a:ext cx="10148852" cy="386935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598980" y="2369770"/>
            <a:ext cx="9464857" cy="3375283"/>
          </a:xfrm>
          <a:prstGeom prst="rect">
            <a:avLst/>
          </a:prstGeom>
          <a:noFill/>
        </p:spPr>
        <p:txBody>
          <a:bodyPr wrap="square" rtlCol="0">
            <a:spAutoFit/>
          </a:bodyPr>
          <a:lstStyle/>
          <a:p>
            <a:pPr>
              <a:lnSpc>
                <a:spcPts val="32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200"/>
              </a:lnSpc>
            </a:pPr>
            <a:r>
              <a:rPr lang="en-US" altLang="zh-CN" sz="2200" b="1" dirty="0" smtClean="0">
                <a:latin typeface="Times New Roman" panose="02020603050405020304" pitchFamily="18" charset="0"/>
                <a:cs typeface="Times New Roman" panose="02020603050405020304" pitchFamily="18" charset="0"/>
              </a:rPr>
              <a:t>1. ______ Mary ______ </a:t>
            </a:r>
            <a:r>
              <a:rPr lang="en-US" altLang="zh-CN" sz="2200" b="1" dirty="0">
                <a:latin typeface="Times New Roman" panose="02020603050405020304" pitchFamily="18" charset="0"/>
                <a:cs typeface="Times New Roman" panose="02020603050405020304" pitchFamily="18" charset="0"/>
              </a:rPr>
              <a:t>you can’t go to the party</a:t>
            </a:r>
            <a:r>
              <a:rPr lang="en-US" altLang="zh-CN" sz="2200" b="1" dirty="0" smtClean="0">
                <a:latin typeface="Times New Roman" panose="02020603050405020304" pitchFamily="18" charset="0"/>
                <a:cs typeface="Times New Roman" panose="02020603050405020304" pitchFamily="18" charset="0"/>
              </a:rPr>
              <a:t>. One </a:t>
            </a:r>
            <a:r>
              <a:rPr lang="en-US" altLang="zh-CN" sz="2200" b="1" dirty="0">
                <a:latin typeface="Times New Roman" panose="02020603050405020304" pitchFamily="18" charset="0"/>
                <a:cs typeface="Times New Roman" panose="02020603050405020304" pitchFamily="18" charset="0"/>
              </a:rPr>
              <a:t>of you has to </a:t>
            </a:r>
            <a:r>
              <a:rPr lang="en-US" altLang="zh-CN" sz="2200" b="1" dirty="0" smtClean="0">
                <a:latin typeface="Times New Roman" panose="02020603050405020304" pitchFamily="18" charset="0"/>
                <a:cs typeface="Times New Roman" panose="02020603050405020304" pitchFamily="18" charset="0"/>
              </a:rPr>
              <a:t>stay</a:t>
            </a:r>
          </a:p>
          <a:p>
            <a:pPr>
              <a:lnSpc>
                <a:spcPts val="32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at home to look after your little brother.</a:t>
            </a:r>
          </a:p>
          <a:p>
            <a:pPr>
              <a:lnSpc>
                <a:spcPts val="3200"/>
              </a:lnSpc>
            </a:pPr>
            <a:r>
              <a:rPr lang="en-US" altLang="zh-CN" sz="2200" b="1" dirty="0" smtClean="0">
                <a:latin typeface="Times New Roman" panose="02020603050405020304" pitchFamily="18" charset="0"/>
                <a:cs typeface="Times New Roman" panose="02020603050405020304" pitchFamily="18" charset="0"/>
              </a:rPr>
              <a:t>    A. Neither;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nor                   B. Either;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or</a:t>
            </a:r>
          </a:p>
          <a:p>
            <a:pPr>
              <a:lnSpc>
                <a:spcPts val="3200"/>
              </a:lnSpc>
            </a:pPr>
            <a:r>
              <a:rPr lang="en-US" altLang="zh-CN" sz="2200" b="1" dirty="0" smtClean="0">
                <a:latin typeface="Times New Roman" panose="02020603050405020304" pitchFamily="18" charset="0"/>
                <a:cs typeface="Times New Roman" panose="02020603050405020304" pitchFamily="18" charset="0"/>
              </a:rPr>
              <a:t>    C. Not only;</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but </a:t>
            </a:r>
            <a:r>
              <a:rPr lang="en-US" altLang="zh-CN" sz="2200" b="1" dirty="0" smtClean="0">
                <a:latin typeface="Times New Roman" panose="02020603050405020304" pitchFamily="18" charset="0"/>
                <a:cs typeface="Times New Roman" panose="02020603050405020304" pitchFamily="18" charset="0"/>
              </a:rPr>
              <a:t>also          D. Both;</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and</a:t>
            </a:r>
          </a:p>
          <a:p>
            <a:pPr>
              <a:lnSpc>
                <a:spcPts val="32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What would you like to </a:t>
            </a:r>
            <a:r>
              <a:rPr lang="en-US" altLang="zh-CN" sz="2200" b="1" dirty="0" smtClean="0">
                <a:latin typeface="Times New Roman" panose="02020603050405020304" pitchFamily="18" charset="0"/>
                <a:cs typeface="Times New Roman" panose="02020603050405020304" pitchFamily="18" charset="0"/>
              </a:rPr>
              <a:t>drink, tea </a:t>
            </a:r>
            <a:r>
              <a:rPr lang="en-US" altLang="zh-CN" sz="2200" b="1" dirty="0">
                <a:latin typeface="Times New Roman" panose="02020603050405020304" pitchFamily="18" charset="0"/>
                <a:cs typeface="Times New Roman" panose="02020603050405020304" pitchFamily="18" charset="0"/>
              </a:rPr>
              <a:t>or coffee?</a:t>
            </a:r>
          </a:p>
          <a:p>
            <a:pPr>
              <a:lnSpc>
                <a:spcPts val="3200"/>
              </a:lnSpc>
            </a:pPr>
            <a:r>
              <a:rPr lang="en-US" altLang="zh-CN" sz="2200" b="1" dirty="0" smtClean="0">
                <a:latin typeface="Times New Roman" panose="02020603050405020304" pitchFamily="18" charset="0"/>
                <a:cs typeface="Times New Roman" panose="02020603050405020304" pitchFamily="18" charset="0"/>
              </a:rPr>
              <a:t>    —______ </a:t>
            </a:r>
            <a:r>
              <a:rPr lang="en-US" altLang="zh-CN" sz="2200" b="1" dirty="0">
                <a:latin typeface="Times New Roman" panose="02020603050405020304" pitchFamily="18" charset="0"/>
                <a:cs typeface="Times New Roman" panose="02020603050405020304" pitchFamily="18" charset="0"/>
              </a:rPr>
              <a:t>is </a:t>
            </a:r>
            <a:r>
              <a:rPr lang="en-US" altLang="zh-CN" sz="2200" b="1" dirty="0" smtClean="0">
                <a:latin typeface="Times New Roman" panose="02020603050405020304" pitchFamily="18" charset="0"/>
                <a:cs typeface="Times New Roman" panose="02020603050405020304" pitchFamily="18" charset="0"/>
              </a:rPr>
              <a:t>OK, but </a:t>
            </a:r>
            <a:r>
              <a:rPr lang="en-US" altLang="zh-CN" sz="2200" b="1" dirty="0">
                <a:latin typeface="Times New Roman" panose="02020603050405020304" pitchFamily="18" charset="0"/>
                <a:cs typeface="Times New Roman" panose="02020603050405020304" pitchFamily="18" charset="0"/>
              </a:rPr>
              <a:t>I prefer coffee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milk.</a:t>
            </a:r>
          </a:p>
          <a:p>
            <a:pPr>
              <a:lnSpc>
                <a:spcPts val="3200"/>
              </a:lnSpc>
            </a:pPr>
            <a:r>
              <a:rPr lang="en-US" altLang="zh-CN" sz="2200" b="1" dirty="0" smtClean="0">
                <a:latin typeface="Times New Roman" panose="02020603050405020304" pitchFamily="18" charset="0"/>
                <a:cs typeface="Times New Roman" panose="02020603050405020304" pitchFamily="18" charset="0"/>
              </a:rPr>
              <a:t>    A. Either; to         B. Either;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with          C. Neither;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to         D. Neither;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with</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动作按钮: 后退或前一项 8">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97879" y="2820740"/>
            <a:ext cx="50051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297878" y="4445804"/>
            <a:ext cx="50051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6185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fade">
                                      <p:cBhvr>
                                        <p:cTn id="14" dur="1000"/>
                                        <p:tgtEl>
                                          <p:spTgt spid="15">
                                            <p:txEl>
                                              <p:pRg st="0" end="0"/>
                                            </p:txEl>
                                          </p:spTgt>
                                        </p:tgtEl>
                                      </p:cBhvr>
                                    </p:animEffect>
                                    <p:anim calcmode="lin" valueType="num">
                                      <p:cBhvr>
                                        <p:cTn id="15"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11666" y="1612536"/>
            <a:ext cx="9854741" cy="3965188"/>
          </a:xfrm>
          <a:prstGeom prst="rect">
            <a:avLst/>
          </a:prstGeom>
          <a:noFill/>
        </p:spPr>
        <p:txBody>
          <a:bodyPr wrap="square" rtlCol="0">
            <a:spAutoFit/>
          </a:bodyPr>
          <a:lstStyle/>
          <a:p>
            <a:pPr>
              <a:lnSpc>
                <a:spcPts val="34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9    “</a:t>
            </a:r>
            <a:r>
              <a:rPr lang="zh-CN" altLang="en-US" sz="2200" b="1" dirty="0">
                <a:solidFill>
                  <a:srgbClr val="2A85C3"/>
                </a:solidFill>
                <a:latin typeface="Times New Roman" panose="02020603050405020304" pitchFamily="18" charset="0"/>
                <a:cs typeface="Times New Roman" panose="02020603050405020304" pitchFamily="18" charset="0"/>
              </a:rPr>
              <a:t>特殊疑问词</a:t>
            </a:r>
            <a:r>
              <a:rPr lang="en-US" altLang="zh-CN" sz="2200" b="1" dirty="0">
                <a:solidFill>
                  <a:srgbClr val="2A85C3"/>
                </a:solidFill>
                <a:latin typeface="Times New Roman" panose="02020603050405020304" pitchFamily="18" charset="0"/>
                <a:cs typeface="Times New Roman" panose="02020603050405020304" pitchFamily="18" charset="0"/>
              </a:rPr>
              <a:t>+</a:t>
            </a:r>
            <a:r>
              <a:rPr lang="zh-CN" altLang="en-US" sz="2200" b="1" dirty="0">
                <a:solidFill>
                  <a:srgbClr val="2A85C3"/>
                </a:solidFill>
                <a:latin typeface="Times New Roman" panose="02020603050405020304" pitchFamily="18" charset="0"/>
                <a:cs typeface="Times New Roman" panose="02020603050405020304" pitchFamily="18" charset="0"/>
              </a:rPr>
              <a:t>动词不定式”的用法（</a:t>
            </a:r>
            <a:r>
              <a:rPr lang="en-US" altLang="zh-CN" sz="2200" b="1" dirty="0">
                <a:solidFill>
                  <a:srgbClr val="2A85C3"/>
                </a:solidFill>
                <a:latin typeface="Times New Roman" panose="02020603050405020304" pitchFamily="18" charset="0"/>
                <a:cs typeface="Times New Roman" panose="02020603050405020304" pitchFamily="18" charset="0"/>
              </a:rPr>
              <a:t> Unit 4 </a:t>
            </a:r>
            <a:r>
              <a:rPr lang="zh-CN" altLang="en-US" sz="2200" b="1" dirty="0">
                <a:solidFill>
                  <a:srgbClr val="2A85C3"/>
                </a:solidFill>
                <a:latin typeface="Times New Roman" panose="02020603050405020304" pitchFamily="18" charset="0"/>
                <a:cs typeface="Times New Roman" panose="02020603050405020304" pitchFamily="18" charset="0"/>
              </a:rPr>
              <a:t>）</a:t>
            </a:r>
            <a:endParaRPr lang="en-US" altLang="zh-CN" sz="2200" b="1" dirty="0">
              <a:solidFill>
                <a:srgbClr val="2A85C3"/>
              </a:solidFill>
              <a:latin typeface="Times New Roman" panose="02020603050405020304" pitchFamily="18" charset="0"/>
              <a:cs typeface="Times New Roman" panose="02020603050405020304" pitchFamily="18" charset="0"/>
            </a:endParaRP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112706" y="2290809"/>
            <a:ext cx="10148852" cy="348522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75980" y="2504520"/>
            <a:ext cx="9464857" cy="2964914"/>
          </a:xfrm>
          <a:prstGeom prst="rect">
            <a:avLst/>
          </a:prstGeom>
          <a:noFill/>
        </p:spPr>
        <p:txBody>
          <a:bodyPr wrap="square" rtlCol="0">
            <a:spAutoFit/>
          </a:bodyPr>
          <a:lstStyle/>
          <a:p>
            <a:pPr>
              <a:lnSpc>
                <a:spcPts val="32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2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It’s </a:t>
            </a:r>
            <a:r>
              <a:rPr lang="en-US" altLang="zh-CN" sz="2200" b="1" dirty="0">
                <a:latin typeface="Times New Roman" panose="02020603050405020304" pitchFamily="18" charset="0"/>
                <a:cs typeface="Times New Roman" panose="02020603050405020304" pitchFamily="18" charset="0"/>
              </a:rPr>
              <a:t>an interesting joke</a:t>
            </a:r>
            <a:r>
              <a:rPr lang="en-US" altLang="zh-CN" sz="2200" b="1" dirty="0" smtClean="0">
                <a:latin typeface="Times New Roman" panose="02020603050405020304" pitchFamily="18" charset="0"/>
                <a:cs typeface="Times New Roman" panose="02020603050405020304" pitchFamily="18" charset="0"/>
              </a:rPr>
              <a:t>. I’m </a:t>
            </a:r>
            <a:r>
              <a:rPr lang="en-US" altLang="zh-CN" sz="2200" b="1" dirty="0">
                <a:latin typeface="Times New Roman" panose="02020603050405020304" pitchFamily="18" charset="0"/>
                <a:cs typeface="Times New Roman" panose="02020603050405020304" pitchFamily="18" charset="0"/>
              </a:rPr>
              <a:t>considering who to </a:t>
            </a:r>
            <a:r>
              <a:rPr lang="en-US" altLang="zh-CN" sz="2200" b="1" dirty="0" smtClean="0">
                <a:latin typeface="Times New Roman" panose="02020603050405020304" pitchFamily="18" charset="0"/>
                <a:cs typeface="Times New Roman" panose="02020603050405020304" pitchFamily="18" charset="0"/>
              </a:rPr>
              <a:t>______.</a:t>
            </a:r>
            <a:endParaRPr lang="en-US" altLang="zh-CN" sz="2200" b="1" dirty="0">
              <a:latin typeface="Times New Roman" panose="02020603050405020304" pitchFamily="18" charset="0"/>
              <a:cs typeface="Times New Roman" panose="02020603050405020304" pitchFamily="18" charset="0"/>
            </a:endParaRPr>
          </a:p>
          <a:p>
            <a:pPr>
              <a:lnSpc>
                <a:spcPts val="3200"/>
              </a:lnSpc>
            </a:pPr>
            <a:r>
              <a:rPr lang="en-US" altLang="zh-CN" sz="2200" b="1" dirty="0" smtClean="0">
                <a:latin typeface="Times New Roman" panose="02020603050405020304" pitchFamily="18" charset="0"/>
                <a:cs typeface="Times New Roman" panose="02020603050405020304" pitchFamily="18" charset="0"/>
              </a:rPr>
              <a:t>    A. say </a:t>
            </a:r>
            <a:r>
              <a:rPr lang="en-US" altLang="zh-CN" sz="2200" b="1" dirty="0">
                <a:latin typeface="Times New Roman" panose="02020603050405020304" pitchFamily="18" charset="0"/>
                <a:cs typeface="Times New Roman" panose="02020603050405020304" pitchFamily="18" charset="0"/>
              </a:rPr>
              <a:t>to </a:t>
            </a:r>
            <a:r>
              <a:rPr lang="en-US" altLang="zh-CN" sz="2200" b="1" dirty="0" smtClean="0">
                <a:latin typeface="Times New Roman" panose="02020603050405020304" pitchFamily="18" charset="0"/>
                <a:cs typeface="Times New Roman" panose="02020603050405020304" pitchFamily="18" charset="0"/>
              </a:rPr>
              <a:t>it                        B. talk </a:t>
            </a:r>
            <a:r>
              <a:rPr lang="en-US" altLang="zh-CN" sz="2200" b="1" dirty="0">
                <a:latin typeface="Times New Roman" panose="02020603050405020304" pitchFamily="18" charset="0"/>
                <a:cs typeface="Times New Roman" panose="02020603050405020304" pitchFamily="18" charset="0"/>
              </a:rPr>
              <a:t>to about</a:t>
            </a:r>
          </a:p>
          <a:p>
            <a:pPr>
              <a:lnSpc>
                <a:spcPts val="3200"/>
              </a:lnSpc>
            </a:pPr>
            <a:r>
              <a:rPr lang="en-US" altLang="zh-CN" sz="2200" b="1" dirty="0" smtClean="0">
                <a:latin typeface="Times New Roman" panose="02020603050405020304" pitchFamily="18" charset="0"/>
                <a:cs typeface="Times New Roman" panose="02020603050405020304" pitchFamily="18" charset="0"/>
              </a:rPr>
              <a:t>    C. tell </a:t>
            </a:r>
            <a:r>
              <a:rPr lang="en-US" altLang="zh-CN" sz="2200" b="1" dirty="0">
                <a:latin typeface="Times New Roman" panose="02020603050405020304" pitchFamily="18" charset="0"/>
                <a:cs typeface="Times New Roman" panose="02020603050405020304" pitchFamily="18" charset="0"/>
              </a:rPr>
              <a:t>it </a:t>
            </a:r>
            <a:r>
              <a:rPr lang="en-US" altLang="zh-CN" sz="2200" b="1" dirty="0" smtClean="0">
                <a:latin typeface="Times New Roman" panose="02020603050405020304" pitchFamily="18" charset="0"/>
                <a:cs typeface="Times New Roman" panose="02020603050405020304" pitchFamily="18" charset="0"/>
              </a:rPr>
              <a:t>to                        D. speak </a:t>
            </a:r>
            <a:r>
              <a:rPr lang="en-US" altLang="zh-CN" sz="2200" b="1" dirty="0">
                <a:latin typeface="Times New Roman" panose="02020603050405020304" pitchFamily="18" charset="0"/>
                <a:cs typeface="Times New Roman" panose="02020603050405020304" pitchFamily="18" charset="0"/>
              </a:rPr>
              <a:t>it to</a:t>
            </a:r>
          </a:p>
          <a:p>
            <a:pPr>
              <a:lnSpc>
                <a:spcPts val="32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I’m </a:t>
            </a:r>
            <a:r>
              <a:rPr lang="en-US" altLang="zh-CN" sz="2200" b="1" dirty="0">
                <a:latin typeface="Times New Roman" panose="02020603050405020304" pitchFamily="18" charset="0"/>
                <a:cs typeface="Times New Roman" panose="02020603050405020304" pitchFamily="18" charset="0"/>
              </a:rPr>
              <a:t>not sure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 </a:t>
            </a:r>
            <a:r>
              <a:rPr lang="en-US" altLang="zh-CN" sz="2200" b="1" dirty="0" err="1">
                <a:latin typeface="Times New Roman" panose="02020603050405020304" pitchFamily="18" charset="0"/>
                <a:cs typeface="Times New Roman" panose="02020603050405020304" pitchFamily="18" charset="0"/>
              </a:rPr>
              <a:t>Maths</a:t>
            </a:r>
            <a:r>
              <a:rPr lang="en-US" altLang="zh-CN" sz="2200" b="1" dirty="0">
                <a:latin typeface="Times New Roman" panose="02020603050405020304" pitchFamily="18" charset="0"/>
                <a:cs typeface="Times New Roman" panose="02020603050405020304" pitchFamily="18" charset="0"/>
              </a:rPr>
              <a:t> problem</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need your help.</a:t>
            </a:r>
          </a:p>
          <a:p>
            <a:pPr>
              <a:lnSpc>
                <a:spcPts val="3200"/>
              </a:lnSpc>
            </a:pPr>
            <a:r>
              <a:rPr lang="en-US" altLang="zh-CN" sz="2200" b="1" dirty="0" smtClean="0">
                <a:latin typeface="Times New Roman" panose="02020603050405020304" pitchFamily="18" charset="0"/>
                <a:cs typeface="Times New Roman" panose="02020603050405020304" pitchFamily="18" charset="0"/>
              </a:rPr>
              <a:t>    A. what </a:t>
            </a:r>
            <a:r>
              <a:rPr lang="en-US" altLang="zh-CN" sz="2200" b="1" dirty="0">
                <a:latin typeface="Times New Roman" panose="02020603050405020304" pitchFamily="18" charset="0"/>
                <a:cs typeface="Times New Roman" panose="02020603050405020304" pitchFamily="18" charset="0"/>
              </a:rPr>
              <a:t>I should </a:t>
            </a:r>
            <a:r>
              <a:rPr lang="en-US" altLang="zh-CN" sz="2200" b="1" dirty="0" smtClean="0">
                <a:latin typeface="Times New Roman" panose="02020603050405020304" pitchFamily="18" charset="0"/>
                <a:cs typeface="Times New Roman" panose="02020603050405020304" pitchFamily="18" charset="0"/>
              </a:rPr>
              <a:t>do               B. how </a:t>
            </a:r>
            <a:r>
              <a:rPr lang="en-US" altLang="zh-CN" sz="2200" b="1" dirty="0">
                <a:latin typeface="Times New Roman" panose="02020603050405020304" pitchFamily="18" charset="0"/>
                <a:cs typeface="Times New Roman" panose="02020603050405020304" pitchFamily="18" charset="0"/>
              </a:rPr>
              <a:t>to do with</a:t>
            </a:r>
          </a:p>
          <a:p>
            <a:pPr>
              <a:lnSpc>
                <a:spcPts val="3200"/>
              </a:lnSpc>
            </a:pPr>
            <a:r>
              <a:rPr lang="en-US" altLang="zh-CN" sz="2200" b="1" dirty="0" smtClean="0">
                <a:latin typeface="Times New Roman" panose="02020603050405020304" pitchFamily="18" charset="0"/>
                <a:cs typeface="Times New Roman" panose="02020603050405020304" pitchFamily="18" charset="0"/>
              </a:rPr>
              <a:t>    C. what </a:t>
            </a:r>
            <a:r>
              <a:rPr lang="en-US" altLang="zh-CN" sz="2200" b="1" dirty="0">
                <a:latin typeface="Times New Roman" panose="02020603050405020304" pitchFamily="18" charset="0"/>
                <a:cs typeface="Times New Roman" panose="02020603050405020304" pitchFamily="18" charset="0"/>
              </a:rPr>
              <a:t>to do </a:t>
            </a:r>
            <a:r>
              <a:rPr lang="en-US" altLang="zh-CN" sz="2200" b="1" dirty="0" smtClean="0">
                <a:latin typeface="Times New Roman" panose="02020603050405020304" pitchFamily="18" charset="0"/>
                <a:cs typeface="Times New Roman" panose="02020603050405020304" pitchFamily="18" charset="0"/>
              </a:rPr>
              <a:t>with                 D. how </a:t>
            </a:r>
            <a:r>
              <a:rPr lang="en-US" altLang="zh-CN" sz="2200" b="1" dirty="0">
                <a:latin typeface="Times New Roman" panose="02020603050405020304" pitchFamily="18" charset="0"/>
                <a:cs typeface="Times New Roman" panose="02020603050405020304" pitchFamily="18" charset="0"/>
              </a:rPr>
              <a:t>should I do</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动作按钮: 后退或前一项 8">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97879" y="2945865"/>
            <a:ext cx="50051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297878" y="4166667"/>
            <a:ext cx="50051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2124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11666" y="1718411"/>
            <a:ext cx="9854741" cy="396518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11    </a:t>
            </a:r>
            <a:r>
              <a:rPr lang="zh-CN" altLang="en-US" sz="2200" b="1" dirty="0">
                <a:solidFill>
                  <a:srgbClr val="2A85C3"/>
                </a:solidFill>
                <a:latin typeface="Times New Roman" panose="02020603050405020304" pitchFamily="18" charset="0"/>
                <a:cs typeface="Times New Roman" panose="02020603050405020304" pitchFamily="18" charset="0"/>
              </a:rPr>
              <a:t>辨析 </a:t>
            </a:r>
            <a:r>
              <a:rPr lang="en-US" altLang="zh-CN" sz="2200" b="1" dirty="0">
                <a:solidFill>
                  <a:srgbClr val="2A85C3"/>
                </a:solidFill>
                <a:latin typeface="Times New Roman" panose="02020603050405020304" pitchFamily="18" charset="0"/>
                <a:cs typeface="Times New Roman" panose="02020603050405020304" pitchFamily="18" charset="0"/>
              </a:rPr>
              <a:t>on time </a:t>
            </a:r>
            <a:r>
              <a:rPr lang="zh-CN" altLang="en-US" sz="2200" b="1" dirty="0">
                <a:solidFill>
                  <a:srgbClr val="2A85C3"/>
                </a:solidFill>
                <a:latin typeface="Times New Roman" panose="02020603050405020304" pitchFamily="18" charset="0"/>
                <a:cs typeface="Times New Roman" panose="02020603050405020304" pitchFamily="18" charset="0"/>
              </a:rPr>
              <a:t>和 </a:t>
            </a:r>
            <a:r>
              <a:rPr lang="en-US" altLang="zh-CN" sz="2200" b="1" dirty="0">
                <a:solidFill>
                  <a:srgbClr val="2A85C3"/>
                </a:solidFill>
                <a:latin typeface="Times New Roman" panose="02020603050405020304" pitchFamily="18" charset="0"/>
                <a:cs typeface="Times New Roman" panose="02020603050405020304" pitchFamily="18" charset="0"/>
              </a:rPr>
              <a:t>in time</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112706" y="2396684"/>
            <a:ext cx="9985222" cy="304158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75980" y="2610395"/>
            <a:ext cx="8315043" cy="240065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We </a:t>
            </a:r>
            <a:r>
              <a:rPr lang="en-US" altLang="zh-CN" sz="2200" b="1" dirty="0">
                <a:latin typeface="Times New Roman" panose="02020603050405020304" pitchFamily="18" charset="0"/>
                <a:cs typeface="Times New Roman" panose="02020603050405020304" pitchFamily="18" charset="0"/>
              </a:rPr>
              <a:t>were just </a:t>
            </a:r>
            <a:r>
              <a:rPr lang="en-US" altLang="zh-CN" sz="2200" b="1" dirty="0" smtClean="0">
                <a:latin typeface="Times New Roman" panose="02020603050405020304" pitchFamily="18" charset="0"/>
                <a:cs typeface="Times New Roman" panose="02020603050405020304" pitchFamily="18" charset="0"/>
              </a:rPr>
              <a:t>____________ </a:t>
            </a:r>
            <a:r>
              <a:rPr lang="en-US" altLang="zh-CN" sz="2200" b="1" dirty="0">
                <a:latin typeface="Times New Roman" panose="02020603050405020304" pitchFamily="18" charset="0"/>
                <a:cs typeface="Times New Roman" panose="02020603050405020304" pitchFamily="18" charset="0"/>
              </a:rPr>
              <a:t>to get to school.</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You </a:t>
            </a:r>
            <a:r>
              <a:rPr lang="en-US" altLang="zh-CN" sz="2200" b="1" dirty="0">
                <a:latin typeface="Times New Roman" panose="02020603050405020304" pitchFamily="18" charset="0"/>
                <a:cs typeface="Times New Roman" panose="02020603050405020304" pitchFamily="18" charset="0"/>
              </a:rPr>
              <a:t>should attend the meeting ____________</a:t>
            </a:r>
            <a:r>
              <a:rPr lang="en-US" altLang="zh-CN" sz="2200" b="1" dirty="0" smtClean="0">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动作按钮: 后退或前一项 8">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954956" y="3222301"/>
            <a:ext cx="3965608" cy="60639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2200" b="1" dirty="0" smtClean="0">
                <a:solidFill>
                  <a:schemeClr val="tx1"/>
                </a:solidFill>
                <a:latin typeface="Times New Roman" panose="02020603050405020304" pitchFamily="18" charset="0"/>
                <a:cs typeface="Times New Roman" panose="02020603050405020304" pitchFamily="18" charset="0"/>
              </a:rPr>
              <a:t>on time          in time</a:t>
            </a:r>
            <a:endParaRPr lang="zh-CN" altLang="en-US" sz="2200" b="1" dirty="0">
              <a:solidFill>
                <a:schemeClr val="tx1"/>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3975234" y="4050937"/>
            <a:ext cx="126091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in time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5956434" y="4521296"/>
            <a:ext cx="126091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on time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309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73166" y="1651036"/>
            <a:ext cx="10297503" cy="2862322"/>
          </a:xfrm>
          <a:prstGeom prst="rect">
            <a:avLst/>
          </a:prstGeom>
          <a:noFill/>
        </p:spPr>
        <p:txBody>
          <a:bodyPr wrap="square" rtlCol="0">
            <a:spAutoFit/>
          </a:bodyPr>
          <a:lstStyle/>
          <a:p>
            <a:pPr>
              <a:lnSpc>
                <a:spcPts val="3600"/>
              </a:lnSpc>
            </a:pP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知识拓展</a:t>
            </a:r>
          </a:p>
          <a:p>
            <a:pPr>
              <a:lnSpc>
                <a:spcPts val="3600"/>
              </a:lnSpc>
            </a:pP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Would/ Do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you mind </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(one’s) doing </a:t>
            </a:r>
            <a:r>
              <a:rPr lang="en-US" altLang="zh-CN" sz="2200" b="1" dirty="0" err="1">
                <a:latin typeface="Times New Roman" panose="02020603050405020304" pitchFamily="18" charset="0"/>
                <a:ea typeface="楷体" panose="02010609060101010101" pitchFamily="49" charset="-122"/>
                <a:cs typeface="Times New Roman" panose="02020603050405020304" pitchFamily="18" charset="0"/>
              </a:rPr>
              <a:t>sth</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？意为“你介意（某人）做某事吗？”。回答时，若表示允许或不介意，</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常用 </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Certainly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not</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Of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course not</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Not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at all.</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；若表示介意或不希望对方做某事，</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常用 </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Sorry</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but</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Better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not</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等</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 例如：</a:t>
            </a:r>
          </a:p>
          <a:p>
            <a:pPr>
              <a:lnSpc>
                <a:spcPts val="3600"/>
              </a:lnSpc>
            </a:pP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Would you mind my opening the windows</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a:t>
            </a:r>
          </a:p>
          <a:p>
            <a:pPr>
              <a:lnSpc>
                <a:spcPts val="3600"/>
              </a:lnSpc>
            </a:pP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You’d better not.</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动作按钮: 后退或前一项 8">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33005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10" name="文本框 9"/>
          <p:cNvSpPr txBox="1"/>
          <p:nvPr/>
        </p:nvSpPr>
        <p:spPr>
          <a:xfrm>
            <a:off x="462785" y="1962693"/>
            <a:ext cx="5545076" cy="286232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9</a:t>
            </a:r>
            <a:r>
              <a:rPr lang="en-US" altLang="zh-CN" sz="2200" b="1" dirty="0" smtClean="0">
                <a:latin typeface="Times New Roman" panose="02020603050405020304" pitchFamily="18" charset="0"/>
                <a:cs typeface="Times New Roman" panose="02020603050405020304" pitchFamily="18" charset="0"/>
              </a:rPr>
              <a:t>. dream—__________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过去式</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过去分词）</a:t>
            </a:r>
          </a:p>
          <a:p>
            <a:pPr>
              <a:lnSpc>
                <a:spcPts val="3600"/>
              </a:lnSpc>
            </a:pPr>
            <a:r>
              <a:rPr lang="en-US" altLang="zh-CN" sz="2200" b="1" dirty="0">
                <a:latin typeface="Times New Roman" panose="02020603050405020304" pitchFamily="18" charset="0"/>
                <a:cs typeface="Times New Roman" panose="02020603050405020304" pitchFamily="18" charset="0"/>
              </a:rPr>
              <a:t>10</a:t>
            </a:r>
            <a:r>
              <a:rPr lang="en-US" altLang="zh-CN" sz="2200" b="1" dirty="0" smtClean="0">
                <a:latin typeface="Times New Roman" panose="02020603050405020304" pitchFamily="18" charset="0"/>
                <a:cs typeface="Times New Roman" panose="02020603050405020304" pitchFamily="18" charset="0"/>
              </a:rPr>
              <a:t>. please—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形容词，表示“</a:t>
            </a:r>
            <a:r>
              <a:rPr lang="zh-CN" altLang="en-US" sz="2200" b="1" dirty="0" smtClean="0">
                <a:latin typeface="Times New Roman" panose="02020603050405020304" pitchFamily="18" charset="0"/>
                <a:cs typeface="Times New Roman" panose="02020603050405020304" pitchFamily="18" charset="0"/>
              </a:rPr>
              <a:t>令</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zh-CN" altLang="en-US" sz="2200" b="1" dirty="0" smtClean="0">
                <a:latin typeface="Times New Roman" panose="02020603050405020304" pitchFamily="18" charset="0"/>
                <a:cs typeface="Times New Roman" panose="02020603050405020304" pitchFamily="18" charset="0"/>
              </a:rPr>
              <a:t>                                          人愉快的</a:t>
            </a:r>
            <a:r>
              <a:rPr lang="zh-CN" altLang="en-US" sz="2200" b="1" dirty="0">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形容词，表示“</a:t>
            </a:r>
            <a:r>
              <a:rPr lang="zh-CN" altLang="en-US" sz="2200" b="1" dirty="0" smtClean="0">
                <a:latin typeface="Times New Roman" panose="02020603050405020304" pitchFamily="18" charset="0"/>
                <a:cs typeface="Times New Roman" panose="02020603050405020304" pitchFamily="18" charset="0"/>
              </a:rPr>
              <a:t>高</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兴</a:t>
            </a:r>
            <a:r>
              <a:rPr lang="zh-CN" altLang="en-US" sz="2200" b="1" dirty="0">
                <a:latin typeface="Times New Roman" panose="02020603050405020304" pitchFamily="18" charset="0"/>
                <a:cs typeface="Times New Roman" panose="02020603050405020304" pitchFamily="18" charset="0"/>
              </a:rPr>
              <a:t>的”）</a:t>
            </a:r>
            <a:endParaRPr lang="en-US" altLang="zh-CN" sz="2200" b="1" dirty="0" smtClean="0">
              <a:latin typeface="Times New Roman" panose="02020603050405020304" pitchFamily="18" charset="0"/>
              <a:cs typeface="Times New Roman" panose="02020603050405020304" pitchFamily="18" charset="0"/>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9" name="文本框 1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4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6206167" y="1950974"/>
            <a:ext cx="5295007" cy="378565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Unit 4</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cook—</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动名词）</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write—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过去式）</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过去分词）</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名词，指人）</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success—</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smtClean="0">
                <a:latin typeface="Times New Roman" panose="02020603050405020304" pitchFamily="18" charset="0"/>
                <a:cs typeface="Times New Roman" panose="02020603050405020304" pitchFamily="18" charset="0"/>
              </a:rPr>
              <a:t>                —____________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副词）</a:t>
            </a:r>
          </a:p>
        </p:txBody>
      </p:sp>
      <p:sp>
        <p:nvSpPr>
          <p:cNvPr id="3" name="文本框 2"/>
          <p:cNvSpPr txBox="1"/>
          <p:nvPr/>
        </p:nvSpPr>
        <p:spPr>
          <a:xfrm>
            <a:off x="2016088" y="2028795"/>
            <a:ext cx="129999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dreamt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2080352" y="2471319"/>
            <a:ext cx="129999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pleasure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2049139" y="2918146"/>
            <a:ext cx="129999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pleasant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8" name="文本框 27"/>
          <p:cNvSpPr txBox="1"/>
          <p:nvPr/>
        </p:nvSpPr>
        <p:spPr>
          <a:xfrm>
            <a:off x="2080352" y="3832733"/>
            <a:ext cx="129999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pleased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7553680" y="2450057"/>
            <a:ext cx="129999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cooking</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7734955" y="2940706"/>
            <a:ext cx="129999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wrote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7621055" y="3370402"/>
            <a:ext cx="129999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written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7734955" y="3847024"/>
            <a:ext cx="129999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writer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7811958" y="4298360"/>
            <a:ext cx="129999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succeed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7706080" y="4756931"/>
            <a:ext cx="154379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successful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7742195" y="5187145"/>
            <a:ext cx="175555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successfully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333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Effect transition="in" filter="fade">
                                      <p:cBhvr>
                                        <p:cTn id="31" dur="1000"/>
                                        <p:tgtEl>
                                          <p:spTgt spid="12">
                                            <p:txEl>
                                              <p:pRg st="0" end="0"/>
                                            </p:txEl>
                                          </p:spTgt>
                                        </p:tgtEl>
                                      </p:cBhvr>
                                    </p:animEffect>
                                    <p:anim calcmode="lin" valueType="num">
                                      <p:cBhvr>
                                        <p:cTn id="32"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1000"/>
                                        <p:tgtEl>
                                          <p:spTgt spid="20"/>
                                        </p:tgtEl>
                                      </p:cBhvr>
                                    </p:animEffect>
                                    <p:anim calcmode="lin" valueType="num">
                                      <p:cBhvr>
                                        <p:cTn id="66" dur="1000" fill="hold"/>
                                        <p:tgtEl>
                                          <p:spTgt spid="20"/>
                                        </p:tgtEl>
                                        <p:attrNameLst>
                                          <p:attrName>ppt_x</p:attrName>
                                        </p:attrNameLst>
                                      </p:cBhvr>
                                      <p:tavLst>
                                        <p:tav tm="0">
                                          <p:val>
                                            <p:strVal val="#ppt_x"/>
                                          </p:val>
                                        </p:tav>
                                        <p:tav tm="100000">
                                          <p:val>
                                            <p:strVal val="#ppt_x"/>
                                          </p:val>
                                        </p:tav>
                                      </p:tavLst>
                                    </p:anim>
                                    <p:anim calcmode="lin" valueType="num">
                                      <p:cBhvr>
                                        <p:cTn id="6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p:bldP spid="27" grpId="0"/>
      <p:bldP spid="28" grpId="0"/>
      <p:bldP spid="13" grpId="0"/>
      <p:bldP spid="14" grpId="0"/>
      <p:bldP spid="15" grpId="0"/>
      <p:bldP spid="16" grpId="0"/>
      <p:bldP spid="17"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10" name="文本框 9"/>
          <p:cNvSpPr txBox="1"/>
          <p:nvPr/>
        </p:nvSpPr>
        <p:spPr>
          <a:xfrm>
            <a:off x="462785" y="1962693"/>
            <a:ext cx="5545076" cy="286232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translate—__________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know—</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smtClean="0">
                <a:latin typeface="Times New Roman" panose="02020603050405020304" pitchFamily="18" charset="0"/>
                <a:cs typeface="Times New Roman" panose="02020603050405020304" pitchFamily="18" charset="0"/>
              </a:rPr>
              <a:t>             —______________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6</a:t>
            </a:r>
            <a:r>
              <a:rPr lang="en-US" altLang="zh-CN" sz="2200" b="1" dirty="0" smtClean="0">
                <a:latin typeface="Times New Roman" panose="02020603050405020304" pitchFamily="18" charset="0"/>
                <a:cs typeface="Times New Roman" panose="02020603050405020304" pitchFamily="18" charset="0"/>
              </a:rPr>
              <a:t>. able—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反义词）</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a:latin typeface="Times New Roman" panose="02020603050405020304" pitchFamily="18" charset="0"/>
                <a:cs typeface="Times New Roman" panose="02020603050405020304" pitchFamily="18" charset="0"/>
              </a:rPr>
              <a:t>7</a:t>
            </a:r>
            <a:r>
              <a:rPr lang="en-US" altLang="zh-CN" sz="2200" b="1" dirty="0" smtClean="0">
                <a:latin typeface="Times New Roman" panose="02020603050405020304" pitchFamily="18" charset="0"/>
                <a:cs typeface="Times New Roman" panose="02020603050405020304" pitchFamily="18" charset="0"/>
              </a:rPr>
              <a:t>. confident—</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endParaRPr lang="en-US" altLang="zh-CN" sz="2200" b="1" dirty="0" smtClean="0">
              <a:latin typeface="Times New Roman" panose="02020603050405020304" pitchFamily="18" charset="0"/>
              <a:cs typeface="Times New Roman" panose="02020603050405020304" pitchFamily="18" charset="0"/>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9" name="文本框 1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5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6206167" y="1950974"/>
            <a:ext cx="5295007" cy="1015663"/>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8</a:t>
            </a:r>
            <a:r>
              <a:rPr lang="en-US" altLang="zh-CN" sz="2200" b="1" dirty="0" smtClean="0">
                <a:latin typeface="Times New Roman" panose="02020603050405020304" pitchFamily="18" charset="0"/>
                <a:cs typeface="Times New Roman" panose="02020603050405020304" pitchFamily="18" charset="0"/>
              </a:rPr>
              <a:t>. class—</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p:txBody>
      </p:sp>
      <p:sp>
        <p:nvSpPr>
          <p:cNvPr id="2" name="文本框 1"/>
          <p:cNvSpPr txBox="1"/>
          <p:nvPr/>
        </p:nvSpPr>
        <p:spPr>
          <a:xfrm>
            <a:off x="2117559" y="2037543"/>
            <a:ext cx="155929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translation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1714530" y="2468430"/>
            <a:ext cx="155929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knowledge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1754264" y="2928585"/>
            <a:ext cx="214680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knowledgeable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1838054" y="3397972"/>
            <a:ext cx="155929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unable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4" name="文本框 23"/>
          <p:cNvSpPr txBox="1"/>
          <p:nvPr/>
        </p:nvSpPr>
        <p:spPr>
          <a:xfrm>
            <a:off x="1838054" y="3843161"/>
            <a:ext cx="113615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ability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2213809" y="4325276"/>
            <a:ext cx="155929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confidence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9" name="文本框 28"/>
          <p:cNvSpPr txBox="1"/>
          <p:nvPr/>
        </p:nvSpPr>
        <p:spPr>
          <a:xfrm>
            <a:off x="7574711" y="1950974"/>
            <a:ext cx="155929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classic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0" name="文本框 29"/>
          <p:cNvSpPr txBox="1"/>
          <p:nvPr/>
        </p:nvSpPr>
        <p:spPr>
          <a:xfrm>
            <a:off x="7526585" y="2458805"/>
            <a:ext cx="155929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classical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4647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1000" fill="hold"/>
                                        <p:tgtEl>
                                          <p:spTgt spid="2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22" grpId="0"/>
      <p:bldP spid="23" grpId="0"/>
      <p:bldP spid="24" grpId="0"/>
      <p:bldP spid="25"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95700" y="1703676"/>
            <a:ext cx="5199072" cy="3785652"/>
          </a:xfrm>
          <a:prstGeom prst="rect">
            <a:avLst/>
          </a:prstGeom>
          <a:noFill/>
        </p:spPr>
        <p:txBody>
          <a:bodyPr wrap="square" rtlCol="0">
            <a:spAutoFit/>
          </a:bodyPr>
          <a:lstStyle/>
          <a:p>
            <a:pPr>
              <a:lnSpc>
                <a:spcPts val="3600"/>
              </a:lnSpc>
            </a:pPr>
            <a:r>
              <a:rPr lang="zh-CN" altLang="en-US" sz="2200" b="1" dirty="0">
                <a:latin typeface="华文中宋" panose="02010600040101010101" pitchFamily="2" charset="-122"/>
                <a:ea typeface="华文中宋" panose="02010600040101010101" pitchFamily="2" charset="-122"/>
                <a:cs typeface="Times New Roman" panose="02020603050405020304" pitchFamily="18" charset="0"/>
              </a:rPr>
              <a:t>二</a:t>
            </a:r>
            <a:r>
              <a:rPr lang="zh-CN" altLang="en-US" sz="2200" b="1" dirty="0" smtClean="0">
                <a:latin typeface="华文中宋" panose="02010600040101010101" pitchFamily="2" charset="-122"/>
                <a:ea typeface="华文中宋" panose="02010600040101010101" pitchFamily="2" charset="-122"/>
                <a:cs typeface="Times New Roman" panose="02020603050405020304" pitchFamily="18" charset="0"/>
              </a:rPr>
              <a:t>、重点短语</a:t>
            </a:r>
            <a:endParaRPr lang="en-US" altLang="zh-CN" sz="2200" b="1" dirty="0" smtClean="0">
              <a:latin typeface="华文中宋" panose="02010600040101010101" pitchFamily="2" charset="-122"/>
              <a:ea typeface="华文中宋" panose="02010600040101010101" pitchFamily="2" charset="-122"/>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Unit </a:t>
            </a:r>
            <a:r>
              <a:rPr lang="en-US" altLang="zh-CN" sz="2200" b="1" dirty="0">
                <a:latin typeface="Times New Roman" panose="02020603050405020304" pitchFamily="18" charset="0"/>
                <a:cs typeface="Times New Roman" panose="02020603050405020304" pitchFamily="18" charset="0"/>
              </a:rPr>
              <a:t>3</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my ________  </a:t>
            </a:r>
            <a:r>
              <a:rPr lang="zh-CN" altLang="en-US" sz="2200" b="1" dirty="0" smtClean="0">
                <a:latin typeface="Times New Roman" panose="02020603050405020304" pitchFamily="18" charset="0"/>
                <a:cs typeface="Times New Roman" panose="02020603050405020304" pitchFamily="18" charset="0"/>
              </a:rPr>
              <a:t>不客气</a:t>
            </a:r>
            <a:r>
              <a:rPr lang="zh-CN" altLang="en-US" sz="2200" b="1" dirty="0">
                <a:latin typeface="Times New Roman" panose="02020603050405020304" pitchFamily="18" charset="0"/>
                <a:cs typeface="Times New Roman" panose="02020603050405020304" pitchFamily="18" charset="0"/>
              </a:rPr>
              <a:t>，很乐意效劳</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so ________ ________ </a:t>
            </a:r>
            <a:r>
              <a:rPr lang="en-US" altLang="zh-CN" sz="2200" b="1" dirty="0" err="1" smtClean="0">
                <a:latin typeface="Times New Roman" panose="02020603050405020304" pitchFamily="18" charset="0"/>
                <a:cs typeface="Times New Roman" panose="02020603050405020304" pitchFamily="18" charset="0"/>
              </a:rPr>
              <a:t>sth</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mn-ea"/>
                <a:cs typeface="Times New Roman" panose="02020603050405020304" pitchFamily="18" charset="0"/>
              </a:rPr>
              <a:t>关于</a:t>
            </a:r>
            <a:r>
              <a:rPr lang="en-US" altLang="zh-CN" sz="2200" b="1" dirty="0" smtClean="0">
                <a:latin typeface="+mn-ea"/>
                <a:cs typeface="Times New Roman" panose="02020603050405020304" pitchFamily="18" charset="0"/>
              </a:rPr>
              <a:t>……</a:t>
            </a:r>
          </a:p>
          <a:p>
            <a:pPr>
              <a:lnSpc>
                <a:spcPts val="3600"/>
              </a:lnSpc>
            </a:pPr>
            <a:r>
              <a:rPr lang="en-US" altLang="zh-CN" sz="2200" b="1" dirty="0">
                <a:latin typeface="+mn-ea"/>
                <a:cs typeface="Times New Roman" panose="02020603050405020304" pitchFamily="18" charset="0"/>
              </a:rPr>
              <a:t>  </a:t>
            </a:r>
            <a:r>
              <a:rPr lang="zh-CN" altLang="en-US" sz="2200" b="1" dirty="0" smtClean="0">
                <a:latin typeface="+mn-ea"/>
                <a:cs typeface="Times New Roman" panose="02020603050405020304" pitchFamily="18" charset="0"/>
              </a:rPr>
              <a:t>就</a:t>
            </a:r>
            <a:r>
              <a:rPr lang="zh-CN" altLang="en-US" sz="2200" b="1" dirty="0">
                <a:latin typeface="+mn-ea"/>
                <a:cs typeface="Times New Roman" panose="02020603050405020304" pitchFamily="18" charset="0"/>
              </a:rPr>
              <a:t>讲这么多，</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到此为止</a:t>
            </a:r>
          </a:p>
          <a:p>
            <a:pPr>
              <a:lnSpc>
                <a:spcPts val="3600"/>
              </a:lnSpc>
            </a:pPr>
            <a:r>
              <a:rPr lang="en-US" altLang="zh-CN" sz="2200" b="1" dirty="0">
                <a:latin typeface="Times New Roman" panose="02020603050405020304" pitchFamily="18" charset="0"/>
                <a:cs typeface="Times New Roman" panose="02020603050405020304" pitchFamily="18" charset="0"/>
              </a:rPr>
              <a:t>3. ________ </a:t>
            </a:r>
            <a:r>
              <a:rPr lang="en-US" altLang="zh-CN" sz="2200" b="1" dirty="0" smtClean="0">
                <a:latin typeface="Times New Roman" panose="02020603050405020304" pitchFamily="18" charset="0"/>
                <a:cs typeface="Times New Roman" panose="02020603050405020304" pitchFamily="18" charset="0"/>
              </a:rPr>
              <a:t>with </a:t>
            </a:r>
            <a:r>
              <a:rPr lang="en-US" altLang="zh-CN" sz="2200" b="1" dirty="0">
                <a:latin typeface="Times New Roman" panose="02020603050405020304" pitchFamily="18" charset="0"/>
                <a:cs typeface="Times New Roman" panose="02020603050405020304" pitchFamily="18" charset="0"/>
              </a:rPr>
              <a:t>sb</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和</a:t>
            </a:r>
            <a:r>
              <a:rPr lang="zh-CN" altLang="en-US" sz="2200" b="1" dirty="0">
                <a:latin typeface="Times New Roman" panose="02020603050405020304" pitchFamily="18" charset="0"/>
                <a:cs typeface="Times New Roman" panose="02020603050405020304" pitchFamily="18" charset="0"/>
              </a:rPr>
              <a:t>某人交谈</a:t>
            </a:r>
          </a:p>
          <a:p>
            <a:pPr>
              <a:lnSpc>
                <a:spcPts val="3600"/>
              </a:lnSpc>
            </a:pPr>
            <a:r>
              <a:rPr lang="en-US" altLang="zh-CN" sz="2200" b="1" dirty="0">
                <a:latin typeface="Times New Roman" panose="02020603050405020304" pitchFamily="18" charset="0"/>
                <a:cs typeface="Times New Roman" panose="02020603050405020304" pitchFamily="18" charset="0"/>
              </a:rPr>
              <a:t>4. ________ </a:t>
            </a:r>
            <a:r>
              <a:rPr lang="en-US" altLang="zh-CN" sz="2200" b="1" dirty="0" smtClean="0">
                <a:latin typeface="Times New Roman" panose="02020603050405020304" pitchFamily="18" charset="0"/>
                <a:cs typeface="Times New Roman" panose="02020603050405020304" pitchFamily="18" charset="0"/>
              </a:rPr>
              <a:t>the </a:t>
            </a:r>
            <a:r>
              <a:rPr lang="en-US" altLang="zh-CN" sz="2200" b="1" dirty="0">
                <a:latin typeface="Times New Roman" panose="02020603050405020304" pitchFamily="18" charset="0"/>
                <a:cs typeface="Times New Roman" panose="02020603050405020304" pitchFamily="18" charset="0"/>
              </a:rPr>
              <a:t>________</a:t>
            </a:r>
            <a:r>
              <a:rPr lang="en-US" altLang="zh-CN" sz="2200" b="1" dirty="0" smtClean="0">
                <a:latin typeface="Times New Roman" panose="02020603050405020304" pitchFamily="18" charset="0"/>
                <a:cs typeface="Times New Roman" panose="02020603050405020304" pitchFamily="18" charset="0"/>
              </a:rPr>
              <a:t> of  </a:t>
            </a:r>
            <a:r>
              <a:rPr lang="zh-CN" altLang="en-US" sz="2200" b="1" dirty="0" smtClean="0">
                <a:latin typeface="+mn-ea"/>
                <a:cs typeface="Times New Roman" panose="02020603050405020304" pitchFamily="18" charset="0"/>
              </a:rPr>
              <a:t>在</a:t>
            </a:r>
            <a:r>
              <a:rPr lang="en-US" altLang="zh-CN" sz="2200" b="1" dirty="0" smtClean="0">
                <a:latin typeface="+mn-ea"/>
                <a:cs typeface="Times New Roman" panose="02020603050405020304" pitchFamily="18" charset="0"/>
              </a:rPr>
              <a:t>……</a:t>
            </a:r>
            <a:r>
              <a:rPr lang="zh-CN" altLang="en-US" sz="2200" b="1" dirty="0">
                <a:latin typeface="+mn-ea"/>
                <a:cs typeface="Times New Roman" panose="02020603050405020304" pitchFamily="18" charset="0"/>
              </a:rPr>
              <a:t>的</a:t>
            </a:r>
            <a:endParaRPr lang="en-US" altLang="zh-CN" sz="2200" b="1" dirty="0" smtClean="0">
              <a:latin typeface="+mn-ea"/>
              <a:cs typeface="Times New Roman" panose="02020603050405020304" pitchFamily="18" charset="0"/>
            </a:endParaRPr>
          </a:p>
          <a:p>
            <a:pPr>
              <a:lnSpc>
                <a:spcPts val="3600"/>
              </a:lnSpc>
            </a:pPr>
            <a:r>
              <a:rPr lang="zh-CN" altLang="en-US" sz="2200" b="1" dirty="0" smtClean="0">
                <a:latin typeface="+mn-ea"/>
                <a:cs typeface="Times New Roman" panose="02020603050405020304" pitchFamily="18" charset="0"/>
              </a:rPr>
              <a:t>  中心</a:t>
            </a:r>
            <a:endParaRPr lang="zh-CN" altLang="en-US" sz="2200" b="1" dirty="0">
              <a:latin typeface="+mn-ea"/>
              <a:cs typeface="Times New Roman" panose="02020603050405020304" pitchFamily="18"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1" name="文本框 10"/>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6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961246" y="2620488"/>
            <a:ext cx="5617946" cy="1477328"/>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5. ________ </a:t>
            </a:r>
            <a:r>
              <a:rPr lang="en-US" altLang="zh-CN" sz="2200" b="1" dirty="0" smtClean="0">
                <a:latin typeface="Times New Roman" panose="02020603050405020304" pitchFamily="18" charset="0"/>
                <a:cs typeface="Times New Roman" panose="02020603050405020304" pitchFamily="18" charset="0"/>
              </a:rPr>
              <a:t>of  </a:t>
            </a:r>
            <a:r>
              <a:rPr lang="zh-CN" altLang="en-US" sz="2200" b="1" dirty="0" smtClean="0">
                <a:latin typeface="Times New Roman" panose="02020603050405020304" pitchFamily="18" charset="0"/>
                <a:cs typeface="Times New Roman" panose="02020603050405020304" pitchFamily="18" charset="0"/>
              </a:rPr>
              <a:t>听说</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6. ________ </a:t>
            </a:r>
            <a:r>
              <a:rPr lang="en-US" altLang="zh-CN" sz="2200" b="1" dirty="0" smtClean="0">
                <a:latin typeface="Times New Roman" panose="02020603050405020304" pitchFamily="18" charset="0"/>
                <a:cs typeface="Times New Roman" panose="02020603050405020304" pitchFamily="18" charset="0"/>
              </a:rPr>
              <a:t>of/ about  </a:t>
            </a:r>
            <a:r>
              <a:rPr lang="zh-CN" altLang="en-US" sz="2200" b="1" dirty="0" smtClean="0">
                <a:latin typeface="Times New Roman" panose="02020603050405020304" pitchFamily="18" charset="0"/>
                <a:cs typeface="Times New Roman" panose="02020603050405020304" pitchFamily="18" charset="0"/>
              </a:rPr>
              <a:t>梦想</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7</a:t>
            </a:r>
            <a:r>
              <a:rPr lang="en-US" altLang="zh-CN" sz="2200" b="1" dirty="0" smtClean="0">
                <a:latin typeface="Times New Roman" panose="02020603050405020304" pitchFamily="18" charset="0"/>
                <a:cs typeface="Times New Roman" panose="02020603050405020304" pitchFamily="18" charset="0"/>
              </a:rPr>
              <a:t>. be </a:t>
            </a:r>
            <a:r>
              <a:rPr lang="en-US" altLang="zh-CN" sz="2200" b="1" dirty="0">
                <a:latin typeface="Times New Roman" panose="02020603050405020304" pitchFamily="18" charset="0"/>
                <a:cs typeface="Times New Roman" panose="02020603050405020304" pitchFamily="18" charset="0"/>
              </a:rPr>
              <a:t>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up </a:t>
            </a:r>
            <a:r>
              <a:rPr lang="en-US" altLang="zh-CN" sz="2200" b="1" dirty="0" smtClean="0">
                <a:latin typeface="Times New Roman" panose="02020603050405020304" pitchFamily="18" charset="0"/>
                <a:cs typeface="Times New Roman" panose="02020603050405020304" pitchFamily="18" charset="0"/>
              </a:rPr>
              <a:t>________  </a:t>
            </a:r>
            <a:r>
              <a:rPr lang="zh-CN" altLang="en-US" sz="2200" b="1" dirty="0">
                <a:latin typeface="+mn-ea"/>
                <a:cs typeface="Times New Roman" panose="02020603050405020304" pitchFamily="18" charset="0"/>
              </a:rPr>
              <a:t>由</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组成</a:t>
            </a:r>
          </a:p>
        </p:txBody>
      </p:sp>
      <p:sp>
        <p:nvSpPr>
          <p:cNvPr id="3" name="文本框 2"/>
          <p:cNvSpPr txBox="1"/>
          <p:nvPr/>
        </p:nvSpPr>
        <p:spPr>
          <a:xfrm>
            <a:off x="1280159" y="2668613"/>
            <a:ext cx="138603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pleasure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5" name="文本框 34"/>
          <p:cNvSpPr txBox="1"/>
          <p:nvPr/>
        </p:nvSpPr>
        <p:spPr>
          <a:xfrm>
            <a:off x="1318659" y="3138000"/>
            <a:ext cx="138603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much</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6" name="文本框 35"/>
          <p:cNvSpPr txBox="1"/>
          <p:nvPr/>
        </p:nvSpPr>
        <p:spPr>
          <a:xfrm>
            <a:off x="2704697" y="3138000"/>
            <a:ext cx="138603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of</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7" name="文本框 36"/>
          <p:cNvSpPr txBox="1"/>
          <p:nvPr/>
        </p:nvSpPr>
        <p:spPr>
          <a:xfrm>
            <a:off x="1028298" y="4044023"/>
            <a:ext cx="138603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chat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8" name="文本框 37"/>
          <p:cNvSpPr txBox="1"/>
          <p:nvPr/>
        </p:nvSpPr>
        <p:spPr>
          <a:xfrm>
            <a:off x="1211178" y="4513053"/>
            <a:ext cx="138603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in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9" name="文本框 38"/>
          <p:cNvSpPr txBox="1"/>
          <p:nvPr/>
        </p:nvSpPr>
        <p:spPr>
          <a:xfrm>
            <a:off x="2597216" y="4503428"/>
            <a:ext cx="1386038" cy="430887"/>
          </a:xfrm>
          <a:prstGeom prst="rect">
            <a:avLst/>
          </a:prstGeom>
          <a:noFill/>
        </p:spPr>
        <p:txBody>
          <a:bodyPr wrap="square" rtlCol="0">
            <a:spAutoFit/>
          </a:bodyPr>
          <a:lstStyle/>
          <a:p>
            <a:r>
              <a:rPr lang="en-US" altLang="zh-CN" sz="2200" b="1" dirty="0" err="1" smtClean="0">
                <a:solidFill>
                  <a:srgbClr val="FF0000"/>
                </a:solidFill>
                <a:latin typeface="Times New Roman" panose="02020603050405020304" pitchFamily="18" charset="0"/>
                <a:cs typeface="Times New Roman" panose="02020603050405020304" pitchFamily="18" charset="0"/>
              </a:rPr>
              <a:t>centre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0" name="文本框 39"/>
          <p:cNvSpPr txBox="1"/>
          <p:nvPr/>
        </p:nvSpPr>
        <p:spPr>
          <a:xfrm>
            <a:off x="6516040" y="2687863"/>
            <a:ext cx="138603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hear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1" name="文本框 40"/>
          <p:cNvSpPr txBox="1"/>
          <p:nvPr/>
        </p:nvSpPr>
        <p:spPr>
          <a:xfrm>
            <a:off x="6387791" y="3138000"/>
            <a:ext cx="138603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dream</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2" name="文本框 41"/>
          <p:cNvSpPr txBox="1"/>
          <p:nvPr/>
        </p:nvSpPr>
        <p:spPr>
          <a:xfrm>
            <a:off x="6857825" y="3603511"/>
            <a:ext cx="138603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made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3" name="文本框 42"/>
          <p:cNvSpPr txBox="1"/>
          <p:nvPr/>
        </p:nvSpPr>
        <p:spPr>
          <a:xfrm>
            <a:off x="8532708" y="3606127"/>
            <a:ext cx="138603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of</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665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7">
                                            <p:txEl>
                                              <p:pRg st="0" end="0"/>
                                            </p:txEl>
                                          </p:spTgt>
                                        </p:tgtEl>
                                        <p:attrNameLst>
                                          <p:attrName>style.visibility</p:attrName>
                                        </p:attrNameLst>
                                      </p:cBhvr>
                                      <p:to>
                                        <p:strVal val="visible"/>
                                      </p:to>
                                    </p:set>
                                    <p:animEffect transition="in" filter="fade">
                                      <p:cBhvr>
                                        <p:cTn id="26" dur="1000"/>
                                        <p:tgtEl>
                                          <p:spTgt spid="37">
                                            <p:txEl>
                                              <p:pRg st="0" end="0"/>
                                            </p:txEl>
                                          </p:spTgt>
                                        </p:tgtEl>
                                      </p:cBhvr>
                                    </p:animEffect>
                                    <p:anim calcmode="lin" valueType="num">
                                      <p:cBhvr>
                                        <p:cTn id="27" dur="10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1000"/>
                                        <p:tgtEl>
                                          <p:spTgt spid="38"/>
                                        </p:tgtEl>
                                      </p:cBhvr>
                                    </p:animEffect>
                                    <p:anim calcmode="lin" valueType="num">
                                      <p:cBhvr>
                                        <p:cTn id="34" dur="1000" fill="hold"/>
                                        <p:tgtEl>
                                          <p:spTgt spid="38"/>
                                        </p:tgtEl>
                                        <p:attrNameLst>
                                          <p:attrName>ppt_x</p:attrName>
                                        </p:attrNameLst>
                                      </p:cBhvr>
                                      <p:tavLst>
                                        <p:tav tm="0">
                                          <p:val>
                                            <p:strVal val="#ppt_x"/>
                                          </p:val>
                                        </p:tav>
                                        <p:tav tm="100000">
                                          <p:val>
                                            <p:strVal val="#ppt_x"/>
                                          </p:val>
                                        </p:tav>
                                      </p:tavLst>
                                    </p:anim>
                                    <p:anim calcmode="lin" valueType="num">
                                      <p:cBhvr>
                                        <p:cTn id="35" dur="1000" fill="hold"/>
                                        <p:tgtEl>
                                          <p:spTgt spid="3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1000"/>
                                        <p:tgtEl>
                                          <p:spTgt spid="39"/>
                                        </p:tgtEl>
                                      </p:cBhvr>
                                    </p:animEffect>
                                    <p:anim calcmode="lin" valueType="num">
                                      <p:cBhvr>
                                        <p:cTn id="39" dur="1000" fill="hold"/>
                                        <p:tgtEl>
                                          <p:spTgt spid="39"/>
                                        </p:tgtEl>
                                        <p:attrNameLst>
                                          <p:attrName>ppt_x</p:attrName>
                                        </p:attrNameLst>
                                      </p:cBhvr>
                                      <p:tavLst>
                                        <p:tav tm="0">
                                          <p:val>
                                            <p:strVal val="#ppt_x"/>
                                          </p:val>
                                        </p:tav>
                                        <p:tav tm="100000">
                                          <p:val>
                                            <p:strVal val="#ppt_x"/>
                                          </p:val>
                                        </p:tav>
                                      </p:tavLst>
                                    </p:anim>
                                    <p:anim calcmode="lin" valueType="num">
                                      <p:cBhvr>
                                        <p:cTn id="4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1000"/>
                                        <p:tgtEl>
                                          <p:spTgt spid="40"/>
                                        </p:tgtEl>
                                      </p:cBhvr>
                                    </p:animEffect>
                                    <p:anim calcmode="lin" valueType="num">
                                      <p:cBhvr>
                                        <p:cTn id="46" dur="1000" fill="hold"/>
                                        <p:tgtEl>
                                          <p:spTgt spid="40"/>
                                        </p:tgtEl>
                                        <p:attrNameLst>
                                          <p:attrName>ppt_x</p:attrName>
                                        </p:attrNameLst>
                                      </p:cBhvr>
                                      <p:tavLst>
                                        <p:tav tm="0">
                                          <p:val>
                                            <p:strVal val="#ppt_x"/>
                                          </p:val>
                                        </p:tav>
                                        <p:tav tm="100000">
                                          <p:val>
                                            <p:strVal val="#ppt_x"/>
                                          </p:val>
                                        </p:tav>
                                      </p:tavLst>
                                    </p:anim>
                                    <p:anim calcmode="lin" valueType="num">
                                      <p:cBhvr>
                                        <p:cTn id="4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1000"/>
                                        <p:tgtEl>
                                          <p:spTgt spid="42"/>
                                        </p:tgtEl>
                                      </p:cBhvr>
                                    </p:animEffect>
                                    <p:anim calcmode="lin" valueType="num">
                                      <p:cBhvr>
                                        <p:cTn id="60" dur="1000" fill="hold"/>
                                        <p:tgtEl>
                                          <p:spTgt spid="42"/>
                                        </p:tgtEl>
                                        <p:attrNameLst>
                                          <p:attrName>ppt_x</p:attrName>
                                        </p:attrNameLst>
                                      </p:cBhvr>
                                      <p:tavLst>
                                        <p:tav tm="0">
                                          <p:val>
                                            <p:strVal val="#ppt_x"/>
                                          </p:val>
                                        </p:tav>
                                        <p:tav tm="100000">
                                          <p:val>
                                            <p:strVal val="#ppt_x"/>
                                          </p:val>
                                        </p:tav>
                                      </p:tavLst>
                                    </p:anim>
                                    <p:anim calcmode="lin" valueType="num">
                                      <p:cBhvr>
                                        <p:cTn id="61" dur="1000" fill="hold"/>
                                        <p:tgtEl>
                                          <p:spTgt spid="4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1000"/>
                                        <p:tgtEl>
                                          <p:spTgt spid="43"/>
                                        </p:tgtEl>
                                      </p:cBhvr>
                                    </p:animEffect>
                                    <p:anim calcmode="lin" valueType="num">
                                      <p:cBhvr>
                                        <p:cTn id="65" dur="1000" fill="hold"/>
                                        <p:tgtEl>
                                          <p:spTgt spid="43"/>
                                        </p:tgtEl>
                                        <p:attrNameLst>
                                          <p:attrName>ppt_x</p:attrName>
                                        </p:attrNameLst>
                                      </p:cBhvr>
                                      <p:tavLst>
                                        <p:tav tm="0">
                                          <p:val>
                                            <p:strVal val="#ppt_x"/>
                                          </p:val>
                                        </p:tav>
                                        <p:tav tm="100000">
                                          <p:val>
                                            <p:strVal val="#ppt_x"/>
                                          </p:val>
                                        </p:tav>
                                      </p:tavLst>
                                    </p:anim>
                                    <p:anim calcmode="lin" valueType="num">
                                      <p:cBhvr>
                                        <p:cTn id="6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5" grpId="0"/>
      <p:bldP spid="36" grpId="0"/>
      <p:bldP spid="38" grpId="0"/>
      <p:bldP spid="39" grpId="0"/>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1" name="文本框 10"/>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7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90347" y="1946735"/>
            <a:ext cx="5319566" cy="286232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Unit 4</a:t>
            </a:r>
          </a:p>
          <a:p>
            <a:pPr>
              <a:lnSpc>
                <a:spcPts val="3600"/>
              </a:lnSpc>
            </a:pPr>
            <a:r>
              <a:rPr lang="en-US" altLang="zh-CN" sz="2200" b="1" dirty="0">
                <a:latin typeface="Times New Roman" panose="02020603050405020304" pitchFamily="18" charset="0"/>
                <a:cs typeface="Times New Roman" panose="02020603050405020304" pitchFamily="18" charset="0"/>
              </a:rPr>
              <a:t>1. </a:t>
            </a:r>
            <a:r>
              <a:rPr lang="en-US" altLang="zh-CN" sz="2200" b="1" dirty="0" smtClean="0">
                <a:latin typeface="Times New Roman" panose="02020603050405020304" pitchFamily="18" charset="0"/>
                <a:cs typeface="Times New Roman" panose="02020603050405020304" pitchFamily="18" charset="0"/>
              </a:rPr>
              <a:t>________ over  </a:t>
            </a:r>
            <a:r>
              <a:rPr lang="zh-CN" altLang="en-US" sz="2200" b="1" dirty="0" smtClean="0">
                <a:latin typeface="Times New Roman" panose="02020603050405020304" pitchFamily="18" charset="0"/>
                <a:cs typeface="Times New Roman" panose="02020603050405020304" pitchFamily="18" charset="0"/>
              </a:rPr>
              <a:t>摔倒</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2. ________ </a:t>
            </a:r>
            <a:r>
              <a:rPr lang="en-US" altLang="zh-CN" sz="2200" b="1" dirty="0" smtClean="0">
                <a:latin typeface="Times New Roman" panose="02020603050405020304" pitchFamily="18" charset="0"/>
                <a:cs typeface="Times New Roman" panose="02020603050405020304" pitchFamily="18" charset="0"/>
              </a:rPr>
              <a:t>a ________  </a:t>
            </a:r>
            <a:r>
              <a:rPr lang="zh-CN" altLang="en-US" sz="2200" b="1" dirty="0">
                <a:latin typeface="Times New Roman" panose="02020603050405020304" pitchFamily="18" charset="0"/>
                <a:cs typeface="Times New Roman" panose="02020603050405020304" pitchFamily="18" charset="0"/>
              </a:rPr>
              <a:t>每次，依次</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so ________  </a:t>
            </a:r>
            <a:r>
              <a:rPr lang="zh-CN" altLang="en-US" sz="2200" b="1" dirty="0">
                <a:latin typeface="Times New Roman" panose="02020603050405020304" pitchFamily="18" charset="0"/>
                <a:cs typeface="Times New Roman" panose="02020603050405020304" pitchFamily="18" charset="0"/>
              </a:rPr>
              <a:t>到目前为止</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be ________ ________  </a:t>
            </a:r>
            <a:r>
              <a:rPr lang="zh-CN" altLang="en-US" sz="2200" b="1" dirty="0">
                <a:latin typeface="Times New Roman" panose="02020603050405020304" pitchFamily="18" charset="0"/>
                <a:cs typeface="Times New Roman" panose="02020603050405020304" pitchFamily="18" charset="0"/>
              </a:rPr>
              <a:t>筋疲力尽</a:t>
            </a:r>
          </a:p>
          <a:p>
            <a:pPr>
              <a:lnSpc>
                <a:spcPts val="3600"/>
              </a:lnSpc>
            </a:pPr>
            <a:r>
              <a:rPr lang="en-US" altLang="zh-CN" sz="2200" b="1" dirty="0">
                <a:latin typeface="Times New Roman" panose="02020603050405020304" pitchFamily="18" charset="0"/>
                <a:cs typeface="Times New Roman" panose="02020603050405020304" pitchFamily="18" charset="0"/>
              </a:rPr>
              <a:t>5. ________ </a:t>
            </a:r>
            <a:r>
              <a:rPr lang="en-US" altLang="zh-CN" sz="2200" b="1" dirty="0" smtClean="0">
                <a:latin typeface="Times New Roman" panose="02020603050405020304" pitchFamily="18" charset="0"/>
                <a:cs typeface="Times New Roman" panose="02020603050405020304" pitchFamily="18" charset="0"/>
              </a:rPr>
              <a:t>in  </a:t>
            </a:r>
            <a:r>
              <a:rPr lang="zh-CN" altLang="en-US" sz="2200" b="1" dirty="0">
                <a:latin typeface="Times New Roman" panose="02020603050405020304" pitchFamily="18" charset="0"/>
                <a:cs typeface="Times New Roman" panose="02020603050405020304" pitchFamily="18" charset="0"/>
              </a:rPr>
              <a:t>上交</a:t>
            </a:r>
          </a:p>
        </p:txBody>
      </p:sp>
      <p:sp>
        <p:nvSpPr>
          <p:cNvPr id="24" name="文本框 23"/>
          <p:cNvSpPr txBox="1"/>
          <p:nvPr/>
        </p:nvSpPr>
        <p:spPr>
          <a:xfrm>
            <a:off x="6279266" y="2379870"/>
            <a:ext cx="5645972" cy="2862322"/>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6. on ________  </a:t>
            </a:r>
            <a:r>
              <a:rPr lang="zh-CN" altLang="en-US" sz="2200" b="1" dirty="0">
                <a:latin typeface="Times New Roman" panose="02020603050405020304" pitchFamily="18" charset="0"/>
                <a:cs typeface="Times New Roman" panose="02020603050405020304" pitchFamily="18" charset="0"/>
              </a:rPr>
              <a:t>准时</a:t>
            </a:r>
          </a:p>
          <a:p>
            <a:pPr>
              <a:lnSpc>
                <a:spcPts val="3600"/>
              </a:lnSpc>
            </a:pPr>
            <a:r>
              <a:rPr lang="en-US" altLang="zh-CN" sz="2200" b="1" dirty="0">
                <a:latin typeface="Times New Roman" panose="02020603050405020304" pitchFamily="18" charset="0"/>
                <a:cs typeface="Times New Roman" panose="02020603050405020304" pitchFamily="18" charset="0"/>
              </a:rPr>
              <a:t>7. ________ </a:t>
            </a:r>
            <a:r>
              <a:rPr lang="en-US" altLang="zh-CN" sz="2200" b="1" dirty="0" smtClean="0">
                <a:latin typeface="Times New Roman" panose="02020603050405020304" pitchFamily="18" charset="0"/>
                <a:cs typeface="Times New Roman" panose="02020603050405020304" pitchFamily="18" charset="0"/>
              </a:rPr>
              <a:t>up  </a:t>
            </a:r>
            <a:r>
              <a:rPr lang="zh-CN" altLang="en-US" sz="2200" b="1" dirty="0" smtClean="0">
                <a:latin typeface="Times New Roman" panose="02020603050405020304" pitchFamily="18" charset="0"/>
                <a:cs typeface="Times New Roman" panose="02020603050405020304" pitchFamily="18" charset="0"/>
              </a:rPr>
              <a:t>开启</a:t>
            </a:r>
            <a:r>
              <a:rPr lang="zh-CN" altLang="en-US" sz="2200" b="1" dirty="0">
                <a:latin typeface="Times New Roman" panose="02020603050405020304" pitchFamily="18" charset="0"/>
                <a:cs typeface="Times New Roman" panose="02020603050405020304" pitchFamily="18" charset="0"/>
              </a:rPr>
              <a:t>；开创；开辟</a:t>
            </a:r>
          </a:p>
          <a:p>
            <a:pPr>
              <a:lnSpc>
                <a:spcPts val="3600"/>
              </a:lnSpc>
            </a:pPr>
            <a:r>
              <a:rPr lang="en-US" altLang="zh-CN" sz="2200" b="1" dirty="0">
                <a:latin typeface="Times New Roman" panose="02020603050405020304" pitchFamily="18" charset="0"/>
                <a:cs typeface="Times New Roman" panose="02020603050405020304" pitchFamily="18" charset="0"/>
              </a:rPr>
              <a:t>8</a:t>
            </a:r>
            <a:r>
              <a:rPr lang="en-US" altLang="zh-CN" sz="2200" b="1" dirty="0" smtClean="0">
                <a:latin typeface="Times New Roman" panose="02020603050405020304" pitchFamily="18" charset="0"/>
                <a:cs typeface="Times New Roman" panose="02020603050405020304" pitchFamily="18" charset="0"/>
              </a:rPr>
              <a:t>. in </a:t>
            </a:r>
            <a:r>
              <a:rPr lang="en-US" altLang="zh-CN" sz="2200" b="1" dirty="0">
                <a:latin typeface="Times New Roman" panose="02020603050405020304" pitchFamily="18" charset="0"/>
                <a:cs typeface="Times New Roman" panose="02020603050405020304" pitchFamily="18" charset="0"/>
              </a:rPr>
              <a:t>one’s </a:t>
            </a:r>
            <a:r>
              <a:rPr lang="en-US" altLang="zh-CN" sz="2200" b="1" dirty="0" smtClean="0">
                <a:latin typeface="Times New Roman" panose="02020603050405020304" pitchFamily="18" charset="0"/>
                <a:cs typeface="Times New Roman" panose="02020603050405020304" pitchFamily="18" charset="0"/>
              </a:rPr>
              <a:t>________</a:t>
            </a:r>
            <a:r>
              <a:rPr lang="en-US" altLang="zh-CN" sz="2200" b="1" dirty="0">
                <a:latin typeface="Times New Roman" panose="02020603050405020304" pitchFamily="18" charset="0"/>
                <a:cs typeface="Times New Roman" panose="02020603050405020304" pitchFamily="18" charset="0"/>
              </a:rPr>
              <a:t> ________</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a:latin typeface="Times New Roman" panose="02020603050405020304" pitchFamily="18" charset="0"/>
                <a:cs typeface="Times New Roman" panose="02020603050405020304" pitchFamily="18" charset="0"/>
              </a:rPr>
              <a:t>在某人的</a:t>
            </a:r>
            <a:r>
              <a:rPr lang="zh-CN" altLang="en-US" sz="2200" b="1" dirty="0" smtClean="0">
                <a:latin typeface="Times New Roman" panose="02020603050405020304" pitchFamily="18" charset="0"/>
                <a:cs typeface="Times New Roman" panose="02020603050405020304" pitchFamily="18" charset="0"/>
              </a:rPr>
              <a:t>空闲</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时间</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9. ________ </a:t>
            </a:r>
            <a:r>
              <a:rPr lang="en-US" altLang="zh-CN" sz="2200" b="1" dirty="0" smtClean="0">
                <a:latin typeface="Times New Roman" panose="02020603050405020304" pitchFamily="18" charset="0"/>
                <a:cs typeface="Times New Roman" panose="02020603050405020304" pitchFamily="18" charset="0"/>
              </a:rPr>
              <a:t>at  </a:t>
            </a:r>
            <a:r>
              <a:rPr lang="zh-CN" altLang="en-US" sz="2200" b="1" dirty="0" smtClean="0">
                <a:latin typeface="+mn-ea"/>
                <a:cs typeface="Times New Roman" panose="02020603050405020304" pitchFamily="18" charset="0"/>
              </a:rPr>
              <a:t>对</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大叫</a:t>
            </a:r>
          </a:p>
          <a:p>
            <a:pPr>
              <a:lnSpc>
                <a:spcPts val="3600"/>
              </a:lnSpc>
            </a:pPr>
            <a:r>
              <a:rPr lang="en-US" altLang="zh-CN" sz="2200" b="1" dirty="0">
                <a:latin typeface="Times New Roman" panose="02020603050405020304" pitchFamily="18" charset="0"/>
                <a:cs typeface="Times New Roman" panose="02020603050405020304" pitchFamily="18" charset="0"/>
              </a:rPr>
              <a:t>10. ________ </a:t>
            </a:r>
            <a:r>
              <a:rPr lang="en-US" altLang="zh-CN" sz="2200" b="1" dirty="0" smtClean="0">
                <a:latin typeface="Times New Roman" panose="02020603050405020304" pitchFamily="18" charset="0"/>
                <a:cs typeface="Times New Roman" panose="02020603050405020304" pitchFamily="18" charset="0"/>
              </a:rPr>
              <a:t>away  </a:t>
            </a:r>
            <a:r>
              <a:rPr lang="zh-CN" altLang="en-US" sz="2200" b="1" dirty="0" smtClean="0">
                <a:latin typeface="Times New Roman" panose="02020603050405020304" pitchFamily="18" charset="0"/>
                <a:cs typeface="Times New Roman" panose="02020603050405020304" pitchFamily="18" charset="0"/>
              </a:rPr>
              <a:t>离开</a:t>
            </a:r>
            <a:r>
              <a:rPr lang="zh-CN" altLang="en-US" sz="2200" b="1" dirty="0" smtClean="0">
                <a:latin typeface="+mn-ea"/>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逃脱</a:t>
            </a:r>
            <a:endParaRPr lang="en-US" altLang="zh-CN" sz="2200" b="1" dirty="0">
              <a:latin typeface="+mn-ea"/>
              <a:cs typeface="Times New Roman" panose="02020603050405020304" pitchFamily="18" charset="0"/>
            </a:endParaRPr>
          </a:p>
        </p:txBody>
      </p:sp>
      <p:sp>
        <p:nvSpPr>
          <p:cNvPr id="34" name="动作按钮: 后退或前一项 33">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212784" y="2464844"/>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fall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5" name="文本框 34"/>
          <p:cNvSpPr txBox="1"/>
          <p:nvPr/>
        </p:nvSpPr>
        <p:spPr>
          <a:xfrm>
            <a:off x="1297808" y="2937040"/>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6" name="文本框 35"/>
          <p:cNvSpPr txBox="1"/>
          <p:nvPr/>
        </p:nvSpPr>
        <p:spPr>
          <a:xfrm>
            <a:off x="2579572" y="2924606"/>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time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7" name="文本框 36"/>
          <p:cNvSpPr txBox="1"/>
          <p:nvPr/>
        </p:nvSpPr>
        <p:spPr>
          <a:xfrm>
            <a:off x="1578546" y="3367927"/>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far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8" name="文本框 37"/>
          <p:cNvSpPr txBox="1"/>
          <p:nvPr/>
        </p:nvSpPr>
        <p:spPr>
          <a:xfrm>
            <a:off x="1509562" y="3839906"/>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tired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9" name="文本框 38"/>
          <p:cNvSpPr txBox="1"/>
          <p:nvPr/>
        </p:nvSpPr>
        <p:spPr>
          <a:xfrm>
            <a:off x="2780099" y="3846847"/>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out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0" name="文本框 39"/>
          <p:cNvSpPr txBox="1"/>
          <p:nvPr/>
        </p:nvSpPr>
        <p:spPr>
          <a:xfrm>
            <a:off x="1124555" y="4299668"/>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hand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1" name="文本框 40"/>
          <p:cNvSpPr txBox="1"/>
          <p:nvPr/>
        </p:nvSpPr>
        <p:spPr>
          <a:xfrm>
            <a:off x="7169217" y="2445593"/>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time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2" name="文本框 41"/>
          <p:cNvSpPr txBox="1"/>
          <p:nvPr/>
        </p:nvSpPr>
        <p:spPr>
          <a:xfrm>
            <a:off x="6882069" y="2879289"/>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open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3" name="文本框 42"/>
          <p:cNvSpPr txBox="1"/>
          <p:nvPr/>
        </p:nvSpPr>
        <p:spPr>
          <a:xfrm>
            <a:off x="7765989" y="3343378"/>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spare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4" name="文本框 43"/>
          <p:cNvSpPr txBox="1"/>
          <p:nvPr/>
        </p:nvSpPr>
        <p:spPr>
          <a:xfrm>
            <a:off x="9007648" y="3348597"/>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time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5" name="文本框 44"/>
          <p:cNvSpPr txBox="1"/>
          <p:nvPr/>
        </p:nvSpPr>
        <p:spPr>
          <a:xfrm>
            <a:off x="6829128" y="4266862"/>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shout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6" name="文本框 45"/>
          <p:cNvSpPr txBox="1"/>
          <p:nvPr/>
        </p:nvSpPr>
        <p:spPr>
          <a:xfrm>
            <a:off x="7057491" y="4713039"/>
            <a:ext cx="97215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get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18245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396607" y="2152712"/>
            <a:ext cx="11018955" cy="501291"/>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1    </a:t>
            </a:r>
            <a:r>
              <a:rPr lang="zh-CN" altLang="en-US" sz="2200" b="1" dirty="0" smtClean="0">
                <a:solidFill>
                  <a:srgbClr val="2A85C3"/>
                </a:solidFill>
                <a:latin typeface="Times New Roman" panose="02020603050405020304" pitchFamily="18" charset="0"/>
                <a:cs typeface="Times New Roman" panose="02020603050405020304" pitchFamily="18" charset="0"/>
              </a:rPr>
              <a:t>一般</a:t>
            </a:r>
            <a:r>
              <a:rPr lang="zh-CN" altLang="en-US" sz="2200" b="1" dirty="0">
                <a:solidFill>
                  <a:srgbClr val="2A85C3"/>
                </a:solidFill>
                <a:latin typeface="Times New Roman" panose="02020603050405020304" pitchFamily="18" charset="0"/>
                <a:cs typeface="Times New Roman" panose="02020603050405020304" pitchFamily="18" charset="0"/>
              </a:rPr>
              <a:t>过去时和现在完成时的区别（</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207" y="1512214"/>
            <a:ext cx="3670585" cy="670646"/>
          </a:xfrm>
          <a:prstGeom prst="rect">
            <a:avLst/>
          </a:prstGeom>
        </p:spPr>
      </p:pic>
      <p:sp>
        <p:nvSpPr>
          <p:cNvPr id="9" name="文本框 8"/>
          <p:cNvSpPr txBox="1"/>
          <p:nvPr/>
        </p:nvSpPr>
        <p:spPr>
          <a:xfrm>
            <a:off x="1222872" y="1715979"/>
            <a:ext cx="2060154"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必备知识精析</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8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515046126"/>
              </p:ext>
            </p:extLst>
          </p:nvPr>
        </p:nvGraphicFramePr>
        <p:xfrm>
          <a:off x="587144" y="2721818"/>
          <a:ext cx="10231653" cy="3525520"/>
        </p:xfrm>
        <a:graphic>
          <a:graphicData uri="http://schemas.openxmlformats.org/drawingml/2006/table">
            <a:tbl>
              <a:tblPr firstRow="1" bandRow="1">
                <a:tableStyleId>{5940675A-B579-460E-94D1-54222C63F5DA}</a:tableStyleId>
              </a:tblPr>
              <a:tblGrid>
                <a:gridCol w="1494686"/>
                <a:gridCol w="1545314"/>
                <a:gridCol w="2823170"/>
                <a:gridCol w="4368483"/>
              </a:tblGrid>
              <a:tr h="370840">
                <a:tc>
                  <a:txBody>
                    <a:bodyPr/>
                    <a:lstStyle/>
                    <a:p>
                      <a:pPr algn="ctr">
                        <a:lnSpc>
                          <a:spcPts val="3200"/>
                        </a:lnSpc>
                      </a:pPr>
                      <a:r>
                        <a:rPr lang="zh-CN" altLang="en-US" sz="2000" b="1" dirty="0" smtClean="0">
                          <a:latin typeface="Times New Roman" panose="02020603050405020304" pitchFamily="18" charset="0"/>
                          <a:ea typeface="+mn-ea"/>
                          <a:cs typeface="Times New Roman" panose="02020603050405020304" pitchFamily="18" charset="0"/>
                        </a:rPr>
                        <a:t>易混时态</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200"/>
                        </a:lnSpc>
                      </a:pPr>
                      <a:r>
                        <a:rPr lang="zh-CN" altLang="en-US" sz="2000" b="1" dirty="0" smtClean="0">
                          <a:latin typeface="Times New Roman" panose="02020603050405020304" pitchFamily="18" charset="0"/>
                          <a:ea typeface="+mn-ea"/>
                          <a:cs typeface="Times New Roman" panose="02020603050405020304" pitchFamily="18" charset="0"/>
                        </a:rPr>
                        <a:t>构成</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200"/>
                        </a:lnSpc>
                      </a:pPr>
                      <a:r>
                        <a:rPr lang="zh-CN" altLang="en-US" sz="2000" b="1" dirty="0" smtClean="0">
                          <a:latin typeface="Times New Roman" panose="02020603050405020304" pitchFamily="18" charset="0"/>
                          <a:ea typeface="+mn-ea"/>
                          <a:cs typeface="Times New Roman" panose="02020603050405020304" pitchFamily="18" charset="0"/>
                        </a:rPr>
                        <a:t>含义</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200"/>
                        </a:lnSpc>
                      </a:pPr>
                      <a:r>
                        <a:rPr lang="zh-CN" altLang="en-US" sz="2000" b="1" dirty="0" smtClean="0">
                          <a:latin typeface="Times New Roman" panose="02020603050405020304" pitchFamily="18" charset="0"/>
                          <a:ea typeface="+mn-ea"/>
                          <a:cs typeface="Times New Roman" panose="02020603050405020304" pitchFamily="18" charset="0"/>
                        </a:rPr>
                        <a:t>时间状语</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r>
              <a:tr h="370840">
                <a:tc>
                  <a:txBody>
                    <a:bodyPr/>
                    <a:lstStyle/>
                    <a:p>
                      <a:pPr algn="ctr">
                        <a:lnSpc>
                          <a:spcPts val="3200"/>
                        </a:lnSpc>
                      </a:pPr>
                      <a:r>
                        <a:rPr lang="zh-CN" altLang="en-US" sz="2000" b="1" dirty="0" smtClean="0">
                          <a:latin typeface="Times New Roman" panose="02020603050405020304" pitchFamily="18" charset="0"/>
                          <a:ea typeface="+mn-ea"/>
                          <a:cs typeface="Times New Roman" panose="02020603050405020304" pitchFamily="18" charset="0"/>
                        </a:rPr>
                        <a:t>一般过去时</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200"/>
                        </a:lnSpc>
                      </a:pPr>
                      <a:r>
                        <a:rPr lang="zh-CN" altLang="en-US" sz="2000" b="1" dirty="0" smtClean="0">
                          <a:latin typeface="Times New Roman" panose="02020603050405020304" pitchFamily="18" charset="0"/>
                          <a:ea typeface="+mn-ea"/>
                          <a:cs typeface="Times New Roman" panose="02020603050405020304" pitchFamily="18" charset="0"/>
                        </a:rPr>
                        <a:t>主语</a:t>
                      </a:r>
                      <a:r>
                        <a:rPr lang="en-US" altLang="zh-CN" sz="2000" b="1" dirty="0" smtClean="0">
                          <a:latin typeface="Times New Roman" panose="02020603050405020304" pitchFamily="18" charset="0"/>
                          <a:ea typeface="+mn-ea"/>
                          <a:cs typeface="Times New Roman" panose="02020603050405020304" pitchFamily="18" charset="0"/>
                        </a:rPr>
                        <a:t>+</a:t>
                      </a:r>
                      <a:r>
                        <a:rPr lang="zh-CN" altLang="en-US" sz="2000" b="1" dirty="0" smtClean="0">
                          <a:latin typeface="Times New Roman" panose="02020603050405020304" pitchFamily="18" charset="0"/>
                          <a:ea typeface="+mn-ea"/>
                          <a:cs typeface="Times New Roman" panose="02020603050405020304" pitchFamily="18" charset="0"/>
                        </a:rPr>
                        <a:t>动词过去式</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200"/>
                        </a:lnSpc>
                      </a:pPr>
                      <a:r>
                        <a:rPr lang="zh-CN" altLang="en-US" sz="2000" b="1" dirty="0" smtClean="0">
                          <a:latin typeface="Times New Roman" panose="02020603050405020304" pitchFamily="18" charset="0"/>
                          <a:ea typeface="+mn-ea"/>
                          <a:cs typeface="Times New Roman" panose="02020603050405020304" pitchFamily="18" charset="0"/>
                        </a:rPr>
                        <a:t>表示过去某一时间发生的动作或存在的状态，跟现在没有任何联系</a:t>
                      </a:r>
                      <a:endParaRPr lang="zh-CN" altLang="en-US" sz="2000" b="1" dirty="0">
                        <a:latin typeface="Times New Roman" panose="02020603050405020304" pitchFamily="18" charset="0"/>
                        <a:ea typeface="+mn-ea"/>
                        <a:cs typeface="Times New Roman" panose="02020603050405020304" pitchFamily="18" charset="0"/>
                      </a:endParaRPr>
                    </a:p>
                  </a:txBody>
                  <a:tcPr/>
                </a:tc>
                <a:tc>
                  <a:txBody>
                    <a:bodyPr/>
                    <a:lstStyle/>
                    <a:p>
                      <a:pPr>
                        <a:lnSpc>
                          <a:spcPts val="3200"/>
                        </a:lnSpc>
                      </a:pPr>
                      <a:r>
                        <a:rPr lang="zh-CN" altLang="en-US" sz="2000" b="1" dirty="0" smtClean="0">
                          <a:latin typeface="Times New Roman" panose="02020603050405020304" pitchFamily="18" charset="0"/>
                          <a:ea typeface="+mn-ea"/>
                          <a:cs typeface="Times New Roman" panose="02020603050405020304" pitchFamily="18" charset="0"/>
                        </a:rPr>
                        <a:t>时间点，例如：</a:t>
                      </a:r>
                      <a:r>
                        <a:rPr lang="en-US" altLang="zh-CN" sz="2000" b="1" dirty="0" smtClean="0">
                          <a:latin typeface="Times New Roman" panose="02020603050405020304" pitchFamily="18" charset="0"/>
                          <a:ea typeface="+mn-ea"/>
                          <a:cs typeface="Times New Roman" panose="02020603050405020304" pitchFamily="18" charset="0"/>
                        </a:rPr>
                        <a:t>3 days ago</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last week</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that day</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yesterday</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in 1990</a:t>
                      </a:r>
                      <a:endParaRPr lang="zh-CN" altLang="en-US" sz="2000" b="1" dirty="0">
                        <a:latin typeface="Times New Roman" panose="02020603050405020304" pitchFamily="18" charset="0"/>
                        <a:ea typeface="+mn-ea"/>
                        <a:cs typeface="Times New Roman" panose="02020603050405020304" pitchFamily="18" charset="0"/>
                      </a:endParaRPr>
                    </a:p>
                  </a:txBody>
                  <a:tcPr anchor="ctr"/>
                </a:tc>
              </a:tr>
              <a:tr h="370840">
                <a:tc>
                  <a:txBody>
                    <a:bodyPr/>
                    <a:lstStyle/>
                    <a:p>
                      <a:pPr algn="ctr">
                        <a:lnSpc>
                          <a:spcPts val="3200"/>
                        </a:lnSpc>
                      </a:pPr>
                      <a:r>
                        <a:rPr lang="zh-CN" altLang="en-US" sz="2000" b="1" dirty="0" smtClean="0">
                          <a:latin typeface="Times New Roman" panose="02020603050405020304" pitchFamily="18" charset="0"/>
                          <a:ea typeface="+mn-ea"/>
                          <a:cs typeface="Times New Roman" panose="02020603050405020304" pitchFamily="18" charset="0"/>
                        </a:rPr>
                        <a:t>现在完成时</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200"/>
                        </a:lnSpc>
                      </a:pPr>
                      <a:r>
                        <a:rPr lang="zh-CN" altLang="en-US" sz="2000" b="1" dirty="0" smtClean="0">
                          <a:latin typeface="Times New Roman" panose="02020603050405020304" pitchFamily="18" charset="0"/>
                          <a:ea typeface="+mn-ea"/>
                          <a:cs typeface="Times New Roman" panose="02020603050405020304" pitchFamily="18" charset="0"/>
                        </a:rPr>
                        <a:t>主语</a:t>
                      </a:r>
                      <a:r>
                        <a:rPr lang="en-US" altLang="zh-CN" sz="2000" b="1" dirty="0" smtClean="0">
                          <a:latin typeface="Times New Roman" panose="02020603050405020304" pitchFamily="18" charset="0"/>
                          <a:ea typeface="+mn-ea"/>
                          <a:cs typeface="Times New Roman" panose="02020603050405020304" pitchFamily="18" charset="0"/>
                        </a:rPr>
                        <a:t>+have been+</a:t>
                      </a:r>
                      <a:r>
                        <a:rPr lang="zh-CN" altLang="en-US" sz="2000" b="1" dirty="0" smtClean="0">
                          <a:latin typeface="Times New Roman" panose="02020603050405020304" pitchFamily="18" charset="0"/>
                          <a:ea typeface="+mn-ea"/>
                          <a:cs typeface="Times New Roman" panose="02020603050405020304" pitchFamily="18" charset="0"/>
                        </a:rPr>
                        <a:t>动词过去分词</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200"/>
                        </a:lnSpc>
                      </a:pPr>
                      <a:r>
                        <a:rPr lang="zh-CN" altLang="en-US" sz="2000" b="1" dirty="0" smtClean="0">
                          <a:latin typeface="Times New Roman" panose="02020603050405020304" pitchFamily="18" charset="0"/>
                          <a:ea typeface="+mn-ea"/>
                          <a:cs typeface="Times New Roman" panose="02020603050405020304" pitchFamily="18" charset="0"/>
                        </a:rPr>
                        <a:t>表示过去发生或已完成的某一动作对现在造成的影响或结果，强调动作的持续性</a:t>
                      </a:r>
                      <a:endParaRPr lang="zh-CN" altLang="en-US" sz="2000" b="1" dirty="0">
                        <a:latin typeface="Times New Roman" panose="02020603050405020304" pitchFamily="18" charset="0"/>
                        <a:ea typeface="+mn-ea"/>
                        <a:cs typeface="Times New Roman" panose="02020603050405020304" pitchFamily="18" charset="0"/>
                      </a:endParaRPr>
                    </a:p>
                  </a:txBody>
                  <a:tcPr/>
                </a:tc>
                <a:tc>
                  <a:txBody>
                    <a:bodyPr/>
                    <a:lstStyle/>
                    <a:p>
                      <a:pPr>
                        <a:lnSpc>
                          <a:spcPts val="3200"/>
                        </a:lnSpc>
                      </a:pPr>
                      <a:r>
                        <a:rPr lang="zh-CN" altLang="en-US" sz="2000" b="1" dirty="0" smtClean="0">
                          <a:latin typeface="Times New Roman" panose="02020603050405020304" pitchFamily="18" charset="0"/>
                          <a:ea typeface="+mn-ea"/>
                          <a:cs typeface="Times New Roman" panose="02020603050405020304" pitchFamily="18" charset="0"/>
                        </a:rPr>
                        <a:t>时间段，例如：</a:t>
                      </a:r>
                      <a:r>
                        <a:rPr lang="en-US" altLang="zh-CN" sz="2000" b="1" dirty="0" smtClean="0">
                          <a:latin typeface="Times New Roman" panose="02020603050405020304" pitchFamily="18" charset="0"/>
                          <a:ea typeface="+mn-ea"/>
                          <a:cs typeface="Times New Roman" panose="02020603050405020304" pitchFamily="18" charset="0"/>
                        </a:rPr>
                        <a:t>yet</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already</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just</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before</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ever</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so far</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lately</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in the last few years</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recently</a:t>
                      </a:r>
                      <a:endParaRPr lang="zh-CN" altLang="en-US" sz="2000" b="1" dirty="0">
                        <a:latin typeface="Times New Roman" panose="02020603050405020304" pitchFamily="18" charset="0"/>
                        <a:ea typeface="+mn-ea"/>
                        <a:cs typeface="Times New Roman" panose="02020603050405020304" pitchFamily="18" charset="0"/>
                      </a:endParaRPr>
                    </a:p>
                  </a:txBody>
                  <a:tcPr anchor="ctr"/>
                </a:tc>
              </a:tr>
            </a:tbl>
          </a:graphicData>
        </a:graphic>
      </p:graphicFrame>
      <p:sp>
        <p:nvSpPr>
          <p:cNvPr id="13" name="矩形 12"/>
          <p:cNvSpPr/>
          <p:nvPr/>
        </p:nvSpPr>
        <p:spPr>
          <a:xfrm>
            <a:off x="10885858"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5"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345041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5914</TotalTime>
  <Words>4076</Words>
  <Application>Microsoft Office PowerPoint</Application>
  <PresentationFormat>宽屏</PresentationFormat>
  <Paragraphs>527</Paragraphs>
  <Slides>43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43</vt:i4>
      </vt:variant>
    </vt:vector>
  </HeadingPairs>
  <TitlesOfParts>
    <vt:vector size="52" baseType="lpstr">
      <vt:lpstr>黑体</vt:lpstr>
      <vt:lpstr>华文中宋</vt:lpstr>
      <vt:lpstr>楷体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DELL</cp:lastModifiedBy>
  <cp:revision>410</cp:revision>
  <dcterms:created xsi:type="dcterms:W3CDTF">2021-01-09T07:33:53Z</dcterms:created>
  <dcterms:modified xsi:type="dcterms:W3CDTF">2021-01-30T07:24:09Z</dcterms:modified>
</cp:coreProperties>
</file>