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77"/>
  </p:notesMasterIdLst>
  <p:handoutMasterIdLst>
    <p:handoutMasterId r:id="rId78"/>
  </p:handoutMasterIdLst>
  <p:sldIdLst>
    <p:sldId id="277" r:id="rId4"/>
    <p:sldId id="417" r:id="rId5"/>
    <p:sldId id="534" r:id="rId6"/>
    <p:sldId id="535" r:id="rId7"/>
    <p:sldId id="304" r:id="rId8"/>
    <p:sldId id="536" r:id="rId9"/>
    <p:sldId id="537" r:id="rId10"/>
    <p:sldId id="538" r:id="rId11"/>
    <p:sldId id="539" r:id="rId12"/>
    <p:sldId id="540" r:id="rId13"/>
    <p:sldId id="541" r:id="rId14"/>
    <p:sldId id="334" r:id="rId15"/>
    <p:sldId id="306" r:id="rId16"/>
    <p:sldId id="542" r:id="rId17"/>
    <p:sldId id="543" r:id="rId18"/>
    <p:sldId id="544" r:id="rId19"/>
    <p:sldId id="545" r:id="rId20"/>
    <p:sldId id="546" r:id="rId21"/>
    <p:sldId id="547" r:id="rId22"/>
    <p:sldId id="548" r:id="rId23"/>
    <p:sldId id="549" r:id="rId24"/>
    <p:sldId id="550" r:id="rId25"/>
    <p:sldId id="551" r:id="rId26"/>
    <p:sldId id="552" r:id="rId27"/>
    <p:sldId id="337" r:id="rId28"/>
    <p:sldId id="604" r:id="rId29"/>
    <p:sldId id="605" r:id="rId30"/>
    <p:sldId id="606" r:id="rId31"/>
    <p:sldId id="607" r:id="rId32"/>
    <p:sldId id="608" r:id="rId33"/>
    <p:sldId id="341" r:id="rId34"/>
    <p:sldId id="609" r:id="rId35"/>
    <p:sldId id="610" r:id="rId36"/>
    <p:sldId id="611" r:id="rId37"/>
    <p:sldId id="612" r:id="rId38"/>
    <p:sldId id="613" r:id="rId39"/>
    <p:sldId id="520" r:id="rId40"/>
    <p:sldId id="614" r:id="rId41"/>
    <p:sldId id="615" r:id="rId42"/>
    <p:sldId id="616" r:id="rId43"/>
    <p:sldId id="617" r:id="rId44"/>
    <p:sldId id="618" r:id="rId45"/>
    <p:sldId id="619" r:id="rId46"/>
    <p:sldId id="620" r:id="rId47"/>
    <p:sldId id="651" r:id="rId48"/>
    <p:sldId id="622" r:id="rId49"/>
    <p:sldId id="623" r:id="rId50"/>
    <p:sldId id="624" r:id="rId51"/>
    <p:sldId id="625" r:id="rId52"/>
    <p:sldId id="626" r:id="rId53"/>
    <p:sldId id="621" r:id="rId54"/>
    <p:sldId id="629" r:id="rId55"/>
    <p:sldId id="630" r:id="rId56"/>
    <p:sldId id="631" r:id="rId57"/>
    <p:sldId id="632" r:id="rId58"/>
    <p:sldId id="633" r:id="rId59"/>
    <p:sldId id="634" r:id="rId60"/>
    <p:sldId id="635" r:id="rId61"/>
    <p:sldId id="636" r:id="rId62"/>
    <p:sldId id="637" r:id="rId63"/>
    <p:sldId id="638" r:id="rId64"/>
    <p:sldId id="639" r:id="rId65"/>
    <p:sldId id="640" r:id="rId66"/>
    <p:sldId id="641" r:id="rId67"/>
    <p:sldId id="642" r:id="rId68"/>
    <p:sldId id="650" r:id="rId69"/>
    <p:sldId id="643" r:id="rId70"/>
    <p:sldId id="644" r:id="rId71"/>
    <p:sldId id="645" r:id="rId72"/>
    <p:sldId id="646" r:id="rId73"/>
    <p:sldId id="647" r:id="rId74"/>
    <p:sldId id="648" r:id="rId75"/>
    <p:sldId id="649" r:id="rId7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01B0F0"/>
    <a:srgbClr val="FAB529"/>
    <a:srgbClr val="008BD6"/>
    <a:srgbClr val="FF6B00"/>
    <a:srgbClr val="E36B2A"/>
    <a:srgbClr val="D7A800"/>
    <a:srgbClr val="95411F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commentAuthors" Target="commentAuthor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handoutMaster" Target="handoutMasters/handoutMaster1.xml"/><Relationship Id="rId8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12.xml"/><Relationship Id="rId5" Type="http://schemas.openxmlformats.org/officeDocument/2006/relationships/tags" Target="../tags/tag5.xml"/><Relationship Id="rId10" Type="http://schemas.openxmlformats.org/officeDocument/2006/relationships/slide" Target="slide5.xml"/><Relationship Id="rId4" Type="http://schemas.openxmlformats.org/officeDocument/2006/relationships/tags" Target="../tags/tag4.xml"/><Relationship Id="rId9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7" Type="http://schemas.openxmlformats.org/officeDocument/2006/relationships/slide" Target="slide5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5.xml"/><Relationship Id="rId5" Type="http://schemas.openxmlformats.org/officeDocument/2006/relationships/slide" Target="slide25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slide" Target="slide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slide" Target="slide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slide" Target="slide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slide" Target="slide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slide" Target="slide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slide" Target="slide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8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6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9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142739"/>
            <a:ext cx="6941820" cy="737235"/>
            <a:chOff x="2941329" y="3135842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4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0" action="ppaction://hlinksldjump"/>
            </p:cNvPr>
            <p:cNvSpPr txBox="1"/>
            <p:nvPr/>
          </p:nvSpPr>
          <p:spPr>
            <a:xfrm>
              <a:off x="4087522" y="3135842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专题二  代词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06095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9" name="文本框 16">
              <a:hlinkClick r:id="rId11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3585" y="1468120"/>
            <a:ext cx="1083564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15. (2021·张家口一模)When I was in Grade 7,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(we) Chinese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teacher asked everyone in our class to give a speech in front of the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class.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16. (2021·张家口一模)She was smiling at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(I).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17. (2021·河北九地市联考一模)I had ever learned some words but I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just couldn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remember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(they).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18. (2021·张家口一模)Try to encourage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(other). Both of you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will feel happy.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265160" y="1668145"/>
            <a:ext cx="885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our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47915" y="3575685"/>
            <a:ext cx="840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10200" y="4850130"/>
            <a:ext cx="953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them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25640" y="5495925"/>
            <a:ext cx="1156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3585" y="1781175"/>
            <a:ext cx="1083564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19. (2021·邢台二模)My parents give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(I) a lot of support.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20. (2021·河北中考模拟一) Actually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normal for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(we) to worry about failure when we try new things.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37350" y="1986280"/>
            <a:ext cx="908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083040" y="2612390"/>
            <a:ext cx="680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53060" y="659765"/>
            <a:ext cx="11577955" cy="6058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6858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901690" y="1834515"/>
            <a:ext cx="559945" cy="1469111"/>
            <a:chOff x="9294" y="2889"/>
            <a:chExt cx="862" cy="2385"/>
          </a:xfrm>
        </p:grpSpPr>
        <p:sp>
          <p:nvSpPr>
            <p:cNvPr id="23" name="椭圆 22"/>
            <p:cNvSpPr/>
            <p:nvPr/>
          </p:nvSpPr>
          <p:spPr>
            <a:xfrm>
              <a:off x="9294" y="2889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9416" y="4516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062355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15415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297680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0510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820057" y="1844039"/>
            <a:ext cx="7110957" cy="2470908"/>
            <a:chOff x="3505382" y="1980783"/>
            <a:chExt cx="6466138" cy="1019309"/>
          </a:xfrm>
        </p:grpSpPr>
        <p:sp>
          <p:nvSpPr>
            <p:cNvPr id="21" name="文本框 2">
              <a:hlinkClick r:id="rId3" action="ppaction://hlinksldjump"/>
            </p:cNvPr>
            <p:cNvSpPr txBox="1"/>
            <p:nvPr/>
          </p:nvSpPr>
          <p:spPr>
            <a:xfrm>
              <a:off x="3505382" y="2810176"/>
              <a:ext cx="5097580" cy="189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三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指示代词与疑问代词</a:t>
              </a:r>
            </a:p>
          </p:txBody>
        </p:sp>
        <p:sp>
          <p:nvSpPr>
            <p:cNvPr id="17" name="文本框 2">
              <a:hlinkClick r:id="rId4" action="ppaction://hlinksldjump"/>
            </p:cNvPr>
            <p:cNvSpPr txBox="1"/>
            <p:nvPr/>
          </p:nvSpPr>
          <p:spPr>
            <a:xfrm>
              <a:off x="3505815" y="1980783"/>
              <a:ext cx="5972810" cy="189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r>
                <a:rPr 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人称代词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文本框 2">
              <a:hlinkClick r:id="rId5" action="ppaction://hlinksldjump"/>
            </p:cNvPr>
            <p:cNvSpPr txBox="1"/>
            <p:nvPr/>
          </p:nvSpPr>
          <p:spPr>
            <a:xfrm>
              <a:off x="3565640" y="2385562"/>
              <a:ext cx="6405880" cy="189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</a:t>
              </a:r>
              <a:r>
                <a:rPr 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物主代词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5981065" y="3851183"/>
            <a:ext cx="480695" cy="466912"/>
          </a:xfrm>
          <a:prstGeom prst="ellipse">
            <a:avLst/>
          </a:prstGeom>
          <a:solidFill>
            <a:srgbClr val="FAB52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2" name="文本框 1">
            <a:hlinkClick r:id="rId6" action="ppaction://hlinksldjump"/>
          </p:cNvPr>
          <p:cNvSpPr txBox="1"/>
          <p:nvPr/>
        </p:nvSpPr>
        <p:spPr>
          <a:xfrm>
            <a:off x="5146040" y="4849495"/>
            <a:ext cx="5734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考点   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反身代词</a:t>
            </a:r>
          </a:p>
        </p:txBody>
      </p:sp>
      <p:sp>
        <p:nvSpPr>
          <p:cNvPr id="3" name="椭圆 2"/>
          <p:cNvSpPr/>
          <p:nvPr/>
        </p:nvSpPr>
        <p:spPr>
          <a:xfrm>
            <a:off x="5981065" y="4838700"/>
            <a:ext cx="480695" cy="466912"/>
          </a:xfrm>
          <a:prstGeom prst="ellipse">
            <a:avLst/>
          </a:prstGeom>
          <a:solidFill>
            <a:srgbClr val="FAB52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</a:p>
        </p:txBody>
      </p:sp>
      <p:sp>
        <p:nvSpPr>
          <p:cNvPr id="11" name="文本框 10">
            <a:hlinkClick r:id="rId7" action="ppaction://hlinksldjump"/>
          </p:cNvPr>
          <p:cNvSpPr txBox="1"/>
          <p:nvPr/>
        </p:nvSpPr>
        <p:spPr>
          <a:xfrm>
            <a:off x="5202555" y="5778500"/>
            <a:ext cx="4848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考点   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不定代词</a:t>
            </a:r>
          </a:p>
        </p:txBody>
      </p:sp>
      <p:sp>
        <p:nvSpPr>
          <p:cNvPr id="12" name="椭圆 11"/>
          <p:cNvSpPr/>
          <p:nvPr/>
        </p:nvSpPr>
        <p:spPr>
          <a:xfrm>
            <a:off x="5998210" y="5778500"/>
            <a:ext cx="480695" cy="466912"/>
          </a:xfrm>
          <a:prstGeom prst="ellipse">
            <a:avLst/>
          </a:prstGeom>
          <a:solidFill>
            <a:srgbClr val="FAB52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70865" y="2767330"/>
            <a:ext cx="110058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57425" y="2156460"/>
            <a:ext cx="324231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人称代词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82930" y="2811780"/>
            <a:ext cx="87115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3"/>
            </p:custDataLst>
          </p:nvPr>
        </p:nvGraphicFramePr>
        <p:xfrm>
          <a:off x="1316355" y="3239770"/>
          <a:ext cx="7978140" cy="33356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9820"/>
                <a:gridCol w="2292985"/>
                <a:gridCol w="2291715"/>
                <a:gridCol w="918845"/>
                <a:gridCol w="1374775"/>
              </a:tblGrid>
              <a:tr h="4165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人称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单数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复数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337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主格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宾格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主格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宾格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37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二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37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三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he,she,it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him,her,it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them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70865" y="1515110"/>
            <a:ext cx="1100582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人称代词的用法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①人称代词的主格在句中充当主语。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She enjoys reading. 她喜欢阅读。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②人称代词的宾格在句中充当动词或介词的宾语。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 all like her. 我们都喜欢她。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gift is from him. 这份礼物来自他。</a:t>
            </a: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93090" y="1469390"/>
            <a:ext cx="110058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人称代词的语序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几个人称代词并列充当主语时,它们的顺序是: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单数形式(二、三、一)you,he/she and I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复数形式(一、二、三)we,you and they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it的用法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 代替指示代词this或that。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What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that?那是什么?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It is a computer. 是一台电脑。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70865" y="1450340"/>
            <a:ext cx="110058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 指代婴儿或不明身份的人。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Someone is knocking at the door. Please go and see who it is. 有人在敲门,请去看看是谁。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 指代时间或季节。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What time is it?现在几点了?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It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7:30. 七点半了。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④ 指代天气。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What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the weather like today?今天天气怎么样?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It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windy. 有风。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70865" y="1450340"/>
            <a:ext cx="1100582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⑤ 指代距离。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far is it from Beijing to Shanghai?北京到上海有多远?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⑥ it用作形式主语或宾语,用于下列句型中: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 is+</a:t>
            </a:r>
            <a:r>
              <a:rPr lang="zh-CN" altLang="en-US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adj.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+(for/of sb.) to do sth. 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 is nice of you to give me so much help. 你给予我如此多的帮助真是太好了。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 seems that … 看起来好像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70865" y="1450340"/>
            <a:ext cx="1100582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one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turn to do … 轮到某人做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a pity that … 很可惜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find it … to do … 我发现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find it hard to do it well. 我发现把这件事做好很难。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70865" y="1396365"/>
            <a:ext cx="110058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cs typeface="Times New Roman" panose="02020603050405020304" pitchFamily="18" charset="0"/>
              </a:rPr>
              <a:t>【考点考法强化】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(2021·唐山路南区一模)My sister is lost. Can you tell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way to the police station? I need their help.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them　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her　　　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me　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it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(2021·唐山丰润区一模)Please allow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introduce himself.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you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him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37065" y="2225040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71030" y="4779645"/>
            <a:ext cx="419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97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668020" y="1880235"/>
          <a:ext cx="10846435" cy="44126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2690"/>
                <a:gridCol w="841375"/>
                <a:gridCol w="1033145"/>
                <a:gridCol w="909320"/>
                <a:gridCol w="1376045"/>
                <a:gridCol w="812165"/>
                <a:gridCol w="1313180"/>
                <a:gridCol w="744220"/>
                <a:gridCol w="1199515"/>
                <a:gridCol w="628015"/>
                <a:gridCol w="786765"/>
              </a:tblGrid>
              <a:tr h="62103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人称代词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物主代词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指示代词、疑问代词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反身代词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不定代词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0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51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32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his,mine,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hers,yours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5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74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she—her</a:t>
                      </a: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5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2020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77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we—us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32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my,your, her, her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5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2019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his,hers,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mine, yours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5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2018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77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  <a:sym typeface="+mn-ea"/>
                        </a:rPr>
                        <a:t>—</a:t>
                      </a: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hers,mine,yours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668020" y="1941830"/>
            <a:ext cx="1157605" cy="11804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31875" y="2009140"/>
            <a:ext cx="784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zh-CN" altLang="en-US"/>
              <a:t>考点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71525" y="2621915"/>
            <a:ext cx="930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年份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819765" y="1464310"/>
            <a:ext cx="960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续表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70865" y="1396365"/>
            <a:ext cx="110058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(2021·张家口二模)Peter and his friends like football.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it together twice a week.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You　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We　　　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They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(2021·广西河池模拟)Many wild animals are in danger now, so we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must protect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them	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they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their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93580" y="1520825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42030" y="4791075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93090" y="1407795"/>
            <a:ext cx="1100582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(2021·济南二模)—Who is your best friend,Lucy?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—Alice. She is outgoing and friendly. Let me introduce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she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him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(2021·荆州)—Who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that boy over there?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my cousin.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You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She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979660" y="2145030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97710" y="4700270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57200" y="1407795"/>
            <a:ext cx="1137666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(2021·山西)Yuan Longping, known as the father of hybrid rice,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helped lift the nation out of hunger. People will never forget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me　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him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them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her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8. (2021·岳阳改编)My best friend and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were fixing up the 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broken machine when the rainstorm came.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　　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me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mine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my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581640" y="2190750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02450" y="4177665"/>
            <a:ext cx="318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38175" y="1407795"/>
            <a:ext cx="1099185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9. (2021·济南二模)—Jack, is Mr. Miller your teacher?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—Yes.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teaches us art.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She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He	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His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Her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(2021·连云港)Miss Li, a humorous teacher, taught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last term.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us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our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ours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ourselves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90495" y="2202180"/>
            <a:ext cx="396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411970" y="408686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94345" y="96393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38175" y="1407795"/>
            <a:ext cx="1099185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11. (2021·重庆)The old man often tells them interesting stories, so they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like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very much.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him	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she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12. (2021·北京朝阳区一模)Peter has a baby sister. He wants to share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every toy with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him	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you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them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42540" y="2213610"/>
            <a:ext cx="329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28110" y="4779645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endParaRPr lang="en-US" altLang="zh-CN" sz="2800" strike="noStrike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00275" y="1152525"/>
            <a:ext cx="357187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物主代词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3"/>
            </p:custDataLst>
          </p:nvPr>
        </p:nvGraphicFramePr>
        <p:xfrm>
          <a:off x="964565" y="2656205"/>
          <a:ext cx="9885045" cy="37141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4845"/>
                <a:gridCol w="1020445"/>
                <a:gridCol w="1132840"/>
                <a:gridCol w="796290"/>
                <a:gridCol w="912495"/>
                <a:gridCol w="795655"/>
                <a:gridCol w="1022350"/>
                <a:gridCol w="1130935"/>
                <a:gridCol w="1139190"/>
              </a:tblGrid>
              <a:tr h="3378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NEU-BZ-S92" charset="0"/>
                        </a:rPr>
                        <a:t>　　　　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单数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复数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750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二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一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二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06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形容词性物主代词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her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our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their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06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名词性物主代词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NEU-BZ-S92" charset="0"/>
                        </a:rPr>
                        <a:t>　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mine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hers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ours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theirs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80720" y="1997710"/>
            <a:ext cx="38487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lang="zh-CN" altLang="en-US" sz="2800" b="1"/>
          </a:p>
        </p:txBody>
      </p:sp>
      <p:cxnSp>
        <p:nvCxnSpPr>
          <p:cNvPr id="13" name="直接连接符 12"/>
          <p:cNvCxnSpPr/>
          <p:nvPr/>
        </p:nvCxnSpPr>
        <p:spPr>
          <a:xfrm>
            <a:off x="975995" y="2644775"/>
            <a:ext cx="1929765" cy="1021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974850" y="2691130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人称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100455" y="3189605"/>
            <a:ext cx="7835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类型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endParaRPr lang="en-US" altLang="zh-CN" sz="2800" b="1" strike="noStrike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物主代词的用法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形容词性物主代词具有形容词属性,需放在名词前面作定语,一般不单独使用。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Her father is a doctor. 她的父亲是一位医生。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名词性物主代词常用来代替前面已提及的名词, 具有名词属性,后面不能再跟名词,否则就重复了,相当于“形容词性物主代词+名词”。</a:t>
            </a:r>
          </a:p>
          <a:p>
            <a:pPr fontAlgn="auto">
              <a:lnSpc>
                <a:spcPct val="150000"/>
              </a:lnSpc>
            </a:pPr>
            <a:endParaRPr lang="en-US" altLang="zh-CN" sz="2800" b="1" strike="noStrike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This is my book. 这是我的书。=This book is mine. 这书是我的。</a:t>
            </a:r>
            <a:endParaRPr lang="en-US" altLang="zh-CN" sz="2800" b="1" strike="noStrike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Our school is smaller than theirs. 我们的学校比他们的(学校)小。</a:t>
            </a:r>
            <a:endParaRPr lang="en-US" altLang="zh-CN" sz="2800" b="1" strike="noStrike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名词性物主代词可以和of连用作定语,构成双重所有格形式。</a:t>
            </a:r>
            <a:endParaRPr lang="en-US" altLang="zh-CN" sz="2800" b="1" strike="noStrike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 is a friend of mine. 他是我的一个朋友。</a:t>
            </a:r>
            <a:endParaRPr lang="en-US" altLang="zh-CN" sz="2800" b="1" strike="noStrike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800" b="1" strike="noStrike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7235" y="1424305"/>
            <a:ext cx="108889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(2021·邢台二模)—Congratulations, Susan, you got the first place in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the English Speaking Competition.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—Thanks. Laura, a friend of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helped me a lot. I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 really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grateful to her.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my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mine	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6815" y="3530600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7235" y="1424305"/>
            <a:ext cx="108889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(2021·湘潭改编)—Is that bag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Anna?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—No, it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Tina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your　　 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yours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yourself　　 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you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(2021·南京)Amy hid under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desk in a hurry when the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earthquake happened.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she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her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hers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herself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10300" y="1609725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80735" y="4191000"/>
            <a:ext cx="431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97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509905" y="1826260"/>
          <a:ext cx="11243310" cy="4498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835"/>
                <a:gridCol w="853440"/>
                <a:gridCol w="1047750"/>
                <a:gridCol w="922655"/>
                <a:gridCol w="1395095"/>
                <a:gridCol w="824230"/>
                <a:gridCol w="1331595"/>
                <a:gridCol w="755015"/>
                <a:gridCol w="1216660"/>
                <a:gridCol w="475615"/>
                <a:gridCol w="1201420"/>
              </a:tblGrid>
              <a:tr h="62103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人称代词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物主代词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指示代词、疑问代词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反身代词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不定代词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0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0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2017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his,hers,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mine,yours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5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2016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her,him,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you,me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5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2015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my,her,his,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5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  <a:sym typeface="+mn-ea"/>
                        </a:rPr>
                        <a:t>—</a:t>
                      </a: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we,us,our,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29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it,one,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this,that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53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nobody,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everybody,somebody,anybody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510540" y="1827530"/>
            <a:ext cx="1248410" cy="12598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31875" y="2009140"/>
            <a:ext cx="784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zh-CN" altLang="en-US"/>
              <a:t>考点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71525" y="2621915"/>
            <a:ext cx="930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年份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819765" y="1410335"/>
            <a:ext cx="960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续表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7235" y="1532255"/>
            <a:ext cx="108889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(2021·天津)Mike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aunt is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English teacher. We all like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our; she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our; her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we; he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we; her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(2021·成都改编)—Lily, is this blue pencil box Steve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—No, it isn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t.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black.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Mine　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Hers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His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Yours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654040" y="1737995"/>
            <a:ext cx="396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03015" y="4949825"/>
            <a:ext cx="328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199640" y="1163320"/>
            <a:ext cx="404685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指示代词与疑问代词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3"/>
            </p:custDataLst>
          </p:nvPr>
        </p:nvGraphicFramePr>
        <p:xfrm>
          <a:off x="757555" y="2887345"/>
          <a:ext cx="9552305" cy="1714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4135"/>
                <a:gridCol w="3476625"/>
                <a:gridCol w="3471545"/>
              </a:tblGrid>
              <a:tr h="431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方正黑体_GBK" charset="0"/>
                        </a:rPr>
                        <a:t>近指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方正黑体_GBK" charset="0"/>
                        </a:rPr>
                        <a:t>远指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方正黑体_GBK" charset="0"/>
                        </a:rPr>
                        <a:t>单数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this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that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6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方正黑体_GBK" charset="0"/>
                        </a:rPr>
                        <a:t>复数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these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those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0720" y="1397635"/>
            <a:ext cx="109112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指示代词的用法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①this/these表示近指。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This is a good plan. 这是个好计划。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②that/those表示远指。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Those boxes look heavy. 那些箱子看起来很重。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③打电话时用this介绍自己,用that询问对方。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This is Mike speaking. 我是迈克。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Who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that?你是谁?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0720" y="1454150"/>
            <a:ext cx="1091120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④that常用于比较结构中,代替前面提到的名词(可数名词单数或不可数名词),those也常用于比较结构中,代替前面提到的可数名词复数,以避免重复。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weather of Changchun is colder than that of Shanghai. 长春的天气比上海冷。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People in this village live much longer than those in that village. 这个村子的人比那个村子的人寿命长。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0720" y="1508125"/>
            <a:ext cx="1091120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⑤this可起启下作用,指将要提到的事;that指刚提到过的事物或已经完成的事情。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Please remember this: No pains, no gains. 请记住这一点:不劳则无获。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 sorry to hear that. 听到这个消息我很遗憾。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⑥that指前面刚刚提到过的事。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was ill. That was why he didn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go to school. 他病了,那就是他没去上学的原因。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0720" y="1551305"/>
            <a:ext cx="109112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⑦that和those可作定语从句的先行词;this和these则不可。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God helps those who help themselves. 天助自助者。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47395" y="2837180"/>
            <a:ext cx="8101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疑问代词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872490" y="3482340"/>
          <a:ext cx="10447020" cy="39357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1750"/>
                <a:gridCol w="2160905"/>
                <a:gridCol w="6984365"/>
              </a:tblGrid>
              <a:tr h="7258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疑问代词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82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who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“谁”,用于询问人物、身份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Who is your best friend?谁是你最好的朋友?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98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whom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“谁”,who的宾格形式,作宾语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whom are you talking?你在和谁交谈?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726440" y="1934210"/>
          <a:ext cx="10756265" cy="4403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9885"/>
                <a:gridCol w="3115310"/>
                <a:gridCol w="6021070"/>
              </a:tblGrid>
              <a:tr h="5956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疑问代词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whose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“谁的”,询问所属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Whose coat is this?这是谁的外套?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08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“什么”,what询问事物或某人的职业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What’s this?这是什么?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It’s a map.这是一张地图。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What’s your father?你爸爸做什么工作?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He is a police officer.他是一名警官。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1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which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“哪一个,哪一些”,指在一定范围内特指的人或物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Which one do you like best?你最喜欢哪一个?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0836275" y="1543685"/>
            <a:ext cx="1033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续表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551305"/>
            <a:ext cx="112058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one/ones的用法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泛指上文提及的同类人或事物,同类而不同物。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Your hat is so beautiful. I want to buy one.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你的帽子很漂亮。我也想买一顶。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421765"/>
            <a:ext cx="112058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(2021·安徽淮南模拟)—Mike, do you enjoy the life here?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—Sure, but the traffic here is a little heavier than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my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hometown.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one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it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this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that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(2021·苏州)The gravity on Mars is only about three eighths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 the Earth.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that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those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one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ones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003030" y="2889885"/>
            <a:ext cx="306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09395" y="5461000"/>
            <a:ext cx="329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529715"/>
            <a:ext cx="112058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(2021·哈尔滨二模改编)—What do you think of the weather here at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this time of the year?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—It is much colder than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my hometown.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that　　	B. the one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/　　 	D. this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(2021·青岛一模)Students who often ask questions during or after class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can get more knowledge than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who seldom ask.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this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that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these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those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65725" y="298450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05830" y="4904105"/>
            <a:ext cx="340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97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509905" y="1826260"/>
          <a:ext cx="11243310" cy="41935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835"/>
                <a:gridCol w="853440"/>
                <a:gridCol w="1047750"/>
                <a:gridCol w="922655"/>
                <a:gridCol w="1395095"/>
                <a:gridCol w="824230"/>
                <a:gridCol w="1331595"/>
                <a:gridCol w="755015"/>
                <a:gridCol w="1216660"/>
                <a:gridCol w="475615"/>
                <a:gridCol w="1201420"/>
              </a:tblGrid>
              <a:tr h="62103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人称代词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物主代词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指示代词、疑问代词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反身代词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不定代词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0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题目设置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0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2013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I,me, my,mine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54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itself,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myself,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himself, ourself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30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something,anything,nothing,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every-thing,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5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it, one, this, that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himself, herself, yourself, myself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509905" y="1826260"/>
            <a:ext cx="1238250" cy="12274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31875" y="2009140"/>
            <a:ext cx="784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zh-CN" altLang="en-US"/>
              <a:t>考点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71525" y="2621915"/>
            <a:ext cx="930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年份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819765" y="1410335"/>
            <a:ext cx="960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续表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2760" y="1617345"/>
            <a:ext cx="112058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(2021·东营模拟)The weather is much worse in Shandong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than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in the other cities, because there is too much haze(雾霾)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recently.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those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that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these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them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97965" y="2439035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2760" y="1617345"/>
            <a:ext cx="112058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(2021·福建模拟改编)—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the TV program Chinese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Conference on Geographical Names(《中国地名大会》)about?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—It is based on knowledge and leads people to discover the secrets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and cultural meanings behind geographical names.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What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Where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How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When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63490" y="1779270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2760" y="1433830"/>
            <a:ext cx="112058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(2021·北京二模)—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book is this, Bill?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—Sorry,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mine.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Whose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Which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What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Who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(2021·吉林梅河口市校级模拟)—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one is your best friend?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—The one with short black hair.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Which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What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When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How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79900" y="1607820"/>
            <a:ext cx="340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59855" y="4164330"/>
            <a:ext cx="431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2760" y="1433830"/>
            <a:ext cx="112058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9. (2021·苏州模拟)—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is the population of India?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—It is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than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 China.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How large; fewer; it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What; smaller; that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How much; less; it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What; fewer; that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10. (原创)—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are you looking for, madam? I think nobody is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absent.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—I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think so. Where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David?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Who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What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When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Where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47845" y="1619885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51480" y="4177665"/>
            <a:ext cx="351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2760" y="1433830"/>
            <a:ext cx="112058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11. (原创)—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your English teacher?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 The one with a pair of glasses.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Who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Which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Where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How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12. (原创)—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skirt is that?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Who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s; John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Who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s; Lily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Whose; Lily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Whose; Lily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53715" y="1598295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17190" y="4175125"/>
            <a:ext cx="488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199640" y="1163320"/>
            <a:ext cx="404685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反身代词的用法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3"/>
            </p:custDataLst>
          </p:nvPr>
        </p:nvGraphicFramePr>
        <p:xfrm>
          <a:off x="757555" y="2498725"/>
          <a:ext cx="9552305" cy="3538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4135"/>
                <a:gridCol w="3476625"/>
                <a:gridCol w="3471545"/>
              </a:tblGrid>
              <a:tr h="7924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方正黑体_GBK" charset="0"/>
                        </a:rPr>
                        <a:t>单数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方正黑体_GBK" charset="0"/>
                        </a:rPr>
                        <a:t>复数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方正黑体_GBK" charset="0"/>
                        </a:rPr>
                        <a:t>第一人称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myself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我自己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ourselves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我们自己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方正黑体_GBK" charset="0"/>
                        </a:rPr>
                        <a:t>第二人称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yourself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你自己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yourselves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你们自己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164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方正黑体_GBK" charset="0"/>
                        </a:rPr>
                        <a:t>第三人称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himself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他自己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themselves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他（她、它）们自己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herself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她自己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1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itself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它自己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771525" y="2497455"/>
            <a:ext cx="2611120" cy="7150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190750" y="2553970"/>
            <a:ext cx="89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64565" y="2894330"/>
            <a:ext cx="965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人称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反身代词的用法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①反身代词用在动词后面,作动词的宾语。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made myself a birthday cake. 我为自己做了一个生日蛋糕。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②用作同位语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children made model planes themselves. 这些孩子们自己制作飞机模型。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She herself is a teacher. 她本人是一个老师。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③用作表语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That boy in the picture was myself. 照片上的男孩就是我自己。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含有反身代词的常用短语: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dress oneself(自己穿衣服), teach oneself(自学), learn by oneself(自学), lose oneself(沉醉于), come to oneself(苏醒), hurt oneself(伤着自己), enjoy oneself(过得愉快;玩得高兴), help oneself (to sth.)[随便(吃/喝某物)], by oneself(独自)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410970"/>
            <a:ext cx="112058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(2021·石家庄模拟)No matter what happens, children should learn to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stay calm and protect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himself　　	B. herself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yourselves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themselves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(2021·河北模拟统考)By protecting nature, we are protecting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ourselves	B. yourselves	C. itself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herself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13300" y="2894330"/>
            <a:ext cx="306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75105" y="4803775"/>
            <a:ext cx="363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410970"/>
            <a:ext cx="112058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(2021·怀化改编)No one taught the old lady how to use WeChat. She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learned it by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yourself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myself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herself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himself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(2021·恩施州改编)Once robots can think for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problems may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appear.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themselves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them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they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theirs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64255" y="2235835"/>
            <a:ext cx="340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44535" y="4154805"/>
            <a:ext cx="329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8320" y="2116455"/>
            <a:ext cx="111810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一、单项选择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(2017·河北)— Is this Kate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bicycle?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No,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under the tree. She put it there this morning.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his　　　　　B. hers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mine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yours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(2016·河北) Thanks for inviting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dinner, Nancy. I really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enjoyed it.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him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you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me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42540" y="3575685"/>
            <a:ext cx="443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57620" y="4859020"/>
            <a:ext cx="499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410970"/>
            <a:ext cx="112058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(2021·昆明)Taichi, part of Chinese culture, is an exercise which helps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people improve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 health.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themselves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ourselves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itself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myself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(2021·保定定兴县二模)Alice was very happy to see that the children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were enjoying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himself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herself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ourselves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themselves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59530" y="2235835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23640" y="480187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199640" y="1163320"/>
            <a:ext cx="29006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不定代词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90245" y="253746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方正书宋_GBK" charset="0"/>
              </a:rPr>
              <a:t>普通不定代词的用法及辨析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方正书宋_GBK" charset="0"/>
            </a:endParaRPr>
          </a:p>
        </p:txBody>
      </p:sp>
      <p:graphicFrame>
        <p:nvGraphicFramePr>
          <p:cNvPr id="15" name="表格 14"/>
          <p:cNvGraphicFramePr/>
          <p:nvPr>
            <p:custDataLst>
              <p:tags r:id="rId3"/>
            </p:custDataLst>
          </p:nvPr>
        </p:nvGraphicFramePr>
        <p:xfrm>
          <a:off x="830580" y="3221990"/>
          <a:ext cx="10340975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2970"/>
                <a:gridCol w="1086485"/>
                <a:gridCol w="4387850"/>
                <a:gridCol w="3963670"/>
              </a:tblGrid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含义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either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(两者中)任何一个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either of+名词/代词的复数+谓语动词(第三人称单数),either… or…“或者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或者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……,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要么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要么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”,连接两个并列主语时,谓语动词遵循“就近原则”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don’t agree with either of you.你们二人的意见我都不同意。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Either you or he is wrong.不是你就是他错了。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25195" y="1520825"/>
          <a:ext cx="10579735" cy="48285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670"/>
                <a:gridCol w="1172845"/>
                <a:gridCol w="3801745"/>
                <a:gridCol w="4562475"/>
              </a:tblGrid>
              <a:tr h="5111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含义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82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neither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(两者中)一个也不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neitherof+名词/代词的复数+谓语动词(第三人称单数),neither… nor…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“既不……也不……”,连接两个并列主语时,谓语动词遵循“就近原则”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Neither of my parents is interested in pop music.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我的父母对流行音乐都不感兴趣。Neither Jane nor her parents are coming.简和她的父母都不会来。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91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both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(两者)都,与</a:t>
                      </a: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neither</a:t>
                      </a: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是反义词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可以和</a:t>
                      </a: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连用。作主语时,谓语动词用复数。</a:t>
                      </a: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both … and …</a:t>
                      </a: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“……和……都”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Both of my hands are full of candies. 我的双手满是糖果。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25195" y="1520825"/>
          <a:ext cx="10579735" cy="4902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670"/>
                <a:gridCol w="1172845"/>
                <a:gridCol w="4085590"/>
                <a:gridCol w="4278630"/>
              </a:tblGrid>
              <a:tr h="5111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含义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1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all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(三者或三者以上)都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</a:rPr>
                        <a:t>可以和of连用。作主语时,谓语动词用复数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of my friends are celebrating my birthday. 我所有的朋友们在为我庆祝生日。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91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none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(三者或三者以上中)没有一个,与all意义相反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表示全部否定,可以和of连用。作主语时,如代替不可数名词,谓语动词用单数形式;代替可数名词时,谓语动词用单数、复数均可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None of the students is /are afraid of difficulties. 学生们都不怕困难。</a:t>
                      </a:r>
                    </a:p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— How many students are there in the classroom?教室里有多少学生?</a:t>
                      </a:r>
                    </a:p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— None. 一个也没有。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25195" y="1520825"/>
          <a:ext cx="10579735" cy="4902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670"/>
                <a:gridCol w="1172845"/>
                <a:gridCol w="4085590"/>
                <a:gridCol w="4278630"/>
              </a:tblGrid>
              <a:tr h="5111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含义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1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each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(两者或两者以上中)每一个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</a:rPr>
                        <a:t>强调个体,可以和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</a:rPr>
                        <a:t>连用。当它作主语时,谓语动词用单数形式;另外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each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</a:rPr>
                        <a:t>还可以作同位语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There are trees on each side of the road. 路的两边有树。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 each have an English dictionary. 我们每人都有一本英语词典。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91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every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(三者或三者以上中)每一个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强调整体,不可以和of连用。当它作主语时,谓语动词用单数形式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Every student is getting ready for the final exam. 每个学生都在为期末考试做准备。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25195" y="1520825"/>
          <a:ext cx="10579735" cy="4634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670"/>
                <a:gridCol w="1570355"/>
                <a:gridCol w="3688080"/>
                <a:gridCol w="4278630"/>
              </a:tblGrid>
              <a:tr h="5111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含义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1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some 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一些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</a:rPr>
                        <a:t>既可修饰或指代可数名词,也可修饰或指代不可数名词;一般用于肯定句中,也可用于表示说话人希望得到肯定回答或表达请求、建议的疑问句中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Jane has some toys. 简有一些玩具。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Would you like some noodles?你想要些面条吗?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91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any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一些,可指代三者或三者以上中的任何一个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既可修饰或指代可数名词,也可修饰或指代不可数名词;多用于疑问句、否定句和条件句中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Tom is taller than any other student in his class. 汤姆比班上其他任何一个学生都要高。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25195" y="1520825"/>
          <a:ext cx="10579735" cy="3272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670"/>
                <a:gridCol w="1570355"/>
                <a:gridCol w="3688080"/>
                <a:gridCol w="4278630"/>
              </a:tblGrid>
              <a:tr h="5111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含义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44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many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许多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</a:rPr>
                        <a:t>修饰或指代可数名词复数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has many friends. 他有许多朋友。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71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much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许多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修饰或指代不可数名词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Students have too much homework. 学生们有太多的作业。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32510" y="5222240"/>
            <a:ext cx="98666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另:a few、few、a little、little的辨析(见第6课时)</a:t>
            </a:r>
          </a:p>
          <a:p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other、others、the other、the others与another的辨析(见第5课时)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35660" y="149161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复合不定代词的用法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1"/>
            </p:custDataLst>
          </p:nvPr>
        </p:nvGraphicFramePr>
        <p:xfrm>
          <a:off x="1171575" y="2212340"/>
          <a:ext cx="8869680" cy="3965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2185"/>
                <a:gridCol w="2172335"/>
                <a:gridCol w="2199005"/>
                <a:gridCol w="2256155"/>
              </a:tblGrid>
              <a:tr h="11899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somebody某人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anybody任何人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nobody没有人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everybody每个人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3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someone某人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anyone任何人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noone没有人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everyone每人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62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something某事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anything任何事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nothing没有东西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everything每件事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35660" y="1653540"/>
            <a:ext cx="105632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①复合不定代词作主语,谓语动词用第三人称单数形式。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 is impossible. 一切皆有可能。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②something、somebody、someone用于肯定句,或表委婉请求及提建议的疑问句中, anything、anybody、anyone用于否定句、疑问句及条件从句。</a:t>
            </a:r>
          </a:p>
          <a:p>
            <a:pPr indent="0" fontAlgn="auto">
              <a:lnSpc>
                <a:spcPct val="150000"/>
              </a:lnSpc>
            </a:pPr>
            <a:endParaRPr sz="28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35660" y="1739900"/>
            <a:ext cx="105632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③复合不定代词的定语放到它们的后面。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 like something to eat?你想要一些吃的东西吗?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④复合不定代词可以和else连用,但不可以和other连用。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 else?还有别的吗?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8320" y="1479550"/>
            <a:ext cx="111810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(2015·河北) My brother likes painting. It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one of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hobbies.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my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her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his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your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(2021·唐山滦州一模)We must protect the animals. They are friends of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our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yours	C. us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ours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(2013·河北) You don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have a drink. Can I get you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?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something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anything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nothing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everything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37320" y="1619885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00200" y="3542030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088755" y="4833620"/>
            <a:ext cx="5568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9600" y="1491615"/>
            <a:ext cx="1078928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【考点考法强化】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(2021·武汉)—There are mainly six kinds of tea in China. Which is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favorite?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—Green tea, I guess. I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 tried black tea, green tea and so on, and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them have their special tastes.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both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none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neither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79575" y="4234180"/>
            <a:ext cx="329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491615"/>
            <a:ext cx="1082675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(2021·盐城)—Why are you laughing, Daniel?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—There is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funny in the newspaper. Come and see.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anything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something	C. everything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nothing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(2021·新疆)—Where would you like to go next week, Beijing or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Tianjin?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OK. It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up to you.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Both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None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Either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All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69615" y="2302510"/>
            <a:ext cx="396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11375" y="4847590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491615"/>
            <a:ext cx="1082675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(2021·扬州)—Which colour do you like, red or blue?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like green.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Either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Both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Neither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None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(2021·达州)The two books are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English. You can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choose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them to read.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all; both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all; either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both; either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both; neither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54225" y="2304415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34760" y="3587115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372870"/>
            <a:ext cx="1082675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(2021·连云港)Look at the sign, please. You can park your car on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________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side of the street.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both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other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either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all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(2021·齐齐哈尔二模改编)—Amazing! Jack got the best grade in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test last week.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impossible. Many times he thought about giving up,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fought on.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Something	B. Anything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Nothing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Everything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79575" y="2176780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88515" y="4791075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372870"/>
            <a:ext cx="108267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(2021·扬州)—Which colour do you like, red or blue?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like green.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Either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Both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Neither	D. None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(2021·武威)I have a few books on Chinese food. You can borrow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want.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one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much	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 little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32000" y="2176780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68145" y="4064000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372870"/>
            <a:ext cx="1082675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(2021·东营区校级模拟)—Is there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today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morning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news on CCTV-4?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 earthquakes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Yunnan and Qinghai on May 22.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anything new; happen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anything new; happened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new anything; happens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new something; happen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16115" y="1528445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372870"/>
            <a:ext cx="1082675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11. (2021·吉林三模改编)During the long winter vacation, I watched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many films.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them were fantastic.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All　　	B. Both	C. None　　 	D. Either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12. (2021·铜陵二模)—I tried several jackets, but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them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looked good on me.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—No worries. We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ve got some new ones in the next room. 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all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each	C. none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neither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21405" y="2202180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756650" y="346075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610360"/>
            <a:ext cx="108267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13. (2021·武汉模拟)—Our classmaster requires that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who is late for school should do doubled homework.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—Sounds like a nightmare. 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each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every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any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all</a:t>
            </a:r>
          </a:p>
          <a:p>
            <a:pPr indent="0"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86875" y="1778635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372870"/>
            <a:ext cx="1082675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14. (2021·无锡江阴市一模)—Excuse me, what would you like to eat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here?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except fish.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not my cup of tea.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Something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Nothing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Anything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Everything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90750" y="283210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372870"/>
            <a:ext cx="1082675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15. (2021·东营二模)President Xi said that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was more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important than people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safety and health.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everything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nothing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something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anything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16. (2021·福建南平二模改编)—Where would you like to go for your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summer vacation, Chongqing or Tianjin?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ll go to Sanya, Hainan.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Both　　　	B. Either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Neither　　	D. All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31760" y="1539875"/>
            <a:ext cx="431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33600" y="538099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8320" y="1479550"/>
            <a:ext cx="111810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(2021·石家庄42中一模)No matter what happens, children should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learn to stay calm and protect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they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them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their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themselves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(2021·石家庄新华区一模)Mrs. Green will come here. I 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wait to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see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him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her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you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17260" y="2281555"/>
            <a:ext cx="488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65655" y="4801870"/>
            <a:ext cx="351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372870"/>
            <a:ext cx="108267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17. (2021·齐齐哈尔二模改编)—Amazing! Jack got the best grade in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the test last week. 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impossible. Many times he thought about giving up, 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but he fought on.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Something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Anything　 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Nothing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Everything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13610" y="2825115"/>
            <a:ext cx="317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372870"/>
            <a:ext cx="1082675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18. (2021·成都模拟)Lucy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Chinese friends tried to give her some 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suggestions on how to protect herself from COVID-19(新冠病毒), 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but she seemed to understand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them.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none　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both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all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neither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459855" y="2837815"/>
            <a:ext cx="351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772285"/>
            <a:ext cx="1082675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19. (2021·江西模拟)—Why was our head teacher so angry?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—Because we were asked to finish the tasks in time, but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us made it in our class.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none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all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neither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either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56545" y="258445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5002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1675" y="1459230"/>
            <a:ext cx="108267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20. (2021·盐城二模)—Are your parents angry with you about your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English?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—Oh,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them is angry. They just told me to get better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grades next time.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none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both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neither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either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05760" y="2892425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655" y="1468120"/>
            <a:ext cx="114935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8. (2021·石家庄长安区一模)—I wonder if this smart phone is Mary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—It 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belong to her.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totally different from this one.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Yours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His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Hers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Mine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9. (2021·邢台一模)The color of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sweater is nice, but I lik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better.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his; your	B. my; her	C. hers; yours	D. my; yours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(2021·张家口一模)Helen, stop talking with Peter.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mom is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waiting for him to go home.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Your	C. His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Her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65725" y="2277745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87695" y="3575685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060180" y="4870450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3585" y="1468120"/>
            <a:ext cx="1083564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二、词语运用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11. (2018·河北)Then he told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(they) what I did on the bus this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morning.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12. (2021·河北)She loves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(she) job.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13. (2021·唐山滦州一模)There is a name for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(they).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14. (2021·承德模拟)My mother has influenced me a lot in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(I)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life. I want to say something about her story.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67960" y="2270125"/>
            <a:ext cx="11353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them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38395" y="3556635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45425" y="4204970"/>
            <a:ext cx="1259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them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025380" y="4805680"/>
            <a:ext cx="669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e5ab306-154d-4c1f-9afa-32f863c05f54}"/>
  <p:tag name="TABLE_ENDDRAG_ORIGIN_RECT" val="628*262"/>
  <p:tag name="TABLE_ENDDRAG_RECT" val="103*248*628*26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216bd38-a62f-4828-9b24-d3fcacacbd13}"/>
  <p:tag name="TABLE_ENDDRAG_ORIGIN_RECT" val="692*286"/>
  <p:tag name="TABLE_ENDDRAG_RECT" val="75*215*692*28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4d71830-d024-4dbb-9e65-5979ce8312c9}"/>
  <p:tag name="TABLE_ENDDRAG_ORIGIN_RECT" val="690*169"/>
  <p:tag name="TABLE_ENDDRAG_RECT" val="59*227*690*16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b5aeac5-abb0-4b6c-a601-e984806081fb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8d0c158-f0e6-42de-a1cb-29763bfef2e6}"/>
  <p:tag name="TABLE_ENDDRAG_ORIGIN_RECT" val="758*507"/>
  <p:tag name="TABLE_ENDDRAG_RECT" val="101*164*758*50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4d71830-d024-4dbb-9e65-5979ce8312c9}"/>
  <p:tag name="TABLE_ENDDRAG_ORIGIN_RECT" val="752*255"/>
  <p:tag name="TABLE_ENDDRAG_RECT" val="59*193*752*25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5d39c34-3907-44b5-95c8-42c033a4e9d4}"/>
  <p:tag name="TABLE_ENDDRAG_ORIGIN_RECT" val="814*288"/>
  <p:tag name="TABLE_ENDDRAG_RECT" val="65*219*814*28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7b0058c-7a92-4bd3-a6d0-de78341ea274}"/>
  <p:tag name="TABLE_ENDDRAG_ORIGIN_RECT" val="833*380"/>
  <p:tag name="TABLE_ENDDRAG_RECT" val="72*119*833*38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7b0058c-7a92-4bd3-a6d0-de78341ea274}"/>
  <p:tag name="TABLE_ENDDRAG_ORIGIN_RECT" val="833*380"/>
  <p:tag name="TABLE_ENDDRAG_RECT" val="72*119*833*38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7b0058c-7a92-4bd3-a6d0-de78341ea274}"/>
  <p:tag name="TABLE_ENDDRAG_ORIGIN_RECT" val="833*380"/>
  <p:tag name="TABLE_ENDDRAG_RECT" val="72*119*833*38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7b0058c-7a92-4bd3-a6d0-de78341ea274}"/>
  <p:tag name="TABLE_ENDDRAG_ORIGIN_RECT" val="833*380"/>
  <p:tag name="TABLE_ENDDRAG_RECT" val="72*119*833*38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7b0058c-7a92-4bd3-a6d0-de78341ea274}"/>
  <p:tag name="TABLE_ENDDRAG_ORIGIN_RECT" val="833*380"/>
  <p:tag name="TABLE_ENDDRAG_RECT" val="72*119*833*38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40786cb-b7f9-422f-add6-9f92f4436cd5}"/>
  <p:tag name="TABLE_ENDDRAG_ORIGIN_RECT" val="698*312"/>
  <p:tag name="TABLE_ENDDRAG_RECT" val="92*174*698*3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e9e2dc0-2396-4eb8-8485-9917e18cc6d4}"/>
  <p:tag name="TABLE_ENDDRAG_ORIGIN_RECT" val="854*97"/>
  <p:tag name="TABLE_ENDDRAG_RECT" val="52*172*854*9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e9e2dc0-2396-4eb8-8485-9917e18cc6d4}"/>
  <p:tag name="TABLE_ENDDRAG_ORIGIN_RECT" val="885*376"/>
  <p:tag name="TABLE_ENDDRAG_RECT" val="40*143*885*37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e9e2dc0-2396-4eb8-8485-9917e18cc6d4}"/>
  <p:tag name="TABLE_ENDDRAG_ORIGIN_RECT" val="885*376"/>
  <p:tag name="TABLE_ENDDRAG_RECT" val="40*143*885*37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3863</Words>
  <Application>WPS 演示</Application>
  <PresentationFormat>自定义</PresentationFormat>
  <Paragraphs>1067</Paragraphs>
  <Slides>73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73</vt:i4>
      </vt:variant>
    </vt:vector>
  </HeadingPairs>
  <TitlesOfParts>
    <vt:vector size="76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163</cp:revision>
  <dcterms:created xsi:type="dcterms:W3CDTF">2020-07-19T08:35:00Z</dcterms:created>
  <dcterms:modified xsi:type="dcterms:W3CDTF">2022-02-26T03:08:09Z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2052-11.1.0.10938</vt:lpwstr>
  </property>
</Properties>
</file>