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1" r:id="rId6"/>
    <p:sldId id="263" r:id="rId7"/>
    <p:sldId id="357" r:id="rId8"/>
    <p:sldId id="266" r:id="rId9"/>
    <p:sldId id="267" r:id="rId10"/>
    <p:sldId id="381" r:id="rId11"/>
    <p:sldId id="339" r:id="rId12"/>
    <p:sldId id="372" r:id="rId13"/>
    <p:sldId id="314" r:id="rId14"/>
    <p:sldId id="383" r:id="rId15"/>
    <p:sldId id="272" r:id="rId16"/>
    <p:sldId id="308" r:id="rId17"/>
    <p:sldId id="309" r:id="rId18"/>
    <p:sldId id="310" r:id="rId19"/>
    <p:sldId id="311" r:id="rId20"/>
    <p:sldId id="367" r:id="rId21"/>
    <p:sldId id="385" r:id="rId22"/>
    <p:sldId id="268" r:id="rId23"/>
    <p:sldId id="380" r:id="rId24"/>
    <p:sldId id="271" r:id="rId25"/>
    <p:sldId id="382" r:id="rId26"/>
    <p:sldId id="340" r:id="rId27"/>
    <p:sldId id="379" r:id="rId28"/>
    <p:sldId id="315" r:id="rId29"/>
    <p:sldId id="3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5C3"/>
    <a:srgbClr val="2A91D7"/>
    <a:srgbClr val="2D9BDC"/>
    <a:srgbClr val="4286CA"/>
    <a:srgbClr val="2A96E1"/>
    <a:srgbClr val="2A96D7"/>
    <a:srgbClr val="0B8CE6"/>
    <a:srgbClr val="1EA5FF"/>
    <a:srgbClr val="1EAFFF"/>
    <a:srgbClr val="1E9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5EFCF-C600-4FAE-A74C-FD797B2170A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747E6-3816-4FC8-9CB3-51C4FB20F3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49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8747E6-3816-4FC8-9CB3-51C4FB20F3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20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48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71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8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3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7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2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466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96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91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7F3CB-9A04-435F-AF85-FFBBEB6E7AFC}" type="datetimeFigureOut">
              <a:rPr lang="zh-CN" altLang="en-US" smtClean="0"/>
              <a:t>2021/1/30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49D6A-310D-42E0-8918-42062D9CEB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48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slide" Target="slide15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78515" y="1850340"/>
            <a:ext cx="7834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第一部分  教材知识梳理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3986" y="3440928"/>
            <a:ext cx="6104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八年级</a:t>
            </a:r>
            <a:r>
              <a:rPr lang="zh-CN" altLang="en-US" sz="4800" dirty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</a:t>
            </a:r>
            <a:r>
              <a:rPr lang="zh-CN" altLang="en-US" sz="4800" dirty="0" smtClean="0">
                <a:solidFill>
                  <a:srgbClr val="2A85C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册  </a:t>
            </a:r>
            <a:r>
              <a:rPr lang="en-US" altLang="zh-CN" sz="4800" dirty="0" smtClean="0">
                <a:solidFill>
                  <a:srgbClr val="2A85C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Units 7~8</a:t>
            </a:r>
            <a:endParaRPr lang="zh-CN" altLang="en-US" sz="4800" dirty="0">
              <a:solidFill>
                <a:srgbClr val="2A85C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1400" y="1566078"/>
            <a:ext cx="8751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续表</a:t>
            </a:r>
            <a:endParaRPr lang="zh-CN" altLang="en-US" sz="20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68812"/>
              </p:ext>
            </p:extLst>
          </p:nvPr>
        </p:nvGraphicFramePr>
        <p:xfrm>
          <a:off x="934720" y="2262258"/>
          <a:ext cx="10172835" cy="2810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598"/>
                <a:gridCol w="5233292"/>
                <a:gridCol w="3390945"/>
              </a:tblGrid>
              <a:tr h="584897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57779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lively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形容词，意为“有生气的，活泼的”，通常指人和物，可用作定语、表语和宾语补足语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She is a lively girl.</a:t>
                      </a:r>
                    </a:p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Everything is lively here.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106758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living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形容词，意为“活着的，现存的”，指人和物，可作表语和定语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 fish is still living.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06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516052"/>
            <a:ext cx="10820057" cy="327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allow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1. allow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sb.to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为“允许某人做某事”。例如：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 allows us to discuss the questions in class.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allow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doing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为“被允许做某事”。例如：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allow eating in the classroom.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3.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allowed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为“被允许做某事”。例如：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Teenagers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allowed to choose their own clothes.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28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7378" y="1679677"/>
            <a:ext cx="1082005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afford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afford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为“买得起，负担得起”，常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置于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able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，后跟名词、代词或动词不定式作宾语。例如：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afford a car.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Soon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could hardly afford to buy food for themselves.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4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576460"/>
            <a:ext cx="1087003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proud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proud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是形容词，意为“自豪的，骄傲的”，常用搭配如下：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proud of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(doing)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事感到自豪”。例如：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My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friend saved a little girl and I was proud of having such a brave friend.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proud to 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为“为做某事感到自豪”。例如：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 to tell you that my classmate has just won the first prize in the short distance race.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）“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proud + that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从句”意为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很自豪”。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I’m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 that I’m Chinese.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0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425" y="1576460"/>
            <a:ext cx="108700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2. pride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proud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名词形式，意为“自豪，骄傲”。常见固定搭配如下：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pride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的骄傲”。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Though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failed in the English competition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English teacher said I was the pride of her.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pride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“为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感到骄傲”。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 professor takes pride in her students who all get good jobs after graduation.</a:t>
            </a:r>
            <a:endParaRPr lang="en-US" altLang="zh-CN" sz="22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4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动作按钮: 后退或前一项 11">
            <a:hlinkClick r:id="rId5" action="ppaction://hlinksldjump" highlightClick="1"/>
          </p:cNvPr>
          <p:cNvSpPr/>
          <p:nvPr/>
        </p:nvSpPr>
        <p:spPr>
          <a:xfrm>
            <a:off x="11408652" y="5558942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280" y="2208311"/>
            <a:ext cx="10963411" cy="3580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一、单项选择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since you left your primary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How old             B. How long               C. How far              D. How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my pleasure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people in trouble.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helps             B. helping               C. to help              D. helped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you’d like to say about this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trip?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else something                      B. something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anything else                        D. else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anything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" y="1371768"/>
            <a:ext cx="3942385" cy="8559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0858" y="1676275"/>
            <a:ext cx="19109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</a:t>
            </a:r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素养提升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1787" y="2692694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959" y="3554002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7084" y="4417048"/>
            <a:ext cx="457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35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7022" y="1550631"/>
            <a:ext cx="923887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 you go to Jack’s birthday party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yesterday?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I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invited                     B. wasn’t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invited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haven’t invited                    D. didn’t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man was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cook a good meal for himself.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so busy                        B. busy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too busy                      D. 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meaningful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children to join in charity work at a young age.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of               B. for              C. to               D. in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5330" y="1627998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330" y="3451185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5329" y="4816902"/>
            <a:ext cx="4454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1426" y="1561786"/>
            <a:ext cx="10737134" cy="46063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we finish the task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today?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—No, you 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mustn’t                         B.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don’t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               D. needn’t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to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clothes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children in the village tomorrow.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sent           B. were sent             C. will sent              D.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sent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there a sports meeting in your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school?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November every year.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holds              B. held             C.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held 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held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______, something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terrible happened in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Yushu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spring.</a:t>
            </a:r>
          </a:p>
          <a:p>
            <a:pPr>
              <a:lnSpc>
                <a:spcPts val="32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A. Unlucky             B. Unluckily              C. Lucky              D. Luckily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458" y="1588041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458" y="3223126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6" y="4045300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7726" y="5254545"/>
            <a:ext cx="4337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6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29125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二、单词拼写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根据括号内所给的中文提示，正确拼写单词。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must try our best 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national economy.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付得起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buy such an expensive watch.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Drivers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drive after drinking wine will be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惩罚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Jim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always looks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严肃的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never laughs.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Lisa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lives a __________(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简单的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 although she has a lot of money.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7482" y="2579571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90825" y="3041108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afford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26467" y="3496665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punished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81149" y="3960705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25028" y="4411767"/>
            <a:ext cx="14726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20549"/>
            <a:ext cx="1071677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三、词形变换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根据句意，用括号中所给单词的正确形式填空。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something to reduce air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__________(pollute).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 puts his heart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educate)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he loves his students.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will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finish)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year.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clear that smoking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__________(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harm)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health.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tell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 different)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the two cities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0008" y="2585557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35128" y="3054944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68841" y="3502251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02503" y="3955587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63490" y="4424974"/>
            <a:ext cx="15111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1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588168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71047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0693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核心知识导览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88168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71047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50693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重点指导航标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0834" y="2425564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3713" y="2477784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33359" y="2477783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必备知识精析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70834" y="3651258"/>
            <a:ext cx="779646" cy="789272"/>
          </a:xfrm>
          <a:prstGeom prst="ellipse">
            <a:avLst/>
          </a:prstGeom>
          <a:solidFill>
            <a:srgbClr val="2D9BDC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53713" y="3703478"/>
            <a:ext cx="471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3359" y="3703477"/>
            <a:ext cx="3388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rPr>
              <a:t>核心素养提升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351049"/>
            <a:ext cx="10716777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四、选词填空</a:t>
            </a:r>
          </a:p>
          <a:p>
            <a:pPr>
              <a:lnSpc>
                <a:spcPts val="3200"/>
              </a:lnSpc>
            </a:pP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根据短文内容，从方框中选择恰当的单词填空，每词限用一次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00"/>
              </a:lnSpc>
            </a:pP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Hundreds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years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ago, life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much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it is today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People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didn’t have machines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no modern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machine,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Life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 has brought new problems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pollution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Water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pollution has made our rivers and lakes dirty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killed the fish and polluted our drinking water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Noise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pollution makes us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louder and become angry more easily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Air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pollution is the most serious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pollution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bad for all the living things in the world.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19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3900" y="2317952"/>
            <a:ext cx="10520415" cy="6272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2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    harder    called    talk    either    kind    enough    before    throw    driving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13659" y="3041421"/>
            <a:ext cx="122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13659" y="3499143"/>
            <a:ext cx="122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11731" y="3934878"/>
            <a:ext cx="122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127833" y="4877365"/>
            <a:ext cx="122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596839" y="5323637"/>
            <a:ext cx="122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93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7538" y="1678305"/>
            <a:ext cx="10716777" cy="3736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Cars, planes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factories all pollute the air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polluted air is so thick that it is like a quilt over a city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 of quilt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smog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Many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countries are making rules to fight against pollution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Factories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must clean their water and gas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discharged(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排放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to do many other things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put waste things in the dustbin and not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ground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go to work by bus or with our friends in the same car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If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fewer people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________, there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be less pollution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Rules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________. Every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 must help to fight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20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动作按钮: 后退或前一项 24">
            <a:hlinkClick r:id="" action="ppaction://hlinkshowjump?jump=endshow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56935" y="2192381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9916" y="3105996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9916" y="4016035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02518" y="4466172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66960" y="4466172"/>
            <a:ext cx="11742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138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6776" y="1565803"/>
            <a:ext cx="94746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被动语态（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11856" y="2201523"/>
            <a:ext cx="9780196" cy="38720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5696" y="2364531"/>
            <a:ext cx="8893743" cy="3537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 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won’t leave my office until my work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finishes                     B. will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finished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are finished   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Last March, thousands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trees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along the streets to make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city more beautiful.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were planted                B.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</a:p>
          <a:p>
            <a:pPr>
              <a:lnSpc>
                <a:spcPts val="34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had planted                 D. planted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208" y="2855858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4154100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59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211856" y="1864648"/>
            <a:ext cx="9780196" cy="385275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821" y="2345281"/>
            <a:ext cx="88937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Students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to use mobile phones in our school now.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ask                        B. asked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are asked             D. were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thieves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month.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are caught              B. was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caught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were caught           D. is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caught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208" y="2432346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04208" y="3788350"/>
            <a:ext cx="4620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动作按钮: 后退或前一项 10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37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5831" y="1623435"/>
            <a:ext cx="9636145" cy="250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310060"/>
            <a:ext cx="9737750" cy="36050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618177"/>
            <a:ext cx="8692637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 concerts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never quite the same as we see them on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screen.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Lively          B. Alive           C. Living            D. Live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badly ill and is kept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a feeding tube.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lively            B. living             C. live            D. alive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7911" y="3163074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7911" y="4532916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974748"/>
            <a:ext cx="9737750" cy="323251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6578" y="2435299"/>
            <a:ext cx="869263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Some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call the brain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a(n)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computer.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lively           B. living            C. live            D. alive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Frank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went through his mind after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accident,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felt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since he was still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living            B. live             C. alive             D. lively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7911" y="2527806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7911" y="3435632"/>
            <a:ext cx="4138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9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6580" y="1658150"/>
            <a:ext cx="9636145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allow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endParaRPr lang="en-US" altLang="zh-CN" sz="2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0672" y="2261252"/>
            <a:ext cx="9891754" cy="29611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3" y="2513416"/>
            <a:ext cx="9038204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watch a basketball match tonight at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I’d like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to, but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parents don’t allow me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stay out         B. stayed out         C. staying out        D. 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stay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3048134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52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090672" y="1592681"/>
            <a:ext cx="9891754" cy="45754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8612" y="1753024"/>
            <a:ext cx="929381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matter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said I should not be allowed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They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allow 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waiting room.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shouting;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shout                   B. to shout;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shout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to shout;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shouting                   D. shouting;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shouting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take photos in the museum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And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 bringing our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cameras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the museum.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don’t allow;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             B. aren’t allowed;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aren’t allowed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C. don’t allow;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aren’t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allowed        D. aren’t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allowed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don’t allow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7535" y="1844974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47535" y="4120619"/>
            <a:ext cx="5582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6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25061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afford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6" y="2267668"/>
            <a:ext cx="10022004" cy="32091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601726"/>
            <a:ext cx="91661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afford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house.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to buy             B. buy              C. buying               D. \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I’m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afraid we can not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take a taxi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Let’s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by bus instead.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refuse           B. afford            C. forget              D. fall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13444" y="3063584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819" y="398079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63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0519" y="1625061"/>
            <a:ext cx="10387153" cy="3965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proud 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800"/>
              </a:lnSpc>
            </a:pPr>
            <a:r>
              <a:rPr lang="en-US" altLang="zh-CN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800"/>
              </a:lnSpc>
            </a:pPr>
            <a:endParaRPr lang="en-US" altLang="zh-CN" sz="2500" b="1" dirty="0" smtClean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5176" y="2267668"/>
            <a:ext cx="10022004" cy="320910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3600"/>
              </a:lnSpc>
            </a:pPr>
            <a:endParaRPr lang="zh-CN" altLang="en-US" sz="2200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81533" y="2601726"/>
            <a:ext cx="916613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小试牛刀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won the first prize in the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exam, so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was proud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myself.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 B. at               C. of                D. on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pride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products.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A. in              B. of               C. at                D. into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动作按钮: 后退或前一项 11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13444" y="3063584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3819" y="3980791"/>
            <a:ext cx="451692" cy="50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1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79004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8779" y="1742698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核心知识导览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2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动作按钮: 后退或前一项 12">
            <a:hlinkClick r:id="rId5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570" y="2620805"/>
            <a:ext cx="10782854" cy="174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8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1" y="1443407"/>
            <a:ext cx="3955984" cy="8214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4881" y="1707101"/>
            <a:ext cx="20501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重点指导航标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074" y="2223440"/>
            <a:ext cx="613447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一、重点词汇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education—__________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interview—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名词，指采访者）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动词，表示“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+mn-ea"/>
                <a:cs typeface="Times New Roman" panose="02020603050405020304" pitchFamily="18" charset="0"/>
              </a:rPr>
              <a:t>                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会晤；接见；采访”）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medical—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65511" y="3136218"/>
            <a:ext cx="5871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treatment—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include—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介词，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“包括，包含”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3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8413" y="577516"/>
            <a:ext cx="1925052" cy="616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2377441" y="3199365"/>
            <a:ext cx="1337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6330" y="3652531"/>
            <a:ext cx="1628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interviewer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229855" y="4122564"/>
            <a:ext cx="1628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interview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37686" y="5034318"/>
            <a:ext cx="16282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87348" y="3212019"/>
            <a:ext cx="1083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08741" y="3640188"/>
            <a:ext cx="13838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5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31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2785" y="1962693"/>
            <a:ext cx="55450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wise—__________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副词）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different—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harm—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形容词）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pollution—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recycle—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名词）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4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8050" y="2464068"/>
            <a:ext cx="12031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wisely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44827" y="2947757"/>
            <a:ext cx="14646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48050" y="3393072"/>
            <a:ext cx="14646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67010" y="3839572"/>
            <a:ext cx="14646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09271" y="4288347"/>
            <a:ext cx="14646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33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5700" y="1703676"/>
            <a:ext cx="519907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2200" b="1" dirty="0" smtClean="0">
                <a:latin typeface="华文中宋" panose="0201060004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、重点短语</a:t>
            </a:r>
            <a:endParaRPr lang="en-US" altLang="zh-CN" sz="2200" b="1" dirty="0" smtClean="0">
              <a:latin typeface="华文中宋" panose="02010600040101010101" pitchFamily="2" charset="-122"/>
              <a:ea typeface="华文中宋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去看病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on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在飞机（船、火车）上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继续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开展，继续下去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分发；提出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建起；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设立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________ ________ one’s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do something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决定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做某事</a:t>
            </a:r>
          </a:p>
          <a:p>
            <a:pPr>
              <a:lnSpc>
                <a:spcPts val="3600"/>
              </a:lnSpc>
            </a:pP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5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1246" y="2610863"/>
            <a:ext cx="56179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自豪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can’t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负担不起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事）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 ____________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牙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疼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get/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习惯做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某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事</a:t>
            </a:r>
            <a:endParaRPr lang="zh-CN" altLang="en-US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2666" y="2668613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08498" y="3152411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97820" y="3580059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17070" y="4059071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54982" y="4059071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150307" y="4518833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74232" y="4499583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64439" y="4959345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421601" y="4949323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058186" y="4959345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08358" y="2658988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074832" y="3128375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afford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928848" y="4049446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toothache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486939" y="4503435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955724" y="4485280"/>
            <a:ext cx="13571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65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" grpId="0"/>
      <p:bldP spid="34" grpId="0"/>
      <p:bldP spid="44" grpId="0"/>
      <p:bldP spid="45" grpId="0"/>
      <p:bldP spid="46" grpId="0"/>
      <p:bldP spid="48" grpId="0"/>
      <p:bldP spid="49" grpId="0"/>
      <p:bldP spid="50" grpId="0"/>
      <p:bldP spid="51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6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347" y="1946735"/>
            <a:ext cx="53195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关上（开关）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砍倒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on/ upon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依靠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；取决于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用完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，耗尽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__________ (to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en-US" altLang="zh-CN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+mn-ea"/>
                <a:cs typeface="Times New Roman" panose="02020603050405020304" pitchFamily="18" charset="0"/>
              </a:rPr>
              <a:t>（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对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</a:rPr>
              <a:t>……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</a:rPr>
              <a:t>）有影响，起作用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29016" y="2389495"/>
            <a:ext cx="598593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in 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在正确位置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take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洗澡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our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对我们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健康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有害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处置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，处理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________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________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遵循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些小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endParaRPr lang="en-US" altLang="zh-CN" sz="22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动作按钮: 后退或前一项 33">
            <a:hlinkClick r:id="rId4" action="ppaction://hlinksldjump" highlightClick="1"/>
          </p:cNvPr>
          <p:cNvSpPr/>
          <p:nvPr/>
        </p:nvSpPr>
        <p:spPr>
          <a:xfrm>
            <a:off x="11408652" y="5818817"/>
            <a:ext cx="403619" cy="416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64658" y="2455564"/>
            <a:ext cx="981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443214" y="2460374"/>
            <a:ext cx="981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64658" y="2927143"/>
            <a:ext cx="981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268354" y="2927143"/>
            <a:ext cx="9817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95001" y="3358222"/>
            <a:ext cx="1126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183908" y="3843705"/>
            <a:ext cx="1126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98885" y="4296883"/>
            <a:ext cx="1126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44145" y="4296882"/>
            <a:ext cx="1482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853188" y="2435656"/>
            <a:ext cx="1126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228574" y="2907154"/>
            <a:ext cx="11261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722444" y="3359402"/>
            <a:ext cx="1349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13140" y="3361165"/>
            <a:ext cx="1349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722444" y="4293842"/>
            <a:ext cx="1349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630202" y="4736465"/>
            <a:ext cx="1349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276457" y="4715104"/>
            <a:ext cx="13491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steps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82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6607" y="2200837"/>
            <a:ext cx="1101895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语态（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语态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是动词的一种形式，表示主语和谓语之间的关系。英语中的语态有两种：主动语态和被动语态。被动语态的基本结构为“主语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be +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动词的过去分词”。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主语是动作的执行者时，用主动语态。例如：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ORBIS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uses the plane as a training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3600"/>
              </a:lnSpc>
            </a:pP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主语是动作的承受者时，用被动语态。例如：</a:t>
            </a:r>
          </a:p>
          <a:p>
            <a:pPr>
              <a:lnSpc>
                <a:spcPts val="3600"/>
              </a:lnSpc>
            </a:pP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The 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 is also used as a training </a:t>
            </a:r>
            <a:r>
              <a:rPr lang="en-US" altLang="zh-CN" sz="2200" b="1" dirty="0" err="1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solidFill>
                <a:srgbClr val="2A85C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07" y="1512214"/>
            <a:ext cx="3670585" cy="6706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2872" y="1715979"/>
            <a:ext cx="206015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必备知识精析</a:t>
            </a:r>
            <a:endParaRPr lang="zh-CN" altLang="en-US" sz="2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7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16353" y="6055387"/>
            <a:ext cx="1255923" cy="3194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5" action="ppaction://hlinksldjump"/>
              </a:rPr>
              <a:t>小试牛刀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450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9721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752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0514" y="1594953"/>
            <a:ext cx="10723801" cy="501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 </a:t>
            </a:r>
            <a:r>
              <a:rPr lang="en-US" altLang="zh-CN" sz="2200" b="1" dirty="0" smtClean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lively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r>
              <a:rPr lang="zh-CN" altLang="en-US" sz="2200" b="1" dirty="0">
                <a:solidFill>
                  <a:srgbClr val="2A85C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6433851"/>
            <a:ext cx="12192000" cy="42414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244315" y="6457890"/>
            <a:ext cx="770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 8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69409"/>
              </p:ext>
            </p:extLst>
          </p:nvPr>
        </p:nvGraphicFramePr>
        <p:xfrm>
          <a:off x="934720" y="2262258"/>
          <a:ext cx="10172835" cy="36772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8598"/>
                <a:gridCol w="5233292"/>
                <a:gridCol w="339094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易混词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含义及用法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例句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alive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形容词，意为“活的，活着的”，可指人或动物，但不能用来指植物。没有比较级和最高级形式，可用作表语、后置定语和宾语补足语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He wanted to keep the fish alive.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live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形容词，意为“有生命的；活的；生动的；现场播出的”，可指物，但不能用来指人。通常作前置定语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3400"/>
                        </a:lnSpc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Only a few live trees were left after the fire.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72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6364</TotalTime>
  <Words>2555</Words>
  <Application>Microsoft Office PowerPoint</Application>
  <PresentationFormat>宽屏</PresentationFormat>
  <Paragraphs>346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黑体</vt:lpstr>
      <vt:lpstr>华文中宋</vt:lpstr>
      <vt:lpstr>楷体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448</cp:revision>
  <dcterms:created xsi:type="dcterms:W3CDTF">2021-01-09T07:33:53Z</dcterms:created>
  <dcterms:modified xsi:type="dcterms:W3CDTF">2021-01-30T07:29:28Z</dcterms:modified>
</cp:coreProperties>
</file>