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6" r:id="rId2"/>
    <p:sldId id="257" r:id="rId3"/>
    <p:sldId id="258" r:id="rId4"/>
    <p:sldId id="259" r:id="rId5"/>
    <p:sldId id="266" r:id="rId6"/>
    <p:sldId id="449" r:id="rId7"/>
    <p:sldId id="381" r:id="rId8"/>
    <p:sldId id="453" r:id="rId9"/>
    <p:sldId id="421" r:id="rId10"/>
    <p:sldId id="406" r:id="rId11"/>
    <p:sldId id="459" r:id="rId12"/>
    <p:sldId id="466" r:id="rId13"/>
    <p:sldId id="467" r:id="rId14"/>
    <p:sldId id="372" r:id="rId15"/>
    <p:sldId id="272" r:id="rId16"/>
    <p:sldId id="308" r:id="rId17"/>
    <p:sldId id="403" r:id="rId18"/>
    <p:sldId id="447" r:id="rId19"/>
    <p:sldId id="464" r:id="rId20"/>
    <p:sldId id="473" r:id="rId21"/>
    <p:sldId id="448" r:id="rId22"/>
    <p:sldId id="268" r:id="rId23"/>
    <p:sldId id="271" r:id="rId24"/>
    <p:sldId id="451" r:id="rId25"/>
    <p:sldId id="452" r:id="rId26"/>
    <p:sldId id="454" r:id="rId27"/>
    <p:sldId id="455" r:id="rId28"/>
    <p:sldId id="474" r:id="rId29"/>
    <p:sldId id="457" r:id="rId30"/>
    <p:sldId id="458" r:id="rId31"/>
    <p:sldId id="462" r:id="rId32"/>
    <p:sldId id="463" r:id="rId33"/>
    <p:sldId id="469" r:id="rId34"/>
    <p:sldId id="470" r:id="rId35"/>
    <p:sldId id="471" r:id="rId36"/>
    <p:sldId id="472" r:id="rId37"/>
    <p:sldId id="475" r:id="rId38"/>
    <p:sldId id="476" r:id="rId39"/>
    <p:sldId id="477" r:id="rId40"/>
    <p:sldId id="478" r:id="rId4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5C3"/>
    <a:srgbClr val="2A91D7"/>
    <a:srgbClr val="2D9BDC"/>
    <a:srgbClr val="4286CA"/>
    <a:srgbClr val="2A96E1"/>
    <a:srgbClr val="2A96D7"/>
    <a:srgbClr val="0B8CE6"/>
    <a:srgbClr val="1EA5FF"/>
    <a:srgbClr val="1EAFFF"/>
    <a:srgbClr val="1E9B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52" autoAdjust="0"/>
    <p:restoredTop sz="94660"/>
  </p:normalViewPr>
  <p:slideViewPr>
    <p:cSldViewPr snapToGrid="0">
      <p:cViewPr varScale="1">
        <p:scale>
          <a:sx n="87" d="100"/>
          <a:sy n="87" d="100"/>
        </p:scale>
        <p:origin x="13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E5EFCF-C600-4FAE-A74C-FD797B2170AC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747E6-3816-4FC8-9CB3-51C4FB20F3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49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747E6-3816-4FC8-9CB3-51C4FB20F3F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1209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747E6-3816-4FC8-9CB3-51C4FB20F3F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95037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484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571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27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371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382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735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375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221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466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960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491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7F3CB-9A04-435F-AF85-FFBBEB6E7AFC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748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34.xml"/><Relationship Id="rId4" Type="http://schemas.openxmlformats.org/officeDocument/2006/relationships/slide" Target="slide3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36.xml"/><Relationship Id="rId4" Type="http://schemas.openxmlformats.org/officeDocument/2006/relationships/slide" Target="slide3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38.xml"/><Relationship Id="rId4" Type="http://schemas.openxmlformats.org/officeDocument/2006/relationships/slide" Target="slide3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40.xml"/><Relationship Id="rId4" Type="http://schemas.openxmlformats.org/officeDocument/2006/relationships/slide" Target="slide3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slide" Target="slide15.xml"/><Relationship Id="rId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image" Target="../media/image2.jpeg"/><Relationship Id="rId4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4.xml"/><Relationship Id="rId4" Type="http://schemas.openxmlformats.org/officeDocument/2006/relationships/slide" Target="slide2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6.xml"/><Relationship Id="rId4" Type="http://schemas.openxmlformats.org/officeDocument/2006/relationships/slide" Target="slide2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30.xml"/><Relationship Id="rId4" Type="http://schemas.openxmlformats.org/officeDocument/2006/relationships/slide" Target="slide2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32.xml"/><Relationship Id="rId4" Type="http://schemas.openxmlformats.org/officeDocument/2006/relationships/slide" Target="slide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178515" y="1850340"/>
            <a:ext cx="78349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第二部分  语法专项复习</a:t>
            </a:r>
            <a:endParaRPr lang="zh-CN" altLang="en-US" sz="5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43986" y="3440928"/>
            <a:ext cx="6104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2A85C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数</a:t>
            </a:r>
            <a:r>
              <a:rPr lang="zh-CN" altLang="en-US" sz="4800" dirty="0" smtClean="0">
                <a:solidFill>
                  <a:srgbClr val="2A85C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词</a:t>
            </a:r>
            <a:endParaRPr lang="zh-CN" altLang="en-US" sz="4800" dirty="0">
              <a:solidFill>
                <a:srgbClr val="2A85C3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78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35514" y="1588876"/>
            <a:ext cx="1053559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、月、日表达法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年份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用基数词表示，一般先读前两位数，再读后两位数；月份的第一个字母要大写；表示日期用序数词或基数词皆可，但一般读成序数词。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2578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7378" y="1658916"/>
            <a:ext cx="1082005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年龄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表达法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阿拉伯数字或单词表达年龄。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“几十多岁”时用“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one’s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＋整十的基数词复数形式”的结构。</a:t>
            </a:r>
            <a:endParaRPr lang="zh-CN" altLang="en-US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457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7378" y="1627731"/>
            <a:ext cx="108200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表达法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年代数（世纪百位进数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十位年代数）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”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的结构表示。</a:t>
            </a:r>
            <a:endParaRPr lang="zh-CN" altLang="en-US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068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7378" y="1678164"/>
            <a:ext cx="10820057" cy="1424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“基数词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连字符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名词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连字符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形容词”构成的形容词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由“基数词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连字符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连字符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形容词”构成的结构中，名词一般用单数形式。整个结构构成形容词，作其后的名词的定语。</a:t>
            </a: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005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7378" y="1737433"/>
            <a:ext cx="1082005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2A85C3"/>
                </a:solidFill>
                <a:latin typeface="+mn-ea"/>
                <a:cs typeface="Times New Roman" panose="02020603050405020304" pitchFamily="18" charset="0"/>
              </a:rPr>
              <a:t>·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常见错误分析</a:t>
            </a:r>
            <a:r>
              <a:rPr lang="en-US" altLang="zh-CN" sz="2200" b="1" dirty="0">
                <a:solidFill>
                  <a:srgbClr val="2A85C3"/>
                </a:solidFill>
                <a:latin typeface="+mn-ea"/>
                <a:cs typeface="Times New Roman" panose="02020603050405020304" pitchFamily="18" charset="0"/>
              </a:rPr>
              <a:t>·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数词和序数词之间的转换混乱。特别是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twelve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twenty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变为序数词时，常分别误写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 </a:t>
            </a:r>
            <a:r>
              <a:rPr lang="en-US" altLang="zh-CN" sz="2200" b="1" dirty="0" err="1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twelvfth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err="1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twentith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en-US" altLang="zh-CN" sz="2200" b="1" dirty="0" smtClean="0">
                <a:solidFill>
                  <a:srgbClr val="2A85C3"/>
                </a:solidFill>
                <a:latin typeface="+mn-ea"/>
                <a:cs typeface="Times New Roman" panose="02020603050405020304" pitchFamily="18" charset="0"/>
              </a:rPr>
              <a:t>“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基数词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连字符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名词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连字符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形容词”这一结构的用法没掌握好，名词常误用复数形式。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41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7280" y="2131192"/>
            <a:ext cx="10963411" cy="4198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一、单项选择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Ann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always gets up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seven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thirty             B. 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thirty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seven              C. seven thirty            D. thirty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seven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Tomorrow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are going to celebrate my dear grandpa’s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birthday.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eighty            B. eightieth              C. eight               D. eighth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Because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the special situation this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year, about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the students in our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having classes on the Internet at home.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two thirds;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                     B. two third;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second thirds;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                D. two thirds;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05" y="1371768"/>
            <a:ext cx="3942385" cy="85591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20858" y="1676275"/>
            <a:ext cx="19109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</a:t>
            </a:r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素养提升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1787" y="2676109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0959" y="3564215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10959" y="4489697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35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553058"/>
            <a:ext cx="1042278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Among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these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books, ______ of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them are for children to read.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three fifth           B. three fifths            C. third fifth              D. third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five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There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about eight hundred students in the school.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them are girls.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Two fifth            B. Second fifth             C. Second five             D. Two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fifths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words from Page 1 to Page 3 are very clear. But the ones on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page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not.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first             B. two              C. three              D. fourth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About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the students don’t like studying online in my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class, because they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can’t discuss with their classmates.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one three             B. one thirds             C. one third               D. one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threes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629035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5330" y="2534284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5329" y="3448989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5328" y="4832251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4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556002"/>
            <a:ext cx="1123130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On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birthday,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aunt gave me a nice dress as a present.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twelve            B. twelfth              C. the twelfth              D.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twelve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Peng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Min finally became the winner of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season of CCTV’s “Chinese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Poetry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Conference”.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five            B. fifth              C. the fifth             D. fifths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father joined the army in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he was in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1960s; twenties                B. the 1960s; his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twentieth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C. 1960; his twenties           D. 1960s; the twenties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know that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birds fly to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Dongting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Lake in winter.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million           B. millions            C. millions of               D. million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618365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5330" y="2547080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5329" y="3922070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3007" y="5284268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9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570731"/>
            <a:ext cx="1044025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Teachers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 Day is in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September, the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month of the year.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nine           B. ninth            C. ten             D. tenth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like the number “9”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best, because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think it stands for “long lasting”.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 too. So I choose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floor to live on.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nine           B. ninth             C. the nine             D.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ninth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14. Every year, ______ books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given away to the poor children in the countryside.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thousand            B. thousands of              C. thousands             D. thousand of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Nowadays, people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like HW phones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better, and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about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them are adults.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number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four-fifths             B. a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number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four-fifth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C. a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number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four-fifths                D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number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four-five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653732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5329" y="2562736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5329" y="3948401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75328" y="4857446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5863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740510"/>
            <a:ext cx="1044025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volunteers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 be needed for the 2022 Beijing Winter Olympic Games.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Two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thousand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                      B. Two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thousands of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C. Thousand of                              D. Thousands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number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23,456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be read as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“______”. 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twenty-three thousand, four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hundred and fifty-six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B. twenty-three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thousand and four hundred fifty-six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C. two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three thousand and four five six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D. two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three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thousand, four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five six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29" y="1817628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5329" y="3205546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6035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588168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71047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50693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核心语法概述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588168" y="3651258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771047" y="3703478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50693" y="3703477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语法知识导览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870834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053713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3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33359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语法精讲精练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870834" y="3651258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053713" y="3703478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4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33359" y="3703477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核心素养提升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34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506252"/>
            <a:ext cx="1044025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Which month of the year do you like best?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—July, the ______ month, because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summer vacation begins in this month.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seven               B. six               C. seventh                 D. sixth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19. Our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school is 70 years old this year. We will celebrate her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birthday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December 16th.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the seventieth                      B. seventieth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C. the seventy                          D. seventy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Dongjin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High-speed Railway Station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largest in Hubei Province?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—Yes, of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course. It’s just a little smaller than the largest one in Wuhan.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first            B. second              C. third               D. fourth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589257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5329" y="2959576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5329" y="4795204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4258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620549"/>
            <a:ext cx="1088111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二、词形变换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根据句意，用括号中所给单词的正确形式填空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This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three) novel I have read this month.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Today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begin to learn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eight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lesson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It is about delicious food.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Could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pass me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________(four) book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from the right on the shelf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May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________(five) month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a year.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surprise,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uncle got his driving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licence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his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fifty).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动作按钮: 后退或前一项 12">
            <a:hlinkClick r:id="" action="ppaction://hlinkshowjump?jump=endshow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357609" y="2589614"/>
            <a:ext cx="9694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third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349826" y="3042535"/>
            <a:ext cx="9694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eighth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742062" y="3496683"/>
            <a:ext cx="9694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fourth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398003" y="3960621"/>
            <a:ext cx="9694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fifth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485961" y="4413542"/>
            <a:ext cx="9694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fifties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233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653270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49125" y="2154561"/>
            <a:ext cx="909266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our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city, ______ middle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school students want to work as a teacher in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future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 thousand                     B. thousand of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C. thousands of               D. two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thousand of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9360" y="2227644"/>
            <a:ext cx="51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90861" y="4572000"/>
            <a:ext cx="9452008" cy="159955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此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题考查基数词中概数的表达法。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thousands of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表约数概念，此时不能和具体数字连用。</a:t>
            </a:r>
          </a:p>
        </p:txBody>
      </p:sp>
    </p:spTree>
    <p:extLst>
      <p:ext uri="{BB962C8B-B14F-4D97-AF65-F5344CB8AC3E}">
        <p14:creationId xmlns:p14="http://schemas.microsoft.com/office/powerpoint/2010/main" val="378159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633060"/>
            <a:ext cx="96361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数词的构成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1" y="2332656"/>
            <a:ext cx="9968755" cy="341362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8" y="2589189"/>
            <a:ext cx="896933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over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years since our Party was founded in 1921.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seventy             B. eighty               C. ninety               D. one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hundred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reported that there are more than 300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smokers in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China,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nearly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third of all the smokers in the world.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million             B. millions             C. million of              D. millions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28287" y="3134547"/>
            <a:ext cx="442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28287" y="4042602"/>
            <a:ext cx="442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7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653270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3625" y="2154561"/>
            <a:ext cx="913117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Qinghai-Tibet Railway(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青藏铁路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)was completed last year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railway that connects Tibet with the other parts of China.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 first             B. second              C. third             D. fourth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9360" y="2227644"/>
            <a:ext cx="51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90861" y="3785886"/>
            <a:ext cx="9452008" cy="206865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此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题考查序数词的用法。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first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意为“第一”；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second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意为“第二”；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third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意为“第三”；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fourth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意为“第四”。句意：青藏铁路是我国第一条将西藏与其他地区连接起来的铁路干线。根据常识可知答案选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88679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556060"/>
            <a:ext cx="96361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序数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词的构成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1" y="2293915"/>
            <a:ext cx="9968755" cy="337536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8" y="2550693"/>
            <a:ext cx="901746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September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month of the year.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nine             B. ninth              C. the-ninth              D.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ninth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grandparents live in an old apartment with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floors and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on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floor.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fifth;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three         B. fifth;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third         C. five;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three         D. five;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third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28287" y="3086424"/>
            <a:ext cx="442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28287" y="3994480"/>
            <a:ext cx="442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728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653270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49125" y="2241186"/>
            <a:ext cx="592595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Miss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Gao lives in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Room 603                    B.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603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Room       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C. 603 Room                    D.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Room 603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9360" y="2314269"/>
            <a:ext cx="51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991402" y="4211195"/>
            <a:ext cx="9731141" cy="190260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此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题考查数词的基本用法。房间号可用基数词位于名词之后表示。</a:t>
            </a:r>
          </a:p>
        </p:txBody>
      </p:sp>
    </p:spTree>
    <p:extLst>
      <p:ext uri="{BB962C8B-B14F-4D97-AF65-F5344CB8AC3E}">
        <p14:creationId xmlns:p14="http://schemas.microsoft.com/office/powerpoint/2010/main" val="154259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556060"/>
            <a:ext cx="9636145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数词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1090671" y="2255656"/>
            <a:ext cx="9968755" cy="319769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7" y="2541296"/>
            <a:ext cx="91740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Excuse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me, Sir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Here’s a package for Lin Tao. Which room does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live in?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—______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308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Room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                     B. Room 308.   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C.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Room 308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             D.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308 Room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28287" y="3010925"/>
            <a:ext cx="442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692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090671" y="1927952"/>
            <a:ext cx="9968755" cy="285968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7" y="2342990"/>
            <a:ext cx="917402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should we do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now,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Mr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Clark?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Please turn to Page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look at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picture.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Twelve;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fifth                    B. Twelfth;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fifth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Twelve;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five                     D. Twelfth;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five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28287" y="2438042"/>
            <a:ext cx="442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104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460770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49125" y="2069566"/>
            <a:ext cx="63491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Fifteen to four 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3:15           B. 3:45           C. 4:15           D. 5:15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1013857" y="3362307"/>
            <a:ext cx="9731141" cy="181562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此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题考查时刻的表达法。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fifteen to 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four 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差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分钟到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点，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 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3:45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15988" y="2127316"/>
            <a:ext cx="43313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4013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79004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8779" y="1742698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核心语法概述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动作按钮: 后退或前一项 12">
            <a:hlinkClick r:id="rId5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33108" y="2527224"/>
            <a:ext cx="10125777" cy="1886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数词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作为中考的考查点，主要考查考生对数词的构成、表达方式和用法的掌握情况。题型以选择填空和词形变换为主，分值为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至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分。其中，基数词和序数词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至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的读法和写法，用数字表示时刻、日期、班次、页数、分数和电话号码等常在试题中出现。</a:t>
            </a:r>
          </a:p>
        </p:txBody>
      </p:sp>
    </p:spTree>
    <p:extLst>
      <p:ext uri="{BB962C8B-B14F-4D97-AF65-F5344CB8AC3E}">
        <p14:creationId xmlns:p14="http://schemas.microsoft.com/office/powerpoint/2010/main" val="339918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430935"/>
            <a:ext cx="96361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时刻表达法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100296" y="2034038"/>
            <a:ext cx="9968755" cy="404284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37703" y="2156057"/>
            <a:ext cx="9209966" cy="3749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time is it?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It’s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forty-five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past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four                      B. four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past forty-five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forty-five four                              D. fifteen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six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do you say “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1:57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in English?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It’s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three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past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two                               B. fifty-seven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past one 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three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two                                   D. three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one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39321" y="2614802"/>
            <a:ext cx="5005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39320" y="4226748"/>
            <a:ext cx="5005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0656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5276" y="1480020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49125" y="2116414"/>
            <a:ext cx="683386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About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the students in our school are boys.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third fifths                    B. three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fifths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three fifth                      D. third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five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991402" y="3979639"/>
            <a:ext cx="9731141" cy="197053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此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题考查分数的表达。在英语中表示分数的方式为“分子用基数词，分母用序数词”，如果分子大于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，则分母用复数形式。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54490" y="2212668"/>
            <a:ext cx="39463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2336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556060"/>
            <a:ext cx="96361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分数、小数、百分数表达法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04046" y="2236162"/>
            <a:ext cx="9968755" cy="371559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51078" y="2367815"/>
            <a:ext cx="876071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of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storybooks on the shelf are interesting.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Two-thirds                            B. Second-thirds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Two-third                              D. Second-third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of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land in that town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covered with trees and grass.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Two fifth;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                          B. Two fifth;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Two fifths;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                        D. Two fifths;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209376" y="2896833"/>
            <a:ext cx="4716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09376" y="4287048"/>
            <a:ext cx="4716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2275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5276" y="1480020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49125" y="2154557"/>
            <a:ext cx="889374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—What’s the date today?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—It’s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June ______, 2020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fifteen                        B.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nineteenth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eighteen                          D. eighth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991402" y="4242610"/>
            <a:ext cx="9731141" cy="170756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此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题考查日期的读法。具体日期用“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the+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序数词”。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54490" y="2231562"/>
            <a:ext cx="39463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1177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556060"/>
            <a:ext cx="96361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年、月、日表达法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04046" y="2236162"/>
            <a:ext cx="9968755" cy="287566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51078" y="2621204"/>
            <a:ext cx="565395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birthday is on December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five                      B.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fifth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fifth                     D.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five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209376" y="3150222"/>
            <a:ext cx="4716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0392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5276" y="1480020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49125" y="2154557"/>
            <a:ext cx="8893743" cy="1889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Tom’s mum looks young and beautiful. It’s hard to imagine she is already in her 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 forties                  B. forty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forty              D. fortieth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991402" y="4217551"/>
            <a:ext cx="9731141" cy="173262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此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题考查数词中年龄段的表达法。句意：汤姆的妈妈看起来年轻、漂亮。很难想象她已经四十多岁了。“几十多岁”用“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in one’s +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表示整十的基数词复数”的结构。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54490" y="2231562"/>
            <a:ext cx="39463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5739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556060"/>
            <a:ext cx="96361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年龄表达法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04046" y="2236162"/>
            <a:ext cx="9968755" cy="358265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51078" y="2511036"/>
            <a:ext cx="909446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______, Wilson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returned to his home town and began to teach.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thirty            B. thirties               C. thirtieth                D.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thirtieth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Linda’s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grandmother goes swimming every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week, but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actually she 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sixties             B. sixtieth              C. sixty               D. sixty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years old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209376" y="3062088"/>
            <a:ext cx="4716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09376" y="3968256"/>
            <a:ext cx="4716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338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5276" y="1480020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49125" y="2154557"/>
            <a:ext cx="8893743" cy="1428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television was invented in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1920s                       B.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1920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1920s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                      D. 1920s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991402" y="4217551"/>
            <a:ext cx="9731141" cy="173262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此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题考查年代的表达法。句意：电视机是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年代发明的。表示“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年代”，应写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 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in 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the 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1920s 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 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1920’s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54490" y="2231562"/>
            <a:ext cx="39463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978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556060"/>
            <a:ext cx="96361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年代表达法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04046" y="2236162"/>
            <a:ext cx="9968755" cy="316210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51078" y="2511036"/>
            <a:ext cx="909446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parents were both born in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the 1970s            B. 1980’s              C. the 1970              D. 1980s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Many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people went to work by bike in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China.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1986’s             B. 1980s’              C. the 1980              D.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1980s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209376" y="3062088"/>
            <a:ext cx="4716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09376" y="3968256"/>
            <a:ext cx="4716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305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5276" y="1480020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49125" y="2154557"/>
            <a:ext cx="8893743" cy="1889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Wu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Dajing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a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Chinese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skater, set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new world record at the Short Track World Cup in 2018.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26-year-old                        B. 26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year old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26-years-old                       D. 26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years old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991402" y="4217551"/>
            <a:ext cx="9731141" cy="201799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此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题考查数词中“基数词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连字符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名词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连字符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形容词”构成的复合形容词的用法。句意：武大靖，一位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26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岁的中国滑冰运动员，在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2018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年刷新了世界杯短道速滑项目的记录。复合形容词“二十六岁的”用“基数词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连字符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名词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连字符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形容词”的结构。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54490" y="2231562"/>
            <a:ext cx="39463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8017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1" y="1462661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24881" y="1726355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语法知识导览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48413" y="577516"/>
            <a:ext cx="1925052" cy="61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4" name="动作按钮: 后退或前一项 23">
            <a:hlinkClick r:id="rId6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87441" y="2899446"/>
            <a:ext cx="7017111" cy="1193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52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556060"/>
            <a:ext cx="9636145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“基数词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连字符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名词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连字符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形容词”构成的形容词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1004046" y="2236162"/>
            <a:ext cx="9968755" cy="359458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51078" y="2356798"/>
            <a:ext cx="909446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Kate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girl. She’s very happy at school.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 eighteen-year-old                     B. an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eighteen-year-old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an eighteen-years-old                 D. a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eighteen-years-old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Lucy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wrote 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letter to her mother.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six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hundred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words                      B. six-hundred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words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six-hundred-word                       D. six-hundred-words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209376" y="2896833"/>
            <a:ext cx="4716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09376" y="4276732"/>
            <a:ext cx="4716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902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6607" y="2222871"/>
            <a:ext cx="1101895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数词的构成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记忆口诀：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至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特殊记，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至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加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-teen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至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-ty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替；十位数后连字符“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-”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，百位数后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，千位数后分节号“”；百、千若是单数时，其前数字定具体；百、千复数加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，其前数字不具体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注意：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hundred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thousand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million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billion 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等数词前有基数词或某些表示数量的形容词时，词尾不加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-s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“几百”“几千”“几百万”等笼统数目时，则应该用“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 + of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构成短语。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07" y="1512214"/>
            <a:ext cx="3670585" cy="67064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22872" y="1715979"/>
            <a:ext cx="20601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语法精讲精练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6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450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521654"/>
            <a:ext cx="1072380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序数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词的构成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第一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、第二、第三分别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为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second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third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，其拼法与基数词完全不同，要熟记。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第四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至第十九大都是由相应的基数词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加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构成。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fifth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eighth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ninth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twelfth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的拼法和读法需要特别记忆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十位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整数的序数词是把相应的基数词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词尾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–y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变为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再加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4.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第二十一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至第九十九，十位整数用基数词，个位数用序数词，十位数和个位数之间用连字符“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-”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连接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5.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百、千、百万、十亿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的序数词分别在相应的基数词后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加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6.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无论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一个数目有多大，都是个位数用序数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词。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2706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5642" y="1691203"/>
            <a:ext cx="1083804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数词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序数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词前一般要加定冠词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、物主代词或所有格，修饰名词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序数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词前加不定冠词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an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，表示“再一”“又一”的意思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3.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编号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可用基数词或序数词表示，序数词位于名词之前，并加定冠词，基数词位于名词之后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房间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号、公共汽车号、电话号码、页码均用基数词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注意：英语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中表示“几个半”的两种表达方法。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）“数词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 and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half +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可数名词复数”。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）“数词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可数名词复数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 and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 half</a:t>
            </a:r>
            <a:r>
              <a:rPr lang="en-US" altLang="zh-CN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0661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5642" y="1604578"/>
            <a:ext cx="10838046" cy="44525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时刻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表达法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顺序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法（与汉语相同），即先读整点数，再读分钟数，且都用基数词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倒序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法。</a:t>
            </a:r>
          </a:p>
          <a:p>
            <a:pPr>
              <a:lnSpc>
                <a:spcPts val="34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）分钟数在半小时前（包括半小时），结构为“分钟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past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点钟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）分钟数超过半小时，结构为“分钟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将要到达的点钟”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时间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为整点时，用“整点时间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+o’clock”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的结构，或省略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o’clock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，直接用整点时间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注意：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am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上午，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pm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下午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am/ pm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不能和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morning/ afternoon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使用。</a:t>
            </a:r>
            <a:endParaRPr lang="en-US" altLang="zh-CN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6585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12267" y="1599248"/>
            <a:ext cx="1061867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分数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、小数、百分数表达法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一般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情况下，分子用基数词，分母用序数词。当分子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大于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，分母用复数形式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小数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用阿拉伯数字表示。小数点之前的数按基数词的读法读出，小数点后的数字则一一读出。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百分数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由“阿拉伯数字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+% (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percent)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”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构成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percent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没有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复数形式。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672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9073</TotalTime>
  <Words>3347</Words>
  <Application>Microsoft Office PowerPoint</Application>
  <PresentationFormat>宽屏</PresentationFormat>
  <Paragraphs>330</Paragraphs>
  <Slides>40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9" baseType="lpstr">
      <vt:lpstr>黑体</vt:lpstr>
      <vt:lpstr>华文中宋</vt:lpstr>
      <vt:lpstr>楷体</vt:lpstr>
      <vt:lpstr>宋体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Sky123.Org</cp:lastModifiedBy>
  <cp:revision>680</cp:revision>
  <dcterms:created xsi:type="dcterms:W3CDTF">2021-01-09T07:33:53Z</dcterms:created>
  <dcterms:modified xsi:type="dcterms:W3CDTF">2021-02-04T03:01:20Z</dcterms:modified>
</cp:coreProperties>
</file>