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handoutMasterIdLst>
    <p:handoutMasterId r:id="rId66"/>
  </p:handoutMasterIdLst>
  <p:sldIdLst>
    <p:sldId id="257" r:id="rId2"/>
    <p:sldId id="258" r:id="rId3"/>
    <p:sldId id="259" r:id="rId4"/>
    <p:sldId id="261" r:id="rId5"/>
    <p:sldId id="272" r:id="rId6"/>
    <p:sldId id="273" r:id="rId7"/>
    <p:sldId id="533" r:id="rId8"/>
    <p:sldId id="260" r:id="rId9"/>
    <p:sldId id="265" r:id="rId10"/>
    <p:sldId id="262" r:id="rId11"/>
    <p:sldId id="413" r:id="rId12"/>
    <p:sldId id="412" r:id="rId13"/>
    <p:sldId id="411" r:id="rId14"/>
    <p:sldId id="410" r:id="rId15"/>
    <p:sldId id="275" r:id="rId16"/>
    <p:sldId id="333" r:id="rId17"/>
    <p:sldId id="335" r:id="rId18"/>
    <p:sldId id="416" r:id="rId19"/>
    <p:sldId id="418" r:id="rId20"/>
    <p:sldId id="417" r:id="rId21"/>
    <p:sldId id="415" r:id="rId22"/>
    <p:sldId id="414" r:id="rId23"/>
    <p:sldId id="339" r:id="rId24"/>
    <p:sldId id="424" r:id="rId25"/>
    <p:sldId id="423" r:id="rId26"/>
    <p:sldId id="422" r:id="rId27"/>
    <p:sldId id="421" r:id="rId28"/>
    <p:sldId id="420" r:id="rId29"/>
    <p:sldId id="419" r:id="rId30"/>
    <p:sldId id="338" r:id="rId31"/>
    <p:sldId id="425" r:id="rId32"/>
    <p:sldId id="431" r:id="rId33"/>
    <p:sldId id="430" r:id="rId34"/>
    <p:sldId id="492" r:id="rId35"/>
    <p:sldId id="499" r:id="rId36"/>
    <p:sldId id="500" r:id="rId37"/>
    <p:sldId id="503" r:id="rId38"/>
    <p:sldId id="502" r:id="rId39"/>
    <p:sldId id="501" r:id="rId40"/>
    <p:sldId id="498" r:id="rId41"/>
    <p:sldId id="497" r:id="rId42"/>
    <p:sldId id="496" r:id="rId43"/>
    <p:sldId id="495" r:id="rId44"/>
    <p:sldId id="494" r:id="rId45"/>
    <p:sldId id="511" r:id="rId46"/>
    <p:sldId id="513" r:id="rId47"/>
    <p:sldId id="515" r:id="rId48"/>
    <p:sldId id="514" r:id="rId49"/>
    <p:sldId id="512" r:id="rId50"/>
    <p:sldId id="517" r:id="rId51"/>
    <p:sldId id="340" r:id="rId52"/>
    <p:sldId id="516" r:id="rId53"/>
    <p:sldId id="519" r:id="rId54"/>
    <p:sldId id="354" r:id="rId55"/>
    <p:sldId id="522" r:id="rId56"/>
    <p:sldId id="521" r:id="rId57"/>
    <p:sldId id="520" r:id="rId58"/>
    <p:sldId id="526" r:id="rId59"/>
    <p:sldId id="400" r:id="rId60"/>
    <p:sldId id="525" r:id="rId61"/>
    <p:sldId id="524" r:id="rId62"/>
    <p:sldId id="527" r:id="rId63"/>
    <p:sldId id="523"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9f2c4468-e007-4eb4-aa58-fb7746fa64f5}">
          <p14:sldIdLst>
            <p14:sldId id="257"/>
            <p14:sldId id="258"/>
            <p14:sldId id="259"/>
            <p14:sldId id="261"/>
            <p14:sldId id="272"/>
            <p14:sldId id="533"/>
            <p14:sldId id="260"/>
            <p14:sldId id="265"/>
            <p14:sldId id="262"/>
            <p14:sldId id="413"/>
            <p14:sldId id="412"/>
            <p14:sldId id="411"/>
            <p14:sldId id="410"/>
            <p14:sldId id="275"/>
            <p14:sldId id="333"/>
            <p14:sldId id="335"/>
            <p14:sldId id="416"/>
            <p14:sldId id="418"/>
            <p14:sldId id="417"/>
            <p14:sldId id="415"/>
            <p14:sldId id="414"/>
            <p14:sldId id="339"/>
            <p14:sldId id="424"/>
            <p14:sldId id="423"/>
            <p14:sldId id="422"/>
            <p14:sldId id="421"/>
            <p14:sldId id="420"/>
            <p14:sldId id="419"/>
            <p14:sldId id="338"/>
            <p14:sldId id="425"/>
            <p14:sldId id="431"/>
            <p14:sldId id="430"/>
            <p14:sldId id="492"/>
            <p14:sldId id="499"/>
            <p14:sldId id="500"/>
            <p14:sldId id="503"/>
            <p14:sldId id="502"/>
            <p14:sldId id="501"/>
            <p14:sldId id="498"/>
            <p14:sldId id="497"/>
            <p14:sldId id="496"/>
            <p14:sldId id="495"/>
            <p14:sldId id="494"/>
            <p14:sldId id="511"/>
            <p14:sldId id="513"/>
            <p14:sldId id="515"/>
            <p14:sldId id="514"/>
            <p14:sldId id="512"/>
            <p14:sldId id="517"/>
            <p14:sldId id="340"/>
            <p14:sldId id="516"/>
            <p14:sldId id="519"/>
            <p14:sldId id="354"/>
            <p14:sldId id="522"/>
            <p14:sldId id="521"/>
            <p14:sldId id="520"/>
            <p14:sldId id="526"/>
            <p14:sldId id="400"/>
            <p14:sldId id="525"/>
            <p14:sldId id="524"/>
            <p14:sldId id="527"/>
            <p14:sldId id="523"/>
            <p14:sldId id="264"/>
            <p14:sldId id="27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18"/>
        <p:guide pos="383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
        <p:nvSpPr>
          <p:cNvPr id="9" name="矩形: 圆角 8"/>
          <p:cNvSpPr/>
          <p:nvPr userDrawn="1"/>
        </p:nvSpPr>
        <p:spPr>
          <a:xfrm>
            <a:off x="7137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49555" y="2182495"/>
            <a:ext cx="11943715" cy="830580"/>
          </a:xfrm>
          <a:prstGeom prst="rect">
            <a:avLst/>
          </a:prstGeom>
        </p:spPr>
        <p:txBody>
          <a:bodyPr wrap="square"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时间名词前有last, next, this, that, every等修饰时,其前通常不用介词,如:last night,every morning。</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[2021北京第四十四中学考试,21] ______ November 2017, Marshall saw a person lying in the street after being hit by a car.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此处表示"在2017年的11月",在月份前,介词用in,且该空位于句首,注意首字母要大写,故此处填 In。</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新典例.jpg" descr="id:2147501944;FounderCES"/>
          <p:cNvPicPr>
            <a:picLocks noChangeAspect="1"/>
          </p:cNvPicPr>
          <p:nvPr/>
        </p:nvPicPr>
        <p:blipFill>
          <a:blip r:embed="rId2"/>
          <a:stretch>
            <a:fillRect/>
          </a:stretch>
        </p:blipFill>
        <p:spPr>
          <a:xfrm>
            <a:off x="502285" y="201803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655447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2.for, from, since</a:t>
            </a: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5320" y="1374140"/>
          <a:ext cx="11092815" cy="4149725"/>
        </p:xfrm>
        <a:graphic>
          <a:graphicData uri="http://schemas.openxmlformats.org/drawingml/2006/table">
            <a:tbl>
              <a:tblPr firstRow="1" bandRow="1">
                <a:tableStyleId>{5940675A-B579-460E-94D1-54222C63F5DA}</a:tableStyleId>
              </a:tblPr>
              <a:tblGrid>
                <a:gridCol w="890270"/>
                <a:gridCol w="4168775"/>
                <a:gridCol w="6033770"/>
              </a:tblGrid>
              <a:tr h="5505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for</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表示"长达……(时间)",后接时间段,常与完成时连用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 has been ill for two days.她已经病两天了。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63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from</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表示"从……开始",后接时间点,多用于"from…to/till…"结构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can come anytime from Monday to Friday.从周一至周五你任何时间来都行。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0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since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表示"自……以来",后接时间点,常与完成时连用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have known each other since 2008.自2008年以来,我们彼此就认识了。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396938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[2021江西赣州十六校联考,65] _______ mid-March to mid-April every year, it is the best time to enjoy the beautiful cherry blossoms.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句意:每年的三月中旬到四月中旬,是观赏漂亮樱花的最好时节。from...to...表示"从……到……",符合句意。该空位于句首,注意首字母要大写,故填From。</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新典例.jpg" descr="id:2147501944;FounderCES"/>
          <p:cNvPicPr>
            <a:picLocks noChangeAspect="1"/>
          </p:cNvPicPr>
          <p:nvPr/>
        </p:nvPicPr>
        <p:blipFill>
          <a:blip r:embed="rId2"/>
          <a:stretch>
            <a:fillRect/>
          </a:stretch>
        </p:blipFill>
        <p:spPr>
          <a:xfrm>
            <a:off x="623570" y="7550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3.before, by, until(till)</a:t>
            </a: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93725" y="1386840"/>
          <a:ext cx="10953750" cy="4937760"/>
        </p:xfrm>
        <a:graphic>
          <a:graphicData uri="http://schemas.openxmlformats.org/drawingml/2006/table">
            <a:tbl>
              <a:tblPr firstRow="1" bandRow="1">
                <a:tableStyleId>{5940675A-B579-460E-94D1-54222C63F5DA}</a:tableStyleId>
              </a:tblPr>
              <a:tblGrid>
                <a:gridCol w="1202690"/>
                <a:gridCol w="3683635"/>
                <a:gridCol w="606742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before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表示"在……之前",与after相对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Please come before ten o</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clock. 请在10点以前来。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by</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表示"不迟于,在……之前"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have it done by tomorrow.我将于明天之前让人做完这件事。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until</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HZ-S92" charset="0"/>
                        </a:rPr>
                        <a:t>till</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表示"直到……为止",在肯定句中常与延续性动词连用,在否定句中常与非延续性动词连用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must wait until/till tomorrow. 你必须等到明天。I didn</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t go to bed until 12 o</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clock. 直到12点我才上床睡觉。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502285"/>
            <a:ext cx="1118743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4. in, after, within</a:t>
            </a: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786765" y="1398905"/>
          <a:ext cx="10868660" cy="4937760"/>
        </p:xfrm>
        <a:graphic>
          <a:graphicData uri="http://schemas.openxmlformats.org/drawingml/2006/table">
            <a:tbl>
              <a:tblPr firstRow="1" bandRow="1">
                <a:tableStyleId>{5940675A-B579-460E-94D1-54222C63F5DA}</a:tableStyleId>
              </a:tblPr>
              <a:tblGrid>
                <a:gridCol w="1195070"/>
                <a:gridCol w="3755390"/>
                <a:gridCol w="591820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in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表示"在……之后","in+时间段"常与将来时连用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come to see you again in a few days.过几天我会再来看你。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after</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表示"在……之后","after+时间点/时间段"可用于过去时和将来时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ll leave after lunch.我们将在午饭后动身。 </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They arrived after 5.他们5点之后到的。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within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表示"在……之内",强调事情发生的全过程不超出某一段时间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can finish it within an hour. 我能在一个小时之内把它做完。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355" y="463550"/>
            <a:ext cx="11337290" cy="655447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5.during, through, over</a:t>
            </a: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915670" y="1241425"/>
          <a:ext cx="10361295" cy="5486400"/>
        </p:xfrm>
        <a:graphic>
          <a:graphicData uri="http://schemas.openxmlformats.org/drawingml/2006/table">
            <a:tbl>
              <a:tblPr firstRow="1" bandRow="1">
                <a:tableStyleId>{5940675A-B579-460E-94D1-54222C63F5DA}</a:tableStyleId>
              </a:tblPr>
              <a:tblGrid>
                <a:gridCol w="1351915"/>
                <a:gridCol w="3731895"/>
                <a:gridCol w="5277485"/>
              </a:tblGrid>
              <a:tr h="548640">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HZ-S92" charset="0"/>
                        </a:rPr>
                        <a:t>during</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表示"在……期间",指整个时间段或一段时间内的某个时候,有时可与in互换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What did she say during/in my absence? 我不在时她说了什么?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HZ-S92" charset="0"/>
                        </a:rPr>
                        <a:t>through</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表示"自始至终",指整个时间段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They worked through the night. 他们通宵工作。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2">
                  <a:txBody>
                    <a:bodyPr/>
                    <a:lstStyle/>
                    <a:p>
                      <a:pPr indent="0" algn="ctr" fontAlgn="auto">
                        <a:lnSpc>
                          <a:spcPts val="3180"/>
                        </a:lnSpc>
                        <a:buNone/>
                      </a:pPr>
                      <a:endParaRPr lang="en-US" sz="2400" b="0">
                        <a:solidFill>
                          <a:srgbClr val="000000"/>
                        </a:solidFill>
                        <a:latin typeface="微软雅黑" panose="020B0503020204020204" charset="-122"/>
                        <a:ea typeface="微软雅黑" panose="020B0503020204020204" charset="-122"/>
                        <a:cs typeface="NEU-HZ-S92" charset="0"/>
                      </a:endParaRPr>
                    </a:p>
                    <a:p>
                      <a:pPr indent="0" algn="ctr" fontAlgn="auto">
                        <a:lnSpc>
                          <a:spcPts val="3180"/>
                        </a:lnSpc>
                        <a:buNone/>
                      </a:pPr>
                      <a:r>
                        <a:rPr lang="en-US" sz="2400" b="0">
                          <a:solidFill>
                            <a:srgbClr val="000000"/>
                          </a:solidFill>
                          <a:latin typeface="微软雅黑" panose="020B0503020204020204" charset="-122"/>
                          <a:ea typeface="微软雅黑" panose="020B0503020204020204" charset="-122"/>
                          <a:cs typeface="NEU-HZ-S92" charset="0"/>
                        </a:rPr>
                        <a:t>over</a:t>
                      </a:r>
                    </a:p>
                    <a:p>
                      <a:pPr indent="0" fontAlgn="auto">
                        <a:lnSpc>
                          <a:spcPts val="3180"/>
                        </a:lnSpc>
                        <a:buNone/>
                      </a:pPr>
                      <a:r>
                        <a:rPr lang="en-US" altLang="zh-CN" sz="240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表示"边做……的时候",强调间隙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had a pleasant chat over a cup of tea.我们一边喝茶一边愉快地聊天。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表示"在……期间",可与during互换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1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Will you be home over/during the summer vacation?暑假期间你在家吗?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200660"/>
            <a:ext cx="10774045" cy="5908040"/>
          </a:xfrm>
          <a:prstGeom prst="rect">
            <a:avLst/>
          </a:prstGeom>
          <a:noFill/>
        </p:spPr>
        <p:txBody>
          <a:bodyPr wrap="square" rtlCol="0" anchor="t">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during和in表示一段时间时,有时可以互换,但二者也有区别。during强调动作的持续性,指"在整个过程中",时间较长。若表示持续性的或习惯性的动作,或指一项活动,在与visit, meal, concert, voyage, stay等名词连用时,一般只用during。若表示一时的动作或短暂性动作,强调某事具体发生的时间,通常用in。试比较:</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58495" y="3644900"/>
            <a:ext cx="9304655" cy="22517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36855"/>
            <a:ext cx="11805920" cy="5262245"/>
          </a:xfrm>
          <a:prstGeom prst="rect">
            <a:avLst/>
          </a:prstGeom>
          <a:noFill/>
        </p:spPr>
        <p:txBody>
          <a:bodyPr wrap="square" rtlCol="0" anchor="t">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表示"地点或方位"的介词</a:t>
            </a: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on, to, in, off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588010" y="1690370"/>
          <a:ext cx="10494010" cy="5120640"/>
        </p:xfrm>
        <a:graphic>
          <a:graphicData uri="http://schemas.openxmlformats.org/drawingml/2006/table">
            <a:tbl>
              <a:tblPr firstRow="1" bandRow="1">
                <a:tableStyleId>{5940675A-B579-460E-94D1-54222C63F5DA}</a:tableStyleId>
              </a:tblPr>
              <a:tblGrid>
                <a:gridCol w="1050290"/>
                <a:gridCol w="3070225"/>
                <a:gridCol w="6373495"/>
              </a:tblGrid>
              <a:tr h="210185">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0555">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at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其后一般接小地方,接地名时,常将此地视为空间的一点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arrived at the famous town in Jiangsu at dusk.他黄昏时到达江苏的那座著名小镇。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037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on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表示两地接壤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fontAlgn="auto">
                        <a:lnSpc>
                          <a:spcPts val="328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Guangdong is on the east of Guangxi; Fujian lies to the south of Jiangsu and all of them are in China.广东在广西的东边,福建在江苏南边,它们都在中国。</a:t>
                      </a:r>
                    </a:p>
                    <a:p>
                      <a:pPr indent="0" fontAlgn="auto">
                        <a:lnSpc>
                          <a:spcPts val="3280"/>
                        </a:lnSpc>
                        <a:buNone/>
                      </a:pPr>
                      <a:r>
                        <a:rPr lang="en-US" altLang="zh-CN" sz="240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037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to</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表示两地的相对位置,不接壤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4720">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in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NEU-BZ-S92" charset="0"/>
                        </a:rPr>
                        <a:t>其后一般接大地方或表示在某个范围之内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185">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NEU-HZ-S92" charset="0"/>
                        </a:rPr>
                        <a:t>off</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表示"(时空上)离,距"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2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lives on an island off the coast.他住在海岸附近的岛上。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4615815"/>
          </a:xfrm>
          <a:prstGeom prst="rect">
            <a:avLst/>
          </a:prstGeom>
          <a:noFill/>
        </p:spPr>
        <p:txBody>
          <a:bodyPr wrap="square" rtlCol="0" anchor="t">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2.on, above, over</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623570" y="1193165"/>
          <a:ext cx="10398125" cy="4023360"/>
        </p:xfrm>
        <a:graphic>
          <a:graphicData uri="http://schemas.openxmlformats.org/drawingml/2006/table">
            <a:tbl>
              <a:tblPr firstRow="1" bandRow="1">
                <a:tableStyleId>{5940675A-B579-460E-94D1-54222C63F5DA}</a:tableStyleId>
              </a:tblPr>
              <a:tblGrid>
                <a:gridCol w="1303655"/>
                <a:gridCol w="3320415"/>
                <a:gridCol w="5774055"/>
              </a:tblGrid>
              <a:tr h="3092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83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表示"在……之上",强调两个物体相接触,反义词是underneath</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There is a glass on the table, a map of the world on the wall, and a clock above this map.桌子上有一个玻璃杯,墙上有一幅世界地图,这幅地图的上方有一个钟。</a:t>
                      </a:r>
                      <a:endParaRPr 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83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above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仅表示位置高于某物,但不一定在正上方,反义词是below</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84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over</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表示"在某物的正上方",反义词是under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There is a lamp hanging over the desk.书桌正上方吊着一盏灯。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4615815"/>
          </a:xfrm>
          <a:prstGeom prst="rect">
            <a:avLst/>
          </a:prstGeom>
          <a:noFill/>
        </p:spPr>
        <p:txBody>
          <a:bodyPr wrap="square" rtlCol="0" anchor="t">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3.along, through, across, by/past</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52145" y="1179830"/>
          <a:ext cx="10353675" cy="4389120"/>
        </p:xfrm>
        <a:graphic>
          <a:graphicData uri="http://schemas.openxmlformats.org/drawingml/2006/table">
            <a:tbl>
              <a:tblPr firstRow="1" bandRow="1">
                <a:tableStyleId>{5940675A-B579-460E-94D1-54222C63F5DA}</a:tableStyleId>
              </a:tblPr>
              <a:tblGrid>
                <a:gridCol w="1236980"/>
                <a:gridCol w="2933065"/>
                <a:gridCol w="6183630"/>
              </a:tblGrid>
              <a:tr h="22860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656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along</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表示"沿着"某一路径行进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saw them running along the road.我看见他们沿着马路跑。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656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through</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意为"穿过",表示从内部空间通过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They walked across the square, and then through the dark forest.他们走过广场,然后穿过阴暗的森林。</a:t>
                      </a:r>
                      <a:endParaRPr 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516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across</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表示"横穿",强调从某一物体的表面通过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6565">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表示"在……对面"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My house is just across the street.我的房子就在街对面。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516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by/past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意为"经过",表示从某人/某物的旁边经过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walked by/past me without speaking.他一言不发地从我身边走过。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2205" y="3108325"/>
            <a:ext cx="9265285" cy="829310"/>
          </a:xfrm>
          <a:ln>
            <a:noFill/>
          </a:ln>
        </p:spPr>
        <p:txBody>
          <a:bodyPr wrap="square"/>
          <a:lstStyle/>
          <a:p>
            <a:r>
              <a:rPr lang="zh-CN" altLang="en-US" sz="5330" b="1" dirty="0" smtClean="0">
                <a:sym typeface="+mn-ea"/>
              </a:rPr>
              <a:t>专题三  介词和介词短语</a:t>
            </a:r>
          </a:p>
        </p:txBody>
      </p:sp>
      <p:sp>
        <p:nvSpPr>
          <p:cNvPr id="3" name="副标题 2"/>
          <p:cNvSpPr>
            <a:spLocks noGrp="1"/>
          </p:cNvSpPr>
          <p:nvPr>
            <p:ph type="subTitle" idx="1"/>
          </p:nvPr>
        </p:nvSpPr>
        <p:spPr>
          <a:xfrm>
            <a:off x="629900" y="146515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586105"/>
            <a:ext cx="11805920" cy="3322955"/>
          </a:xfrm>
          <a:prstGeom prst="rect">
            <a:avLst/>
          </a:prstGeom>
          <a:noFill/>
        </p:spPr>
        <p:txBody>
          <a:bodyPr wrap="square" rtlCol="0" anchor="t">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The new railway winds its way to Jieyang, over mountains, 　　　　tunnels and</a:t>
            </a:r>
            <a:r>
              <a:rPr lang="en-US" sz="2800">
                <a:latin typeface="微软雅黑" panose="020B0503020204020204" charset="-122"/>
                <a:ea typeface="微软雅黑" panose="020B0503020204020204" charset="-122"/>
                <a:cs typeface="微软雅黑" panose="020B0503020204020204" charset="-122"/>
                <a:sym typeface="+mn-ea"/>
              </a:rPr>
              <a:t> _______ </a:t>
            </a:r>
            <a:r>
              <a:rPr sz="2800">
                <a:latin typeface="微软雅黑" panose="020B0503020204020204" charset="-122"/>
                <a:ea typeface="微软雅黑" panose="020B0503020204020204" charset="-122"/>
                <a:cs typeface="微软雅黑" panose="020B0503020204020204" charset="-122"/>
                <a:sym typeface="+mn-ea"/>
              </a:rPr>
              <a:t>rivers.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句意:这条新铁路越过群山,穿过隧道,跨过河流,蜿蜒到揭阳。through表示从物体内部通过,across表示从物体表面横过。故第一空填through,表示"从隧道里面穿过";第二空填across,表示"横穿河面"。</a:t>
            </a:r>
          </a:p>
        </p:txBody>
      </p:sp>
      <p:pic>
        <p:nvPicPr>
          <p:cNvPr id="2" name="新典例.jpg" descr="id:2147501944;FounderCES"/>
          <p:cNvPicPr>
            <a:picLocks noChangeAspect="1"/>
          </p:cNvPicPr>
          <p:nvPr/>
        </p:nvPicPr>
        <p:blipFill>
          <a:blip r:embed="rId2"/>
          <a:stretch>
            <a:fillRect/>
          </a:stretch>
        </p:blipFill>
        <p:spPr>
          <a:xfrm>
            <a:off x="193675" y="80010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4615815"/>
          </a:xfrm>
          <a:prstGeom prst="rect">
            <a:avLst/>
          </a:prstGeom>
          <a:noFill/>
        </p:spPr>
        <p:txBody>
          <a:bodyPr wrap="square" rtlCol="0" anchor="t">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4.between, among</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563245" y="1180465"/>
          <a:ext cx="10676890" cy="3840480"/>
        </p:xfrm>
        <a:graphic>
          <a:graphicData uri="http://schemas.openxmlformats.org/drawingml/2006/table">
            <a:tbl>
              <a:tblPr firstRow="1" bandRow="1">
                <a:tableStyleId>{5940675A-B579-460E-94D1-54222C63F5DA}</a:tableStyleId>
              </a:tblPr>
              <a:tblGrid>
                <a:gridCol w="1297940"/>
                <a:gridCol w="3848100"/>
                <a:gridCol w="5530850"/>
              </a:tblGrid>
              <a:tr h="2660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55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between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在……之间(指两者),常和and连用;也可指三者或三者以上的每两者之间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sat down between Jo and Diana. 我在乔和黛安娜中间坐下。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48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among</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在……之间(指三者或三者以上,或笼统的一群人或一些物之间)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found the letter among his papers. 我在他的文件中找到了这封信。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262245"/>
          </a:xfrm>
          <a:prstGeom prst="rect">
            <a:avLst/>
          </a:prstGeom>
          <a:noFill/>
        </p:spPr>
        <p:txBody>
          <a:bodyPr wrap="square" rtlCol="0" anchor="t">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1.如果表示地理上明显的、准确的位置,用between指处于三者或三者以上之间,不用among。</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Switzerland lies between France, Germany, Austria and Italy.瑞士位于法国、德国、奥地利和意大利之间。</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2.涉及人或事物之间的区别或关系时,常用between。</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There is not much difference between the three of them.这三者之间没有多大差别。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662940"/>
            <a:ext cx="11477625" cy="396938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表示"工具或手段"的介词</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745172" y="1543685"/>
          <a:ext cx="10701655" cy="4693920"/>
        </p:xfrm>
        <a:graphic>
          <a:graphicData uri="http://schemas.openxmlformats.org/drawingml/2006/table">
            <a:tbl>
              <a:tblPr firstRow="1" bandRow="1">
                <a:tableStyleId>{5940675A-B579-460E-94D1-54222C63F5DA}</a:tableStyleId>
              </a:tblPr>
              <a:tblGrid>
                <a:gridCol w="927100"/>
                <a:gridCol w="4093210"/>
                <a:gridCol w="5681345"/>
              </a:tblGrid>
              <a:tr h="0">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HZ-S92" charset="0"/>
                        </a:rPr>
                        <a:t>by</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表示"靠……手段,用……方法,凭借……",后可接名词、代词或动词-ing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can realize our dream by working hard. 通过努力我们可以实现梦想。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"by+表示交通工具的名词"表示交通方式。此时名词前不加冠词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by bike/bus(train/plane/ship)骑自行车/乘公交车(火车、飞机、船)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"by+水、陆、空等名词"表示交通方式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by water/sea/land经水路/海路/陆路;by air乘飞机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HZ-S92" charset="0"/>
                        </a:rPr>
                        <a:t>with</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表示"用,使用(某种工具、物品或材料等)"。所接名词前应加冠词或形容词性物主代词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see with our eyes, hear with our ears, and walk with our legs.我们用眼睛看,用耳朵听,用腿走路。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57505" y="4035425"/>
            <a:ext cx="11477625" cy="2030095"/>
          </a:xfrm>
          <a:prstGeom prst="rect">
            <a:avLst/>
          </a:prstGeom>
          <a:noFill/>
        </p:spPr>
        <p:txBody>
          <a:bodyPr wrap="square" rtlCol="0" anchor="t">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1."in(on)+表示交通工具的名词"也可表示交通方式。此时名词前要有冠词、名词所有格或形容词性物主代词等。 </a:t>
            </a:r>
          </a:p>
        </p:txBody>
      </p:sp>
      <p:graphicFrame>
        <p:nvGraphicFramePr>
          <p:cNvPr id="3" name="表格 2"/>
          <p:cNvGraphicFramePr/>
          <p:nvPr>
            <p:custDataLst>
              <p:tags r:id="rId1"/>
            </p:custDataLst>
          </p:nvPr>
        </p:nvGraphicFramePr>
        <p:xfrm>
          <a:off x="462280" y="677545"/>
          <a:ext cx="11144250" cy="2743200"/>
        </p:xfrm>
        <a:graphic>
          <a:graphicData uri="http://schemas.openxmlformats.org/drawingml/2006/table">
            <a:tbl>
              <a:tblPr firstRow="1" bandRow="1">
                <a:tableStyleId>{5940675A-B579-460E-94D1-54222C63F5DA}</a:tableStyleId>
              </a:tblPr>
              <a:tblGrid>
                <a:gridCol w="894715"/>
                <a:gridCol w="3478530"/>
                <a:gridCol w="677100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51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in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表示"使用(某种语言、材料等)"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book was written in Chinese.这本书是用中文写的。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22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表示"通过,使用,借助于"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 learns English on the radio/on TV.她通过收音机/电视学英语。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662940"/>
            <a:ext cx="11477625" cy="3969385"/>
          </a:xfrm>
          <a:prstGeom prst="rect">
            <a:avLst/>
          </a:prstGeom>
          <a:noFill/>
        </p:spPr>
        <p:txBody>
          <a:bodyPr wrap="square" rtlCol="0" anchor="t">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went there in a car/on my bike.我乘小汽车/骑自行车去了那里。</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2.不同介词表达 "用这种方式/方法" 的不同搭配:</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in this way　by this means　with this method </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[2016丙卷(全国Ⅲ),70]In India, for example, most people traditionally eat</a:t>
            </a:r>
            <a:r>
              <a:rPr lang="en-US" sz="2800">
                <a:latin typeface="微软雅黑" panose="020B0503020204020204" charset="-122"/>
                <a:ea typeface="微软雅黑" panose="020B0503020204020204" charset="-122"/>
                <a:cs typeface="微软雅黑" panose="020B0503020204020204" charset="-122"/>
                <a:sym typeface="+mn-ea"/>
              </a:rPr>
              <a:t> _______</a:t>
            </a:r>
            <a:r>
              <a:rPr sz="2800">
                <a:latin typeface="微软雅黑" panose="020B0503020204020204" charset="-122"/>
                <a:ea typeface="微软雅黑" panose="020B0503020204020204" charset="-122"/>
                <a:cs typeface="微软雅黑" panose="020B0503020204020204" charset="-122"/>
                <a:sym typeface="+mn-ea"/>
              </a:rPr>
              <a:t> their hands.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此处指用手吃饭,故填with。</a:t>
            </a:r>
          </a:p>
        </p:txBody>
      </p:sp>
      <p:pic>
        <p:nvPicPr>
          <p:cNvPr id="3" name="新典例.jpg" descr="id:2147501944;FounderCES"/>
          <p:cNvPicPr>
            <a:picLocks noChangeAspect="1"/>
          </p:cNvPicPr>
          <p:nvPr/>
        </p:nvPicPr>
        <p:blipFill>
          <a:blip r:embed="rId2"/>
          <a:stretch>
            <a:fillRect/>
          </a:stretch>
        </p:blipFill>
        <p:spPr>
          <a:xfrm>
            <a:off x="684530" y="28441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662940"/>
            <a:ext cx="11477625" cy="526224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知识4　表示"关于"的介词</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709295" y="1508125"/>
          <a:ext cx="10325100" cy="2926080"/>
        </p:xfrm>
        <a:graphic>
          <a:graphicData uri="http://schemas.openxmlformats.org/drawingml/2006/table">
            <a:tbl>
              <a:tblPr firstRow="1" bandRow="1">
                <a:tableStyleId>{5940675A-B579-460E-94D1-54222C63F5DA}</a:tableStyleId>
              </a:tblPr>
              <a:tblGrid>
                <a:gridCol w="1283335"/>
                <a:gridCol w="2641600"/>
                <a:gridCol w="6400165"/>
              </a:tblGrid>
              <a:tr h="2857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21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of</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表示"关于"人或事物的存在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spoke of the film the other day.他前几天提到了这部影片。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15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about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表示"关于"某人或某事物的一般情况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happened to know about him.我碰巧了解到他的情况。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78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on</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表示"关于"学术性的或严肃的、供专门研究用的对象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It</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 a textbook on the history of China.它是一本有关中国历史的教科书。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715" y="370205"/>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662940"/>
            <a:ext cx="11063605" cy="3322955"/>
          </a:xfrm>
          <a:prstGeom prst="rect">
            <a:avLst/>
          </a:prstGeom>
          <a:noFill/>
        </p:spPr>
        <p:txBody>
          <a:bodyPr wrap="square" rtlCol="0" anchor="t">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5</a:t>
            </a:r>
            <a:r>
              <a:rPr lang="en-US" sz="2800">
                <a:latin typeface="微软雅黑" panose="020B0503020204020204" charset="-122"/>
                <a:ea typeface="微软雅黑" panose="020B0503020204020204" charset="-122"/>
                <a:cs typeface="微软雅黑" panose="020B0503020204020204" charset="-122"/>
                <a:sym typeface="+mn-ea"/>
              </a:rPr>
              <a:t>  According to Miao, policies _______ promoting the development of digital economy will also be published in the country.  </a:t>
            </a:r>
          </a:p>
          <a:p>
            <a:pPr indent="0" algn="just" fontAlgn="auto">
              <a:lnSpc>
                <a:spcPct val="1500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解析</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此处表示"关于促进数字经济发展的政策",故填介词on,表示</a:t>
            </a:r>
          </a:p>
          <a:p>
            <a:pPr indent="0" algn="just" fontAlgn="auto">
              <a:lnSpc>
                <a:spcPct val="150000"/>
              </a:lnSpc>
            </a:pPr>
            <a:r>
              <a:rPr lang="en-US"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"关于"。</a:t>
            </a:r>
          </a:p>
        </p:txBody>
      </p:sp>
      <p:pic>
        <p:nvPicPr>
          <p:cNvPr id="3" name="新典例.jpg" descr="id:2147501944;FounderCES"/>
          <p:cNvPicPr>
            <a:picLocks noChangeAspect="1"/>
          </p:cNvPicPr>
          <p:nvPr/>
        </p:nvPicPr>
        <p:blipFill>
          <a:blip r:embed="rId2"/>
          <a:stretch>
            <a:fillRect/>
          </a:stretch>
        </p:blipFill>
        <p:spPr>
          <a:xfrm>
            <a:off x="568960" y="87693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21335" y="468630"/>
            <a:ext cx="11477625" cy="5908040"/>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知识5　表示"原因或理由"的介词</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11505" y="1251585"/>
          <a:ext cx="11029950" cy="5405120"/>
        </p:xfrm>
        <a:graphic>
          <a:graphicData uri="http://schemas.openxmlformats.org/drawingml/2006/table">
            <a:tbl>
              <a:tblPr firstRow="1" bandRow="1">
                <a:tableStyleId>{5940675A-B579-460E-94D1-54222C63F5DA}</a:tableStyleId>
              </a:tblPr>
              <a:tblGrid>
                <a:gridCol w="949960"/>
                <a:gridCol w="5358765"/>
                <a:gridCol w="4721225"/>
              </a:tblGrid>
              <a:tr h="251460">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BZ-S92" charset="0"/>
                        </a:rPr>
                        <a:t>介词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BZ-S92" charset="0"/>
                        </a:rPr>
                        <a:t>用法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BZ-S92" charset="0"/>
                        </a:rPr>
                        <a:t>例句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3110">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HZ-S92" charset="0"/>
                        </a:rPr>
                        <a:t>for</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常与表示闻名、奖罚等意义的形容词或动词连用,如famous,known,praise,punish等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Xi</a:t>
                      </a:r>
                      <a:r>
                        <a:rPr lang="en-US" altLang="zh-CN" sz="2200">
                          <a:latin typeface="微软雅黑" panose="020B0503020204020204" charset="-122"/>
                          <a:ea typeface="微软雅黑" panose="020B0503020204020204" charset="-122"/>
                          <a:cs typeface="微软雅黑" panose="020B0503020204020204" charset="-122"/>
                          <a:sym typeface="+mn-ea"/>
                        </a:rPr>
                        <a:t>'</a:t>
                      </a:r>
                      <a:r>
                        <a:rPr lang="en-US" sz="2200" b="0">
                          <a:solidFill>
                            <a:srgbClr val="000000"/>
                          </a:solidFill>
                          <a:latin typeface="微软雅黑" panose="020B0503020204020204" charset="-122"/>
                          <a:ea typeface="微软雅黑" panose="020B0503020204020204" charset="-122"/>
                          <a:cs typeface="微软雅黑" panose="020B0503020204020204" charset="-122"/>
                        </a:rPr>
                        <a:t>an is famous for its long history.西安因历史悠久而著名。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4570">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HZ-S92" charset="0"/>
                        </a:rPr>
                        <a:t>at</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常与表示喜、怒、哀、乐等的形容词(如happy,pleased,angry,delighted等)连用,表示产生这种情感的原因</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He was surprised at the news.听到这个消息他很惊讶。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2160">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HZ-S92" charset="0"/>
                        </a:rPr>
                        <a:t>with</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常与表示喜、怒、哀、乐等的抽象名词连用,强调随着心理变化而产生的情感变化</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He shouted loudly with anger. 他气得大喊大叫。</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0825">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HZ-S92" charset="0"/>
                        </a:rPr>
                        <a:t>from</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常接抽象名词,表示自然或间接原因</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She felt sick from tiredness.她累得浑身不对劲。</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2285">
                <a:tc>
                  <a:txBody>
                    <a:bodyPr/>
                    <a:lstStyle/>
                    <a:p>
                      <a:pPr indent="0" algn="ctr" fontAlgn="auto">
                        <a:lnSpc>
                          <a:spcPts val="3040"/>
                        </a:lnSpc>
                        <a:buNone/>
                      </a:pPr>
                      <a:r>
                        <a:rPr lang="en-US" sz="2200" b="0">
                          <a:solidFill>
                            <a:srgbClr val="000000"/>
                          </a:solidFill>
                          <a:latin typeface="微软雅黑" panose="020B0503020204020204" charset="-122"/>
                          <a:ea typeface="微软雅黑" panose="020B0503020204020204" charset="-122"/>
                          <a:cs typeface="NEU-HZ-S92" charset="0"/>
                        </a:rPr>
                        <a:t>of</a:t>
                      </a:r>
                      <a:endParaRPr lang="en-US" altLang="en-US" sz="22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多用于表示自身的原因;也常用于某些与情感相关的形容词后</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Her friend died of cancer.她的朋友死于癌症。</a:t>
                      </a:r>
                    </a:p>
                    <a:p>
                      <a:pPr indent="0" fontAlgn="auto">
                        <a:lnSpc>
                          <a:spcPts val="304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His father is proud of him.他父亲为他感到骄傲。</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8960" y="662940"/>
            <a:ext cx="11477625" cy="461581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知识6　表示"标准或单位"的介词</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97230" y="1507490"/>
          <a:ext cx="10554335" cy="4023360"/>
        </p:xfrm>
        <a:graphic>
          <a:graphicData uri="http://schemas.openxmlformats.org/drawingml/2006/table">
            <a:tbl>
              <a:tblPr firstRow="1" bandRow="1">
                <a:tableStyleId>{5940675A-B579-460E-94D1-54222C63F5DA}</a:tableStyleId>
              </a:tblPr>
              <a:tblGrid>
                <a:gridCol w="1068705"/>
                <a:gridCol w="3900170"/>
                <a:gridCol w="5585460"/>
              </a:tblGrid>
              <a:tr h="30416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6025">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at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表示"以……速度,以……价格",表示单价或按……出售/买进时,at后可接具体的钱数或抽象的价格(如a high/fair/good price)</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drove at a speed of 80 miles per hour.他以每小时80英里的速度开车。</a:t>
                      </a:r>
                    </a:p>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sold my car at a high price.我高价出售了我的汽车。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186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for</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表示"以……为交换,以……价钱",for后可接具体的钱数或其他名词,但不能是price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sold his car for 500 dollars.他以500美元的价格把车卖了。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833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HZ-S92" charset="0"/>
                        </a:rPr>
                        <a:t>by</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表示"以……计",与the连用,后跟时间或量度单位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They paid him by the month.他们按月给他计酬。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610" y="1844040"/>
            <a:ext cx="9279890" cy="43719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介词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介词短语及搭配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同一介词所表达的多种含义</a:t>
            </a:r>
          </a:p>
          <a:p>
            <a:pPr fontAlgn="auto">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考查介词的常用搭配</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考查介词的基本含义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262245"/>
          </a:xfrm>
          <a:prstGeom prst="rect">
            <a:avLst/>
          </a:prstGeom>
          <a:noFill/>
        </p:spPr>
        <p:txBody>
          <a:bodyPr wrap="square" rtlCol="0" anchor="t">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知识7　表示"刻度(温度、气压、深度、海拔等)"的介词</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1"/>
            </p:custDataLst>
          </p:nvPr>
        </p:nvGraphicFramePr>
        <p:xfrm>
          <a:off x="356235" y="1217295"/>
          <a:ext cx="11189335" cy="4105275"/>
        </p:xfrm>
        <a:graphic>
          <a:graphicData uri="http://schemas.openxmlformats.org/drawingml/2006/table">
            <a:tbl>
              <a:tblPr firstRow="1" bandRow="1">
                <a:tableStyleId>{5940675A-B579-460E-94D1-54222C63F5DA}</a:tableStyleId>
              </a:tblPr>
              <a:tblGrid>
                <a:gridCol w="1109980"/>
                <a:gridCol w="2049780"/>
                <a:gridCol w="8029575"/>
              </a:tblGrid>
              <a:tr h="6045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71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表示在某一刻度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at the depth of fifty meters在五十米深处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64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above</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表示高于某一刻度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By mid-morning, the temperature was already above 37℃.到早上10点钟,温度已经超过37摄氏度了。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71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HZ-S92" charset="0"/>
                        </a:rPr>
                        <a:t>below</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表示低于某一刻度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temperatures remained below freezing all day.气温一整天都保持在冰点以下。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808990"/>
            <a:ext cx="11805920" cy="5939155"/>
          </a:xfrm>
          <a:prstGeom prst="rect">
            <a:avLst/>
          </a:prstGeom>
          <a:noFill/>
        </p:spPr>
        <p:txBody>
          <a:bodyPr wrap="square" rtlCol="0" anchor="t">
            <a:spAutoFit/>
          </a:bodyPr>
          <a:lstStyle/>
          <a:p>
            <a:pPr indent="0" fontAlgn="auto">
              <a:lnSpc>
                <a:spcPts val="456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知识1　常见的介词短语</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1.at构成的短语</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first起先,首先　　　　　　  at last 最后</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length详细地;最后	              at rest静止,不动</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once立刻	                           at peace和平地</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work在上班	                       at sea茫然;在海上</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table在吃饭	                       at the age of在……岁时</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the end of在……末尾	          at the foot of在……脚下</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the same time同时	          at a loss困惑,不知所措</a:t>
            </a:r>
          </a:p>
          <a:p>
            <a:pPr indent="0" fontAlgn="auto">
              <a:lnSpc>
                <a:spcPts val="45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random随意,随机	               at war交战</a:t>
            </a:r>
          </a:p>
        </p:txBody>
      </p:sp>
      <p:sp>
        <p:nvSpPr>
          <p:cNvPr id="2" name="标题 1"/>
          <p:cNvSpPr>
            <a:spLocks noGrp="1"/>
          </p:cNvSpPr>
          <p:nvPr>
            <p:ph type="title"/>
          </p:nvPr>
        </p:nvSpPr>
        <p:spPr>
          <a:xfrm>
            <a:off x="0" y="132080"/>
            <a:ext cx="5608320" cy="67694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介词</a:t>
            </a:r>
            <a:endParaRPr lang="zh-CN" altLang="en-US" sz="3200" dirty="0" smtClean="0">
              <a:solidFill>
                <a:schemeClr val="bg1"/>
              </a:solidFill>
              <a:latin typeface="微软雅黑" panose="020B0503020204020204" charset="-122"/>
              <a:ea typeface="微软雅黑" panose="020B0503020204020204" charset="-122"/>
              <a:sym typeface="+mn-ea"/>
            </a:endParaRPr>
          </a:p>
        </p:txBody>
      </p:sp>
      <p:sp>
        <p:nvSpPr>
          <p:cNvPr id="3" name="标题 3"/>
          <p:cNvSpPr>
            <a:spLocks noGrp="1"/>
          </p:cNvSpPr>
          <p:nvPr/>
        </p:nvSpPr>
        <p:spPr>
          <a:xfrm>
            <a:off x="78105" y="132080"/>
            <a:ext cx="560832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介词短语及搭配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908040"/>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tx1"/>
                </a:solidFill>
                <a:latin typeface="微软雅黑" panose="020B0503020204020204" charset="-122"/>
                <a:ea typeface="微软雅黑" panose="020B0503020204020204" charset="-122"/>
                <a:cs typeface="微软雅黑" panose="020B0503020204020204" charset="-122"/>
                <a:sym typeface="+mn-ea"/>
              </a:rPr>
              <a:t>6</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Many English people, travelling away from home, feel ______　　a loss if their favourite tea bags are not available. </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at a loss意为"困惑,不知所措",是固定搭配,故用介词at。</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2.by构成的短语</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by accident偶然	               by chance碰巧</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by design故意地 	               by degrees逐渐地</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by force用武力 	               by hand手工</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by mistake错误地;无意中	  by the way顺便说</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by nature天生	                   by oneself单独地,独自地</a:t>
            </a:r>
          </a:p>
        </p:txBody>
      </p:sp>
      <p:pic>
        <p:nvPicPr>
          <p:cNvPr id="3" name="新典例.jpg" descr="id:2147501944;FounderCES"/>
          <p:cNvPicPr>
            <a:picLocks noChangeAspect="1"/>
          </p:cNvPicPr>
          <p:nvPr/>
        </p:nvPicPr>
        <p:blipFill>
          <a:blip r:embed="rId2"/>
          <a:stretch>
            <a:fillRect/>
          </a:stretch>
        </p:blipFill>
        <p:spPr>
          <a:xfrm>
            <a:off x="193040" y="4768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151765"/>
            <a:ext cx="11805920" cy="6554470"/>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3.beyond构成的短语</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beyond description难以言表	     beyond control无法控制</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beyond doubt无疑	                      beyond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s reach够不着</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beyond dispute无可争议	             beyond repair无法修复</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beyond one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s understanding无法理解</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4.in构成的短语</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advance事先,预先       	            in case如果,万一</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charge主管,掌管	                     in common共有,共同</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comfort舒适地 	                     in conclusion最后</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in demand需求大	                     in despair绝望地</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368935"/>
            <a:ext cx="11805920" cy="5262245"/>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detail详细地,详尽地	                    in doubt不确定</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effect实际上;有效	                        in fact事实上</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fashion流行	                                 in general 大体上,总体上</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need在贫困中,在危难中	                in order按顺序;有序地</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no time立刻,马上 	                    in no way绝不</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return作为回报	                             in place在正确位置;准备妥当</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short 简言之	                             in sight看得见</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turn依次;转而	                             in vain徒劳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474980"/>
            <a:ext cx="11805920" cy="6195695"/>
          </a:xfrm>
          <a:prstGeom prst="rect">
            <a:avLst/>
          </a:prstGeom>
          <a:noFill/>
        </p:spPr>
        <p:txBody>
          <a:bodyPr wrap="square" rtlCol="0" anchor="t">
            <a:spAutoFit/>
          </a:bodyPr>
          <a:lstStyle/>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tx1"/>
                </a:solidFill>
                <a:latin typeface="微软雅黑" panose="020B0503020204020204" charset="-122"/>
                <a:ea typeface="微软雅黑" panose="020B0503020204020204" charset="-122"/>
                <a:cs typeface="微软雅黑" panose="020B0503020204020204" charset="-122"/>
                <a:sym typeface="+mn-ea"/>
              </a:rPr>
              <a:t>7</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[2020山东济南针对性训练,41]The book described_______detail the process of planting tea bushes, harvesting tea leaves, and preparing for the making of tea.  </a:t>
            </a:r>
          </a:p>
          <a:p>
            <a:pPr indent="0" fontAlgn="auto">
              <a:lnSpc>
                <a:spcPts val="476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句意:这本书详细介绍了种植茶树、采摘茶叶、准备泡茶的过程。in detail"详细地",为固定短语,符合语境,故填in。</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5.on构成的短语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display陈列,展出	                on foot步行</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guard在值勤	                    on holiday在度假</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leave在休假	                    on loan借出</a:t>
            </a:r>
          </a:p>
          <a:p>
            <a:pPr indent="0" fontAlgn="auto">
              <a:lnSpc>
                <a:spcPts val="4760"/>
              </a:lnSpc>
            </a:pPr>
            <a:r>
              <a:rPr lang="en-US" sz="2800">
                <a:latin typeface="微软雅黑" panose="020B0503020204020204" charset="-122"/>
                <a:ea typeface="微软雅黑" panose="020B0503020204020204" charset="-122"/>
                <a:cs typeface="微软雅黑" panose="020B0503020204020204" charset="-122"/>
                <a:sym typeface="+mn-ea"/>
              </a:rPr>
              <a:t>   on purpose 故意地	                on sale出售;减价出售</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新典例.jpg" descr="id:2147501944;FounderCES"/>
          <p:cNvPicPr>
            <a:picLocks noChangeAspect="1"/>
          </p:cNvPicPr>
          <p:nvPr/>
        </p:nvPicPr>
        <p:blipFill>
          <a:blip r:embed="rId2"/>
          <a:stretch>
            <a:fillRect/>
          </a:stretch>
        </p:blipFill>
        <p:spPr>
          <a:xfrm>
            <a:off x="193040" y="6470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402590"/>
            <a:ext cx="11805920" cy="6195695"/>
          </a:xfrm>
          <a:prstGeom prst="rect">
            <a:avLst/>
          </a:prstGeom>
          <a:noFill/>
        </p:spPr>
        <p:txBody>
          <a:bodyPr wrap="square" rtlCol="0" anchor="t">
            <a:spAutoFit/>
          </a:bodyPr>
          <a:lstStyle/>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time准时	                         on average平均</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(the) air正在播送	                on the move在移动中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strike在罢工 	                     on trial受审</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account of由于 	                 on behalf of代表</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on the contrary与此相反 	         on the point of正要……</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6.under构成的短语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under consideration在考虑中	 under construction在建设中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under development在发展中	 under examination在审查中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under observation在观察中	     under repair在修理中</a:t>
            </a:r>
          </a:p>
          <a:p>
            <a:pPr indent="0" fontAlgn="auto">
              <a:lnSpc>
                <a:spcPts val="47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under test在测试中	                  under pressure承受压力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462915"/>
            <a:ext cx="11805920" cy="6323965"/>
          </a:xfrm>
          <a:prstGeom prst="rect">
            <a:avLst/>
          </a:prstGeom>
          <a:noFill/>
        </p:spPr>
        <p:txBody>
          <a:bodyPr wrap="square" rtlCol="0" anchor="t">
            <a:spAutoFit/>
          </a:bodyPr>
          <a:lstStyle/>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tx1"/>
                </a:solidFill>
                <a:latin typeface="微软雅黑" panose="020B0503020204020204" charset="-122"/>
                <a:ea typeface="微软雅黑" panose="020B0503020204020204" charset="-122"/>
                <a:cs typeface="微软雅黑" panose="020B0503020204020204" charset="-122"/>
                <a:sym typeface="+mn-ea"/>
              </a:rPr>
              <a:t>8</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this fast-changing and competitive world, many people are _______ heavy pressure. </a:t>
            </a:r>
          </a:p>
          <a:p>
            <a:pPr indent="0" fontAlgn="auto">
              <a:lnSpc>
                <a:spcPts val="486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语境表示"很多人都承受着巨大的压力",under pressure表示"承受压力"。故填under。</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7.out of构成的短语</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 of balance失去平衡	          out of breath上气不接下气</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 of control失去控制	              out of date过时的</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 of order出故障	                   out of patience不耐烦</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 of place不适当,不得体        	  out of the question不可能</a:t>
            </a:r>
          </a:p>
          <a:p>
            <a:pPr indent="0" fontAlgn="auto">
              <a:lnSpc>
                <a:spcPts val="48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 of reach够不着	                    out of shape变形</a:t>
            </a:r>
          </a:p>
        </p:txBody>
      </p:sp>
      <p:pic>
        <p:nvPicPr>
          <p:cNvPr id="3" name="新典例.jpg" descr="id:2147501944;FounderCES"/>
          <p:cNvPicPr>
            <a:picLocks noChangeAspect="1"/>
          </p:cNvPicPr>
          <p:nvPr/>
        </p:nvPicPr>
        <p:blipFill>
          <a:blip r:embed="rId2"/>
          <a:stretch>
            <a:fillRect/>
          </a:stretch>
        </p:blipFill>
        <p:spPr>
          <a:xfrm>
            <a:off x="193675" y="66040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394970"/>
            <a:ext cx="11805920" cy="6067425"/>
          </a:xfrm>
          <a:prstGeom prst="rect">
            <a:avLst/>
          </a:prstGeom>
          <a:noFill/>
        </p:spPr>
        <p:txBody>
          <a:bodyPr wrap="square" rtlCol="0" anchor="t">
            <a:spAutoFit/>
          </a:bodyPr>
          <a:lstStyle/>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out of sight看不见	              out of style过时,不时髦</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sz="2800">
                <a:latin typeface="微软雅黑" panose="020B0503020204020204" charset="-122"/>
                <a:ea typeface="微软雅黑" panose="020B0503020204020204" charset="-122"/>
                <a:cs typeface="微软雅黑" panose="020B0503020204020204" charset="-122"/>
                <a:sym typeface="+mn-ea"/>
              </a:rPr>
              <a:t>     out of touch失去联系	          out of work失业</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8."in+名词+of"结构</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advance of在……之前,预先,事先</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case of如果	                  in celebration of 庆祝…… </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charge of 负责,管理	     in course of在……的过程中</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danger of有……的危险	in front of 在……前面</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favour of 赞同,支持	         in fear of担心,害怕</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memory of为纪念……	     in need of 需要 </a:t>
            </a:r>
          </a:p>
          <a:p>
            <a:pPr indent="0" fontAlgn="auto">
              <a:lnSpc>
                <a:spcPts val="46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place of代替	                  in possession of 拥有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422275"/>
            <a:ext cx="11805920" cy="4615815"/>
          </a:xfrm>
          <a:prstGeom prst="rect">
            <a:avLst/>
          </a:prstGeom>
          <a:noFill/>
        </p:spPr>
        <p:txBody>
          <a:bodyPr wrap="square" rtlCol="0" anchor="t">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in praise of 称赞	                     in pursuit of 追寻</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in respect of 关于,就……而言	    in search of寻找</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spite of 不管,尽管	                 in support of支持</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terms of就……而言	             in view of 鉴于,考虑到</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consequence of 作为……的结果,由于</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defense of为了保卫……,为……辩护</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honour of为纪念……,为向……表示敬意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025" y="144145"/>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3019742" y="577215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3" name="文本框 2"/>
          <p:cNvSpPr txBox="1"/>
          <p:nvPr/>
        </p:nvSpPr>
        <p:spPr>
          <a:xfrm>
            <a:off x="447040" y="905510"/>
            <a:ext cx="10897235" cy="2676525"/>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课标要求</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掌握介词的常见用法及易混介词的辨析。</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掌握介词与其他词类所构成的一些固定搭配。</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掌握定语从句中介词的用法。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908040"/>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易混辨析</a:t>
            </a:r>
            <a:r>
              <a:rPr lang="en-US" sz="2800">
                <a:latin typeface="微软雅黑" panose="020B0503020204020204" charset="-122"/>
                <a:ea typeface="微软雅黑" panose="020B0503020204020204" charset="-122"/>
                <a:cs typeface="微软雅黑" panose="020B0503020204020204" charset="-122"/>
                <a:sym typeface="+mn-ea"/>
              </a:rPr>
              <a:t>　　"in+名词+of"与"in+the+名词+of"</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1.主动与被动的差别:in charge of(负责,掌管),in the charge of(由……掌</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管);in control of(控制,管理),in the control of(由……控制,由……管理);in possession of(占有,拥有), in the possession of(为……所有,被……占有)。</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2.范围差别:in front of("在……前面",强调外部),in the front of("在……前面",强调内部)。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9."in+名词+for"结构</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in exchange for 作为……的交换  in preparation for 为……做准备</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in return for 作为对……的回报    in reward for 作为……的报酬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908040"/>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10."in+名词+to"结构</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addition to 除……之外	  in answer to 回答,响应</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response to 回答,响应   	  in reference/regard to 关于</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contrast to与……形成对比 </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opposition to 对比,对照;强烈反对</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reply to 作为……的回答(答复) </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11."in+名词+with"结构</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contact with与……有联系    in harmony with 与……协调</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 line with与……一致/相符      in touch with 和……接触,和……有联系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908040"/>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12."其他词+of"结构</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because of 因为	                   instead of 代替,而不是</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inside of 在……的内部 	           regardless of 不顾,不管</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outside of 在……的外面;除……以外</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ahead of 在……的前面,领先于……</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13."其他词+to"结构</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according to 根据	                as to 至于,关于</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contrary to 与……相反	            due to/owing to 由于</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next to 紧挨着	                     thanks to 幸亏,由于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222250"/>
            <a:ext cx="11805920" cy="5908040"/>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易混辨析</a:t>
            </a:r>
            <a:r>
              <a:rPr lang="en-US" sz="2800">
                <a:latin typeface="微软雅黑" panose="020B0503020204020204" charset="-122"/>
                <a:ea typeface="微软雅黑" panose="020B0503020204020204" charset="-122"/>
                <a:cs typeface="微软雅黑" panose="020B0503020204020204" charset="-122"/>
                <a:sym typeface="+mn-ea"/>
              </a:rPr>
              <a:t>　　表示"原因"的介词短语</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351472" y="1069975"/>
          <a:ext cx="11345545" cy="5181600"/>
        </p:xfrm>
        <a:graphic>
          <a:graphicData uri="http://schemas.openxmlformats.org/drawingml/2006/table">
            <a:tbl>
              <a:tblPr firstRow="1" bandRow="1">
                <a:tableStyleId>{5940675A-B579-460E-94D1-54222C63F5DA}</a:tableStyleId>
              </a:tblPr>
              <a:tblGrid>
                <a:gridCol w="1807210"/>
                <a:gridCol w="3047365"/>
                <a:gridCol w="6490970"/>
              </a:tblGrid>
              <a:tr h="51816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介词短语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576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because of</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一般作状语,不作表语,位于句首或句中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Because of illness,the boy did not go to school.这个男孩因为生病没去上学。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owing</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通常作状语,一般不作表语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flight was delayed owing to technical reasons. 本次航班由于技术原因被推迟。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due</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通常作表语或状语,一般不位于句首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failure is due to his carelessness.失败是由他的粗心造成的。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thanks</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to</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只能作状语,多表示正面意义,有时也表示讽刺含义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Thanks to you, everyone knows about it now! 多亏了你, 现在大家都知道这件事了!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6554470"/>
          </a:xfrm>
          <a:prstGeom prst="rect">
            <a:avLst/>
          </a:prstGeom>
          <a:noFill/>
        </p:spPr>
        <p:txBody>
          <a:bodyPr wrap="square" rtlCol="0" anchor="t">
            <a:spAutoFit/>
          </a:bodyPr>
          <a:lstStyle/>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tx1"/>
                </a:solidFill>
                <a:latin typeface="微软雅黑" panose="020B0503020204020204" charset="-122"/>
                <a:ea typeface="微软雅黑" panose="020B0503020204020204" charset="-122"/>
                <a:cs typeface="微软雅黑" panose="020B0503020204020204" charset="-122"/>
                <a:sym typeface="+mn-ea"/>
              </a:rPr>
              <a:t>9</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Thanks _______ Emperor Qianlong of the Qing Dynasty, the tea has earned a high reputation. </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句意:茶享有盛誉,这多亏清朝的乾隆皇帝。这里应用短语Thanks to,表示"因为,多亏",故填介词to。</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14.from…to…结构的短语</a:t>
            </a: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from beginning to end从头到尾       </a:t>
            </a:r>
            <a:r>
              <a:rPr lang="en-US" sz="2800">
                <a:latin typeface="微软雅黑" panose="020B0503020204020204" charset="-122"/>
                <a:ea typeface="微软雅黑" panose="020B0503020204020204" charset="-122"/>
                <a:cs typeface="微软雅黑" panose="020B0503020204020204" charset="-122"/>
                <a:sym typeface="+mn-ea"/>
              </a:rPr>
              <a:t>from day to day一天又一天</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from head to foot/toe从头到脚        </a:t>
            </a:r>
            <a:r>
              <a:rPr lang="en-US" sz="2800">
                <a:latin typeface="微软雅黑" panose="020B0503020204020204" charset="-122"/>
                <a:ea typeface="微软雅黑" panose="020B0503020204020204" charset="-122"/>
                <a:cs typeface="微软雅黑" panose="020B0503020204020204" charset="-122"/>
                <a:sym typeface="+mn-ea"/>
              </a:rPr>
              <a:t>from morning to night从早到晚</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from time to time不时地                  </a:t>
            </a:r>
            <a:r>
              <a:rPr lang="en-US" sz="2800">
                <a:latin typeface="微软雅黑" panose="020B0503020204020204" charset="-122"/>
                <a:ea typeface="微软雅黑" panose="020B0503020204020204" charset="-122"/>
                <a:cs typeface="微软雅黑" panose="020B0503020204020204" charset="-122"/>
                <a:sym typeface="+mn-ea"/>
              </a:rPr>
              <a:t>from place to place到处</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from door to door挨家挨户        </a:t>
            </a:r>
            <a:r>
              <a:rPr lang="en-US" sz="2800">
                <a:latin typeface="微软雅黑" panose="020B0503020204020204" charset="-122"/>
                <a:ea typeface="微软雅黑" panose="020B0503020204020204" charset="-122"/>
                <a:cs typeface="微软雅黑" panose="020B0503020204020204" charset="-122"/>
                <a:sym typeface="+mn-ea"/>
              </a:rPr>
              <a:t>from top to bottom从上到下,彻底地</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from generation to generation 一代一代地</a:t>
            </a:r>
          </a:p>
        </p:txBody>
      </p:sp>
      <p:pic>
        <p:nvPicPr>
          <p:cNvPr id="3" name="新典例.jpg" descr="id:2147501944;FounderCES"/>
          <p:cNvPicPr>
            <a:picLocks noChangeAspect="1"/>
          </p:cNvPicPr>
          <p:nvPr/>
        </p:nvPicPr>
        <p:blipFill>
          <a:blip r:embed="rId3"/>
          <a:stretch>
            <a:fillRect/>
          </a:stretch>
        </p:blipFill>
        <p:spPr>
          <a:xfrm>
            <a:off x="193040" y="4781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139065"/>
            <a:ext cx="11805920" cy="6718935"/>
          </a:xfrm>
          <a:prstGeom prst="rect">
            <a:avLst/>
          </a:prstGeom>
          <a:noFill/>
        </p:spPr>
        <p:txBody>
          <a:bodyPr wrap="square" rtlCol="0" anchor="t">
            <a:spAutoFit/>
          </a:bodyPr>
          <a:lstStyle/>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15.with构成的短语</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with regard to关于           </a:t>
            </a:r>
            <a:r>
              <a:rPr lang="en-US" sz="2800">
                <a:latin typeface="微软雅黑" panose="020B0503020204020204" charset="-122"/>
                <a:ea typeface="微软雅黑" panose="020B0503020204020204" charset="-122"/>
                <a:cs typeface="微软雅黑" panose="020B0503020204020204" charset="-122"/>
                <a:sym typeface="+mn-ea"/>
              </a:rPr>
              <a:t>with respect to关于,就……而言</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with the help of在……的帮助下</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16.其他介词短语</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along with与……一起　　apart from除……之外</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as a result of由于,因为	  but for 要不是</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for fear of唯恐	               for lack of由于缺少</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for life一生,终身	               together with连同</a:t>
            </a:r>
          </a:p>
          <a:p>
            <a:pPr indent="0" fontAlgn="auto">
              <a:lnSpc>
                <a:spcPts val="416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for the good of 为了……的利益       for the sake of 为了……起见</a:t>
            </a:r>
          </a:p>
          <a:p>
            <a:pPr indent="0" fontAlgn="auto">
              <a:lnSpc>
                <a:spcPts val="4160"/>
              </a:lnSpc>
            </a:pPr>
            <a:r>
              <a:rPr lang="en-US" sz="2800">
                <a:latin typeface="微软雅黑" panose="020B0503020204020204" charset="-122"/>
                <a:ea typeface="微软雅黑" panose="020B0503020204020204" charset="-122"/>
                <a:cs typeface="微软雅黑" panose="020B0503020204020204" charset="-122"/>
                <a:sym typeface="+mn-ea"/>
              </a:rPr>
              <a:t>     to the point 简洁中肯,简明恰当       up to 直到;由……决定</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by means of 借助……手段;依靠……方法</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on condition that 假如, 在……的条件下</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6554470"/>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易混辨析</a:t>
            </a:r>
            <a:r>
              <a:rPr lang="en-US" sz="2800">
                <a:latin typeface="微软雅黑" panose="020B0503020204020204" charset="-122"/>
                <a:ea typeface="微软雅黑" panose="020B0503020204020204" charset="-122"/>
                <a:cs typeface="微软雅黑" panose="020B0503020204020204" charset="-122"/>
                <a:sym typeface="+mn-ea"/>
              </a:rPr>
              <a:t>　　　　表示"范围"的介词(短语)</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333057" y="1008380"/>
          <a:ext cx="11527790" cy="5699760"/>
        </p:xfrm>
        <a:graphic>
          <a:graphicData uri="http://schemas.openxmlformats.org/drawingml/2006/table">
            <a:tbl>
              <a:tblPr firstRow="1" bandRow="1">
                <a:tableStyleId>{5940675A-B579-460E-94D1-54222C63F5DA}</a:tableStyleId>
              </a:tblPr>
              <a:tblGrid>
                <a:gridCol w="1645285"/>
                <a:gridCol w="4059555"/>
                <a:gridCol w="5822950"/>
              </a:tblGrid>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介词(短语)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用法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besides</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"除……之外(还有)" ,除去的部分也包括在整体之内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There are three more visitors besides me.除我之外,还有三位访客。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except</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"除……之外",除去的部分不包括在整体之内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can take any of the apples except this one.除了这个,你可以拿走这些苹果中的任何一个。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except</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for</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"除……之外",用于引出细节以修正或补充句子的主要意思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roads were empty except for a few cars.除了几辆小汽车,马路上空荡荡的。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4080"/>
                        </a:lnSpc>
                        <a:buNone/>
                      </a:pPr>
                      <a:r>
                        <a:rPr lang="en-US" sz="2400" b="0">
                          <a:solidFill>
                            <a:srgbClr val="000000"/>
                          </a:solidFill>
                          <a:latin typeface="微软雅黑" panose="020B0503020204020204" charset="-122"/>
                          <a:ea typeface="微软雅黑" panose="020B0503020204020204" charset="-122"/>
                          <a:cs typeface="NEU-HZ-S92" charset="0"/>
                        </a:rPr>
                        <a:t>apart</a:t>
                      </a:r>
                      <a:r>
                        <a:rPr lang="en-US" sz="2400" b="0">
                          <a:solidFill>
                            <a:srgbClr val="000000"/>
                          </a:solidFill>
                          <a:latin typeface="微软雅黑" panose="020B0503020204020204" charset="-122"/>
                          <a:ea typeface="微软雅黑" panose="020B0503020204020204" charset="-122"/>
                          <a:cs typeface="NEU-BZ-S92" charset="0"/>
                        </a:rPr>
                        <a:t> </a:t>
                      </a:r>
                      <a:r>
                        <a:rPr lang="en-US" sz="2400" b="0">
                          <a:solidFill>
                            <a:srgbClr val="000000"/>
                          </a:solidFill>
                          <a:latin typeface="微软雅黑" panose="020B0503020204020204" charset="-122"/>
                          <a:ea typeface="微软雅黑" panose="020B0503020204020204" charset="-122"/>
                          <a:cs typeface="NEU-HZ-S92" charset="0"/>
                        </a:rPr>
                        <a:t>from</a:t>
                      </a:r>
                      <a:endParaRPr lang="en-US" altLang="en-US" sz="24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具有多重意义,既可代替besides,也可代替except for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4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Apart from(=Except for) the kitchen, the house is very nice.这座房子除了厨房,哪儿都好。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5908040"/>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知识2　动词/名词/形容词与介词的常见搭配</a:t>
            </a: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1."动词+介词"类 </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330200" y="1617345"/>
          <a:ext cx="11532235" cy="4937760"/>
        </p:xfrm>
        <a:graphic>
          <a:graphicData uri="http://schemas.openxmlformats.org/drawingml/2006/table">
            <a:tbl>
              <a:tblPr firstRow="1" bandRow="1">
                <a:tableStyleId>{5940675A-B579-460E-94D1-54222C63F5DA}</a:tableStyleId>
              </a:tblPr>
              <a:tblGrid>
                <a:gridCol w="1927225"/>
                <a:gridCol w="960501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搭配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动词+about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care, dream, talk, think, worry等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动词+at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aim, glare, glance, knock, laugh, look, point, shout, stare等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动词+for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call, care, hunt, long, look, pay, search, stand, wait等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动词+from</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benefit, date, differ, hear, recover, result, suffer等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动词+in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believe, hand, join, lie, participate, result等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动词+of</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approve, complain, consist, die, dream, think等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动词+on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call, carry, concentrate, depend, focus, insist, rely等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动词+to</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appeal, attend, belong, contribute, devote, lead, refer, respond等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675" y="358140"/>
            <a:ext cx="11805920" cy="3969385"/>
          </a:xfrm>
          <a:prstGeom prst="rect">
            <a:avLst/>
          </a:prstGeom>
          <a:noFill/>
        </p:spPr>
        <p:txBody>
          <a:bodyPr wrap="square" rtlCol="0" anchor="t">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2."名词+介词"类</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761365" y="1136650"/>
          <a:ext cx="10669905" cy="1828800"/>
        </p:xfrm>
        <a:graphic>
          <a:graphicData uri="http://schemas.openxmlformats.org/drawingml/2006/table">
            <a:tbl>
              <a:tblPr firstRow="1" bandRow="1">
                <a:tableStyleId>{5940675A-B579-460E-94D1-54222C63F5DA}</a:tableStyleId>
              </a:tblPr>
              <a:tblGrid>
                <a:gridCol w="1660525"/>
                <a:gridCol w="900938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搭配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名词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名词+for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desire, reason, sympathy等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名词+in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faith, interest, confidence等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名词+on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congratulations, effect, impact, influence等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名词+to</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access, answer, approach, attitude, devotion, key, solution等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309245"/>
            <a:ext cx="11805920" cy="5908040"/>
          </a:xfrm>
          <a:prstGeom prst="rect">
            <a:avLst/>
          </a:prstGeom>
          <a:noFill/>
        </p:spPr>
        <p:txBody>
          <a:bodyPr wrap="square" rtlCol="0" anchor="t">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3."形容词+介词"类</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647382" y="1083310"/>
          <a:ext cx="11116945" cy="4389120"/>
        </p:xfrm>
        <a:graphic>
          <a:graphicData uri="http://schemas.openxmlformats.org/drawingml/2006/table">
            <a:tbl>
              <a:tblPr firstRow="1" bandRow="1">
                <a:tableStyleId>{5940675A-B579-460E-94D1-54222C63F5DA}</a:tableStyleId>
              </a:tblPr>
              <a:tblGrid>
                <a:gridCol w="2245995"/>
                <a:gridCol w="887095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搭配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形容词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形容词+about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anxious, careful, curious, particular, serious, sorry, worried等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形容词+at</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angry, good/bad, disappointed, surprised等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形容词+in</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absorbed, experienced, interested, involved等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形容词+for</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eager, famous, fit, prepared, ready, responsible, sorry, thankful等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形容词+from</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absent, different等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形容词+of</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afraid, ashamed, aware, fond, proud, short, tired, worthy等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2125" y="831215"/>
          <a:ext cx="10915650" cy="5858510"/>
        </p:xfrm>
        <a:graphic>
          <a:graphicData uri="http://schemas.openxmlformats.org/drawingml/2006/table">
            <a:tbl>
              <a:tblPr firstRow="1" bandRow="1">
                <a:tableStyleId>{5940675A-B579-460E-94D1-54222C63F5DA}</a:tableStyleId>
              </a:tblPr>
              <a:tblGrid>
                <a:gridCol w="663575"/>
                <a:gridCol w="1275715"/>
                <a:gridCol w="1357630"/>
                <a:gridCol w="2480310"/>
                <a:gridCol w="5138420"/>
              </a:tblGrid>
              <a:tr h="562610">
                <a:tc gridSpan="3">
                  <a:txBody>
                    <a:bodyPr/>
                    <a:lstStyle/>
                    <a:p>
                      <a:pPr indent="0" algn="ctr" fontAlgn="auto">
                        <a:lnSpc>
                          <a:spcPts val="308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080"/>
                        </a:lnSpc>
                        <a:buNone/>
                      </a:pPr>
                      <a:r>
                        <a:rPr lang="en-US" sz="2400" b="1">
                          <a:solidFill>
                            <a:srgbClr val="000000"/>
                          </a:solidFill>
                          <a:latin typeface="微软雅黑" panose="020B0503020204020204" charset="-122"/>
                          <a:ea typeface="微软雅黑" panose="020B0503020204020204" charset="-122"/>
                          <a:cs typeface="NEU-BZ-S92" charset="0"/>
                        </a:rPr>
                        <a:t>基本用法</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080"/>
                        </a:lnSpc>
                        <a:buNone/>
                      </a:pPr>
                      <a:r>
                        <a:rPr lang="en-US" sz="2400" b="1">
                          <a:solidFill>
                            <a:srgbClr val="000000"/>
                          </a:solidFill>
                          <a:latin typeface="微软雅黑" panose="020B0503020204020204" charset="-122"/>
                          <a:ea typeface="微软雅黑" panose="020B0503020204020204" charset="-122"/>
                          <a:cs typeface="NEU-BZ-S92" charset="0"/>
                        </a:rPr>
                        <a:t>习惯搭配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571500">
                <a:tc gridSpan="3">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·45.for</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compete for</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30530">
                <a:tc rowSpan="10">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endParaRPr lang="zh-CN" altLang="en-US" sz="2400">
                        <a:solidFill>
                          <a:srgbClr val="000000"/>
                        </a:solidFill>
                        <a:latin typeface="微软雅黑" panose="020B0503020204020204" charset="-122"/>
                        <a:ea typeface="微软雅黑" panose="020B0503020204020204" charset="-122"/>
                      </a:endParaRP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sym typeface="+mn-ea"/>
                        </a:rPr>
                        <a:t>全</a:t>
                      </a:r>
                      <a:r>
                        <a:rPr lang="en-US" altLang="zh-CN" sz="2400">
                          <a:solidFill>
                            <a:srgbClr val="000000"/>
                          </a:solidFill>
                          <a:latin typeface="微软雅黑" panose="020B0503020204020204" charset="-122"/>
                          <a:ea typeface="微软雅黑" panose="020B0503020204020204" charset="-122"/>
                        </a:rPr>
                        <a:t>  </a:t>
                      </a:r>
                      <a:endParaRPr lang="zh-CN" altLang="en-US" sz="2400">
                        <a:solidFill>
                          <a:srgbClr val="000000"/>
                        </a:solidFill>
                        <a:latin typeface="微软雅黑" panose="020B0503020204020204" charset="-122"/>
                        <a:ea typeface="微软雅黑" panose="020B0503020204020204" charset="-122"/>
                      </a:endParaRP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sym typeface="+mn-ea"/>
                        </a:rPr>
                        <a:t>国</a:t>
                      </a:r>
                      <a:endParaRPr lang="en-US" altLang="zh-CN" sz="2400">
                        <a:solidFill>
                          <a:srgbClr val="000000"/>
                        </a:solidFill>
                        <a:latin typeface="微软雅黑" panose="020B0503020204020204" charset="-122"/>
                        <a:ea typeface="微软雅黑" panose="020B0503020204020204" charset="-122"/>
                      </a:endParaRP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sym typeface="+mn-ea"/>
                        </a:rPr>
                        <a:t>卷</a:t>
                      </a:r>
                      <a:endParaRPr lang="en-US" altLang="zh-CN" sz="2400">
                        <a:solidFill>
                          <a:srgbClr val="000000"/>
                        </a:solidFill>
                        <a:latin typeface="微软雅黑" panose="020B0503020204020204" charset="-122"/>
                        <a:ea typeface="微软雅黑" panose="020B0503020204020204" charset="-122"/>
                      </a:endParaRP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p>
                    <a:p>
                      <a:pPr indent="0" fontAlgn="auto">
                        <a:lnSpc>
                          <a:spcPts val="3080"/>
                        </a:lnSpc>
                        <a:buNone/>
                      </a:pPr>
                      <a:r>
                        <a:rPr lang="en-US" altLang="zh-CN" sz="240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2020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·65.than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78232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·64.than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more than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p>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·67.with</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be associated with</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2037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·70.on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on earth</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3053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2019</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·63.of/for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0767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9624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·63.of </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a pack of</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0767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2018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·65.than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9735">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·65.than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191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080"/>
                        </a:lnSpc>
                        <a:buNone/>
                      </a:pPr>
                      <a:r>
                        <a:rPr lang="en-US" sz="2400" b="0">
                          <a:solidFill>
                            <a:srgbClr val="000000"/>
                          </a:solidFill>
                          <a:latin typeface="微软雅黑" panose="020B0503020204020204" charset="-122"/>
                          <a:ea typeface="微软雅黑" panose="020B0503020204020204" charset="-122"/>
                          <a:cs typeface="NEU-BZ-S92" charset="0"/>
                        </a:rPr>
                        <a:t>·67.for </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search for</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79755">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gridSpan="2">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5年8考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0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5年7考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5" name="文本框 4"/>
          <p:cNvSpPr txBox="1"/>
          <p:nvPr/>
        </p:nvSpPr>
        <p:spPr>
          <a:xfrm>
            <a:off x="384175" y="196850"/>
            <a:ext cx="2804795" cy="521970"/>
          </a:xfrm>
          <a:prstGeom prst="rect">
            <a:avLst/>
          </a:prstGeom>
          <a:noFill/>
        </p:spPr>
        <p:txBody>
          <a:bodyPr wrap="square" rtlCol="0" anchor="t">
            <a:spAutoFit/>
          </a:bodyPr>
          <a:lstStyle/>
          <a:p>
            <a:r>
              <a:rPr lang="zh-CN" altLang="en-US" sz="2800">
                <a:solidFill>
                  <a:srgbClr val="FF0000"/>
                </a:solidFill>
                <a:latin typeface="微软雅黑" panose="020B0503020204020204" charset="-122"/>
                <a:ea typeface="微软雅黑" panose="020B0503020204020204" charset="-122"/>
              </a:rPr>
              <a:t>五年考情回顾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309245"/>
            <a:ext cx="11805920" cy="5908040"/>
          </a:xfrm>
          <a:prstGeom prst="rect">
            <a:avLst/>
          </a:prstGeom>
          <a:noFill/>
        </p:spPr>
        <p:txBody>
          <a:bodyPr wrap="square" rtlCol="0" anchor="t">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续表</a:t>
            </a: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10   </a:t>
            </a:r>
            <a:r>
              <a:rPr lang="en-US" sz="2800">
                <a:latin typeface="微软雅黑" panose="020B0503020204020204" charset="-122"/>
                <a:ea typeface="微软雅黑" panose="020B0503020204020204" charset="-122"/>
                <a:cs typeface="微软雅黑" panose="020B0503020204020204" charset="-122"/>
                <a:sym typeface="+mn-ea"/>
              </a:rPr>
              <a:t>[2020陕西部分学校摸底考试,68]We found that singing as part of a group contributes ______ people</a:t>
            </a:r>
            <a:r>
              <a:rPr lang="en-US" altLang="zh-CN" sz="2800">
                <a:latin typeface="微软雅黑" panose="020B0503020204020204" charset="-122"/>
                <a:ea typeface="微软雅黑" panose="020B0503020204020204" charset="-122"/>
                <a:cs typeface="微软雅黑" panose="020B0503020204020204" charset="-122"/>
                <a:sym typeface="+mn-ea"/>
              </a:rPr>
              <a:t>'</a:t>
            </a:r>
            <a:r>
              <a:rPr lang="en-US" sz="2800">
                <a:latin typeface="微软雅黑" panose="020B0503020204020204" charset="-122"/>
                <a:ea typeface="微软雅黑" panose="020B0503020204020204" charset="-122"/>
                <a:cs typeface="微软雅黑" panose="020B0503020204020204" charset="-122"/>
                <a:sym typeface="+mn-ea"/>
              </a:rPr>
              <a:t>s recovery from mental health problems.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句意:我们发现合唱有助于人们精神健康问题的康复。contribute to 是固定搭配,在此表示"有助于",故填to。</a:t>
            </a:r>
          </a:p>
        </p:txBody>
      </p:sp>
      <p:graphicFrame>
        <p:nvGraphicFramePr>
          <p:cNvPr id="7" name="表格 6"/>
          <p:cNvGraphicFramePr/>
          <p:nvPr>
            <p:custDataLst>
              <p:tags r:id="rId1"/>
            </p:custDataLst>
          </p:nvPr>
        </p:nvGraphicFramePr>
        <p:xfrm>
          <a:off x="337502" y="1181735"/>
          <a:ext cx="11517630" cy="1645920"/>
        </p:xfrm>
        <a:graphic>
          <a:graphicData uri="http://schemas.openxmlformats.org/drawingml/2006/table">
            <a:tbl>
              <a:tblPr firstRow="1" bandRow="1">
                <a:tableStyleId>{5940675A-B579-460E-94D1-54222C63F5DA}</a:tableStyleId>
              </a:tblPr>
              <a:tblGrid>
                <a:gridCol w="1820545"/>
                <a:gridCol w="969708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搭配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形容词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形容词+to</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close, contrary, equal, familiar, opposite, polite, relative, similar等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形容词+with</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busy, content, patient, pleased, popular, satisfied等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8" name="新典例.jpg" descr="id:2147501944;FounderCES"/>
          <p:cNvPicPr>
            <a:picLocks noChangeAspect="1"/>
          </p:cNvPicPr>
          <p:nvPr/>
        </p:nvPicPr>
        <p:blipFill>
          <a:blip r:embed="rId3"/>
          <a:stretch>
            <a:fillRect/>
          </a:stretch>
        </p:blipFill>
        <p:spPr>
          <a:xfrm>
            <a:off x="193040" y="311213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193040" y="248920"/>
            <a:ext cx="11695430" cy="6383020"/>
          </a:xfrm>
          <a:prstGeom prst="rect">
            <a:avLst/>
          </a:prstGeom>
          <a:noFill/>
          <a:ln w="9525">
            <a:noFill/>
          </a:ln>
        </p:spPr>
        <p:txBody>
          <a:bodyPr wrap="square">
            <a:spAutoFit/>
          </a:bodyPr>
          <a:lstStyle/>
          <a:p>
            <a:pPr indent="0" fontAlgn="auto">
              <a:lnSpc>
                <a:spcPts val="446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ts val="4460"/>
              </a:lnSpc>
            </a:pPr>
            <a:r>
              <a:rPr lang="zh-CN" altLang="en-US" sz="2800">
                <a:latin typeface="微软雅黑" panose="020B0503020204020204" charset="-122"/>
                <a:ea typeface="微软雅黑" panose="020B0503020204020204" charset="-122"/>
                <a:cs typeface="微软雅黑" panose="020B0503020204020204" charset="-122"/>
                <a:sym typeface="+mn-ea"/>
              </a:rPr>
              <a:t>1.</a:t>
            </a:r>
            <a:r>
              <a:rPr lang="en-US" altLang="zh-CN" sz="2800">
                <a:latin typeface="微软雅黑" panose="020B0503020204020204" charset="-122"/>
                <a:ea typeface="微软雅黑" panose="020B0503020204020204" charset="-122"/>
                <a:cs typeface="微软雅黑" panose="020B0503020204020204" charset="-122"/>
                <a:sym typeface="+mn-ea"/>
              </a:rPr>
              <a:t>for</a:t>
            </a: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3" name="标题 3"/>
          <p:cNvSpPr>
            <a:spLocks noGrp="1"/>
          </p:cNvSpPr>
          <p:nvPr/>
        </p:nvSpPr>
        <p:spPr>
          <a:xfrm>
            <a:off x="0" y="126365"/>
            <a:ext cx="671322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同一介词所表达的多种含义</a:t>
            </a:r>
          </a:p>
        </p:txBody>
      </p:sp>
      <p:graphicFrame>
        <p:nvGraphicFramePr>
          <p:cNvPr id="2" name="表格 1"/>
          <p:cNvGraphicFramePr/>
          <p:nvPr>
            <p:custDataLst>
              <p:tags r:id="rId1"/>
            </p:custDataLst>
          </p:nvPr>
        </p:nvGraphicFramePr>
        <p:xfrm>
          <a:off x="489902" y="1508125"/>
          <a:ext cx="11235690" cy="4165600"/>
        </p:xfrm>
        <a:graphic>
          <a:graphicData uri="http://schemas.openxmlformats.org/drawingml/2006/table">
            <a:tbl>
              <a:tblPr firstRow="1" bandRow="1">
                <a:tableStyleId>{5940675A-B579-460E-94D1-54222C63F5DA}</a:tableStyleId>
              </a:tblPr>
              <a:tblGrid>
                <a:gridCol w="2528570"/>
                <a:gridCol w="8707120"/>
              </a:tblGrid>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就……而言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 tall for her age.从她这个年龄看,她个子算是高的。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因为,由于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Thank you for helping me with my English. 谢谢你帮我学习英语。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276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支持,拥护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Are you for or against this plan? 你是支持还是反对这个计划?</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表示对象、用途、目的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There is a letter for you.有你的一封信。</a:t>
                      </a:r>
                    </a:p>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This knife is for cutting bread.这把刀是切面包用的。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表示时间、距离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 usually run for an hour in the morning. 早晨我通常跑步一小时。</a:t>
                      </a:r>
                    </a:p>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drove on for a few miles.我们继续往前开了几英里。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表示去向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train for Paris is leaving.开往巴黎的火车就要开了。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303530" y="500380"/>
            <a:ext cx="11695430" cy="4666615"/>
          </a:xfrm>
          <a:prstGeom prst="rect">
            <a:avLst/>
          </a:prstGeom>
          <a:noFill/>
          <a:ln w="9525">
            <a:noFill/>
          </a:ln>
        </p:spPr>
        <p:txBody>
          <a:bodyPr wrap="square">
            <a:spAutoFit/>
          </a:bodyPr>
          <a:lstStyle/>
          <a:p>
            <a:pPr indent="0" fontAlgn="auto">
              <a:lnSpc>
                <a:spcPts val="446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【注意】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for还常用在一些固定搭配中,如:for example/instance(比如),</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for certain(确定,无疑)。</a:t>
            </a:r>
          </a:p>
          <a:p>
            <a:pPr indent="0" fontAlgn="auto">
              <a:lnSpc>
                <a:spcPts val="446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11</a:t>
            </a: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[2020石家庄毕业班摸底考试,68]Holmwood, who translated </a:t>
            </a:r>
            <a:r>
              <a:rPr lang="zh-CN" altLang="en-US" sz="2800" i="1">
                <a:solidFill>
                  <a:schemeClr val="tx1"/>
                </a:solidFill>
                <a:latin typeface="微软雅黑" panose="020B0503020204020204" charset="-122"/>
                <a:ea typeface="微软雅黑" panose="020B0503020204020204" charset="-122"/>
                <a:cs typeface="微软雅黑" panose="020B0503020204020204" charset="-122"/>
                <a:sym typeface="+mn-ea"/>
              </a:rPr>
              <a:t>A Hero Born</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told </a:t>
            </a:r>
            <a:r>
              <a:rPr lang="zh-CN" altLang="en-US" sz="2800" i="1">
                <a:solidFill>
                  <a:schemeClr val="tx1"/>
                </a:solidFill>
                <a:latin typeface="微软雅黑" panose="020B0503020204020204" charset="-122"/>
                <a:ea typeface="微软雅黑" panose="020B0503020204020204" charset="-122"/>
                <a:cs typeface="微软雅黑" panose="020B0503020204020204" charset="-122"/>
                <a:sym typeface="+mn-ea"/>
              </a:rPr>
              <a:t>China Daily</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"It</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s a big moment </a:t>
            </a:r>
            <a:r>
              <a:rPr lang="en-US" sz="2800">
                <a:latin typeface="微软雅黑" panose="020B0503020204020204" charset="-122"/>
                <a:ea typeface="微软雅黑" panose="020B0503020204020204" charset="-122"/>
                <a:cs typeface="微软雅黑" panose="020B0503020204020204" charset="-122"/>
                <a:sym typeface="+mn-ea"/>
              </a:rPr>
              <a:t>_______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Chinese fiction abroad." </a:t>
            </a:r>
          </a:p>
          <a:p>
            <a:pPr indent="0" fontAlgn="auto">
              <a:lnSpc>
                <a:spcPts val="446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句意:翻译《英雄诞生》(《射雕英雄传》第1卷)的Holmwood告诉《中国日报》:"对中国小说在国外来说,这是一个重大时刻。"此处表示对象,故应用介词for。</a:t>
            </a:r>
          </a:p>
        </p:txBody>
      </p:sp>
      <p:pic>
        <p:nvPicPr>
          <p:cNvPr id="8" name="新典例.jpg" descr="id:2147501944;FounderCES"/>
          <p:cNvPicPr>
            <a:picLocks noChangeAspect="1"/>
          </p:cNvPicPr>
          <p:nvPr/>
        </p:nvPicPr>
        <p:blipFill>
          <a:blip r:embed="rId2"/>
          <a:stretch>
            <a:fillRect/>
          </a:stretch>
        </p:blipFill>
        <p:spPr>
          <a:xfrm>
            <a:off x="387350" y="18008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303530" y="523240"/>
            <a:ext cx="11695430" cy="5810885"/>
          </a:xfrm>
          <a:prstGeom prst="rect">
            <a:avLst/>
          </a:prstGeom>
          <a:noFill/>
          <a:ln w="9525">
            <a:noFill/>
          </a:ln>
        </p:spPr>
        <p:txBody>
          <a:bodyPr wrap="square">
            <a:spAutoFit/>
          </a:bodyPr>
          <a:lstStyle/>
          <a:p>
            <a:pPr indent="0" fontAlgn="auto">
              <a:lnSpc>
                <a:spcPts val="446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2.off</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indent="0" fontAlgn="auto">
              <a:lnSpc>
                <a:spcPts val="446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784860" y="1264920"/>
          <a:ext cx="11121390" cy="4937760"/>
        </p:xfrm>
        <a:graphic>
          <a:graphicData uri="http://schemas.openxmlformats.org/drawingml/2006/table">
            <a:tbl>
              <a:tblPr firstRow="1" bandRow="1">
                <a:tableStyleId>{5940675A-B579-460E-94D1-54222C63F5DA}</a:tableStyleId>
              </a:tblPr>
              <a:tblGrid>
                <a:gridCol w="1992630"/>
                <a:gridCol w="9128760"/>
              </a:tblGrid>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从(某处)落下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I fell off my bike.我从自行车上摔了下来。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从……分离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Let</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 take the picture off the wall.咱们把那幅画从墙上取下来吧。</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Keep off the grass. 勿践踏草坪。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(时空上)离……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island is about 100 miles off the coast.这座岛离海岸大约100英里。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离开;偏离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ship was blown off the course.那艘船被风吹得偏离了航线。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不想,戒除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is off cigarettes.他戒烟了。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下班,休息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 comes off duty at 5 o</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clock.她五点钟下班。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497205" y="742950"/>
            <a:ext cx="11403965" cy="267652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12</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She drove so fast at the turn that the car almost went </a:t>
            </a:r>
            <a:r>
              <a:rPr lang="en-US" sz="2800">
                <a:latin typeface="微软雅黑" panose="020B0503020204020204" charset="-122"/>
                <a:ea typeface="微软雅黑" panose="020B0503020204020204" charset="-122"/>
                <a:cs typeface="微软雅黑" panose="020B0503020204020204" charset="-122"/>
                <a:sym typeface="+mn-ea"/>
              </a:rPr>
              <a:t>_______ </a:t>
            </a:r>
            <a:r>
              <a:rPr lang="zh-CN" altLang="en-US" sz="2800">
                <a:latin typeface="微软雅黑" panose="020B0503020204020204" charset="-122"/>
                <a:ea typeface="微软雅黑" panose="020B0503020204020204" charset="-122"/>
                <a:cs typeface="微软雅黑" panose="020B0503020204020204" charset="-122"/>
                <a:sym typeface="+mn-ea"/>
              </a:rPr>
              <a:t>the road.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句意:她开车开得太快了,在拐弯处汽车几乎偏离了公路。此处用介词off,表示"偏离"。</a:t>
            </a:r>
          </a:p>
        </p:txBody>
      </p:sp>
      <p:pic>
        <p:nvPicPr>
          <p:cNvPr id="8" name="新典例.jpg" descr="id:2147501944;FounderCES"/>
          <p:cNvPicPr>
            <a:picLocks noChangeAspect="1"/>
          </p:cNvPicPr>
          <p:nvPr/>
        </p:nvPicPr>
        <p:blipFill>
          <a:blip r:embed="rId2"/>
          <a:stretch>
            <a:fillRect/>
          </a:stretch>
        </p:blipFill>
        <p:spPr>
          <a:xfrm>
            <a:off x="497205" y="9626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509270" y="585470"/>
            <a:ext cx="11403965" cy="4615815"/>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3.against</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818197" y="1410335"/>
          <a:ext cx="10629900" cy="5001260"/>
        </p:xfrm>
        <a:graphic>
          <a:graphicData uri="http://schemas.openxmlformats.org/drawingml/2006/table">
            <a:tbl>
              <a:tblPr firstRow="1" bandRow="1">
                <a:tableStyleId>{5940675A-B579-460E-94D1-54222C63F5DA}</a:tableStyleId>
              </a:tblPr>
              <a:tblGrid>
                <a:gridCol w="1891030"/>
                <a:gridCol w="8738870"/>
              </a:tblGrid>
              <a:tr h="45466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932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反对,违反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Many people have been against the idea from the start.许多人从一开始就反对这个主意。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932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碰,撞,倚,紧靠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Rain beats against the window. 雨打在窗户上。</a:t>
                      </a:r>
                    </a:p>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His desk is against the wall. 他的书桌紧靠着墙。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466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迎着,逆着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sailed against the wind.我们逆风航行。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932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与……比赛/竞争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are playing against the league champions next week. 下周我们要和联赛冠军队比赛。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932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衬托,以……为背景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little red house looks so beautiful against the green woods. 那座红色的小屋在绿林中显得那么美。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466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以防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They took precautions against fire.他们采取了防火措施。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509270" y="742950"/>
            <a:ext cx="11403965" cy="5908040"/>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4.beyond</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97572" y="1532890"/>
          <a:ext cx="10643870" cy="4927600"/>
        </p:xfrm>
        <a:graphic>
          <a:graphicData uri="http://schemas.openxmlformats.org/drawingml/2006/table">
            <a:tbl>
              <a:tblPr firstRow="1" bandRow="1">
                <a:tableStyleId>{5940675A-B579-460E-94D1-54222C63F5DA}</a:tableStyleId>
              </a:tblPr>
              <a:tblGrid>
                <a:gridCol w="2952115"/>
                <a:gridCol w="7691755"/>
              </a:tblGrid>
              <a:tr h="492760">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8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552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表示位置,意为"在……的那边;在更远处"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sea is beyond the hill.大海在山的那边。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552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表示时间,意为"迟于;晚于"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Some shops keep open beyond midnight.有些商店营业到午夜以后。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7828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表示范围、水平、限度、能力等,意为"超出;为……所不能及"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The apple is beyond my reach.我够不着那个苹果。They succeeded beyond our hopes.他们成功了,这超出了我们的期望。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85520">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意为"除……之外"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8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She</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 got nothing beyond her state pension.除了政府发的养老金外,她什么都没有。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497205" y="742950"/>
            <a:ext cx="11403965" cy="5262245"/>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5.with</a:t>
            </a: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949325" y="1532255"/>
          <a:ext cx="10645775" cy="4546600"/>
        </p:xfrm>
        <a:graphic>
          <a:graphicData uri="http://schemas.openxmlformats.org/drawingml/2006/table">
            <a:tbl>
              <a:tblPr firstRow="1" bandRow="1">
                <a:tableStyleId>{5940675A-B579-460E-94D1-54222C63F5DA}</a:tableStyleId>
              </a:tblPr>
              <a:tblGrid>
                <a:gridCol w="3028315"/>
                <a:gridCol w="7617460"/>
              </a:tblGrid>
              <a:tr h="0">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和,同,和……在一起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She lives with her parents. 她和父母住在一起。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有,具有,带有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She is a woman with a sense of humor. 她是一位有幽默感的女士。</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192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随着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People tend to grow more patient with age. 人随着年龄的增长往往会越来越有耐心。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NEU-BZ-S92" charset="0"/>
                        </a:rPr>
                        <a:t>表示覆盖有或装有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Fill the bowl with sugar.把这个碗装满糖。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顺着,与……方向一致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sailed with the wind.我们顺风航行。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用于"with+宾语+宾补"结构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358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With the sun shining brightly, let</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s go for a swim. 阳光明媚,咱们去游泳吧。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497205" y="742950"/>
            <a:ext cx="11403965" cy="526224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13</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At the end of the trip, I came home</a:t>
            </a:r>
            <a:r>
              <a:rPr lang="en-US" sz="2800">
                <a:latin typeface="微软雅黑" panose="020B0503020204020204" charset="-122"/>
                <a:ea typeface="微软雅黑" panose="020B0503020204020204" charset="-122"/>
                <a:cs typeface="微软雅黑" panose="020B0503020204020204" charset="-122"/>
                <a:sym typeface="+mn-ea"/>
              </a:rPr>
              <a:t> _______ </a:t>
            </a:r>
            <a:r>
              <a:rPr lang="zh-CN" altLang="en-US" sz="2800">
                <a:latin typeface="微软雅黑" panose="020B0503020204020204" charset="-122"/>
                <a:ea typeface="微软雅黑" panose="020B0503020204020204" charset="-122"/>
                <a:cs typeface="微软雅黑" panose="020B0503020204020204" charset="-122"/>
                <a:sym typeface="+mn-ea"/>
              </a:rPr>
              <a:t>a great sense of fulfillment.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with在此表示"具有,带有",with a great sense of fulfillment表示"带着一种极大的满足感"。故填with。</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14</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In my opinion, wine improves</a:t>
            </a:r>
            <a:r>
              <a:rPr lang="en-US" sz="2800">
                <a:latin typeface="微软雅黑" panose="020B0503020204020204" charset="-122"/>
                <a:ea typeface="微软雅黑" panose="020B0503020204020204" charset="-122"/>
                <a:cs typeface="微软雅黑" panose="020B0503020204020204" charset="-122"/>
                <a:sym typeface="+mn-ea"/>
              </a:rPr>
              <a:t> _______</a:t>
            </a:r>
            <a:r>
              <a:rPr lang="zh-CN" altLang="en-US" sz="2800">
                <a:latin typeface="微软雅黑" panose="020B0503020204020204" charset="-122"/>
                <a:ea typeface="微软雅黑" panose="020B0503020204020204" charset="-122"/>
                <a:cs typeface="微软雅黑" panose="020B0503020204020204" charset="-122"/>
                <a:sym typeface="+mn-ea"/>
              </a:rPr>
              <a:t> age, and it is the same with friendship.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句意:依我看,年份越久远酒香越醇厚,友谊也一样。with"随着……"符合句意。故填with。</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8" name="新典例.jpg" descr="id:2147501944;FounderCES"/>
          <p:cNvPicPr>
            <a:picLocks noChangeAspect="1"/>
          </p:cNvPicPr>
          <p:nvPr/>
        </p:nvPicPr>
        <p:blipFill>
          <a:blip r:embed="rId2"/>
          <a:stretch>
            <a:fillRect/>
          </a:stretch>
        </p:blipFill>
        <p:spPr>
          <a:xfrm>
            <a:off x="497205" y="974725"/>
            <a:ext cx="864870" cy="394970"/>
          </a:xfrm>
          <a:prstGeom prst="rect">
            <a:avLst/>
          </a:prstGeom>
        </p:spPr>
      </p:pic>
      <p:pic>
        <p:nvPicPr>
          <p:cNvPr id="2" name="新典例.jpg" descr="id:2147501944;FounderCES"/>
          <p:cNvPicPr>
            <a:picLocks noChangeAspect="1"/>
          </p:cNvPicPr>
          <p:nvPr/>
        </p:nvPicPr>
        <p:blipFill>
          <a:blip r:embed="rId2"/>
          <a:stretch>
            <a:fillRect/>
          </a:stretch>
        </p:blipFill>
        <p:spPr>
          <a:xfrm>
            <a:off x="497205" y="35718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p:cNvPr>
          <p:cNvSpPr/>
          <p:nvPr/>
        </p:nvSpPr>
        <p:spPr>
          <a:xfrm>
            <a:off x="5471795" y="70231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考查介词的常用搭配</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考查介词的基本含义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67042" y="546735"/>
          <a:ext cx="11325225" cy="5600700"/>
        </p:xfrm>
        <a:graphic>
          <a:graphicData uri="http://schemas.openxmlformats.org/drawingml/2006/table">
            <a:tbl>
              <a:tblPr firstRow="1" bandRow="1">
                <a:tableStyleId>{5940675A-B579-460E-94D1-54222C63F5DA}</a:tableStyleId>
              </a:tblPr>
              <a:tblGrid>
                <a:gridCol w="698500"/>
                <a:gridCol w="2189480"/>
                <a:gridCol w="2911475"/>
                <a:gridCol w="5525770"/>
              </a:tblGrid>
              <a:tr h="560070">
                <a:tc gridSpan="2">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卷别</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基本用法</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习惯搭配</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560070">
                <a:tc rowSpan="9">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浙</a:t>
                      </a: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方正书宋_GBK" panose="03000509000000000000" charset="-122"/>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江</a:t>
                      </a: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方正书宋_GBK" panose="03000509000000000000" charset="-122"/>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卷</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·60.by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·58.than</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·56.in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live in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2020.1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·59.by</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2019.6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·61.to </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answer to this question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·60.in </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r>
                        <a:rPr lang="en-US" sz="2400" b="0">
                          <a:solidFill>
                            <a:srgbClr val="000000"/>
                          </a:solidFill>
                          <a:latin typeface="微软雅黑" panose="020B0503020204020204" charset="-122"/>
                          <a:ea typeface="微软雅黑" panose="020B0503020204020204" charset="-122"/>
                          <a:cs typeface="NEU-BZ-S92" charset="0"/>
                        </a:rPr>
                        <a:t>in the afternoon</a:t>
                      </a:r>
                      <a:r>
                        <a:rPr lang="en-US" sz="2400" b="0">
                          <a:solidFill>
                            <a:srgbClr val="000000"/>
                          </a:solidFill>
                          <a:latin typeface="微软雅黑" panose="020B0503020204020204" charset="-122"/>
                          <a:ea typeface="微软雅黑" panose="020B0503020204020204" charset="-122"/>
                          <a:cs typeface="方正书宋_GBK" panose="03000509000000000000" charset="-122"/>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2018.6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·65.for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2017.11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·59.for</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2017.6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560070">
                <a:tc vMerge="1">
                  <a:txBody>
                    <a:bodyPr/>
                    <a:lstStyle/>
                    <a:p>
                      <a:endParaRPr lang="zh-CN"/>
                    </a:p>
                  </a:txBody>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5年5考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5年3考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380365" y="808990"/>
            <a:ext cx="11618595" cy="396938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介词短语以及动词、名词、形容词等与介词的搭配,是高考考查的热点和难点。语法填空常考查固定搭配中介词的选用。</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分析语境,注意常用搭配</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从具体语境出发,理清命题意图。考生除了牢记一些固定的介词短语外,还要注意一些动词、名词或形容词与介词常见的搭配,尤其是当某一单词与不同介词搭配表达不同含义时,选用介词要结合所给文段的具体语境。</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标题 3"/>
          <p:cNvSpPr>
            <a:spLocks noGrp="1"/>
          </p:cNvSpPr>
          <p:nvPr/>
        </p:nvSpPr>
        <p:spPr>
          <a:xfrm>
            <a:off x="78105" y="132080"/>
            <a:ext cx="5839460" cy="676952"/>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考查介词的常用搭配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7205" y="742950"/>
            <a:ext cx="11501755" cy="526224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15</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[2017丙卷(全国Ⅲ),68]After school she plans to take a year off to model full-time before going to university to get a degree </a:t>
            </a:r>
            <a:r>
              <a:rPr lang="en-US" sz="2800">
                <a:latin typeface="微软雅黑" panose="020B0503020204020204" charset="-122"/>
                <a:ea typeface="微软雅黑" panose="020B0503020204020204" charset="-122"/>
                <a:cs typeface="微软雅黑" panose="020B0503020204020204" charset="-122"/>
                <a:sym typeface="+mn-ea"/>
              </a:rPr>
              <a:t>_______ </a:t>
            </a:r>
            <a:r>
              <a:rPr lang="zh-CN" altLang="en-US" sz="2800">
                <a:latin typeface="微软雅黑" panose="020B0503020204020204" charset="-122"/>
                <a:ea typeface="微软雅黑" panose="020B0503020204020204" charset="-122"/>
                <a:cs typeface="微软雅黑" panose="020B0503020204020204" charset="-122"/>
                <a:sym typeface="+mn-ea"/>
              </a:rPr>
              <a:t>engineering or architecture.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degree与介词in搭配,表示某专业的学位。故填in。</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16</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[2016甲卷(全国Ⅱ),64]Most of us are more focused</a:t>
            </a:r>
            <a:r>
              <a:rPr lang="en-US" sz="2800">
                <a:latin typeface="微软雅黑" panose="020B0503020204020204" charset="-122"/>
                <a:ea typeface="微软雅黑" panose="020B0503020204020204" charset="-122"/>
                <a:cs typeface="微软雅黑" panose="020B0503020204020204" charset="-122"/>
                <a:sym typeface="+mn-ea"/>
              </a:rPr>
              <a:t>_______</a:t>
            </a:r>
            <a:r>
              <a:rPr lang="zh-CN" altLang="en-US" sz="2800">
                <a:latin typeface="微软雅黑" panose="020B0503020204020204" charset="-122"/>
                <a:ea typeface="微软雅黑" panose="020B0503020204020204" charset="-122"/>
                <a:cs typeface="微软雅黑" panose="020B0503020204020204" charset="-122"/>
                <a:sym typeface="+mn-ea"/>
              </a:rPr>
              <a:t> 　　　　our tasks in the morning than we are later in the day.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句意:我们中的大多数人早上会比我们一天中的晚些时候更加专注于我们的工作。be focused on 意为"专注于……"。故填on。</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p>
        </p:txBody>
      </p:sp>
      <p:pic>
        <p:nvPicPr>
          <p:cNvPr id="8" name="新典例.jpg" descr="id:2147501944;FounderCES"/>
          <p:cNvPicPr>
            <a:picLocks noChangeAspect="1"/>
          </p:cNvPicPr>
          <p:nvPr/>
        </p:nvPicPr>
        <p:blipFill>
          <a:blip r:embed="rId2"/>
          <a:stretch>
            <a:fillRect/>
          </a:stretch>
        </p:blipFill>
        <p:spPr>
          <a:xfrm>
            <a:off x="497205" y="986790"/>
            <a:ext cx="864870" cy="394970"/>
          </a:xfrm>
          <a:prstGeom prst="rect">
            <a:avLst/>
          </a:prstGeom>
        </p:spPr>
      </p:pic>
      <p:pic>
        <p:nvPicPr>
          <p:cNvPr id="2" name="新典例.jpg" descr="id:2147501944;FounderCES"/>
          <p:cNvPicPr>
            <a:picLocks noChangeAspect="1"/>
          </p:cNvPicPr>
          <p:nvPr/>
        </p:nvPicPr>
        <p:blipFill>
          <a:blip r:embed="rId2"/>
          <a:stretch>
            <a:fillRect/>
          </a:stretch>
        </p:blipFill>
        <p:spPr>
          <a:xfrm>
            <a:off x="497205" y="35718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394335" y="808990"/>
            <a:ext cx="11403965" cy="5810885"/>
          </a:xfrm>
          <a:prstGeom prst="rect">
            <a:avLst/>
          </a:prstGeom>
          <a:noFill/>
          <a:ln w="9525">
            <a:noFill/>
          </a:ln>
        </p:spPr>
        <p:txBody>
          <a:bodyPr wrap="square">
            <a:spAutoFit/>
          </a:bodyPr>
          <a:lstStyle/>
          <a:p>
            <a:pPr indent="0" fontAlgn="auto">
              <a:lnSpc>
                <a:spcPts val="446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介词是英语中最活跃的词类之一,同一个介词可有不同的意思,相同的意思又可用不同的介词表达,这样就为高考命题提供了广阔的空间。高考常设置特定语境来考查热点介词的用法:常用于表示时间、方式、方位等。</a:t>
            </a:r>
          </a:p>
          <a:p>
            <a:pPr indent="0" fontAlgn="auto">
              <a:lnSpc>
                <a:spcPts val="446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广积介词用法,注意"一介多义"</a:t>
            </a:r>
          </a:p>
          <a:p>
            <a:pPr indent="0" fontAlgn="auto">
              <a:lnSpc>
                <a:spcPts val="446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在平时学习中,考生要学会归纳积累,掌握每个介词的主要用法,弄清易混介词用法的异同, 根据语境灵活选用介词。重点掌握常见介词的常见用法:against(与……相反,违反,逆着); for(因为,就……而言);with(随着)等。也要注意常见介词的不常见用法:but(除了);on/upon(一……就);in(穿着);</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against(紧靠)等。</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标题 3"/>
          <p:cNvSpPr>
            <a:spLocks noGrp="1"/>
          </p:cNvSpPr>
          <p:nvPr/>
        </p:nvSpPr>
        <p:spPr>
          <a:xfrm>
            <a:off x="78105" y="132080"/>
            <a:ext cx="5839460" cy="676954"/>
          </a:xfrm>
          <a:prstGeom prst="roundRect">
            <a:avLst>
              <a:gd name="adj" fmla="val 31077"/>
            </a:avLst>
          </a:prstGeom>
          <a:solidFill>
            <a:srgbClr val="DA251C"/>
          </a:solidFill>
          <a:ln>
            <a:noFill/>
          </a:ln>
        </p:spPr>
        <p:txBody>
          <a:bodyPr wrap="square" lIns="0" tIns="0" rIns="0" bIns="0">
            <a:spAutoFit/>
          </a:bodyPr>
          <a:lstStyle>
            <a:lvl1pPr algn="l" defTabSz="914400" rtl="0" eaLnBrk="1" latinLnBrk="0" hangingPunct="1">
              <a:lnSpc>
                <a:spcPct val="100000"/>
              </a:lnSpc>
              <a:spcBef>
                <a:spcPct val="0"/>
              </a:spcBef>
              <a:buNone/>
              <a:defRPr sz="3735" kern="1200">
                <a:solidFill>
                  <a:schemeClr val="bg1"/>
                </a:solidFill>
                <a:latin typeface="+mj-lt"/>
                <a:ea typeface="+mj-ea"/>
                <a:cs typeface="+mj-cs"/>
              </a:defRPr>
            </a:lvl1pPr>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考查介词的基本含义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040" y="248920"/>
            <a:ext cx="11805920" cy="3322955"/>
          </a:xfrm>
          <a:prstGeom prst="rect">
            <a:avLst/>
          </a:prstGeom>
          <a:noFill/>
        </p:spPr>
        <p:txBody>
          <a:bodyPr wrap="square" rtlCol="0" anchor="t">
            <a:spAutoFit/>
          </a:bodyPr>
          <a:lstStyle/>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101" name="文本框 100"/>
          <p:cNvSpPr txBox="1"/>
          <p:nvPr/>
        </p:nvSpPr>
        <p:spPr>
          <a:xfrm>
            <a:off x="497205" y="512445"/>
            <a:ext cx="11403965" cy="5908040"/>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17</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[2018浙江,65]If you are not going to suffer this</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problem, then I suggest that the next time you go to your mum</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home</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_______</a:t>
            </a:r>
            <a:r>
              <a:rPr lang="zh-CN" altLang="en-US" sz="2800">
                <a:latin typeface="微软雅黑" panose="020B0503020204020204" charset="-122"/>
                <a:ea typeface="微软雅黑" panose="020B0503020204020204" charset="-122"/>
                <a:cs typeface="微软雅黑" panose="020B0503020204020204" charset="-122"/>
                <a:sym typeface="+mn-ea"/>
              </a:rPr>
              <a:t> dinner,get a few cooking tips from her.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句意:如果你不想被这个问题所困,那么我建议,下次你去你妈妈家吃晚饭时,从她那儿获得一些有关烹饪的窍门儿。空格后的名词dinner是"go to your mum</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home"的目的,故用介词for表示目的。</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此题考查的是介词for表示"目的",属于其基本含义。for的其他常考用法有:①(表示去向)往,向,如leave for(动身去……) ②表示对象、用途 ③表示一段时间,如for two years (两年) ④因为,由于 ⑤就……而言。</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sym typeface="+mn-ea"/>
              </a:rPr>
              <a:t>  </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8" name="新典例.jpg" descr="id:2147501944;FounderCES"/>
          <p:cNvPicPr>
            <a:picLocks noChangeAspect="1"/>
          </p:cNvPicPr>
          <p:nvPr/>
        </p:nvPicPr>
        <p:blipFill>
          <a:blip r:embed="rId2"/>
          <a:stretch>
            <a:fillRect/>
          </a:stretch>
        </p:blipFill>
        <p:spPr>
          <a:xfrm>
            <a:off x="497205" y="7562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19742" y="5772150"/>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3" name="文本框 2"/>
          <p:cNvSpPr txBox="1"/>
          <p:nvPr/>
        </p:nvSpPr>
        <p:spPr>
          <a:xfrm>
            <a:off x="447040" y="721995"/>
            <a:ext cx="11141710" cy="3969385"/>
          </a:xfrm>
          <a:prstGeom prst="rect">
            <a:avLst/>
          </a:prstGeom>
          <a:noFill/>
          <a:ln w="9525">
            <a:noFill/>
          </a:ln>
        </p:spPr>
        <p:txBody>
          <a:bodyPr wrap="square">
            <a:spAutoFit/>
          </a:bodyPr>
          <a:lstStyle/>
          <a:p>
            <a:pPr indent="0" fontAlgn="auto">
              <a:lnSpc>
                <a:spcPct val="150000"/>
              </a:lnSpc>
            </a:pP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命题分析预测</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1.介词通常是高考的必考点,一般每套试卷中都会设置1道题。主要考查介词的基本用法和习惯搭配。</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2.高考对介词的基本用法的考查主要涉及常规介词的常用含义。</a:t>
            </a:r>
          </a:p>
          <a:p>
            <a:pPr indent="0"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3.高考对习惯搭配的考查主要涉及介词与动词、形容词、名词构成的固定搭配。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介　词</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介词短语及搭配</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同一介词所表达的多种含义</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08320" cy="67694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介词</a:t>
            </a:r>
            <a:endParaRPr lang="zh-CN" altLang="en-US" sz="3200" dirty="0" smtClean="0">
              <a:solidFill>
                <a:schemeClr val="bg1"/>
              </a:solidFill>
              <a:latin typeface="微软雅黑" panose="020B0503020204020204" charset="-122"/>
              <a:ea typeface="微软雅黑" panose="020B0503020204020204" charset="-122"/>
              <a:sym typeface="+mn-ea"/>
            </a:endParaRPr>
          </a:p>
        </p:txBody>
      </p:sp>
      <p:sp>
        <p:nvSpPr>
          <p:cNvPr id="100" name="文本框 99"/>
          <p:cNvSpPr txBox="1"/>
          <p:nvPr/>
        </p:nvSpPr>
        <p:spPr>
          <a:xfrm>
            <a:off x="347980" y="808990"/>
            <a:ext cx="11000740" cy="5818505"/>
          </a:xfrm>
          <a:prstGeom prst="rect">
            <a:avLst/>
          </a:prstGeom>
          <a:noFill/>
          <a:ln w="9525">
            <a:noFill/>
          </a:ln>
        </p:spPr>
        <p:txBody>
          <a:bodyPr wrap="square">
            <a:spAutoFit/>
          </a:bodyPr>
          <a:lstStyle/>
          <a:p>
            <a:pPr indent="0" fontAlgn="auto">
              <a:lnSpc>
                <a:spcPts val="406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知识1　表示"时间"的介词</a:t>
            </a: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r>
              <a:rPr lang="zh-CN" sz="2800" b="0">
                <a:latin typeface="微软雅黑" panose="020B0503020204020204" charset="-122"/>
                <a:ea typeface="微软雅黑" panose="020B0503020204020204" charset="-122"/>
                <a:cs typeface="微软雅黑" panose="020B0503020204020204" charset="-122"/>
              </a:rPr>
              <a:t>1.at, on, in</a:t>
            </a:r>
          </a:p>
          <a:p>
            <a:pPr indent="0" fontAlgn="auto">
              <a:lnSpc>
                <a:spcPts val="4060"/>
              </a:lnSpc>
            </a:pPr>
            <a:r>
              <a:rPr lang="en-US" sz="2800" b="0">
                <a:latin typeface="微软雅黑" panose="020B0503020204020204" charset="-122"/>
                <a:ea typeface="微软雅黑" panose="020B0503020204020204" charset="-122"/>
                <a:cs typeface="微软雅黑" panose="020B0503020204020204" charset="-122"/>
              </a:rPr>
              <a:t> </a:t>
            </a: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a:p>
            <a:pPr indent="0" fontAlgn="auto">
              <a:lnSpc>
                <a:spcPts val="4060"/>
              </a:lnSpc>
            </a:pPr>
            <a:endParaRPr 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19430" y="1919605"/>
          <a:ext cx="11273155" cy="4622800"/>
        </p:xfrm>
        <a:graphic>
          <a:graphicData uri="http://schemas.openxmlformats.org/drawingml/2006/table">
            <a:tbl>
              <a:tblPr firstRow="1" bandRow="1">
                <a:tableStyleId>{5940675A-B579-460E-94D1-54222C63F5DA}</a:tableStyleId>
              </a:tblPr>
              <a:tblGrid>
                <a:gridCol w="613410"/>
                <a:gridCol w="3422650"/>
                <a:gridCol w="7237095"/>
              </a:tblGrid>
              <a:tr h="194310">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介词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用法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例句</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310">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HZ-S92" charset="0"/>
                        </a:rPr>
                        <a:t>at</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表示在某一时刻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at 2 o</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clock在两点钟 </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0200">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表示在进餐时间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at breakfast/lunch/supper 在吃早饭/午饭/晚饭</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7985">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表示在一天中的某个时间点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at midnight在午夜;at dawn在黎明;at sunset在日落时;at nightfall在傍晚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310">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HZ-S92" charset="0"/>
                        </a:rPr>
                        <a:t>on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表示在特定的某一天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on Tuesday在周二;on New Year</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sz="2000" b="0">
                          <a:solidFill>
                            <a:srgbClr val="000000"/>
                          </a:solidFill>
                          <a:latin typeface="微软雅黑" panose="020B0503020204020204" charset="-122"/>
                          <a:ea typeface="微软雅黑" panose="020B0503020204020204" charset="-122"/>
                          <a:cs typeface="微软雅黑" panose="020B0503020204020204" charset="-122"/>
                        </a:rPr>
                        <a:t>s Day在元旦;on the tenth of May在5月10日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7985">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表示在某一天的早晨、中午或晚上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on a cold night在一个寒冷的夜晚;on the morning of July 15 在7月15日上午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8620">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用于"on+动词-ing/动作名词"结构</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On arriving/On his arrival at the hotel, he was greeted by the president. 他一到达宾馆就受到总统的欢迎。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6605">
                <a:tc>
                  <a:txBody>
                    <a:bodyPr/>
                    <a:lstStyle/>
                    <a:p>
                      <a:pPr indent="0" algn="ctr" fontAlgn="auto">
                        <a:lnSpc>
                          <a:spcPts val="2600"/>
                        </a:lnSpc>
                        <a:buNone/>
                      </a:pPr>
                      <a:r>
                        <a:rPr lang="en-US" sz="2000" b="0">
                          <a:solidFill>
                            <a:srgbClr val="000000"/>
                          </a:solidFill>
                          <a:latin typeface="微软雅黑" panose="020B0503020204020204" charset="-122"/>
                          <a:ea typeface="微软雅黑" panose="020B0503020204020204" charset="-122"/>
                          <a:cs typeface="NEU-HZ-S92" charset="0"/>
                        </a:rPr>
                        <a:t>in</a:t>
                      </a:r>
                      <a:endParaRPr lang="en-US" altLang="en-US" sz="2000" b="0">
                        <a:solidFill>
                          <a:srgbClr val="000000"/>
                        </a:solidFill>
                        <a:latin typeface="微软雅黑" panose="020B0503020204020204" charset="-122"/>
                        <a:ea typeface="微软雅黑" panose="020B0503020204020204" charset="-122"/>
                        <a:cs typeface="NEU-H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表示在某段时间内,如:年、月、日、周、季节、上午、下午等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6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in the 20th century在20世纪;in 1999 在1999年;in winter在冬季;in September在9月;in the evening 在晚上</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eaaf759-6cef-4f22-bbf7-76c1edc724c2}"/>
  <p:tag name="TABLE_ENDDRAG_ORIGIN_RECT" val="859*450"/>
  <p:tag name="TABLE_ENDDRAG_RECT" val="38*74*859*45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9390bb2-ceee-482f-a188-357b01ce99f8}"/>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d27fb8ec-f850-43ab-b04d-cb3ad88d0d85}"/>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60fdd119-2f86-4d12-b08a-ae0d2c42c97b}"/>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568f07bd-454b-4f00-bfb0-1b13aee489fe}"/>
  <p:tag name="TABLE_ENDDRAG_ORIGIN_RECT" val="877*216"/>
  <p:tag name="TABLE_ENDDRAG_RECT" val="36*53*877*216"/>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81ea11a9-18c3-4bdc-b8ce-a0494646755f}"/>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fb4447f0-bf88-4a01-9ec2-8ab1c6a9667f}"/>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0944734d-3a04-438a-a6d3-c2901def633f}"/>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cfe55958-3e81-4ba9-9e8c-6f766e8c6405}"/>
  <p:tag name="TABLE_ENDDRAG_ORIGIN_RECT" val="881*323"/>
  <p:tag name="TABLE_ENDDRAG_RECT" val="28*95*881*323"/>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7aa58209-f32c-49c2-9796-c1ee5a113395}"/>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2e23e529-edef-433f-bf99-2ad787d7364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9d056e7-827d-4faa-92d2-346a3dc32c81}"/>
  <p:tag name="TABLE_ENDDRAG_ORIGIN_RECT" val="891*441"/>
  <p:tag name="TABLE_ENDDRAG_RECT" val="33*61*891*441"/>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a9027d9c-bb90-4076-9ac1-2f0b921b127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8d3e2475-df96-4dff-9166-e70e8096ae36}"/>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e2782228-10da-4f01-a313-3d7120730844}"/>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ab60c669-0d58-4527-bc39-36c18f2406e3}"/>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4b89e984-1bd0-467b-92b1-72e6ef3a249f}"/>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791d305-6ac6-4051-a52d-9a03f719785d}"/>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0362ba12-ac56-4a79-9663-97344a2b6a77}"/>
  <p:tag name="TABLE_ENDDRAG_ORIGIN_RECT" val="837*392"/>
  <p:tag name="TABLE_ENDDRAG_RECT" val="64*111*837*392"/>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5039fb56-2e95-4138-9117-1b673999478c}"/>
  <p:tag name="TABLE_ENDDRAG_ORIGIN_RECT" val="838*386"/>
  <p:tag name="TABLE_ENDDRAG_RECT" val="70*120*838*386"/>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d165528c-233a-4470-8e89-395572a175c6}"/>
  <p:tag name="TABLE_ENDDRAG_ORIGIN_RECT" val="838*358"/>
  <p:tag name="TABLE_ENDDRAG_RECT" val="74*120*838*35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2ae1667-c69d-40bf-83ff-72c3eb2dff29}"/>
  <p:tag name="TABLE_ENDDRAG_ORIGIN_RECT" val="887*364"/>
  <p:tag name="TABLE_ENDDRAG_RECT" val="40*151*887*36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0b7b148f-55fc-42f2-baae-8dbb6441d012}"/>
  <p:tag name="TABLE_ENDDRAG_ORIGIN_RECT" val="873*326"/>
  <p:tag name="TABLE_ENDDRAG_RECT" val="51*108*873*326"/>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77f47ec7-9632-45c8-8c1f-11e0281bbb12}"/>
  <p:tag name="TABLE_ENDDRAG_ORIGIN_RECT" val="862*388"/>
  <p:tag name="TABLE_ENDDRAG_RECT" val="46*109*862*388"/>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0f16e9a-a181-464b-996c-b8cc2a7ca644}"/>
  <p:tag name="TABLE_ENDDRAG_ORIGIN_RECT" val="855*382"/>
  <p:tag name="TABLE_ENDDRAG_RECT" val="61*110*855*38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2f6e5c0-c326-46b8-9751-482ed2e3ba8d}"/>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361f7ba-9d35-4731-ad3e-c8975f013a3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2006176-bb39-4daa-96ec-c2e80cf90bb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3363</Words>
  <Application>WPS 演示</Application>
  <PresentationFormat>自定义</PresentationFormat>
  <Paragraphs>884</Paragraphs>
  <Slides>63</Slides>
  <Notes>3</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幻灯片 1</vt:lpstr>
      <vt:lpstr>专题三  介词和介词短语</vt:lpstr>
      <vt:lpstr>幻灯片 3</vt:lpstr>
      <vt:lpstr>  考情解读</vt:lpstr>
      <vt:lpstr>幻灯片 5</vt:lpstr>
      <vt:lpstr>幻灯片 6</vt:lpstr>
      <vt:lpstr>幻灯片 7</vt:lpstr>
      <vt:lpstr>幻灯片 8</vt:lpstr>
      <vt:lpstr>  考点1   介词</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  考点1   介词</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332</cp:revision>
  <dcterms:created xsi:type="dcterms:W3CDTF">2021-01-08T01:23:00Z</dcterms:created>
  <dcterms:modified xsi:type="dcterms:W3CDTF">2021-09-22T16:02:30Z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F2BA9ECBD6B14C7D857132FB797A6EAB</vt:lpwstr>
  </property>
</Properties>
</file>