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7"/>
  </p:notesMasterIdLst>
  <p:handoutMasterIdLst>
    <p:handoutMasterId r:id="rId68"/>
  </p:handoutMasterIdLst>
  <p:sldIdLst>
    <p:sldId id="277" r:id="rId4"/>
    <p:sldId id="293" r:id="rId5"/>
    <p:sldId id="304" r:id="rId6"/>
    <p:sldId id="302" r:id="rId7"/>
    <p:sldId id="315" r:id="rId8"/>
    <p:sldId id="418" r:id="rId9"/>
    <p:sldId id="305" r:id="rId10"/>
    <p:sldId id="463" r:id="rId11"/>
    <p:sldId id="312" r:id="rId12"/>
    <p:sldId id="311" r:id="rId13"/>
    <p:sldId id="313" r:id="rId14"/>
    <p:sldId id="314" r:id="rId15"/>
    <p:sldId id="420" r:id="rId16"/>
    <p:sldId id="316" r:id="rId17"/>
    <p:sldId id="317" r:id="rId18"/>
    <p:sldId id="444" r:id="rId19"/>
    <p:sldId id="310" r:id="rId20"/>
    <p:sldId id="309" r:id="rId21"/>
    <p:sldId id="445" r:id="rId22"/>
    <p:sldId id="448" r:id="rId23"/>
    <p:sldId id="449" r:id="rId24"/>
    <p:sldId id="447" r:id="rId25"/>
    <p:sldId id="446" r:id="rId26"/>
    <p:sldId id="334" r:id="rId27"/>
    <p:sldId id="306" r:id="rId28"/>
    <p:sldId id="295" r:id="rId29"/>
    <p:sldId id="333" r:id="rId30"/>
    <p:sldId id="335" r:id="rId31"/>
    <p:sldId id="464" r:id="rId32"/>
    <p:sldId id="337" r:id="rId33"/>
    <p:sldId id="440" r:id="rId34"/>
    <p:sldId id="339" r:id="rId35"/>
    <p:sldId id="340" r:id="rId36"/>
    <p:sldId id="425" r:id="rId37"/>
    <p:sldId id="451" r:id="rId38"/>
    <p:sldId id="347" r:id="rId39"/>
    <p:sldId id="344" r:id="rId40"/>
    <p:sldId id="345" r:id="rId41"/>
    <p:sldId id="346" r:id="rId42"/>
    <p:sldId id="343" r:id="rId43"/>
    <p:sldId id="348" r:id="rId44"/>
    <p:sldId id="350" r:id="rId45"/>
    <p:sldId id="351" r:id="rId46"/>
    <p:sldId id="352" r:id="rId47"/>
    <p:sldId id="452" r:id="rId48"/>
    <p:sldId id="354" r:id="rId49"/>
    <p:sldId id="361" r:id="rId50"/>
    <p:sldId id="362" r:id="rId51"/>
    <p:sldId id="363" r:id="rId52"/>
    <p:sldId id="364" r:id="rId53"/>
    <p:sldId id="428" r:id="rId54"/>
    <p:sldId id="430" r:id="rId55"/>
    <p:sldId id="431" r:id="rId56"/>
    <p:sldId id="454" r:id="rId57"/>
    <p:sldId id="455" r:id="rId58"/>
    <p:sldId id="456" r:id="rId59"/>
    <p:sldId id="457" r:id="rId60"/>
    <p:sldId id="458" r:id="rId61"/>
    <p:sldId id="460" r:id="rId62"/>
    <p:sldId id="461" r:id="rId63"/>
    <p:sldId id="462" r:id="rId64"/>
    <p:sldId id="465" r:id="rId65"/>
    <p:sldId id="466" r:id="rId6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15" autoAdjust="0"/>
    <p:restoredTop sz="94617"/>
  </p:normalViewPr>
  <p:slideViewPr>
    <p:cSldViewPr snapToGrid="0">
      <p:cViewPr>
        <p:scale>
          <a:sx n="80" d="100"/>
          <a:sy n="80" d="100"/>
        </p:scale>
        <p:origin x="-20" y="2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1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3.xml"/><Relationship Id="rId14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34.xml"/><Relationship Id="rId7" Type="http://schemas.openxmlformats.org/officeDocument/2006/relationships/slide" Target="slide4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11" Type="http://schemas.openxmlformats.org/officeDocument/2006/relationships/slide" Target="slide59.xml"/><Relationship Id="rId5" Type="http://schemas.openxmlformats.org/officeDocument/2006/relationships/slide" Target="slide30.xml"/><Relationship Id="rId10" Type="http://schemas.openxmlformats.org/officeDocument/2006/relationships/slide" Target="slide55.xml"/><Relationship Id="rId4" Type="http://schemas.openxmlformats.org/officeDocument/2006/relationships/slide" Target="slide38.xml"/><Relationship Id="rId9" Type="http://schemas.openxmlformats.org/officeDocument/2006/relationships/slide" Target="slide5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slide" Target="slide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8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114473"/>
            <a:ext cx="6941820" cy="737235"/>
            <a:chOff x="2941329" y="3171172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6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087522" y="3171172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937851"/>
            <a:ext cx="6941820" cy="737235"/>
            <a:chOff x="2953465" y="4332239"/>
            <a:chExt cx="6064488" cy="1106834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4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720412" y="433223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6070" y="1185545"/>
            <a:ext cx="103149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年级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全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Units   9—10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835631"/>
            <a:ext cx="6941186" cy="737235"/>
            <a:chOff x="3024550" y="3833386"/>
            <a:chExt cx="6048318" cy="1107125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4" action="ppaction://hlinksldjump"/>
            </p:cNvPr>
            <p:cNvSpPr txBox="1"/>
            <p:nvPr/>
          </p:nvSpPr>
          <p:spPr>
            <a:xfrm>
              <a:off x="4730410" y="3833386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633" y="1622276"/>
            <a:ext cx="1151583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(2018•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)for lunch, you, what, do, have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石家庄十八县重点中学摸底联考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)any, you, suggestions, have, do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承德模拟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)that, like, I, music, I, can, dance to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6677" y="2996054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have for lunch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3973" y="4287668"/>
            <a:ext cx="8391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have any suggestions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7621" y="5570559"/>
            <a:ext cx="9387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like music that I can dance to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736420"/>
            <a:ext cx="1080452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河北中考模拟一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)the, entering, knock, door, before, on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唐山迁安一模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)me, the, after, words,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_________________________________________________.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4786" y="2430498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Knock on the door before entering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7618" y="3774558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the word after me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40375" y="1834678"/>
          <a:ext cx="11011773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4979"/>
                <a:gridCol w="563102"/>
                <a:gridCol w="9883692"/>
              </a:tblGrid>
              <a:tr h="483925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electronic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_____________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悦耳的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平滑的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 dialog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大量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众多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 intelligent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_____________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10. reflect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_____________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11. _____________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表演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执行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 _____________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表扬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赞扬</a:t>
                      </a:r>
                      <a:endParaRPr lang="en-US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050749" y="1793290"/>
            <a:ext cx="473825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推断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料想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spare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_____________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_____________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shut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_____________ 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_____________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意识到 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感觉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意识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 _____________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总数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全体的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 painful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_____________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42493" y="981840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9845" y="1099194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0004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751539" y="1864210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suppose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98804" y="2451269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smooth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23840" y="3513452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plenty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48333" y="4101615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87207" y="5170407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perform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05326" y="5224081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total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60042" y="5718807"/>
            <a:ext cx="12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praise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63966" y="1899636"/>
            <a:ext cx="301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电子的；电子设备的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43557" y="2447908"/>
            <a:ext cx="2542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空闲的；不用的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709091" y="2982537"/>
            <a:ext cx="173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抽出；留出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59287" y="3004286"/>
            <a:ext cx="18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对话；对白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311131" y="3516842"/>
            <a:ext cx="2542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关闭；关上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626226" y="4083907"/>
            <a:ext cx="2917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有才智的；聪明的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67219" y="4653070"/>
            <a:ext cx="1854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反映；映出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083150" y="6251722"/>
            <a:ext cx="2118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令人痛苦的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52" grpId="0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0013" y="7168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11628" y="1995908"/>
          <a:ext cx="11011773" cy="45948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4979"/>
                <a:gridCol w="563102"/>
                <a:gridCol w="9883692"/>
              </a:tblGrid>
              <a:tr h="459488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15. kiss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capital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海岸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海滨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21. 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敲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击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敲击声 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23. manner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.) ___________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25. ___________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交换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27. ___________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prep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之外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 </a:t>
                      </a: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9651165" y="10773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7282" y="2048424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75351" y="2122090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95799" y="1991029"/>
            <a:ext cx="50707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16___________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重视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价值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 passport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___________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 ___________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季节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值得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价值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basic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___________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举止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suggestion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</a:t>
            </a:r>
          </a:p>
          <a:p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656322" y="2607505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首都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44881" y="2623326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护照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85137" y="4226983"/>
            <a:ext cx="1825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礼貌；礼仪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17568" y="4286358"/>
            <a:ext cx="2621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基本的；基础的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88824" y="5371536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建议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2192" y="3173450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coast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75351" y="3173449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season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55393" y="3719389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knock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01802" y="3765318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worth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25808" y="4789228"/>
            <a:ext cx="1483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exchange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201803" y="4869821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behave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84141" y="5304264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except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07632" y="1604700"/>
          <a:ext cx="11578003" cy="49979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67"/>
                <a:gridCol w="607538"/>
                <a:gridCol w="10360798"/>
              </a:tblGrid>
              <a:tr h="499798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auto">
                        <a:lnSpc>
                          <a:spcPct val="150000"/>
                        </a:lnSpc>
                        <a:buAutoNum type="arabicPeriod"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electricity(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电子的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电子设备的 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用电的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direct(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导演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部门负责人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shut(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→_________(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现在分词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关闭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关上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pain(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痛苦的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reflect(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反映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显示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表达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perform(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表演者→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表演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演出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pity(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可怜的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令人同情的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168161" y="2001573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electronic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2539262" y="2591888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3644754" y="3124803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director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2"/>
          <p:cNvSpPr txBox="1"/>
          <p:nvPr/>
        </p:nvSpPr>
        <p:spPr>
          <a:xfrm>
            <a:off x="3644754" y="3685890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2"/>
          <p:cNvSpPr txBox="1"/>
          <p:nvPr/>
        </p:nvSpPr>
        <p:spPr>
          <a:xfrm>
            <a:off x="7586277" y="3605832"/>
            <a:ext cx="1389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shutting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2"/>
          <p:cNvSpPr txBox="1"/>
          <p:nvPr/>
        </p:nvSpPr>
        <p:spPr>
          <a:xfrm>
            <a:off x="3539940" y="4172780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painful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2"/>
          <p:cNvSpPr txBox="1"/>
          <p:nvPr/>
        </p:nvSpPr>
        <p:spPr>
          <a:xfrm>
            <a:off x="3644754" y="4766544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2"/>
          <p:cNvSpPr txBox="1"/>
          <p:nvPr/>
        </p:nvSpPr>
        <p:spPr>
          <a:xfrm>
            <a:off x="3798047" y="5265309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2"/>
          <p:cNvSpPr txBox="1"/>
          <p:nvPr/>
        </p:nvSpPr>
        <p:spPr>
          <a:xfrm>
            <a:off x="7052208" y="5265308"/>
            <a:ext cx="1937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2"/>
          <p:cNvSpPr txBox="1"/>
          <p:nvPr/>
        </p:nvSpPr>
        <p:spPr>
          <a:xfrm>
            <a:off x="3611190" y="5811574"/>
            <a:ext cx="154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pitiful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9" grpId="0"/>
      <p:bldP spid="19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2133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699509" y="1527462"/>
          <a:ext cx="11045176" cy="5162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10"/>
                <a:gridCol w="579579"/>
                <a:gridCol w="9883987"/>
              </a:tblGrid>
              <a:tr h="516295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total(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.)→____________(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完全地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全部地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整个地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greet(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问候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招呼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north(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北方的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北部的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east(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东方的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东部的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base(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基本的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基础的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大体上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基本上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behave(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行为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举止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gradual(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逐渐地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suggest(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建议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文本框 2"/>
          <p:cNvSpPr txBox="1"/>
          <p:nvPr/>
        </p:nvSpPr>
        <p:spPr>
          <a:xfrm>
            <a:off x="4894707" y="1695750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3978327" y="2226690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greeting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168327" y="2817005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northern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4118680" y="3373670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eastern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3966439" y="3942210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8227713" y="3894709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basically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4306453" y="5051037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4757584" y="5549805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gradually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4251452" y="6089805"/>
            <a:ext cx="1805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6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88769" y="1704589"/>
          <a:ext cx="11282388" cy="43636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4033"/>
                <a:gridCol w="10408355"/>
              </a:tblGrid>
              <a:tr h="436369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随着音乐唱歌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既然那样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坚持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固守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振奋起来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尽某人最大努力去做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充满着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怀着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大量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充足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             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关闭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停止运转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偶尔地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间或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的最后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总计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总共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0773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3723749" y="2299790"/>
            <a:ext cx="3009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 along with music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8826131" y="2361590"/>
            <a:ext cx="2025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that case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3769261" y="2913855"/>
            <a:ext cx="1372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9634038" y="2863282"/>
            <a:ext cx="2027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cheer … up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4683674" y="3411145"/>
            <a:ext cx="3009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 one’s best to do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3769261" y="3984108"/>
            <a:ext cx="1966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filled with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8731121" y="3948482"/>
            <a:ext cx="1622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plenty of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4290365" y="4545174"/>
            <a:ext cx="1504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shut off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9002223" y="4545173"/>
            <a:ext cx="2312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 in a while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4203712" y="5124138"/>
            <a:ext cx="2049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end of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9206145" y="5124137"/>
            <a:ext cx="1265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total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1" grpId="0"/>
      <p:bldP spid="21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5085" y="1478965"/>
          <a:ext cx="12050429" cy="43518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4371"/>
                <a:gridCol w="11356058"/>
              </a:tblGrid>
              <a:tr h="4351819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友好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应该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毕竟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终归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大动肝火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做出努力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            17.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脱下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衣服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飞机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起飞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特别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格外努力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感到宾至如归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把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擦掉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        21.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习惯于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顺便访问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0773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3040083" y="2080940"/>
            <a:ext cx="2220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friendly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7146967" y="2090839"/>
            <a:ext cx="2220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supposed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3168721" y="2645388"/>
            <a:ext cx="2220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all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8083134" y="2587487"/>
            <a:ext cx="1474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mad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2705594" y="3195267"/>
            <a:ext cx="2220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an effort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9737767" y="3205806"/>
            <a:ext cx="1510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off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3121240" y="3692558"/>
            <a:ext cx="2664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out of one’s way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9000508" y="3715640"/>
            <a:ext cx="3220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sb. feel at home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3097476" y="4297370"/>
            <a:ext cx="2220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 off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7194467" y="4237992"/>
            <a:ext cx="331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be/get used to doing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3087577" y="4776668"/>
            <a:ext cx="2220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 by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0" grpId="0"/>
      <p:bldP spid="20" grpId="1"/>
      <p:bldP spid="21" grpId="0"/>
      <p:bldP spid="21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32675" y="1531023"/>
          <a:ext cx="11893912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6513"/>
                <a:gridCol w="11237399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 — What 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music do you like?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— I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music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has great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你喜欢哪种类型的音乐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我更喜欢歌词很棒的音乐。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just want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not think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我只是想大笑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不做太多思考。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Oh,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I’ll ask someone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likes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movies.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哦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既然那样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我去问问喜欢严肃电影的人。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978201" y="1736039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4573742" y="1715236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2327763" y="2212727"/>
            <a:ext cx="1180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4414674" y="2249320"/>
            <a:ext cx="1809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that/which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7622621" y="2199884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lyrics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3395576" y="3895367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4573742" y="3835992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8023229" y="3883492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9258268" y="3908209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2448497" y="5011649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3783744" y="5011649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5108130" y="5011649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8890133" y="5011649"/>
            <a:ext cx="105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1586544" y="5570494"/>
            <a:ext cx="1577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  <p:bldP spid="2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92050" y="1495398"/>
          <a:ext cx="11699950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8141"/>
                <a:gridCol w="10981809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Carmen likes __________ who play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music.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卡门喜欢演奏不同种类音乐的音乐家。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can just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brain, sit back and enjoy watching an 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__________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 always saves the world just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我刚好可以使我的大脑停止运转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坐下来欣赏一个令人兴奋的、总是及时拯救世 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界的超级英雄。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music was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beautiful, but under the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strong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音乐出奇地动听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但是在那动听的背后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我感受到了一种强烈的悲伤和痛苦。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356960" y="1714800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musicians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6249167" y="1738550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8151690" y="1718280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9922027" y="1718279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3250085" y="2817224"/>
            <a:ext cx="1276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4946274" y="2820703"/>
            <a:ext cx="635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1712429" y="3299903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3204568" y="3299903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superhero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9458980" y="3359278"/>
            <a:ext cx="581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10527678" y="3359278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3606335" y="4954784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8457599" y="4954784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10337652" y="5002284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2626730" y="5564610"/>
            <a:ext cx="17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sadness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4870952" y="5501754"/>
            <a:ext cx="1017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4755" y="1632328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1"/>
            </p:custDataLst>
          </p:nvPr>
        </p:nvGraphicFramePr>
        <p:xfrm>
          <a:off x="665016" y="2152085"/>
          <a:ext cx="11115272" cy="460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6854"/>
                <a:gridCol w="1830012"/>
                <a:gridCol w="1961642"/>
                <a:gridCol w="2021293"/>
                <a:gridCol w="1678978"/>
                <a:gridCol w="2376493"/>
              </a:tblGrid>
              <a:tr h="559598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 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90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根据近年河北中考真题卷分析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本课时的话题“音乐、电影”和“风俗习惯”是近年来逐渐受到关注的话题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尤其是中西文化差异方面的文章常有出现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预计这两个话题在阅读理解和任务型阅读中出现的可能性较大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5959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2017</a:t>
                      </a:r>
                      <a:r>
                        <a:rPr lang="en-US" altLang="zh-CN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—</a:t>
                      </a: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—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727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en-US" altLang="zh-CN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中西方待客之道</a:t>
                      </a:r>
                      <a:r>
                        <a:rPr lang="en-US" altLang="zh-CN" b="1" dirty="0" smtClean="0"/>
                        <a:t>(</a:t>
                      </a:r>
                      <a:r>
                        <a:rPr lang="zh-CN" altLang="en-US" b="1" dirty="0" smtClean="0"/>
                        <a:t>对</a:t>
                      </a:r>
                    </a:p>
                    <a:p>
                      <a:pPr algn="ctr"/>
                      <a:r>
                        <a:rPr lang="zh-CN" altLang="en-US" b="1" dirty="0" smtClean="0"/>
                        <a:t>应话题</a:t>
                      </a:r>
                      <a:r>
                        <a:rPr lang="en-US" altLang="zh-CN" b="1" dirty="0" smtClean="0"/>
                        <a:t>:</a:t>
                      </a:r>
                      <a:r>
                        <a:rPr lang="zh-CN" altLang="en-US" b="1" dirty="0" smtClean="0"/>
                        <a:t>风俗习惯</a:t>
                      </a:r>
                      <a:r>
                        <a:rPr lang="en-US" altLang="zh-CN" b="1" dirty="0" smtClean="0"/>
                        <a:t>)</a:t>
                      </a:r>
                    </a:p>
                    <a:p>
                      <a:pPr algn="ctr"/>
                      <a:endParaRPr lang="zh-CN" altLang="en-US" dirty="0"/>
                    </a:p>
                  </a:txBody>
                  <a:tcPr marL="66675" marR="6667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dirty="0" smtClean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L="66675" marR="66675" marT="0" marB="0" anchor="ctr"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397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</a:t>
                      </a:r>
                      <a:r>
                        <a:rPr lang="en-US" altLang="zh-CN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—</a:t>
                      </a: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2015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061349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061348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80025" y="96808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76895" y="2175831"/>
            <a:ext cx="1175657" cy="5462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1425" y="149539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only six pieces of music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the future world to hear, but his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continues to this day.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遗憾的是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一共只有六首曲子被录了下来得以传世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但时至今日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他仍很受欢迎。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was the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last night?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昨晚为外国学生举办的欢迎晚会怎么样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your country, what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when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you meet someone for the first time?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在你们国家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当你第一次见到某个人的时候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你应该做什么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1"/>
          <p:cNvSpPr txBox="1"/>
          <p:nvPr/>
        </p:nvSpPr>
        <p:spPr>
          <a:xfrm>
            <a:off x="1801163" y="1723615"/>
            <a:ext cx="1387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3342977" y="1723615"/>
            <a:ext cx="541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4673012" y="1652784"/>
            <a:ext cx="1387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pity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6130417" y="1721280"/>
            <a:ext cx="1387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10785911" y="1709825"/>
            <a:ext cx="541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1729913" y="2271424"/>
            <a:ext cx="908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3460910" y="2259129"/>
            <a:ext cx="1846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9476511" y="2208875"/>
            <a:ext cx="1987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popularity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1695446" y="3894819"/>
            <a:ext cx="1387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3902997" y="3871488"/>
            <a:ext cx="1540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welcome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5622310" y="3835863"/>
            <a:ext cx="1387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7393431" y="3859613"/>
            <a:ext cx="1387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foreign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4754541" y="4987349"/>
            <a:ext cx="1387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6230472" y="4940269"/>
            <a:ext cx="1749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supposed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8216229" y="4999644"/>
            <a:ext cx="684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9605185" y="4999224"/>
            <a:ext cx="684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56425" y="142414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We often just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our friends’ homes if we have time.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如果我们有时间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我们经常顺便去朋友家拜访。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 I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on time when I meet my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friends.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所以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当我去跟朋友会面时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我努力按时到。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it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trouble if you want to understand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但是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如果你想理解另一种文化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这些麻烦都是值得的。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778093" y="1845431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5375086" y="1860788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2481181" y="3022590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4147449" y="3017678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5375086" y="3017678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effort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7023777" y="3017678"/>
            <a:ext cx="636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2964734" y="4673259"/>
            <a:ext cx="59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4147449" y="4668347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worth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10364641" y="4639685"/>
            <a:ext cx="1383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1844600" y="5196479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15800" y="149539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In China, it’s _________ to _________ your chopsticks _________ _________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an empty bowl.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在中国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用筷子敲打空碗是不礼貌的。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_________ you can _________ , things are very _________ _________ the way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they are at home.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正如你能想到的一样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这边的情况与国内有很大的区别。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They _________ _________ _________ their way to _________ me _________ 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_________ _________.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他们特别努力地使我感到宾至如归。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1"/>
          <p:cNvSpPr txBox="1"/>
          <p:nvPr/>
        </p:nvSpPr>
        <p:spPr>
          <a:xfrm>
            <a:off x="3503218" y="1647184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impolite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5698174" y="1713675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9308272" y="1723574"/>
            <a:ext cx="597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10685807" y="1725550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2192447" y="3355250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4336728" y="3302990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imagine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7843126" y="3362365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9598914" y="3350490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2905232" y="4970296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4312977" y="5017799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5813748" y="5017796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8631370" y="5001161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10691229" y="5001161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2192447" y="5531497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3394361" y="5548135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25640" y="1816024"/>
          <a:ext cx="11351246" cy="4972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391"/>
                <a:gridCol w="10531855"/>
              </a:tblGrid>
              <a:tr h="137060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I’m _________ _________ _________ _________ it.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我正逐渐适应它。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9012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语法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定语从句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(that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which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who)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be expected to do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be supposed to do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It’s + adj. + to do …</a:t>
                      </a: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70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9 Music and movies(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音乐和电影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10 Customs(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风俗习惯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970043" y="1904997"/>
            <a:ext cx="1665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gradually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5235038" y="1912365"/>
            <a:ext cx="963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6847578" y="1885069"/>
            <a:ext cx="135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3669467" y="1886281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8295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0480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43540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525805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3308635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72644" y="6598920"/>
            <a:ext cx="5332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670244" y="1834911"/>
            <a:ext cx="506986" cy="4835043"/>
            <a:chOff x="4670244" y="1834911"/>
            <a:chExt cx="506986" cy="4835043"/>
          </a:xfrm>
        </p:grpSpPr>
        <p:grpSp>
          <p:nvGrpSpPr>
            <p:cNvPr id="18" name="组合 17"/>
            <p:cNvGrpSpPr/>
            <p:nvPr/>
          </p:nvGrpSpPr>
          <p:grpSpPr>
            <a:xfrm>
              <a:off x="4670244" y="1834911"/>
              <a:ext cx="495111" cy="3812692"/>
              <a:chOff x="4670244" y="2084286"/>
              <a:chExt cx="495111" cy="3812692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4670244" y="2084286"/>
                <a:ext cx="480695" cy="3270885"/>
                <a:chOff x="9277" y="3862"/>
                <a:chExt cx="757" cy="515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9294" y="3862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" name="椭圆 1"/>
                <p:cNvSpPr/>
                <p:nvPr/>
              </p:nvSpPr>
              <p:spPr>
                <a:xfrm>
                  <a:off x="9294" y="8255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9294" y="4735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9277" y="6493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9294" y="5592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9294" y="7345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695455" y="5415648"/>
                <a:ext cx="469900" cy="481330"/>
              </a:xfrm>
              <a:prstGeom prst="ellipse">
                <a:avLst/>
              </a:prstGeom>
              <a:solidFill>
                <a:srgbClr val="FAB52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4683580" y="5671669"/>
              <a:ext cx="469900" cy="481330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707330" y="6188624"/>
              <a:ext cx="469900" cy="481330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68709" y="1812054"/>
            <a:ext cx="9126067" cy="4906499"/>
            <a:chOff x="3568709" y="1812054"/>
            <a:chExt cx="9126067" cy="4906499"/>
          </a:xfrm>
        </p:grpSpPr>
        <p:grpSp>
          <p:nvGrpSpPr>
            <p:cNvPr id="42" name="组合 41"/>
            <p:cNvGrpSpPr/>
            <p:nvPr/>
          </p:nvGrpSpPr>
          <p:grpSpPr>
            <a:xfrm>
              <a:off x="3568709" y="1812054"/>
              <a:ext cx="9126067" cy="3857451"/>
              <a:chOff x="7346" y="3300"/>
              <a:chExt cx="13069" cy="5591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7346" y="3300"/>
                <a:ext cx="13069" cy="4813"/>
                <a:chOff x="3488291" y="2037374"/>
                <a:chExt cx="8298876" cy="3049407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3496927" y="2037374"/>
                  <a:ext cx="8290240" cy="2017139"/>
                  <a:chOff x="3496927" y="2037374"/>
                  <a:chExt cx="8290240" cy="2017139"/>
                </a:xfrm>
              </p:grpSpPr>
              <p:sp>
                <p:nvSpPr>
                  <p:cNvPr id="21" name="文本框 2">
                    <a:hlinkClick r:id="rId3" action="ppaction://hlinksldjump"/>
                  </p:cNvPr>
                  <p:cNvSpPr txBox="1"/>
                  <p:nvPr/>
                </p:nvSpPr>
                <p:spPr>
                  <a:xfrm>
                    <a:off x="3505381" y="2967165"/>
                    <a:ext cx="7708853" cy="5935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三</a:t>
                    </a:r>
                    <a:r>
                      <a:rPr lang="en-US" altLang="zh-CN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en-US" altLang="zh-CN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prefer </a:t>
                    </a:r>
                    <a:r>
                      <a:rPr lang="zh-CN" altLang="en-US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的用法</a:t>
                    </a:r>
                    <a:endPara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22" name="文本框 2">
                    <a:hlinkClick r:id="rId4" action="ppaction://hlinksldjump"/>
                  </p:cNvPr>
                  <p:cNvSpPr txBox="1"/>
                  <p:nvPr/>
                </p:nvSpPr>
                <p:spPr>
                  <a:xfrm>
                    <a:off x="3506944" y="3460982"/>
                    <a:ext cx="4838313" cy="5935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四</a:t>
                    </a:r>
                    <a:r>
                      <a:rPr 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en-US" altLang="zh-CN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behave 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的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用法</a:t>
                    </a:r>
                  </a:p>
                </p:txBody>
              </p:sp>
              <p:sp>
                <p:nvSpPr>
                  <p:cNvPr id="19" name="文本框 2">
                    <a:hlinkClick r:id="rId5" action="ppaction://hlinksldjump"/>
                  </p:cNvPr>
                  <p:cNvSpPr txBox="1"/>
                  <p:nvPr/>
                </p:nvSpPr>
                <p:spPr>
                  <a:xfrm>
                    <a:off x="3496927" y="2440127"/>
                    <a:ext cx="8290240" cy="5935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二</a:t>
                    </a:r>
                    <a:r>
                      <a:rPr 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辨析 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in the end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、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at the end of … 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与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by the end of …</a:t>
                    </a:r>
                    <a:endPara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7" name="文本框 2">
                    <a:hlinkClick r:id="rId6" action="ppaction://hlinksldjump"/>
                  </p:cNvPr>
                  <p:cNvSpPr txBox="1"/>
                  <p:nvPr/>
                </p:nvSpPr>
                <p:spPr>
                  <a:xfrm>
                    <a:off x="3508702" y="2037374"/>
                    <a:ext cx="7805146" cy="5095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25000"/>
                      </a:lnSpc>
                    </a:pP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一  </a:t>
                    </a:r>
                    <a:r>
                      <a:rPr lang="en-US" sz="2400" b="1" dirty="0" err="1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辨析</a:t>
                    </a:r>
                    <a:r>
                      <a:rPr 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en-US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except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、</a:t>
                    </a:r>
                    <a:r>
                      <a:rPr lang="en-US" sz="2400" b="1" dirty="0" err="1" smtClean="0">
                        <a:latin typeface="Times New Roman" panose="02020603050405020304" pitchFamily="18" charset="0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besides、but</a:t>
                    </a:r>
                    <a:r>
                      <a:rPr lang="en-US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与 except </a:t>
                    </a:r>
                    <a:r>
                      <a:rPr 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for</a:t>
                    </a:r>
                    <a:endParaRPr lang="zh-CN" altLang="zh-CN" sz="2400" dirty="0">
                      <a:latin typeface="Times New Roman" panose="02020603050405020304" pitchFamily="18" charset="0"/>
                      <a:ea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25" name="文本框 2">
                  <a:hlinkClick r:id="rId7" action="ppaction://hlinksldjump"/>
                </p:cNvPr>
                <p:cNvSpPr txBox="1"/>
                <p:nvPr/>
              </p:nvSpPr>
              <p:spPr>
                <a:xfrm>
                  <a:off x="3488291" y="3971894"/>
                  <a:ext cx="4838313" cy="594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五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praise 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用法</a:t>
                  </a:r>
                </a:p>
              </p:txBody>
            </p:sp>
            <p:sp>
              <p:nvSpPr>
                <p:cNvPr id="27" name="文本框 2">
                  <a:hlinkClick r:id="rId8" action="ppaction://hlinksldjump"/>
                </p:cNvPr>
                <p:cNvSpPr txBox="1"/>
                <p:nvPr/>
              </p:nvSpPr>
              <p:spPr>
                <a:xfrm>
                  <a:off x="3505613" y="4492379"/>
                  <a:ext cx="6223970" cy="594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lvl="0"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考点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六</a:t>
                  </a:r>
                  <a:r>
                    <a:rPr lang="en-US" altLang="zh-CN" sz="24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suppose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的用法</a:t>
                  </a:r>
                  <a:endPara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9" name="文本框 28">
                <a:hlinkClick r:id="rId9" action="ppaction://hlinksldjump"/>
              </p:cNvPr>
              <p:cNvSpPr txBox="1"/>
              <p:nvPr/>
            </p:nvSpPr>
            <p:spPr>
              <a:xfrm>
                <a:off x="7824" y="7954"/>
                <a:ext cx="9068" cy="9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rtlCol="0" anchor="t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七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worth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的用法</a:t>
                </a:r>
                <a:endPara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</p:grpSp>
        <p:sp>
          <p:nvSpPr>
            <p:cNvPr id="31" name="文本框 2">
              <a:hlinkClick r:id="rId10" action="ppaction://hlinksldjump"/>
            </p:cNvPr>
            <p:cNvSpPr txBox="1"/>
            <p:nvPr/>
          </p:nvSpPr>
          <p:spPr>
            <a:xfrm>
              <a:off x="3589180" y="5645704"/>
              <a:ext cx="8583073" cy="5547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八</a:t>
              </a:r>
              <a:r>
                <a:rPr 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cheer up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endPara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2">
              <a:hlinkClick r:id="rId11" action="ppaction://hlinksldjump"/>
            </p:cNvPr>
            <p:cNvSpPr txBox="1"/>
            <p:nvPr/>
          </p:nvSpPr>
          <p:spPr>
            <a:xfrm>
              <a:off x="3617496" y="6164555"/>
              <a:ext cx="8583073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九</a:t>
              </a:r>
              <a:r>
                <a:rPr 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It’s very impolite to keep others waiting. </a:t>
              </a:r>
              <a:endPara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61901" y="3669012"/>
          <a:ext cx="10545289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8156"/>
                <a:gridCol w="3455864"/>
                <a:gridCol w="5961269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749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except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介词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意为“除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之外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不包括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)”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Everyone laughed except Tom.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除了汤姆之外所有人都笑了。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49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besides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意为“除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之外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包括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)”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Besides milk and cheese, we need vegetables.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除了牛奶和干酪外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我们还需要蔬菜。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57422" y="2156460"/>
            <a:ext cx="6565944" cy="503614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except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besides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but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与 except for</a:t>
            </a:r>
            <a:endParaRPr lang="en-US" altLang="zh-CN" sz="24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19354" y="1877256"/>
          <a:ext cx="11039098" cy="4314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7149"/>
                <a:gridCol w="4296791"/>
                <a:gridCol w="5795158"/>
              </a:tblGrid>
              <a:tr h="43160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805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意为“除了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之外什么也没有”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通常与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nothing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等词连用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Nobody knew the man but me. 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除我之外没有人认识这个男人。</a:t>
                      </a:r>
                      <a:endParaRPr lang="en-US" altLang="en-US" sz="2400" b="1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80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except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for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代替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except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用于句首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也指排除不同类的东西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Your composition is good except for some spelling mistakes.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除了一些拼写错误外你的作文很好。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4266" y="1561106"/>
            <a:ext cx="111656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河北省中考模拟经典四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)During the summer vacation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whole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empty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some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security guards.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except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besides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addition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except for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)We all passed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 ________ Tom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besides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beside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except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except for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73415" y="2971661"/>
            <a:ext cx="540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dirty="0"/>
          </a:p>
        </p:txBody>
      </p:sp>
      <p:sp>
        <p:nvSpPr>
          <p:cNvPr id="15" name="文本框 10"/>
          <p:cNvSpPr txBox="1"/>
          <p:nvPr/>
        </p:nvSpPr>
        <p:spPr>
          <a:xfrm>
            <a:off x="6077885" y="4925567"/>
            <a:ext cx="540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2834" y="1520906"/>
            <a:ext cx="11193420" cy="5185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河北省中考名师押题卷一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)China owns a lot of beautiful islands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________ Taiwan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Island and Hainan Island.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except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except for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beside             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D. besides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)The peace-lovers around the world have no choice but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________ against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terrorism.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fighting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to fight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fight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fought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85616" y="4875261"/>
            <a:ext cx="59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7085" y="607822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63074" y="2331814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2834" y="1520906"/>
            <a:ext cx="1119342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)We had no choice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 with them.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besides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but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except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except for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All the workers went home yesterday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________Mr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White.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Why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Because he was on duty.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besides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beside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except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except for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649652" y="3630425"/>
            <a:ext cx="59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11492" y="1678124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849" y="1693859"/>
            <a:ext cx="110166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一、单项选择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(2017•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His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finger was so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that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could not use it for some time. 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helpful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harmful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peaceful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painful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石家庄长安区一模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)It’s traditional in China to eat dumplings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New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Year’s Eve. 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since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56492" y="5701748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67511" y="2506466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205096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420369" y="3487940"/>
          <a:ext cx="11435485" cy="23942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1703"/>
                <a:gridCol w="4244453"/>
                <a:gridCol w="6219329"/>
              </a:tblGrid>
              <a:tr h="55417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007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altLang="zh-CN" sz="2400" b="1" baseline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2400" b="1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意为“最后”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相当于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last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finally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the end, the red team won.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最后红队赢了。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39" y="1449928"/>
            <a:ext cx="7980327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 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in the end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at the end of …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 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by 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the end of …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415465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86854" y="1882739"/>
          <a:ext cx="10498341" cy="4304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8424"/>
                <a:gridCol w="3425588"/>
                <a:gridCol w="5694329"/>
              </a:tblGrid>
              <a:tr h="51247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1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at the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end of …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意为“在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的尽头”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多指时间或地点的尽头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There will be a concert at the end of this month.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这个月末将会有一场音乐会。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49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by the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end of …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意为“在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结束前”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常与完成时态连用</a:t>
                      </a:r>
                      <a:endParaRPr lang="zh-CN" alt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 students will have learnt 1,500 words by the end of the new term.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在新学期结束前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学生们将学会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1500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个单词。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73765"/>
            <a:ext cx="111764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)We tried our best and won the match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the end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by the end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at the end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the end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邯郸新兴中学一模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________the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 of 2020, we finished all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lessons in the middle school and prepared for the graduation.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Since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At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By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44116" y="2266932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5559408" y="4173494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4055" y="1539804"/>
            <a:ext cx="112709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)We had learned four English songs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last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term.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the end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the end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at the end of	D. in the end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)We will have a sports meeting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 of March.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on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by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 _______ more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400 stamps by the end of last year.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collected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have collected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had collected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would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collected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78445" y="1689120"/>
            <a:ext cx="386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26837" y="3628394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2748179" y="4927207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955424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199640" y="1449705"/>
            <a:ext cx="437832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prefer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1970" y="1415465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150" y="2600878"/>
            <a:ext cx="1145723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prefer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用作动词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意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为“更喜欢”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like … better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意义相同。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prefer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的现在分词形式是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preferring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过去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式、过去分词均是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preferred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prefer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是及物动词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其后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可以直接跟名词、代词或动词不定式作宾语。具体用法如下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prefer A to B 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相比更喜欢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A”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prefer the blue coat to the black one.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比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起那件黑色的大衣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我更喜欢这件蓝色的。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25758" y="1626592"/>
            <a:ext cx="1085584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prefer doing … to doing … 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相比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更喜欢做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前面的指喜欢做的事情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prefer to do “(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在一定场合下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更喜欢做”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prefer to sing.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我更喜欢唱歌。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 prefer to do rather than do 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宁可做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而不做”或者是“喜欢做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而不做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prefer to go for a walk rather than stay at home.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宁愿去散步也不待在家里。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7675" y="1416559"/>
            <a:ext cx="11919045" cy="509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5000"/>
              </a:lnSpc>
            </a:pPr>
            <a:r>
              <a:rPr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)When I was very tired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 ______enjoy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light music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watch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TV.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preferred; rather than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prefer to; rather than to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preferred to; rather than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preferring to; rather than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)She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prefers _______ a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 for her mother to buying one.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make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 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making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making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56858" y="2134810"/>
            <a:ext cx="480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98762" y="5260605"/>
            <a:ext cx="374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76912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)Most children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ice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cream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fruit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would rather;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prefer;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prefer to; rather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like; better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 prefer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 watching TV rather than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shopping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those crowded supermarkets.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staying; doing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stay; do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stay; doing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staying; do</a:t>
            </a:r>
          </a:p>
        </p:txBody>
      </p:sp>
      <p:sp>
        <p:nvSpPr>
          <p:cNvPr id="12" name="文本框 10"/>
          <p:cNvSpPr txBox="1"/>
          <p:nvPr/>
        </p:nvSpPr>
        <p:spPr>
          <a:xfrm>
            <a:off x="4749887" y="1648176"/>
            <a:ext cx="40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4216796" y="3578218"/>
            <a:ext cx="40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8149" y="2194765"/>
            <a:ext cx="1086244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behave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意思是“举止”“表现”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指做出某种举动或说出某种话语。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behave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badly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等方式状语修饰。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boy behaves much better than his brother.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这个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男孩的表现比他弟弟好多了。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want you to behave yourselves while I’m away.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不在家时你们要乖乖的。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behave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9607" y="1970854"/>
            <a:ext cx="107853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①Do behave!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Behave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yourself !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可以表命令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意为“规矩些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behavior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behave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的名词形式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为“行为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举止”。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mother is proud of her son’s good behavior.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位母亲为她儿子的良好举止感到骄傲。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13788"/>
            <a:ext cx="115703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邢台一模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What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would you like to drink?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prefer coffee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______sugar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with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in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by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张家口二模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I don’t know what to wear at the party. Do you have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any 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suggestions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information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 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attention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decisions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6201" y="966161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03819" y="2149788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9061" y="4757209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459827"/>
            <a:ext cx="1144996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girl was praised because of her good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behavior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condition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favor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service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)I’m always told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well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behavior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behave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behalf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behaving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682029" y="2176154"/>
            <a:ext cx="45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2110" y="4183912"/>
            <a:ext cx="43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69032"/>
            <a:ext cx="1106942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 couldn’t believe the man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way.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behaved	B.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behavior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decision	D. decided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She doesn’t know how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behave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behavior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behave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We should judge a man by his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_______,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his appearance.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clothes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mind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treasure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behavior</a:t>
            </a:r>
          </a:p>
          <a:p>
            <a:pPr fontAlgn="auto"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4819" y="1618049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7036215" y="4853409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5891266" y="2930509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  <p:bldP spid="12" grpId="0"/>
      <p:bldP spid="1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4069" y="2501445"/>
            <a:ext cx="113369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praise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可用作动词和名词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意为“表扬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赞扬”。常用搭配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praise sb. for (doing)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teacher praised me for my honesty.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我们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老师因为我的诚实表扬了我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praise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14328" y="2353593"/>
            <a:ext cx="103679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用作名词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意为“赞扬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赞美”。常用搭配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sing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praises of sb.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热烈颂扬某人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sing one’s own praises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自吹自擂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in praise of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赞扬。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teacher spoke in praise of those students who helped each other.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老师表扬了那些互相帮忙的学生。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475740"/>
            <a:ext cx="1120005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I was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by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teacher for my progress in English.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praised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understood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caught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supported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She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shy, and is not used to being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front of others.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prepared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praised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liked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talked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03596" y="2281056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46991" y="4205832"/>
            <a:ext cx="351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967068"/>
            <a:ext cx="115206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保定莲池区一模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All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guests are full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_______ for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waitresses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 excellent service they received.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advice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challenges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attention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praise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714440" y="2120266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1059" y="2209740"/>
            <a:ext cx="1067023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supposed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意为“假定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认为”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常用结构为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suppose sb./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(to be)+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介词短语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另外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suppose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后面还可以跟宾语从句。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was supposed to be the best student in our school.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被认为是我们学校最好的学生。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suppose Class One will win the basketball match.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认为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班会赢得篮球比赛。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23770" y="1451610"/>
            <a:ext cx="450913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suppose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39491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65209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5782" y="1619062"/>
            <a:ext cx="10673019" cy="518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①suppose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的主语是第一人称时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后面所跟宾语从句变为否定句时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一般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要将否定词移到主句中。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 don’t suppose Jenny likes this kind of cake.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认为詹妮不喜欢这种蛋糕。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be supposed to do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应该做某事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意思相当于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should do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We are supposed to save water.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我们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应该节约用水。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43756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)You are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________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the newspapers and magazines out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of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reading room.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hoped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wished 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imagined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supposed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Excuse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me, sir, but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smoke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 I’m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sorry. I didn’t see the sign.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aren’t supposed 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weren’t supposed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supposed to	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were supposed to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33427" y="238878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46885" y="4284567"/>
            <a:ext cx="39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8436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 _______speak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loudly here. Everyone else is reading quietly.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should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must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aren’t supposed 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are supposed to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Which of these English CDs do you think I should buy, Mom?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It’s up to you. You’re supposed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decisions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your own.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to make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making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to have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having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65145" y="1648578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33235" y="4227517"/>
            <a:ext cx="681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1482527"/>
            <a:ext cx="114700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石家庄十八县重点中学摸底联考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)Wu Wei, a young artist, has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received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from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art community for this sculpture.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pride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praise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promise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progress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保定定兴县二模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)I’m sure Cindy will make it to the hotel. She has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a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of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direction.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idea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feeling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experience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sense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49344" y="2269952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49160" y="4838033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5323" y="1804528"/>
            <a:ext cx="106038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worth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可用作形容词和名词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用作形容词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意为“值得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有价值的”。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worth + 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当名词为金钱时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表示“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值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钱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car is worth 300,000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这辆轿车值三十万元。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②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 worth doing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某事值得被做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question is not worth discussing again and again.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这个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问题不值得一遍又一遍地讨论。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66290" y="1170305"/>
            <a:ext cx="3604260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worth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148351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333246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8013" y="1579355"/>
            <a:ext cx="1041479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一般来说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 worth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前面可用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well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really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hardly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easily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等词语修饰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而不用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very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修饰。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worth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后面的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doing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形式一般用主动形式表示被动意义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而不能直接用被动形式。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用作名词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意为 “价值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值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的东西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What is the worth of the old painting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张旧油画值多少钱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book which I bought yesterday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reading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cost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paid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worth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supposed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museum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well as the pictures,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seeing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worthy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are worthy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worth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are worth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8123094" y="2355702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7916971" y="4277525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5185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 you like the trip to Taiwan?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stayed there for a week. It’s a fantastic place and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worth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visiting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again.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very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really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much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many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)This is a very good movie, and it’s worth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watch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watch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watching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 watched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62925" y="2335167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8487781" y="4934911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How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like the book?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sells very well	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 think so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really worth reading	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All right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1953440" y="235906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9800" y="2120205"/>
            <a:ext cx="106038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cheer 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是固定搭配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可表示“高兴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愉快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振奋起来”。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cheered up when he thought of going home.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一想到回家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心里就高兴起来。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cheer sb. up “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使振作起来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使高兴起来”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如果宾语是名词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可置于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cheer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中间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也可置于短语之后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如果宾语是代词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只能位于中间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81530" y="1347470"/>
            <a:ext cx="4234180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cheer up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考点八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6675" y="1858955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Danny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down. Let’s cheer him up.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丹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尼情绪低落。让我们使他高兴起来吧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“Cheer up!”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在口语中用于鼓励他人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意为“振作起来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高兴一点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cheer for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也是固定搭配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喝彩”。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cheer for our team.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让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我们为我们队喝彩吧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6302" y="1712164"/>
            <a:ext cx="111090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 I was unlucky enough to drop my mobile phone into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river when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was crossing the bridge.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 ______!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not a big deal.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Excuse me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Good luck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Cheer up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Not at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1797767" y="3785794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7764" y="1629040"/>
            <a:ext cx="1030940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)How I wish my family were here and could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the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game.  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A. cheer for	  B. praise for        C. cheer up	        D. care for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)don’t, up, why, you, cheer, him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Peter, for, all, we, cheered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________________________________________________.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9336155" y="1767205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1462849" y="4281055"/>
            <a:ext cx="4593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don’t you cheer him up</a:t>
            </a:r>
          </a:p>
        </p:txBody>
      </p:sp>
      <p:sp>
        <p:nvSpPr>
          <p:cNvPr id="14" name="文本框 7"/>
          <p:cNvSpPr txBox="1"/>
          <p:nvPr/>
        </p:nvSpPr>
        <p:spPr>
          <a:xfrm>
            <a:off x="1448998" y="5609110"/>
            <a:ext cx="4593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all cheered for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9799" y="2500205"/>
            <a:ext cx="113405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very impolite to keep others waiting. “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让别人一直等着是不礼貌的。”句中的动词不定式充当真正主语。不定式作主语的几种情况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动词不定式可以放在句首作句子的主语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表示某个具体或将来的动作。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swim in the river is dangerous.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河里游泳是危险的。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66157" y="1620667"/>
            <a:ext cx="7897239" cy="523563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It’s very impolite to keep others waiting.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598900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考点九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7481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0"/>
            <a:ext cx="11578003" cy="6065923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1402217"/>
            <a:ext cx="11470005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)You are supposed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before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entering the room.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knock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knocking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knock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will knock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唐山丰润区一模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cup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over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dog. That made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him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angry.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knocked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knocked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knocked	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will be knocked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56003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5838" y="1543082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08679" y="3469577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89175" y="1538330"/>
            <a:ext cx="110975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为了平衡句子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作形式主语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而把真正作主语的不定式放在后边。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dangerous to swim in the river.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在河里游泳是危险的。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在上述第二种情况下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可以用介词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来引出动词不定式的逻辑主语。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difficult for the foreigners to learn Chinese.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外国人来说学习汉语很困难。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kind of you to help me so much.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给我那么多帮助真的是太好了。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important ______ us ______learn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 well.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It’s; for; to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It; of; for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There; for; 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That; for;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It’s easy ______ us ______ plant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trees here.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for; for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to; for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for; 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to; to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2244440" y="2355702"/>
            <a:ext cx="522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3620002" y="4271813"/>
            <a:ext cx="416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Isn’t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rude _______ him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talk to his mother like that?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it; for 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that; for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it; of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that;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)It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helpful _______ English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morning.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read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reading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read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reading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4153418" y="3619293"/>
            <a:ext cx="522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3188126" y="1682338"/>
            <a:ext cx="416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712165"/>
            <a:ext cx="1123823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you ________ so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for me.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for; doing	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of; to do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for; to do	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of;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3775440" y="1844040"/>
            <a:ext cx="522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59312" y="1402631"/>
            <a:ext cx="11578003" cy="5081278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9. (2021•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廊坊广阳区二模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)I think his advice is of great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It’s well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worth _______. 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value; taking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value; to take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valuable; to take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valuable; taking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(2021•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石家庄裕华区一模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)“I wonder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_______,”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said the boy opening </a:t>
            </a:r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the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box.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what’s inside the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box                     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where the box is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when I opened the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box                  D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how big the box is</a:t>
            </a: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479433" y="920531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25323" y="41763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861307" y="1474322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896" y="4022458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1441326"/>
            <a:ext cx="1149286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、词语运用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秦皇岛海港区一模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Though there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 in the sea,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people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drink the sea water.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唐山丰南区一模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Jeff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___________(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Australia), and he is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studying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in China.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张家口宣化区二模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The organization has help 42,300 disabled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children 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61277" y="2246378"/>
            <a:ext cx="1624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lenty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50834" y="225430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25496" y="5518038"/>
            <a:ext cx="304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39497" y="3580373"/>
            <a:ext cx="1881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Australian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4192" y="5518038"/>
            <a:ext cx="1624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otal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14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9—10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2011326"/>
            <a:ext cx="114928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秦皇岛第八中学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)There are so many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amaze) animals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on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earth.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河北省中考全真模拟三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Hebei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beautiful province in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north) part of China.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80856" y="2109042"/>
            <a:ext cx="1624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1724" y="4063303"/>
            <a:ext cx="1624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northern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88a760-2008-4d08-b669-f41c77a5a27e}"/>
  <p:tag name="TABLE_ENDDRAG_ORIGIN_RECT" val="842*328"/>
  <p:tag name="TABLE_ENDDRAG_RECT" val="57*140*842*32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4886</Words>
  <Application>WPS 演示</Application>
  <PresentationFormat>自定义</PresentationFormat>
  <Paragraphs>933</Paragraphs>
  <Slides>63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63</vt:i4>
      </vt:variant>
    </vt:vector>
  </HeadingPairs>
  <TitlesOfParts>
    <vt:vector size="66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380</cp:revision>
  <dcterms:created xsi:type="dcterms:W3CDTF">2020-07-19T08:35:00Z</dcterms:created>
  <dcterms:modified xsi:type="dcterms:W3CDTF">2022-02-26T03:19:48Z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