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46"/>
  </p:notesMasterIdLst>
  <p:handoutMasterIdLst>
    <p:handoutMasterId r:id="rId47"/>
  </p:handoutMasterIdLst>
  <p:sldIdLst>
    <p:sldId id="277" r:id="rId4"/>
    <p:sldId id="293" r:id="rId5"/>
    <p:sldId id="771" r:id="rId6"/>
    <p:sldId id="296" r:id="rId7"/>
    <p:sldId id="400" r:id="rId8"/>
    <p:sldId id="485" r:id="rId9"/>
    <p:sldId id="486" r:id="rId10"/>
    <p:sldId id="297" r:id="rId11"/>
    <p:sldId id="488" r:id="rId12"/>
    <p:sldId id="1157" r:id="rId13"/>
    <p:sldId id="1220" r:id="rId14"/>
    <p:sldId id="358" r:id="rId15"/>
    <p:sldId id="417" r:id="rId16"/>
    <p:sldId id="327" r:id="rId17"/>
    <p:sldId id="885" r:id="rId18"/>
    <p:sldId id="942" r:id="rId19"/>
    <p:sldId id="943" r:id="rId20"/>
    <p:sldId id="1223" r:id="rId21"/>
    <p:sldId id="1249" r:id="rId22"/>
    <p:sldId id="888" r:id="rId23"/>
    <p:sldId id="889" r:id="rId24"/>
    <p:sldId id="890" r:id="rId25"/>
    <p:sldId id="891" r:id="rId26"/>
    <p:sldId id="892" r:id="rId27"/>
    <p:sldId id="893" r:id="rId28"/>
    <p:sldId id="894" r:id="rId29"/>
    <p:sldId id="1250" r:id="rId30"/>
    <p:sldId id="328" r:id="rId31"/>
    <p:sldId id="342" r:id="rId32"/>
    <p:sldId id="944" r:id="rId33"/>
    <p:sldId id="895" r:id="rId34"/>
    <p:sldId id="653" r:id="rId35"/>
    <p:sldId id="654" r:id="rId36"/>
    <p:sldId id="832" r:id="rId37"/>
    <p:sldId id="949" r:id="rId38"/>
    <p:sldId id="950" r:id="rId39"/>
    <p:sldId id="951" r:id="rId40"/>
    <p:sldId id="1251" r:id="rId41"/>
    <p:sldId id="1252" r:id="rId42"/>
    <p:sldId id="1253" r:id="rId43"/>
    <p:sldId id="1254" r:id="rId44"/>
    <p:sldId id="125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53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gs" Target="tags/tag1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4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slide" Target="slide35.xml"/><Relationship Id="rId5" Type="http://schemas.openxmlformats.org/officeDocument/2006/relationships/slide" Target="slide28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" Target="slide1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slide" Target="slide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tags" Target="../tags/tag48.xml"/><Relationship Id="rId7" Type="http://schemas.openxmlformats.org/officeDocument/2006/relationships/slide" Target="slide1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slide" Target="slide8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05430"/>
            <a:ext cx="6941185" cy="737235"/>
            <a:chOff x="3027246" y="1922399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79827" y="1922399"/>
              <a:ext cx="4570168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十一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非谓语动词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418590"/>
            <a:ext cx="113214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(2021•石家庄28中二模) _________ (Travel) will be much cheaper and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easier.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(2021•石家庄28中一模)More land will be used for ________ (build)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new towns and houses for all the people.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(2021•石家庄23中三模)Because of this, many people will not have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enough work ________ (do).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95055" y="2837180"/>
            <a:ext cx="1554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2010" y="1551305"/>
            <a:ext cx="2067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5965" y="4808220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418590"/>
            <a:ext cx="113214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(2021•石家庄四区联考)As long as we keep on ________ (do) that, we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are sure to learn English well at last.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(2021•石家庄40中二模)They find it difficult ________ (grow) on hard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land.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(2021•邢台二模)I also feel happy while ________ (try) to help others.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68920" y="2835275"/>
            <a:ext cx="1548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grow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37855" y="1585595"/>
            <a:ext cx="1412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12635" y="4117975"/>
            <a:ext cx="1449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trying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309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027"/>
            <a:ext cx="1675887" cy="411734"/>
          </a:xfrm>
          <a:prstGeom prst="roundRect">
            <a:avLst>
              <a:gd name="adj" fmla="val 16587"/>
            </a:avLst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2139950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不定式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89560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动名词</a:t>
            </a:r>
          </a:p>
        </p:txBody>
      </p:sp>
      <p:sp>
        <p:nvSpPr>
          <p:cNvPr id="2" name="椭圆 1"/>
          <p:cNvSpPr/>
          <p:nvPr/>
        </p:nvSpPr>
        <p:spPr>
          <a:xfrm>
            <a:off x="5806440" y="288036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2124710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3" name="文本框 2">
            <a:hlinkClick r:id="rId6" action="ppaction://hlinksldjump"/>
          </p:cNvPr>
          <p:cNvSpPr txBox="1"/>
          <p:nvPr/>
        </p:nvSpPr>
        <p:spPr>
          <a:xfrm>
            <a:off x="4895215" y="366522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分词</a:t>
            </a:r>
          </a:p>
        </p:txBody>
      </p:sp>
      <p:sp>
        <p:nvSpPr>
          <p:cNvPr id="11" name="椭圆 10"/>
          <p:cNvSpPr/>
          <p:nvPr/>
        </p:nvSpPr>
        <p:spPr>
          <a:xfrm>
            <a:off x="5826125" y="365125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94996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3933190" cy="640595"/>
            <a:chOff x="1034884" y="617178"/>
            <a:chExt cx="3933190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232537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不定式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57814"/>
            <a:ext cx="1086729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不定式的构成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基本形式: to +动词原形(这里的to是不定式符号,本身无词义,有时可以省略)。动词不定式的否定形式是“not(+to)+动词原形”。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动词不定式具有动词的特点,即可以有自己的宾语和状语,有不同的时态和被动语态,但它没有人称和数的变化。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7065" y="2250440"/>
          <a:ext cx="10883265" cy="33540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94105"/>
                <a:gridCol w="6061075"/>
                <a:gridCol w="3728085"/>
              </a:tblGrid>
              <a:tr h="8388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5152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作主语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不定式作主语时,通常用it作形式主语,而把不定式放在后面。其结构为: It +be +</a:t>
                      </a:r>
                      <a:r>
                        <a:rPr lang="zh-CN" altLang="en-US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(+for/of sb.)+动词不定式.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It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easy for me to do it well. 对于我来说,我可以轻易地把它做好。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5615" y="1427819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不定式的句法功能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67995" y="1557020"/>
          <a:ext cx="1123251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20140"/>
                <a:gridCol w="6858000"/>
                <a:gridCol w="325437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43891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作宾语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①作某些动词的宾语,一般不作介词的宾语。常见的后面接动词不定式的动词:agree(同意), afford(负担得起), begin (开始), decide (决定), expect (期望), forget(忘记), help(帮助), hope/wish(希望), learn(学习), like(喜欢), manage(完成,应付), offer(提供), prefer(更喜欢), prepare(准备), pretend(假装), plan(计划), promise(承诺), refuse(拒绝), want/would like(想要)等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can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 afford to buy the ring. 我买不起这枚戒指。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You must learn to look after yourself. 你必须学着照顾自己。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2560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4835" y="1496695"/>
          <a:ext cx="1091374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7935"/>
                <a:gridCol w="5389245"/>
                <a:gridCol w="426656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endParaRPr lang="zh-CN" sz="2400" b="1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  <a:sym typeface="+mn-ea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② find, think等后跟不定式作宾语时,常用it作形式宾语,而将真正的宾语放在后面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find it hard to finish the task on time. 我发现按时完成这项工作很难。</a:t>
                      </a:r>
                    </a:p>
                  </a:txBody>
                  <a:tcPr marL="66675" marR="66675" marT="0" marB="0" anchor="ctr"/>
                </a:tc>
              </a:tr>
              <a:tr h="2743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作宾语补足语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①常见的后面接不定式作宾补的动词有: advise(建议), allow(允许), ask(要求), expect (期望), force(强迫), help(帮助), invite(邀请), teach (教), tell(告诉), warn(警告), want/would like(想要)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Can you teach me to swim?你能教我游泳吗?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0850" y="1449070"/>
          <a:ext cx="11426190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66825"/>
                <a:gridCol w="5375275"/>
                <a:gridCol w="478409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endParaRPr lang="en-US" altLang="zh-CN" sz="2400" b="1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  <a:sym typeface="+mn-ea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②在make、let、see、feel、notice、hear、watch等使役、感官动词后,不定式省略to(但在被动语态中to不能省略)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saw him cross the street. /He was seen to cross the street. 我看见他穿过了街道。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作表语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多数情况下,不定式作表语,可转换为作主语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To see is to believe. 眼见为实。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不定式作定语,要放在被修饰词的后面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Would you like something to eat?你想要些吃的东西吗?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8955" y="1762760"/>
          <a:ext cx="11049635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5090"/>
                <a:gridCol w="2811145"/>
                <a:gridCol w="688340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9728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作状语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表目的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went to the store to buy some food. 我去商店买了些吃的。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表原因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 sorry to trouble you. 我很抱歉给你添麻烦了。</a:t>
                      </a:r>
                    </a:p>
                  </a:txBody>
                  <a:tcPr marL="66675" marR="66675" marT="0" marB="0" anchor="ctr"/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表结果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was too excited to say a word. 他太激动以至于一句话也说不出来。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0850" y="1437005"/>
          <a:ext cx="11426190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4601845"/>
                <a:gridCol w="559435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1945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和疑问词连用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不定式常和疑问词what、which、when、where、how连用,在句中担当主语、宾语、表语等成分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“疑问词+不定式”这一结构常用于tell、know、advise、teach、find out、decide、discuss等动词后, 充当宾语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don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 know what to say. 我不知道该说些什么。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haven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 decided where to go for my summer holiday. 我还没决定去哪里度过暑假。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82550" y="882015"/>
            <a:ext cx="12026265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9209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0680" y="2369185"/>
          <a:ext cx="11536845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7445"/>
                <a:gridCol w="4120515"/>
                <a:gridCol w="6268885"/>
              </a:tblGrid>
              <a:tr h="250571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/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根据近几年非谓语动词的考查数据分析,这一部分并不是河北省中考命题的要点,但这是学生初中英语学习的重点。尤其是不定式与动名词的用法更是学生掌握的重点,对于完形填空、阅读理解的文本理解很关键,书面表达中非谓语动词使用频率也是很高的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考生在备考时要掌握不定式、动名词、分词的用法;牢记固定搭配,书面表达中要注意非谓语动词的用法,能准确遣词造句</a:t>
                      </a:r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预测2022年河北中考单项选择不会考查非谓语动词,可能会在词语运用中有所体现。但会与其他考点一起出现,考查学生的综合能力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376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(2021•包头)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online shopping, my grandma bought a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smart phone.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Enjoyed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Enjoying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Enjoy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enjoy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(2021•黑龙江龙东改编)It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necessary for students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eye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exercises.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do　　　 	B. doing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do　　 	D. done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42253" y="22927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962390" y="42087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82930" y="1468120"/>
            <a:ext cx="109931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(2021•海南改编)—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have less homework than before!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Me, too. Now, we have enough time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sports.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do　　　	B. doing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do　　	D. did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(2021•福建改编)Our school has held many activities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100th birthday of the Communist Party of China.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celebrate　　	B. celebrated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celebrate　　	D. celebrating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98023" y="23061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468485" y="359791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38430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(2021•绥化改编)The teacher with curly hair teaches us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guitar.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play　　　	B. play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playing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played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(2021•乐山改编)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 you always get up so early?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Yes,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first bus. My home is far away from school.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catch　　	B. catching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catch　　	D. caught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660198" y="15860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501265" y="478980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4140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113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(2021•怀化改编)The government asks people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rubbish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their daily life in different groups.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put　　 	B. putting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put　　 	D. to putting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(2021•盐城)Last September, Thunderstorm was shown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Cao Yu, one of China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greatest playwrights.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remember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remembering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remembered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remember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263" y="16361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709150" y="354584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9288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(2021•南京)I would be interested to see the pandas in the Wolong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Panda Reserve, because it allows people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closer to them.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get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get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getting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got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(2021•扬州)In many countries, people put their fingers up to their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mouths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silence.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ask for	B. asking for	C. to ask for	D. asked for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67873" y="23296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753360" y="425323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3256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(2021•天津)When I was young, my parents taught 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older people kindly.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treats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treat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treated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treat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(2021•昆明)It is necessary to learn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time and make good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use of every minute.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manage	B. managing	C. to lose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losing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09728" y="16203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830638" y="35615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51447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(2021•重庆)Peter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mother gets up early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breakfast for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him every morning.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make	B. making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make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makes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(2021•云南)The earth is in great danger now. We have to do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something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protect	B. protecting	C. to protect	D. protected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22898" y="42815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843520" y="172148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562735"/>
            <a:ext cx="1102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(2021•遂宁)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parents don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allow 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phone on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school days.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 are strict. But they always want the best for you.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use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use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C. using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used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987030" y="17703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955" y="1162050"/>
            <a:ext cx="3937636" cy="628015"/>
            <a:chOff x="1034884" y="1184776"/>
            <a:chExt cx="4207670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2600192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动名词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7471" y="1708849"/>
            <a:ext cx="107849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动名词的构成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动名词由“动词原形+-ing ”构成。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动名词的句法功能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6575" y="4376420"/>
          <a:ext cx="11426190" cy="17481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4601845"/>
                <a:gridCol w="559435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作主语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谓语动词用单数形式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Reading in the sun is bad for your eyes. 在阳光下读书对你的眼睛有害。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6575" y="1618615"/>
          <a:ext cx="11426190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7122160"/>
                <a:gridCol w="307403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35985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作宾语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动名词可作动词或介词的宾语。常见接动名词的词或短语有:avoid(避免), consider(考虑), enjoy(喜欢), finish(完成), imagine(想象), keep(坚持), practice(练习), mind(介意), suggest(建议)等, be busy doing忙于做某事, be worth doing值得做, be/get used to doing习惯做, can􀆳t help doing(情不自禁做), have fun doing(做……开心), feel like doing(想要做), give up doing(放弃做), look forward to doing(期望做)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girl practices playing the piano every day. 这个女孩每天练习弹钢琴。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We have fun working together. 我们每天一起工作很开心。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440180"/>
          <a:ext cx="11462385" cy="45612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28420"/>
                <a:gridCol w="993140"/>
                <a:gridCol w="2202401"/>
                <a:gridCol w="970280"/>
                <a:gridCol w="1739528"/>
                <a:gridCol w="853440"/>
                <a:gridCol w="3375176"/>
              </a:tblGrid>
              <a:tr h="62293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不定式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动名词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分词(现在分词、过去分词)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5429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143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5976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充当forget的宾语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充当decide的宾语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3881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充当目的状语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452245"/>
            <a:ext cx="1318260" cy="912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6575" y="1618615"/>
          <a:ext cx="10852150" cy="41916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5837555"/>
                <a:gridCol w="378460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1945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作表语 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多数情况下,动名词作表语可转换为作主语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My work is cleaning the house. =Cleaning the house is my work. 我的工作是打扫房间。</a:t>
                      </a:r>
                    </a:p>
                  </a:txBody>
                  <a:tcPr marL="66675" marR="66675" marT="0" marB="0" anchor="ctr"/>
                </a:tc>
              </a:tr>
              <a:tr h="14484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动名词作定语要位于所修饰的词之前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She is in the reading room. 她在阅览室里。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89280" y="1332230"/>
            <a:ext cx="1105916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— At weekends, my parents often go cycling with me around the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park.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great! But my parents are too busy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operations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spare me any time.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to do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done	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doing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do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55330" y="3451860"/>
            <a:ext cx="50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915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0220" y="13049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(2020•上海普陀区二模)Would you mind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outside for a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moment?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wait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waited	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wait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waiting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(2021•苏州)During our holidays, we should avoid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up at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night and oversleeping in he morning.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stay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stay	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stayed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staying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1265" y="1511300"/>
            <a:ext cx="671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83650" y="4075430"/>
            <a:ext cx="666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250" y="144843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(2021•自贡改编)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Would you mind not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football in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hallway?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Sorry, I won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t.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play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playing	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play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playing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(2021•泸州)A group of elephants in Yunnan Province have trouble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proper living place. We should help them.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found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find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finding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786370" y="166179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564005" y="5504180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98450" y="1456690"/>
            <a:ext cx="1164018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(2021•扬州江都区校级月考)What a waste it is if the paper is thrown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away without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recycle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recycled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recycling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being recycled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(2021•扬州江都区月考)Mr. Wu often spends lots of time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difficult problems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us.  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explain; for	B. explaining; for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explain; to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explaining; to</a:t>
            </a: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228975" y="230822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64700" y="4196715"/>
            <a:ext cx="754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圆角矩形 6">
            <a:hlinkClick r:id="rId7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2131695" y="1209040"/>
            <a:ext cx="153606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分词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27380" y="1174750"/>
            <a:ext cx="1414533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zh-CN" altLang="en-US" sz="2800" b="1" strike="noStrike" noProof="1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 bwMode="auto">
          <a:xfrm rot="16200000">
            <a:off x="2079833" y="1400997"/>
            <a:ext cx="36007" cy="202138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437471" y="2191449"/>
            <a:ext cx="107849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分词的构成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分词有现在分词和过去分词两种。现在分词由“动词+-ing”形式构成;过去分词的基本形式是“动词+-ed”,但也有不规则的形式。现在分词表主动、进行;过去分词表被动、完成。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88709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4609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79811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05765" y="2098040"/>
          <a:ext cx="11464290" cy="45935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3666490"/>
                <a:gridCol w="656780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分词作定语,其逻辑主语就是它所修饰的词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Do you know the boy playing on the playground?你认识在操场上玩耍的男孩吗?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作状语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现在分词的逻辑主语为句子的主语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worker came into the room, carrying a heavy box. 这位工人搬着一个重箱子进入了房间。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作补语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现在分词作补语,被补充说明的宾语或主语是它的逻辑主语(即主动关系)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I saw the boy dancing when I passed by. 当我经过的时候,我看到这个男孩在跳舞。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7" name="TextBox 2"/>
          <p:cNvSpPr txBox="1"/>
          <p:nvPr/>
        </p:nvSpPr>
        <p:spPr>
          <a:xfrm>
            <a:off x="369526" y="139515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现在分词的句法功能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0545" y="2195830"/>
          <a:ext cx="11089640" cy="33940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5226050"/>
                <a:gridCol w="463359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作状语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分词或分词短语作状语时,可表示时间、伴随、原因、结果、让步、条件等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teacher came in, followed by some students. 老师进来了,后面跟着一些学生。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表示被动或完成,单个分词置于所修饰词前,分词短语则后置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is an unexpected visitor. 他是个不速之客。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7" name="TextBox 2"/>
          <p:cNvSpPr txBox="1"/>
          <p:nvPr/>
        </p:nvSpPr>
        <p:spPr>
          <a:xfrm>
            <a:off x="405721" y="1395159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过去分词的句法功能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2285" y="1989455"/>
          <a:ext cx="10977245" cy="33940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9995"/>
                <a:gridCol w="5226050"/>
                <a:gridCol w="452120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功能	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知识拓展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作表语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现在分词表示主语的性质、特征;过去分词表示某种状态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girl was excited about the news. 这个女孩对这则消息感到兴奋。</a:t>
                      </a:r>
                    </a:p>
                  </a:txBody>
                  <a:tcPr marL="66675" marR="66675" marT="0" marB="0" anchor="ctr"/>
                </a:tc>
              </a:tr>
              <a:tr h="11995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作补语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过去分词作补语,被补充说明的宾语或主语是它的逻辑宾语(即被动关系)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My mom wants to have her hair cut. 我妈妈想把头发剪了。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250" y="144843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(2021•成都改编)It is hard for people to move forward with a strong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hard.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blown　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blowing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blow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blew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(2021•扬州一模)When I was young I liked to listen to the radio,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my favourite song.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wait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waited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waiting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so that wait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418715" y="2310130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6860" y="4856480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651000"/>
            <a:ext cx="115347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(2014•河北) Don’t forget ________ thanks when other people help you.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accept		B. to accept		 C. say　　		D. to say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(2013•河北) The children decide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their schoolyard this Friday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afternoon.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clean　　　 B. to clean  		  C. cleaning	D. cleaned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92065" y="25082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27115" y="37852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603250" y="144843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(2021•成都模拟改编)The girl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the next room is my best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friend Ann.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dancing　　	B. danced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dances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dance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(2021•宁波模拟)The war between the government and the activists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has lasted for 18 months,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nearly 30,000 people dead.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leave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leaving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left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having left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925820" y="166306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323205" y="4867910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885" y="144843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(2021•包头模拟)Mrs. White showed her students some old maps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the library.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borrow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be borrowed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borrowed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borrowing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(2021•胶州一模)She left the lights on overnight and in the morning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she couldn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get the car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to start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starting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started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starts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10360" y="229933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40630" y="485584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2600" y="1448435"/>
            <a:ext cx="113538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(2021•徐州二模)When Lily opened the door, she found her little cat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bed.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lay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to lie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lied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lying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(2021•齐齐哈尔克东县模拟)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 you watched the movie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Hi, Mom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(《你好,李焕英》)?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Yes, it is about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daughter loves her mother.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calling; how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calls; how many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called; how much　　	D. called; how many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17320" y="2298065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539095" y="3573780"/>
            <a:ext cx="649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(2021•石家庄28中一模)Our teacher asks us not to forget ________ the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lights when we leave.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turning off 		B. turning down	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to turn off		D. to turn down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(2021•石家庄28中二模)The boy is often made ________ his homework  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again because of his mistakes.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do	B. doing	C. to do	D. done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54260" y="16541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16595" y="42056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740" y="1361440"/>
            <a:ext cx="112255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(2021•衡水一模)People are supposed ________ hands when they meet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for the first time in America.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shaking	B. to shake		C. shake		D. shook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(2021•河北省中考全真模拟一)I saw Paul ________ his old car when I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passed his house.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repairs	B. repairing	C. repaired		D. to repair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45630" y="1574165"/>
            <a:ext cx="58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27925" y="3470910"/>
            <a:ext cx="53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7335" y="1373505"/>
            <a:ext cx="117094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(2021•河北省中考名师押题卷二)The little girl kept ________ the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house, because she wanted to keep it ________.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cleaning; clean	B. cleaning; cleaning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clean; clean		D. clean; cleaning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(2021•邯郸育华中学二模)— What about ________ some beef dumplings?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That ________ good.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making; looks	B. make; smells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C. to make; sounds	D. making; sounds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60615" y="4152265"/>
            <a:ext cx="58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75725" y="15786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5090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25" y="1312545"/>
            <a:ext cx="114363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(2021•保定竞秀区二模) — Why not ________ the music club?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That’s not a good choice. I can’t sing or dance.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join		B. to join		C. joining		D. joined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(2021•邯郸永安中学二模)— It’s a bit cold. Would you mind my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 all the windows?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Do as you like,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close		B. will close		C. closing		D. to close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59230" y="4081145"/>
            <a:ext cx="64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13575" y="15246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专题十一 非谓语动词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346200"/>
            <a:ext cx="11321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(2021•石家庄新华区一模)Take it easy, keep ________ (work) hard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and you will do it well next time.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(2021•唐山滦州一模)So young people should learn how ___________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(become) strong mentally.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(2021•河北九地市联考一模)It was time __________ (hand) in papers.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(2021•承德平泉一模)It is easy ________ (be) a friend when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everything is going great.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38640" y="3449955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 become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06360" y="2118995"/>
            <a:ext cx="1599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31355" y="4721860"/>
            <a:ext cx="1769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 hand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13095" y="5376545"/>
            <a:ext cx="1245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 be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3" grpId="0"/>
      <p:bldP spid="3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2*408"/>
  <p:tag name="TABLE_ENDDRAG_RECT" val="23*106*902*4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6*264"/>
  <p:tag name="TABLE_ENDDRAG_RECT" val="50*177*856*26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907*370"/>
  <p:tag name="TABLE_ENDDRAG_RECT" val="28*126*907*3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9*388"/>
  <p:tag name="TABLE_ENDDRAG_RECT" val="46*117*859*38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242"/>
  <p:tag name="TABLE_ENDDRAG_RECT" val="35*114*899*24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0*301"/>
  <p:tag name="TABLE_ENDDRAG_RECT" val="41*133*870*30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406"/>
  <p:tag name="TABLE_ENDDRAG_RECT" val="35*139*899*40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135"/>
  <p:tag name="TABLE_ENDDRAG_RECT" val="42*344*899*13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135"/>
  <p:tag name="TABLE_ENDDRAG_RECT" val="42*344*899*13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4*310"/>
  <p:tag name="TABLE_ENDDRAG_RECT" val="42*127*854*3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135"/>
  <p:tag name="TABLE_ENDDRAG_RECT" val="42*344*899*13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135"/>
  <p:tag name="TABLE_ENDDRAG_RECT" val="42*344*899*13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99*135"/>
  <p:tag name="TABLE_ENDDRAG_RECT" val="42*344*899*13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2902</Words>
  <Application>WPS 演示</Application>
  <PresentationFormat>自定义</PresentationFormat>
  <Paragraphs>539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475</cp:revision>
  <dcterms:created xsi:type="dcterms:W3CDTF">2020-07-19T08:35:00Z</dcterms:created>
  <dcterms:modified xsi:type="dcterms:W3CDTF">2022-02-26T03:06:59Z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