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1" r:id="rId6"/>
    <p:sldId id="263" r:id="rId7"/>
    <p:sldId id="265" r:id="rId8"/>
    <p:sldId id="266" r:id="rId9"/>
    <p:sldId id="267" r:id="rId10"/>
    <p:sldId id="269" r:id="rId11"/>
    <p:sldId id="270" r:id="rId12"/>
    <p:sldId id="273" r:id="rId13"/>
    <p:sldId id="275" r:id="rId14"/>
    <p:sldId id="277" r:id="rId15"/>
    <p:sldId id="279" r:id="rId16"/>
    <p:sldId id="281" r:id="rId17"/>
    <p:sldId id="285" r:id="rId18"/>
    <p:sldId id="286" r:id="rId19"/>
    <p:sldId id="288" r:id="rId20"/>
    <p:sldId id="291" r:id="rId21"/>
    <p:sldId id="293" r:id="rId22"/>
    <p:sldId id="294" r:id="rId23"/>
    <p:sldId id="296" r:id="rId24"/>
    <p:sldId id="298" r:id="rId25"/>
    <p:sldId id="300" r:id="rId26"/>
    <p:sldId id="301" r:id="rId27"/>
    <p:sldId id="302" r:id="rId28"/>
    <p:sldId id="272" r:id="rId29"/>
    <p:sldId id="308" r:id="rId30"/>
    <p:sldId id="309" r:id="rId31"/>
    <p:sldId id="310" r:id="rId32"/>
    <p:sldId id="311" r:id="rId33"/>
    <p:sldId id="312" r:id="rId34"/>
    <p:sldId id="268" r:id="rId35"/>
    <p:sldId id="271" r:id="rId36"/>
    <p:sldId id="274" r:id="rId37"/>
    <p:sldId id="276" r:id="rId38"/>
    <p:sldId id="278" r:id="rId39"/>
    <p:sldId id="280" r:id="rId40"/>
    <p:sldId id="283" r:id="rId41"/>
    <p:sldId id="284" r:id="rId42"/>
    <p:sldId id="287" r:id="rId43"/>
    <p:sldId id="289" r:id="rId44"/>
    <p:sldId id="292" r:id="rId45"/>
    <p:sldId id="295" r:id="rId46"/>
    <p:sldId id="299" r:id="rId47"/>
    <p:sldId id="306" r:id="rId48"/>
    <p:sldId id="307" r:id="rId49"/>
    <p:sldId id="303" r:id="rId50"/>
    <p:sldId id="304" r:id="rId51"/>
    <p:sldId id="282" r:id="rId5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9" autoAdjust="0"/>
    <p:restoredTop sz="94660"/>
  </p:normalViewPr>
  <p:slideViewPr>
    <p:cSldViewPr snapToGrid="0">
      <p:cViewPr varScale="1">
        <p:scale>
          <a:sx n="66" d="100"/>
          <a:sy n="66" d="100"/>
        </p:scale>
        <p:origin x="62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743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526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35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40.xml"/><Relationship Id="rId4" Type="http://schemas.openxmlformats.org/officeDocument/2006/relationships/slide" Target="slide5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28.xml"/><Relationship Id="rId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slide" Target="slide49.xml"/><Relationship Id="rId4" Type="http://schemas.openxmlformats.org/officeDocument/2006/relationships/slide" Target="slide4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2.jpe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第一部分  教材知识梳理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七年级上册  </a:t>
            </a:r>
            <a:r>
              <a:rPr lang="en-US" altLang="zh-CN" sz="4800" dirty="0" smtClean="0">
                <a:solidFill>
                  <a:srgbClr val="2A85C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1~4</a:t>
            </a:r>
            <a:endParaRPr lang="zh-CN" altLang="en-US" sz="4800" dirty="0">
              <a:solidFill>
                <a:srgbClr val="2A85C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00224" y="1615436"/>
            <a:ext cx="1126664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实义动词在一般现在时的肯定句、疑问句、否定句的构成和基本用法（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在一般现在时的肯定句中，实义动词用动词原形。若主语是第三人称单数，实义动词后需加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-s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work in a factory.        He works in a factory.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一般现在时的疑问句需借助助动词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，助动词放在句首。若主语是第三人称单数，则助动词用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，且实义动词用原形。肯定回答为“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，主语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助动词”，否定回答为“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，主语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助动词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+not”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—Do you work in a factory?    —Yes, I (we) do./No, I (we) don’t.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—Does he work in a factory?    —Yes, he does./No, he doesn’t.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57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3274" y="2045097"/>
            <a:ext cx="113657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在一般现在时的否定句中，需借助助动词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don’t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。助动词放在主语的后面、实义动词之前。如果主语是第三人称单数，则助动词用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doesn’t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，其后跟实义动词原形。例如：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don’t work in a factory.        He doesn’t work in a factory.</a:t>
            </a: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注意：在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一般疑问句的答语中应遵循这样的规律，前面有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yes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，后面无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not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；前面有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no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，后面要有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not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33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0506" y="1604419"/>
            <a:ext cx="1131432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enjoy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enioy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为“喜欢某物”。例如：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enjoy the TV play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enjoy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为“喜欢做某事”。例如：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Tony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enjoys reading books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enjoy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oneself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意为“过得愉快，玩得高兴”，相当于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a good time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enjoyed myself very much at the party.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215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0506" y="1780687"/>
            <a:ext cx="112991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What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about…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？句型（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？句型意为“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怎么样？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/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好吗？”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相当于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或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like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…?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句型，用于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征求对方的意见、看法或向对方提出建议。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此处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about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介词，后跟名词、代词或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形式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 to eat an apple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What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 you?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602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2540" y="1813738"/>
            <a:ext cx="112770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人称代词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主格和宾格的用法（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详见“语法专项复习”部分 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询问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日期的句型（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询问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日期用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the date today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？句型，相当于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date is it today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询问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星期用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the day today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？句型，相当于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day is it today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070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8472" y="1681534"/>
            <a:ext cx="113211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front of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front of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front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front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均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为介词词组，都表示“在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的前面”。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front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表达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的是在某个物体的外部的前面，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front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的是在某个物体的内部的前面。例如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in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front of the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classroom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为“在教室外的前面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”。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in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front of the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classroom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为“在教室里的前部”。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026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8926" y="1450177"/>
            <a:ext cx="7679322" cy="520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little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865685"/>
              </p:ext>
            </p:extLst>
          </p:nvPr>
        </p:nvGraphicFramePr>
        <p:xfrm>
          <a:off x="677652" y="2053279"/>
          <a:ext cx="10836689" cy="3886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7933"/>
                <a:gridCol w="4396116"/>
                <a:gridCol w="451264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易混词（组）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词义及用法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例句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little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意为“很少，几乎没有”，表示否定，修饰不可数名词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There is little milk in the fridge.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 little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意为“一些，少量”，表示肯定，修饰不可数名词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There is still a little water in the bottle.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few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意为“很少，几乎没有”，表示否定，修饰可数名词，后接可数名词复数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rain is too heavy. There are few</a:t>
                      </a:r>
                      <a:r>
                        <a:rPr lang="en-US" altLang="zh-CN" sz="20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people in the street.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 few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意为“一些，几个”，表示肯定，修饰可数名词，后接可数名词复数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There are a few books on the shelf.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9088915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知识拓展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405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0506" y="1620936"/>
            <a:ext cx="1129912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some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any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均有“一些”的含义，既可修饰可数名词，又可修饰不可数名词。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常用于肯定句中，而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常用于否定句和疑问句中。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）修饰可数名词。例如：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want some apples.     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I don’t want any apples.            Do you want any apples? 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）修饰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不可数名词。例如：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some tea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here.    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 have any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tea.            Do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have any tea?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06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0960" y="1819242"/>
            <a:ext cx="1130387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表示建议、反问、请求的疑问句中，或期望得到肯定回答时，一般用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请求、邀请。例如：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like some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coffee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希望得到肯定回答。例如：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have some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stamps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any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强调作用时，可以用于肯定句中，意为“任何”。例如：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 can answer this question.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554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1523" y="1598904"/>
            <a:ext cx="1128811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1. at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表示某一时间点、某一时刻或年龄等。例如：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She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gets up at six in the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morning.     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 married at the age of 23.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in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泛指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一般意义的上午、下午或晚上，以及月、季节、年等较长的时间。例如：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 TV in the evening.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on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表示星期几、日期或某一具体的上午、下午、晚上。例如：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She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 here on the eighth of May.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570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重点指导航标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必备知识精析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3557" y="1751526"/>
            <a:ext cx="1129228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past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past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表示“几点过几分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分钟数在半小时内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twenty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seven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为“七点二十分（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7:20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）”。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to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表示“差几分到几点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分钟数超过半小时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twenty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seven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为“六点四十分（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6:40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）”。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594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4573" y="1553220"/>
            <a:ext cx="1130330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   would like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would like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为“想要”，其语气比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委婉些。具体用法如下：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客气请求。例如：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I’d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 two sweaters for my daughters.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）常用于有礼貌地提出邀请、请求或建议。例如：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Would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like to come to supper?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）当主语是第一人称时，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would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可与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should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换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用，它们都可以缩写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’d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并且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like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可换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成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I’m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sure he would love to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come.      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like the red one.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35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2541" y="1872713"/>
            <a:ext cx="113473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would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为“想要做某事”，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相当于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want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like to have a cake.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would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sb.to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为“想要某人做某事”，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相当于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want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sb.to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I’d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 you to meet my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parents, too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918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9658" y="1604415"/>
            <a:ext cx="74804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常见频度副词（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频度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副词的频率大小如下图：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7825" y="2737711"/>
            <a:ext cx="7429563" cy="2267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17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·23·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430134"/>
              </p:ext>
            </p:extLst>
          </p:nvPr>
        </p:nvGraphicFramePr>
        <p:xfrm>
          <a:off x="495762" y="1667264"/>
          <a:ext cx="11226186" cy="3982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97228"/>
                <a:gridCol w="1871723"/>
                <a:gridCol w="7357235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频度副词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含义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用法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always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总是，永远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语气最强，指“在任何时候，没有例外”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usually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通常，习惯于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很少有例外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often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往往，经常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侧重动作发生的次数，具有经常性，具体时间意味不强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2787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sometimes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有时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表示动作偶尔发生</a:t>
                      </a:r>
                      <a:endParaRPr lang="en-US" altLang="zh-CN" sz="20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4892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seldom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很少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表示动作很少发生</a:t>
                      </a:r>
                      <a:endParaRPr lang="en-US" altLang="zh-CN" sz="20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4892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hardly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几乎不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常和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ever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连用表示强调。在反意疑问句中，疑问部分用肯定形式</a:t>
                      </a:r>
                      <a:endParaRPr lang="en-US" altLang="zh-CN" sz="20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4892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never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从不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频率为零</a:t>
                      </a:r>
                      <a:endParaRPr lang="en-US" altLang="zh-CN" sz="2000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895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9871" y="1487118"/>
            <a:ext cx="1135294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与学校生活（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话题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点拨。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高频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写作话题为“学校与学校生活”。主要介绍、回顾或展望丰富多彩的校园活动或课外活动等内容。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技巧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指导。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通常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从以下几个方面进行设题：介绍、回顾或展望自己在学校的学习生活，介绍丰富多彩的学校体育运动及课外活动，介绍学校的安全教育情况，介绍学校的校纪校规等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。写作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，可以以日常校园生活内容为重点来进行描述、发表观点及阐述个人见解。体裁多为记叙文，人称也多选用第一人称。时态可根据具体情况而定，介绍性的内容用一般现在时，回顾性的内容用一般过去时，展望性的内容可用一般将来时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87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1437" y="1689014"/>
            <a:ext cx="1107251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佳句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集合。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my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honour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introduce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School is a place where we can learn and do many meaningful things.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enjoy my school life because there are many kinds of activities.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difficult but interesting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like…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more, we can do other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colourful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activities, such as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3600"/>
              </a:lnSpc>
            </a:pP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46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0967" y="1703487"/>
            <a:ext cx="111457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in all, I like my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colourful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activities.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order to enrich our school life, our school decides to give us more free time.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love my school and all my teachers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never forget my three years’ school life.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my opinion, no matter what reasons we have, we can all get a lot from sports.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everyone makes a contribution to our school, it will be more beautiful.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18341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动作按钮: 后退或前一项 12">
            <a:hlinkClick r:id="rId6" action="ppaction://hlinksldjump" highlightClick="1"/>
          </p:cNvPr>
          <p:cNvSpPr/>
          <p:nvPr/>
        </p:nvSpPr>
        <p:spPr>
          <a:xfrm>
            <a:off x="11468657" y="5547946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2241868"/>
            <a:ext cx="10291257" cy="4272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Who teaches ______ Chinese?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your          B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         C.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D. yourself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Reading books can give us much pleasure. Let’s go to the ______.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library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B. cinema         C. museum          D. concert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—______ do you go to the reading room?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—Twice a week.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 soon           B. How far           C. How long            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How often</a:t>
            </a:r>
            <a:endParaRPr lang="zh-CN" altLang="en-US" sz="2200" dirty="0"/>
          </a:p>
          <a:p>
            <a:pPr>
              <a:lnSpc>
                <a:spcPts val="3800"/>
              </a:lnSpc>
            </a:pP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4079" y="2771205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3251" y="3690963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3251" y="4595037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29125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There isn’t ______ tea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like ______ juice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any; some        B. some;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any        C. any; any        D. some;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often play football after school?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—______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Yes,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B. No,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not.        C. Yes,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D. No,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My father ______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music on the sofa after supper.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enjoys listening      B. likes listen      C. likes      D. enjoys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listen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PE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lessons ______ Tuesday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Friday.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in        B. on        C. at        D. \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5846" y="168690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5846" y="2608299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5845" y="397174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5845" y="4898274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232" y="2575605"/>
            <a:ext cx="11902682" cy="305188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6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29125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still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 ______ orange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juice in the fridge.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any          B. some          C. few          D.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few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do you go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school, Betty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 ______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By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foot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B. On bus.        C. On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foot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D. On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bike.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think fast food is good for 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health, so I ______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hamburgers.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seldom          B. always          C. usually          D. often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570" y="1685304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7570" y="2598513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7570" y="3976633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82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29125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二、单词拼写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根据括号内所给的中文提示，正确拼写单词。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basketball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比赛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 year.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hope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__________ 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梦想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come true.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Reading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help us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学习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lot about the world.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Kate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often shops with her mother at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周末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Yao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Ming is a basketball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运动员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22430" y="2598513"/>
            <a:ext cx="9612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match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79784" y="3064569"/>
            <a:ext cx="9612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dream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16215" y="3522727"/>
            <a:ext cx="9612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86750" y="3977060"/>
            <a:ext cx="1418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weekends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67553" y="4396224"/>
            <a:ext cx="10199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47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29125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三、词形变换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根据句意，用括号中所给单词的正确形式填空。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mother likes travelling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been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Guilin __________(two)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Miss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 is very nice 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wears __________(glass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friend Simon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loves __________(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read).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report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these __________(hero).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the pride of our country.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Look!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woman over there is our teacher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 teaches __________(we)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7968" y="2586790"/>
            <a:ext cx="9847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twice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59565" y="3029400"/>
            <a:ext cx="13364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glasses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63106" y="3487558"/>
            <a:ext cx="11957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598984" y="3980885"/>
            <a:ext cx="9847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heroes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88922" y="4423495"/>
            <a:ext cx="9847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1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2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2031" y="1304028"/>
            <a:ext cx="11066585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四、选词填空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根据短文内容，从方框中选择恰当的单词填空，每词限用一次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name is Sandy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usually __________ up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six twenty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 __________ 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six forty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 to school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__________ o’clock. And my __________ begin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eight o’clock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__________ four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classes in the morning and two in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lunch at school at about twelve o’clock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often __________ basketball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four on the playground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about five thirty in the afternoon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mother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food for me in the evening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After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supper I do my homework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nine o’clock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my day.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65228" y="2299480"/>
            <a:ext cx="4900247" cy="8792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breakfast    classes    play    home    get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afternoon    seven    have    cooks    bed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29203" y="3154931"/>
            <a:ext cx="7151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66035" y="3186007"/>
            <a:ext cx="14067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breakfast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83726" y="3650461"/>
            <a:ext cx="1160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30311" y="3648923"/>
            <a:ext cx="1160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86003" y="4103256"/>
            <a:ext cx="8323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75786" y="4103255"/>
            <a:ext cx="14302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59417" y="4534142"/>
            <a:ext cx="1160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842848" y="5031658"/>
            <a:ext cx="1160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054426" y="5032219"/>
            <a:ext cx="1160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17287" y="5491626"/>
            <a:ext cx="11605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动作按钮: 后退或前一项 18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79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7" grpId="0"/>
      <p:bldP spid="18" grpId="0"/>
      <p:bldP spid="2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4122" y="1428147"/>
            <a:ext cx="9063266" cy="4965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动词的用法（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zh-CN" altLang="en-US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91517" y="2128575"/>
            <a:ext cx="10163359" cy="375385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6218" y="2529206"/>
            <a:ext cx="88937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Simon and Li Hua ______ in China.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         B. is           C. am          D. be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—______ the boy Jack’s brother?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—Yes, he ______.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Are; is           B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Is;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          C. Is; am          D. Are; are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14922" y="2998438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14922" y="3907626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动作按钮: 后退或前一项 5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8019" y="1439164"/>
            <a:ext cx="11754052" cy="4965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实义动词在一般现在时的肯定句、疑问句、否定句的构成和基本用法（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zh-CN" altLang="en-US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69484" y="2113624"/>
            <a:ext cx="10190603" cy="391960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23050" y="2435266"/>
            <a:ext cx="950013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I am a farmer. Kitty 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worker.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I have long hair. But Sandy ________ (have)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short hair.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Mike ________ (love) swimming. But he doesn’t ________ (swim)  in the afternoon.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—________  you often ________ (watch) TV on Sundays?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—Yes, I ________ (do).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00882" y="2895518"/>
            <a:ext cx="5863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83855" y="3343285"/>
            <a:ext cx="6403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17627" y="3808428"/>
            <a:ext cx="10010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04628" y="3809243"/>
            <a:ext cx="8351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89518" y="4734834"/>
            <a:ext cx="6474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20215" y="4723817"/>
            <a:ext cx="10010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07123" y="5170573"/>
            <a:ext cx="5939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0" name="动作按钮: 后退或前一项 19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5590" y="1504748"/>
            <a:ext cx="1125924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10089" y="2236423"/>
            <a:ext cx="10234226" cy="345929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81435" y="2713995"/>
            <a:ext cx="785149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I ______ swimming. And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play       B. play to          C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enjoy          D. enjoy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We ______ ourselves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during our trip to Sichuan.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looked 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enjoyed         C. made        D. played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64327" y="3175594"/>
            <a:ext cx="4643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164327" y="4091728"/>
            <a:ext cx="4643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29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0505" y="1526782"/>
            <a:ext cx="1164251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about…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？句型（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19369" y="2165938"/>
            <a:ext cx="10324946" cy="391960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551015" y="2482515"/>
            <a:ext cx="878281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watching the movie together?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What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about        B. What time      C. How long       D.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about ______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park, Andy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Sounds great.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going         B. go        C. goes        D.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3983" y="2952655"/>
            <a:ext cx="4692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153983" y="4302459"/>
            <a:ext cx="4692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71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8471" y="1405595"/>
            <a:ext cx="1136940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询问日期的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句型（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69483" y="2044751"/>
            <a:ext cx="10274832" cy="391960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76264" y="2324965"/>
            <a:ext cx="588300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+mn-ea"/>
              </a:rPr>
              <a:t>小试</a:t>
            </a:r>
            <a:r>
              <a:rPr lang="zh-CN" altLang="en-US" sz="2200" b="1" dirty="0" smtClean="0">
                <a:latin typeface="+mn-ea"/>
              </a:rPr>
              <a:t>牛刀</a:t>
            </a:r>
            <a:endParaRPr lang="en-US" altLang="zh-CN" sz="2200" b="1" dirty="0" smtClean="0">
              <a:latin typeface="+mn-ea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—What’s the ________ today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July 5th.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________ yesterday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was Monday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3437266" y="2995481"/>
            <a:ext cx="3260992" cy="50677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date        day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3363" y="3705357"/>
            <a:ext cx="884573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34721" y="4584471"/>
            <a:ext cx="793215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57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0505" y="1405595"/>
            <a:ext cx="1132534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front of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front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80500" y="2044751"/>
            <a:ext cx="10263815" cy="391960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51596" y="2320176"/>
            <a:ext cx="876802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+mn-ea"/>
              </a:rPr>
              <a:t>小试</a:t>
            </a:r>
            <a:r>
              <a:rPr lang="zh-CN" altLang="en-US" sz="2200" b="1" dirty="0" smtClean="0">
                <a:latin typeface="+mn-ea"/>
              </a:rPr>
              <a:t>牛刀</a:t>
            </a:r>
            <a:endParaRPr lang="en-US" altLang="zh-CN" sz="2200" b="1" dirty="0" smtClean="0">
              <a:latin typeface="+mn-ea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bus stop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________________ our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house.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big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tree ________________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house.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blackboard ________________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classroom.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tree ________________ classroom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________________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theatre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3379464" y="2770560"/>
            <a:ext cx="4485224" cy="441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front of        in the front of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33098" y="3238707"/>
            <a:ext cx="15710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front of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428919" y="3700758"/>
            <a:ext cx="15710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front of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062066" y="4609925"/>
            <a:ext cx="15710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front of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727756" y="4150956"/>
            <a:ext cx="19699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front of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57588" y="5067938"/>
            <a:ext cx="19699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front of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动作按钮: 后退或前一项 14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02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9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43407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07101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重点指导航标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075" y="2223440"/>
            <a:ext cx="412686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一、重点词汇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read—__________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（名词）                             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dance—__________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（名词）                                              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glass—__________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（复数形式）                      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38252" y="2843388"/>
            <a:ext cx="496844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play—__________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（名词，表示人）                 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hero—__________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（复数形式）                       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match—__________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（复数形式）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695965" y="3587658"/>
            <a:ext cx="11673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89861" y="4205893"/>
            <a:ext cx="11309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dancing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33496" y="4817287"/>
            <a:ext cx="11322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glasses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02868" y="3603054"/>
            <a:ext cx="10038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57950" y="4252791"/>
            <a:ext cx="9928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heroes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85866" y="4872897"/>
            <a:ext cx="11623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matches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/>
      <p:bldP spid="17" grpId="0"/>
      <p:bldP spid="1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2539" y="1515765"/>
            <a:ext cx="1133635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little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few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56531" y="2154922"/>
            <a:ext cx="10287783" cy="388232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38533" y="2430695"/>
            <a:ext cx="912719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Hurry up! Or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will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 ______ time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dinner.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 few        B. few        C. a little        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has ______ friends,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feels lonely.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 few        B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few         C. a little       D. little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nothing in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fridge,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going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buy ______ bananas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few</a:t>
            </a:r>
            <a:r>
              <a:rPr lang="zh-CN" altLang="en-US" sz="2200" dirty="0" smtClean="0"/>
              <a:t> 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few         C. a little       D. little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97533" y="2908966"/>
            <a:ext cx="4462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97532" y="3824272"/>
            <a:ext cx="4462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97532" y="4723577"/>
            <a:ext cx="4462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71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7107" y="1537799"/>
            <a:ext cx="1141484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82335" y="1901531"/>
            <a:ext cx="10261979" cy="35297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07473" y="2222969"/>
            <a:ext cx="682127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you speak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Spanish?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—Yes, but only 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 few          B. few  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little          D. little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need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buy ______ notebooks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new term.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 little        B. little        C. few         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 few</a:t>
            </a:r>
          </a:p>
          <a:p>
            <a:pPr>
              <a:lnSpc>
                <a:spcPts val="3600"/>
              </a:lnSpc>
            </a:pP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17057" y="2690969"/>
            <a:ext cx="451691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17057" y="4061142"/>
            <a:ext cx="451691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11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1523" y="1537799"/>
            <a:ext cx="1136940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91517" y="2225408"/>
            <a:ext cx="10201620" cy="364940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20330" y="2373343"/>
            <a:ext cx="971687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+mn-ea"/>
              </a:rPr>
              <a:t>小试</a:t>
            </a:r>
            <a:r>
              <a:rPr lang="zh-CN" altLang="en-US" sz="2200" b="1" dirty="0" smtClean="0">
                <a:latin typeface="+mn-ea"/>
              </a:rPr>
              <a:t>牛刀</a:t>
            </a:r>
            <a:endParaRPr lang="en-US" altLang="zh-CN" sz="2200" b="1" dirty="0" smtClean="0">
              <a:latin typeface="+mn-ea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latin typeface="+mn-ea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There are ________ books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table.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Are there ________ boats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river?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milk?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give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There are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tables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room,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aren’t ______ chairs.</a:t>
            </a:r>
          </a:p>
        </p:txBody>
      </p:sp>
      <p:sp>
        <p:nvSpPr>
          <p:cNvPr id="5" name="矩形 4"/>
          <p:cNvSpPr/>
          <p:nvPr/>
        </p:nvSpPr>
        <p:spPr>
          <a:xfrm>
            <a:off x="3737474" y="2842749"/>
            <a:ext cx="2537934" cy="441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      any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9848" y="3292158"/>
            <a:ext cx="87033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41283" y="4202751"/>
            <a:ext cx="87033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36108" y="4664246"/>
            <a:ext cx="87033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302307" y="5121298"/>
            <a:ext cx="87033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62173" y="3726540"/>
            <a:ext cx="7271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93226" y="5088247"/>
            <a:ext cx="7271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动作按钮: 后退或前一项 14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552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8" grpId="0"/>
      <p:bldP spid="21" grpId="0"/>
      <p:bldP spid="11" grpId="0"/>
      <p:bldP spid="2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96090" y="1317459"/>
            <a:ext cx="11458909" cy="465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表示时间的用法（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47450" y="1956615"/>
            <a:ext cx="10256704" cy="424588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23468" y="2004079"/>
            <a:ext cx="9463490" cy="4159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Children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gifts ______ Christmas and ______ birthdays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on; on    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at;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         C. in; in          D. in; on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nothing ______ tomorrow afternoon,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—No,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go to the museum.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zh-CN" altLang="en-US" sz="2200" dirty="0" smtClean="0"/>
              <a:t>    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in          C. out         D. up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 lot of students in our school were born ______ March, 2005.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A. in          B. at         C. on          D. since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He suddenly returned ______ a rainy night.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A. on         B. at         C. in         D.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8875" y="2393559"/>
            <a:ext cx="440675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58875" y="3178707"/>
            <a:ext cx="440675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60979" y="4402693"/>
            <a:ext cx="440675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58875" y="5223280"/>
            <a:ext cx="440675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11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11" grpId="0"/>
      <p:bldP spid="1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9489" y="1405595"/>
            <a:ext cx="11653534" cy="4159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past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表示时间（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2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887976" y="2008697"/>
            <a:ext cx="10747939" cy="419379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2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03536" y="2043683"/>
            <a:ext cx="10132379" cy="4159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6:40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mean it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twenty ______ seven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in         B. at  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D. past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Hurry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be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_____ 8:20.But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 it’s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twenty-three _____ eight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at;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past          B. at; to       C. in; past       D. in;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the time?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6:15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quarter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seven    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a quarter past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six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quarter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six               D.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quarter past seven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66428" y="2452251"/>
            <a:ext cx="39803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66428" y="3663054"/>
            <a:ext cx="398030" cy="466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66428" y="4487642"/>
            <a:ext cx="398030" cy="466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569404" y="5901051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58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4573" y="1471697"/>
            <a:ext cx="1136940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   would like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64155" y="2110853"/>
            <a:ext cx="10184915" cy="390435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24208" y="2186335"/>
            <a:ext cx="833326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小试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—______ some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apples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—No, thanks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like                B. Would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want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Would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like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  D. Do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want to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______ go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the beach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like ______ go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me?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to; \                 B. would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to; to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would like; \                     D. would like; to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71954" y="2658589"/>
            <a:ext cx="4155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71954" y="4492567"/>
            <a:ext cx="4155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34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9489" y="1446691"/>
            <a:ext cx="11424492" cy="4452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辨析常见频度副词（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4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36269" y="2092953"/>
            <a:ext cx="10189920" cy="400742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4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19482" y="2205397"/>
            <a:ext cx="9452473" cy="3749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小试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Sandy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so careful that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she ______ makes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mistakes in her homework.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usually        B. seldom        C. often        D. always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—Miss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Gao is very popular with her students.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______ lively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interesting.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seldom        B. never        C. sometimes        D. always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John sings so well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ever been trained?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—No,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learns all by himself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______ goes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any training class.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usually        B. often        C. never        D. even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71297" y="2618159"/>
            <a:ext cx="48474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71297" y="3417258"/>
            <a:ext cx="48474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4972" y="4630682"/>
            <a:ext cx="48474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70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9047" y="1528883"/>
            <a:ext cx="1140431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学校与学校生活（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185915" y="2167847"/>
            <a:ext cx="10105384" cy="375006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74687" y="2357268"/>
            <a:ext cx="933116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小试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假如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你是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Linda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，请你给你的美国朋友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Sally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写一封信，向她介绍你的学校生活。信中请提到你在学校的饮食、运动、学科以及对学校生活的评价。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写作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提示：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喜欢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鸡肉和蔬菜；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每天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运动两小时，喜欢网球和排球；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喜欢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音乐和数学；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学校生活的评价。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要求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词左右，可以适当发挥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39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9321" y="1405595"/>
            <a:ext cx="11363218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zh-CN" altLang="en-US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843841" y="1432192"/>
            <a:ext cx="10171416" cy="459403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87739" y="1666668"/>
            <a:ext cx="9819936" cy="4159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Dear Sally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Thanks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your letter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study at Hope Middle School now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 tell you something about my school life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________________________________________________________________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Best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wishes,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Linda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79809" y="2849832"/>
            <a:ext cx="9793995" cy="2107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 to eat chicken and vegetables at school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They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good for me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 sports for about two hours every day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 play tennis and volleyball with my friends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They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difficult but interesting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some subjects every day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subjects are Music and </a:t>
            </a:r>
            <a:r>
              <a:rPr lang="en-US" altLang="zh-CN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Music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interesting and </a:t>
            </a:r>
            <a:r>
              <a:rPr lang="en-US" altLang="zh-CN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useful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 life is interesting and </a:t>
            </a:r>
            <a:r>
              <a:rPr lang="en-US" altLang="zh-CN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colourful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 it very much.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动作按钮: 后退或前一项 8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64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9871" y="1634669"/>
            <a:ext cx="1123992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例题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：某英文网站正在举办以“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My School Life”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为主题的征文活动。假设你是李华，请用英语写一篇短文投稿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中必须包括表格中全部内容要点，可适当发挥，参考词汇仅供选择使用；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中不得出现真实的校名和人名；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词数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80—100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，短文的开头已给出，不计入总词数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34823"/>
              </p:ext>
            </p:extLst>
          </p:nvPr>
        </p:nvGraphicFramePr>
        <p:xfrm>
          <a:off x="1712511" y="2751630"/>
          <a:ext cx="8068996" cy="1991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34498"/>
                <a:gridCol w="4034498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内容要点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参考词汇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Subject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English,</a:t>
                      </a:r>
                      <a:r>
                        <a:rPr lang="en-US" altLang="zh-CN" sz="2000" b="1" baseline="0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Science, …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Teachers/ Classmates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kind, helpful, …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Activities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sports, hobbies, …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082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17871" y="1863182"/>
            <a:ext cx="482531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good/ well—_________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（比较级）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—________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（最高级）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take—________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（第三人称单数）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he—________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（宾格）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02453" y="2662554"/>
            <a:ext cx="9458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12620" y="3273025"/>
            <a:ext cx="7034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41961" y="3889946"/>
            <a:ext cx="8351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07752" y="4498085"/>
            <a:ext cx="6514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98677" y="1882432"/>
            <a:ext cx="4877318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wish—________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（第三人称单数）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life—________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（复数形式）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luck—________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（形容词）</a:t>
            </a:r>
          </a:p>
          <a:p>
            <a:endParaRPr lang="zh-CN" altLang="en-US" sz="2200" dirty="0"/>
          </a:p>
        </p:txBody>
      </p:sp>
      <p:sp>
        <p:nvSpPr>
          <p:cNvPr id="15" name="文本框 14"/>
          <p:cNvSpPr txBox="1"/>
          <p:nvPr/>
        </p:nvSpPr>
        <p:spPr>
          <a:xfrm>
            <a:off x="7752190" y="2691429"/>
            <a:ext cx="9731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wishes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18071" y="3288439"/>
            <a:ext cx="7318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4756" y="3859679"/>
            <a:ext cx="8465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33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5" grpId="0"/>
      <p:bldP spid="16" grpId="0"/>
      <p:bldP spid="1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9323" y="1518555"/>
            <a:ext cx="11332394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School Life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I’m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Li Hua from Sunny Hill Middle School in China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I’d 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like to share my school life with you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___________________________________________________________________________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_______________________________________________________________________________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_______________________________________________________________________________</a:t>
            </a:r>
          </a:p>
          <a:p>
            <a:pPr>
              <a:lnSpc>
                <a:spcPts val="3600"/>
              </a:lnSpc>
            </a:pP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9049" y="2863687"/>
            <a:ext cx="11250201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many subjects at school, such as Chinese, English and so on. I focus on Chinese, for I think it is used more and more widely throughout the world. Our teachers are kind and helpful. Whenever I have problems, they are always ready to give me a hand.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School activities are rich and </a:t>
            </a:r>
            <a:r>
              <a:rPr lang="en-US" altLang="zh-CN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colourful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often play basketball with my classmates, which brings me lots of fun. I  like reading as well, so I often spend my free time reading in the school library.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My school life is wonderful and I enjoy it very much.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9" name="动作按钮: 后退或前一项 8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550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6666" y="1599293"/>
            <a:ext cx="110829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知识拓展</a:t>
            </a: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little +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不可数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”相当于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 bit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of +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不可数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名词”。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little +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形容词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”相当于“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bit +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形容词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”。</a:t>
            </a:r>
          </a:p>
        </p:txBody>
      </p:sp>
      <p:sp>
        <p:nvSpPr>
          <p:cNvPr id="6" name="动作按钮: 后退或前一项 5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27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36333" y="1626676"/>
            <a:ext cx="465091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、重点短语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________ 1, Grade 7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七年级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班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________ football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踢足球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be ________ at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擅长于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________ kites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放风筝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3954" y="3043873"/>
            <a:ext cx="8392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65278" y="3616610"/>
            <a:ext cx="7499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47080" y="4216447"/>
            <a:ext cx="7876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54689" y="4819294"/>
            <a:ext cx="5724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04329" y="2224468"/>
            <a:ext cx="529888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________ ________ music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听音乐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________ ________ 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远离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come 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变为现实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成为事实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talk __________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谈论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________ TV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在电视上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51464" y="3033430"/>
            <a:ext cx="9029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021979" y="3033430"/>
            <a:ext cx="5349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76474" y="3603383"/>
            <a:ext cx="5855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62414" y="3593758"/>
            <a:ext cx="9180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038064" y="3592366"/>
            <a:ext cx="9029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50990" y="4254655"/>
            <a:ext cx="9029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09306" y="4841831"/>
            <a:ext cx="132642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about/ of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790278" y="5462058"/>
            <a:ext cx="6319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65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  <p:bldP spid="20" grpId="0"/>
      <p:bldP spid="13" grpId="0"/>
      <p:bldP spid="14" grpId="0"/>
      <p:bldP spid="15" grpId="0"/>
      <p:bldP spid="16" grpId="0"/>
      <p:bldP spid="17" grpId="0"/>
      <p:bldP spid="18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6357" y="1629337"/>
            <a:ext cx="562393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borrow ________  </a:t>
            </a: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从</a:t>
            </a: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借</a:t>
            </a: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……</a:t>
            </a: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do ________ 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做早操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________ a good 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需要好好休息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________ a game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玩游戏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on the ________ 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在开放日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25518" y="2435192"/>
            <a:ext cx="8737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39691" y="2991251"/>
            <a:ext cx="13078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05721" y="2989859"/>
            <a:ext cx="12306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16115" y="3653906"/>
            <a:ext cx="8737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114545" y="3653906"/>
            <a:ext cx="6752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51199" y="4214234"/>
            <a:ext cx="7945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780460" y="4824084"/>
            <a:ext cx="9659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071985" y="4820463"/>
            <a:ext cx="8737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78230" y="1796781"/>
            <a:ext cx="18059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重点指航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79846" y="1629337"/>
            <a:ext cx="573510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on 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步行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________ the 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通话中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________ ________ ________ 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在</a:t>
            </a: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前面</a:t>
            </a:r>
            <a:endParaRPr lang="en-US" altLang="zh-CN" sz="2200" b="1" dirty="0" smtClean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________ 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吃早餐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go 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去散步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48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________ ________ 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迟到</a:t>
            </a:r>
            <a:endParaRPr lang="zh-CN" altLang="en-US" sz="2200" dirty="0"/>
          </a:p>
        </p:txBody>
      </p:sp>
      <p:sp>
        <p:nvSpPr>
          <p:cNvPr id="18" name="文本框 17"/>
          <p:cNvSpPr txBox="1"/>
          <p:nvPr/>
        </p:nvSpPr>
        <p:spPr>
          <a:xfrm>
            <a:off x="7236693" y="2429555"/>
            <a:ext cx="788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956920" y="3013241"/>
            <a:ext cx="6345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376087" y="2991304"/>
            <a:ext cx="10781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35311" y="3660915"/>
            <a:ext cx="5671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017923" y="3654689"/>
            <a:ext cx="8751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front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376561" y="3654689"/>
            <a:ext cx="5275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824950" y="4266635"/>
            <a:ext cx="788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741695" y="4265029"/>
            <a:ext cx="13582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breakfast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994625" y="4835031"/>
            <a:ext cx="11688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989970" y="5488154"/>
            <a:ext cx="5463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093533" y="5484535"/>
            <a:ext cx="7089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336463" y="5489546"/>
            <a:ext cx="5677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动作按钮: 后退或前一项 36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01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  <p:bldP spid="20" grpId="0"/>
      <p:bldP spid="21" grpId="0"/>
      <p:bldP spid="22" grpId="0"/>
      <p:bldP spid="24" grpId="0"/>
      <p:bldP spid="25" grpId="0"/>
      <p:bldP spid="18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279110"/>
            <a:ext cx="1133635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动词的用法（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be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动词常用来描述某人或某事物的性质、状态、特征等。当要表达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“某人或某事物是</a:t>
            </a: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的样子”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时，可以使用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动词。根据句子中不同的人称、数和时间，选择相应的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动词。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动词包括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am, is, are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用于第一人称，紧跟主语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用于第三人称单数形式，紧跟主语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he, she, it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。当主语是第二人称或是表示复数概念的词时，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动词用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am a student.       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He/ She/ It is happy.       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You/ They/ The twins are happy.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60846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92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必备知识精析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2257" y="1791708"/>
            <a:ext cx="1134375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肯定式的缩写形式：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am=I’m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is=he’s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they are=they’re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she is=she’s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are=we’re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is=it’s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含有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动词的句子的否定式是在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am, is, are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后面加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am not a student.                He/ She is not a student.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It is not a cat.                We are not in Class 2.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否定式的缩写形式：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not=isn’t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not=aren’t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动词的用法口诀：我用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，你用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连着他、她、它；单数名词用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，复数名词全用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。变疑问，往前提，句末问号莫丢弃。变否定，更容易，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莫忘记。疑问否定任你变，句首大写莫迟疑。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172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1267</TotalTime>
  <Words>4695</Words>
  <Application>Microsoft Office PowerPoint</Application>
  <PresentationFormat>宽屏</PresentationFormat>
  <Paragraphs>663</Paragraphs>
  <Slides>51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0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115</cp:revision>
  <dcterms:created xsi:type="dcterms:W3CDTF">2021-01-09T07:33:53Z</dcterms:created>
  <dcterms:modified xsi:type="dcterms:W3CDTF">2021-01-30T07:15:51Z</dcterms:modified>
</cp:coreProperties>
</file>