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slides/slide4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79"/>
  </p:notesMasterIdLst>
  <p:handoutMasterIdLst>
    <p:handoutMasterId r:id="rId80"/>
  </p:handoutMasterIdLst>
  <p:sldIdLst>
    <p:sldId id="277" r:id="rId4"/>
    <p:sldId id="293" r:id="rId5"/>
    <p:sldId id="771" r:id="rId6"/>
    <p:sldId id="1006" r:id="rId7"/>
    <p:sldId id="1007" r:id="rId8"/>
    <p:sldId id="1079" r:id="rId9"/>
    <p:sldId id="1080" r:id="rId10"/>
    <p:sldId id="296" r:id="rId11"/>
    <p:sldId id="400" r:id="rId12"/>
    <p:sldId id="485" r:id="rId13"/>
    <p:sldId id="486" r:id="rId14"/>
    <p:sldId id="297" r:id="rId15"/>
    <p:sldId id="488" r:id="rId16"/>
    <p:sldId id="1157" r:id="rId17"/>
    <p:sldId id="358" r:id="rId18"/>
    <p:sldId id="417" r:id="rId19"/>
    <p:sldId id="327" r:id="rId20"/>
    <p:sldId id="885" r:id="rId21"/>
    <p:sldId id="942" r:id="rId22"/>
    <p:sldId id="943" r:id="rId23"/>
    <p:sldId id="1081" r:id="rId24"/>
    <p:sldId id="1082" r:id="rId25"/>
    <p:sldId id="1083" r:id="rId26"/>
    <p:sldId id="888" r:id="rId27"/>
    <p:sldId id="889" r:id="rId28"/>
    <p:sldId id="890" r:id="rId29"/>
    <p:sldId id="891" r:id="rId30"/>
    <p:sldId id="892" r:id="rId31"/>
    <p:sldId id="893" r:id="rId32"/>
    <p:sldId id="894" r:id="rId33"/>
    <p:sldId id="1084" r:id="rId34"/>
    <p:sldId id="1085" r:id="rId35"/>
    <p:sldId id="1086" r:id="rId36"/>
    <p:sldId id="328" r:id="rId37"/>
    <p:sldId id="342" r:id="rId38"/>
    <p:sldId id="944" r:id="rId39"/>
    <p:sldId id="945" r:id="rId40"/>
    <p:sldId id="946" r:id="rId41"/>
    <p:sldId id="947" r:id="rId42"/>
    <p:sldId id="948" r:id="rId43"/>
    <p:sldId id="1087" r:id="rId44"/>
    <p:sldId id="1088" r:id="rId45"/>
    <p:sldId id="1089" r:id="rId46"/>
    <p:sldId id="1090" r:id="rId47"/>
    <p:sldId id="1158" r:id="rId48"/>
    <p:sldId id="895" r:id="rId49"/>
    <p:sldId id="653" r:id="rId50"/>
    <p:sldId id="654" r:id="rId51"/>
    <p:sldId id="832" r:id="rId52"/>
    <p:sldId id="949" r:id="rId53"/>
    <p:sldId id="950" r:id="rId54"/>
    <p:sldId id="951" r:id="rId55"/>
    <p:sldId id="952" r:id="rId56"/>
    <p:sldId id="953" r:id="rId57"/>
    <p:sldId id="1091" r:id="rId58"/>
    <p:sldId id="346" r:id="rId59"/>
    <p:sldId id="655" r:id="rId60"/>
    <p:sldId id="954" r:id="rId61"/>
    <p:sldId id="421" r:id="rId62"/>
    <p:sldId id="656" r:id="rId63"/>
    <p:sldId id="957" r:id="rId64"/>
    <p:sldId id="941" r:id="rId65"/>
    <p:sldId id="962" r:id="rId66"/>
    <p:sldId id="963" r:id="rId67"/>
    <p:sldId id="964" r:id="rId68"/>
    <p:sldId id="965" r:id="rId69"/>
    <p:sldId id="991" r:id="rId70"/>
    <p:sldId id="992" r:id="rId71"/>
    <p:sldId id="995" r:id="rId72"/>
    <p:sldId id="996" r:id="rId73"/>
    <p:sldId id="997" r:id="rId74"/>
    <p:sldId id="998" r:id="rId75"/>
    <p:sldId id="999" r:id="rId76"/>
    <p:sldId id="1000" r:id="rId77"/>
    <p:sldId id="1001" r:id="rId7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302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1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8.xml"/><Relationship Id="rId5" Type="http://schemas.openxmlformats.org/officeDocument/2006/relationships/tags" Target="../tags/tag5.xml"/><Relationship Id="rId10" Type="http://schemas.openxmlformats.org/officeDocument/2006/relationships/slide" Target="slide2.xml"/><Relationship Id="rId4" Type="http://schemas.openxmlformats.org/officeDocument/2006/relationships/tags" Target="../tags/tag4.xml"/><Relationship Id="rId9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6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slide" Target="slide56.xml"/><Relationship Id="rId5" Type="http://schemas.openxmlformats.org/officeDocument/2006/relationships/slide" Target="slide3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tags" Target="../tags/tag30.xml"/><Relationship Id="rId7" Type="http://schemas.openxmlformats.org/officeDocument/2006/relationships/slide" Target="slide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slide" Target="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slide" Target="slid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slide" Target="slide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slide" Target="slide1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tags" Target="../tags/tag56.xml"/><Relationship Id="rId7" Type="http://schemas.openxmlformats.org/officeDocument/2006/relationships/slide" Target="slide15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slide" Target="slide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slide" Target="slide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" Target="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slide" Target="slide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15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tags" Target="../tags/tag84.xml"/><Relationship Id="rId7" Type="http://schemas.openxmlformats.org/officeDocument/2006/relationships/slide" Target="slide15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" Target="slide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1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1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slide" Target="slide1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slide" Target="slide1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Relationship Id="rId4" Type="http://schemas.openxmlformats.org/officeDocument/2006/relationships/slide" Target="slide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" Target="slide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Relationship Id="rId4" Type="http://schemas.openxmlformats.org/officeDocument/2006/relationships/slide" Target="slide1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1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1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Relationship Id="rId4" Type="http://schemas.openxmlformats.org/officeDocument/2006/relationships/slide" Target="slide1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Relationship Id="rId4" Type="http://schemas.openxmlformats.org/officeDocument/2006/relationships/slide" Target="slide1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Relationship Id="rId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05430"/>
            <a:ext cx="6941185" cy="737235"/>
            <a:chOff x="3027246" y="1922399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379827" y="1922399"/>
              <a:ext cx="4570168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专题六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形容词和副词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453707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2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2740" y="1361440"/>
            <a:ext cx="112255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(2021•河北) — What is the world’s ________ mountain?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Mount Qomolangma.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lower		B. lowest		C. higher		D. highest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(2021•唐山迁安一模)Your advice is very ________ to me. I’m sure our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activity will be more meaningful.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valuable	B. comfortable	C. impossible	D. useless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59880" y="1561465"/>
            <a:ext cx="582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23785" y="3492500"/>
            <a:ext cx="534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3555" y="1337310"/>
            <a:ext cx="111366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(2021•唐山路北区一模)China High-Speed Railway is amazing. It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makes travel ________ and more comfortable.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faster		B. higher		C. easy		D. exciting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(2021•邢台一模)Nowadays more and more people accept online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education. It is ________ than old education forms.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smart		B. smarter		C. smartest		D. the smartest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5555" y="410210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62045" y="219202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5090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1325" y="1312545"/>
            <a:ext cx="114363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(2021•石家庄裕华区一模)We are happy to see our city is developing 　　　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 these years than before.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quickly		B. the most quickly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very quickly	D. more quickly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(2018•河北)We talked ________ (happy).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(2015•河北)I am writing to tell you that I arrived home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(safe).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75480" y="4632325"/>
            <a:ext cx="1552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happily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57385" y="528764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safely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2590" y="21729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975" y="1346200"/>
            <a:ext cx="113214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(2021•河北)They ran ________ (fast) than us.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(2021•石家庄新华区一模)At break time, Jane talked with her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friends ________ (sad) about the test.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(2021•承德平泉一模)Listen to your friends ________ (careful).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(2021•承德平泉一模)Friends make life ________ (good) and more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colorful.  </a:t>
            </a: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7075" y="4050665"/>
            <a:ext cx="1373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better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64740" y="2767330"/>
            <a:ext cx="1338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sadly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26915" y="1530985"/>
            <a:ext cx="1123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493000" y="3385820"/>
            <a:ext cx="1696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carefully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297940"/>
            <a:ext cx="113214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(2012•石家庄28中一模)People will work fewer hours than they do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now and they will have ________ (much)free time for sports, traveling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and watching TV.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(2021•石家庄40中二模)What will happen if we try to make things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grow on the ________ (sand) beach?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(2021•张家口一模)This made me feel much ________ (good).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(2021•邢台二模)My efforts ________ (final) paid off.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12770" y="3983990"/>
            <a:ext cx="1442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32985" y="2138680"/>
            <a:ext cx="1102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04785" y="4702175"/>
            <a:ext cx="1242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08295" y="5280025"/>
            <a:ext cx="1267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3093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902200" y="2139950"/>
            <a:ext cx="728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形容词、副词词义辨析</a:t>
            </a: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0135" y="2895600"/>
            <a:ext cx="9045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形容词、副词的比较等级</a:t>
            </a: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883785" y="3684270"/>
            <a:ext cx="6993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形容词、副词的词形变化及拼写</a:t>
            </a:r>
          </a:p>
        </p:txBody>
      </p:sp>
      <p:sp>
        <p:nvSpPr>
          <p:cNvPr id="2" name="椭圆 1"/>
          <p:cNvSpPr/>
          <p:nvPr/>
        </p:nvSpPr>
        <p:spPr>
          <a:xfrm>
            <a:off x="5806440" y="288036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" name="椭圆 2"/>
          <p:cNvSpPr/>
          <p:nvPr/>
        </p:nvSpPr>
        <p:spPr>
          <a:xfrm>
            <a:off x="5818505" y="367919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14" name="椭圆 13"/>
          <p:cNvSpPr/>
          <p:nvPr/>
        </p:nvSpPr>
        <p:spPr>
          <a:xfrm>
            <a:off x="5815330" y="2124710"/>
            <a:ext cx="56134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1" name="文本框 2">
            <a:hlinkClick r:id="rId7" action="ppaction://hlinksldjump"/>
          </p:cNvPr>
          <p:cNvSpPr txBox="1"/>
          <p:nvPr/>
        </p:nvSpPr>
        <p:spPr>
          <a:xfrm>
            <a:off x="4902835" y="4478020"/>
            <a:ext cx="6993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常见形容词与介词的搭配</a:t>
            </a:r>
          </a:p>
        </p:txBody>
      </p:sp>
      <p:sp>
        <p:nvSpPr>
          <p:cNvPr id="12" name="椭圆 11"/>
          <p:cNvSpPr/>
          <p:nvPr/>
        </p:nvSpPr>
        <p:spPr>
          <a:xfrm>
            <a:off x="5833745" y="447548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7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102775"/>
            <a:ext cx="6204585" cy="640595"/>
            <a:chOff x="1034884" y="617178"/>
            <a:chExt cx="6204585" cy="6405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459676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形容词、副词词义辨析</a:t>
              </a:r>
              <a:endParaRPr lang="zh-CN" sz="2800" b="1" dirty="0"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039964" y="6171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2120" y="2609554"/>
            <a:ext cx="1086729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形容词的用法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45795" y="3950335"/>
          <a:ext cx="10895330" cy="20116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01420"/>
                <a:gridCol w="4236720"/>
                <a:gridCol w="545719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位置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4630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作定语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放在名词之前和由some、any、no等构成的复合不定代词之后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new book is mine. 这本新书是我的。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There is nothing interesting in today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 newspaper. 今天的报纸上没有什么有趣的东西。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11835" y="1617345"/>
          <a:ext cx="10745470" cy="22021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00810"/>
                <a:gridCol w="3964940"/>
                <a:gridCol w="5379720"/>
              </a:tblGrid>
              <a:tr h="5486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位置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作表语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放在系动词之后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He looks very happy. 他看起来很开心。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作宾补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放在宾语之后,常与make、leave、keep等动词连用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story made me sad. 这个故事让我难过。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91175" y="3911304"/>
            <a:ext cx="1086729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高频形容词清单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①事物特征类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great伟大的,极好的; good好的; bad坏的; harmful有害的; healthy健康的; common普通的,常见的; correct正确的; dangerous危险的; safe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85155" y="1323044"/>
            <a:ext cx="10867292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安全的; easy容易的; difficult困难的; (im)possible(不)可能的; important重要的; interesting有趣的; necessary必需的,必要的; popular受欢迎的; useful有用的,有益的; successful获得成功的,有成就的; strange奇怪的,陌生的; sure确信的,肯定的; usual通常的,寻常的; traditional传统的; expensive昂贵的; convenient便利的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②性格特征类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confident自信的; friendly友好的; lovely可爱的; patient有耐心的; polite有礼貌的; lazy懒惰的; shy羞怯的,腼腆的; brave勇敢的; careful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85155" y="1588474"/>
            <a:ext cx="1086729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小心的,慎重的; careless粗心的,不小心的; clever聪明的,聪颖的; excellent优秀的; humorous有幽默感的; active活跃的,积极的; honest诚实的,老实的; smart聪明的; cute可爱的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③情绪情感类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happy高兴的; sad悲伤的; angry发怒的,生气的; excited激动的,兴奋的; mad疯的; bored厌倦的,烦闷的; lonely孤独的,寂寞的; pleased满意的,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82550" y="882015"/>
            <a:ext cx="12026265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9209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60680" y="2369185"/>
          <a:ext cx="11536845" cy="3657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47445"/>
                <a:gridCol w="3572085"/>
                <a:gridCol w="6817315"/>
              </a:tblGrid>
              <a:tr h="274320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考点综述</a:t>
                      </a:r>
                      <a:endParaRPr lang="zh-CN" altLang="en-US" sz="2000" b="1"/>
                    </a:p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河北省近年中考对形容词、副词的考查主要集中在词义辨析和比较等级上。 重点考查考生在语境中对形容词、副词的词义辨析,考查形式为单项选择或完形填空。在词语运用中多考查形容词与副词的词形变化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满分攻略</a:t>
                      </a: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考生要将《河北省中考考试说明》中的重点形容词、副词掌握牢固,尤其是要记清楚词义。注意形容词、副词与其他词类之间的转化规律,结合语境能写出正确答案</a:t>
                      </a:r>
                    </a:p>
                  </a:txBody>
                  <a:tcPr marL="0" marR="0" marT="0" marB="0" anchor="ctr"/>
                </a:tc>
              </a:tr>
              <a:tr h="8064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2022预测</a:t>
                      </a:r>
                      <a:endParaRPr lang="zh-CN" altLang="en-US" sz="2000"/>
                    </a:p>
                    <a:p>
                      <a:pPr marL="0" indent="0" algn="ctr" defTabSz="914400" rtl="0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(★★☆)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预测2022年河北中考对形容词、副词的考查会在单项选择和完形填空根据语境提示辨析词意;在词语运用中会有涉及形容词、副词的词形变化题。分值3—5分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95" y="1766909"/>
            <a:ext cx="1086729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高兴的; serious严肃的,严重的; lucky幸运的; glad高兴的,愉快的; surprised惊讶的; tired疲倦的,疲劳的; nervous焦虑的,担忧的; proud</a:t>
            </a: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自豪的,骄傲的; silent不说话的,沉默的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④以-ly结尾的形容词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early早的; daily每日的; friendly友好的,lively活泼的; lonely孤独的; lovely可爱的; silly傻的; ugly丑陋的; weekly每周的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23265" y="1869440"/>
          <a:ext cx="10719544" cy="44272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27405"/>
                <a:gridCol w="2911475"/>
                <a:gridCol w="6980664"/>
              </a:tblGrid>
              <a:tr h="54864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  <a:endPara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5626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状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语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修饰动词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He works hard. 他努力工作。</a:t>
                      </a:r>
                    </a:p>
                  </a:txBody>
                  <a:tcPr marL="66675" marR="66675" marT="0" marB="0" anchor="ctr"/>
                </a:tc>
              </a:tr>
              <a:tr h="5562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修饰形容词或副词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girl sings very well. 这个女孩唱得很好。</a:t>
                      </a:r>
                    </a:p>
                  </a:txBody>
                  <a:tcPr marL="66675" marR="66675" marT="0" marB="0" anchor="ctr"/>
                </a:tc>
              </a:tr>
              <a:tr h="5562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修饰整个句子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Luckily, nobody was hurt in the accident. 幸运的是,在事故中没有人受伤。</a:t>
                      </a:r>
                    </a:p>
                  </a:txBody>
                  <a:tcPr marL="66675" marR="66675" marT="0" marB="0" anchor="ctr"/>
                </a:tc>
              </a:tr>
              <a:tr h="772795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作定语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food here is very delicious. 这里的食物很美味。</a:t>
                      </a:r>
                    </a:p>
                  </a:txBody>
                  <a:tcPr marL="66675" marR="66675" marT="0" marB="0" anchor="ctr"/>
                </a:tc>
              </a:tr>
              <a:tr h="55626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作表语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He isn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 in. 他不在家。</a:t>
                      </a:r>
                    </a:p>
                  </a:txBody>
                  <a:tcPr marL="66675" marR="66675" marT="0" marB="0" anchor="ctr"/>
                </a:tc>
              </a:tr>
              <a:tr h="55626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作宾语补足语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Don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 let me down. 不要让我失望。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59130" y="1186180"/>
            <a:ext cx="4829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副词的用法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23265" y="1797050"/>
          <a:ext cx="10902315" cy="50476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01470"/>
                <a:gridCol w="9300845"/>
              </a:tblGrid>
              <a:tr h="5486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类别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时间副词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now, then, today, tomorrow, yesterday, before, ago, soon, immediately, lately, early, already, yet …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地点副词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outside, inside, upstairs, here, there, home, near, away, in, back, off, up, anywhere …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方式副词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方式副词有quickly、 happily、loudly、suddenly、luckily、badly、easily、fast等。方式副词大多由“形容词+ly”构成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59130" y="1186180"/>
            <a:ext cx="4829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高频副词清单</a:t>
            </a:r>
            <a:endParaRPr 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23265" y="1724660"/>
          <a:ext cx="10902315" cy="38557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01470"/>
                <a:gridCol w="9300845"/>
              </a:tblGrid>
              <a:tr h="5486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类别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程度副词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very、quite、rather、too、much、so等。有些程度副词可以修饰形容词原级,有些能修饰形容词比较级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频度副词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sometimes、often、always、usually、never等。频度副词通常和一般现在时连用,表示动作发生的频率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疑问副词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(词组)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when、where、why、how、how long、how soon、how often、how far 等。疑问副词(词组)常用来构成特殊疑问句</a:t>
                      </a:r>
                    </a:p>
                  </a:txBody>
                  <a:tcPr marL="66675" marR="66675" marT="0" marB="0" anchor="ctr"/>
                </a:tc>
              </a:tr>
              <a:tr h="556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关系副词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关系副词有when、where、why。关系副词常用来引导定语从句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2084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(2021•河北模拟统考)I know the answer to the question, but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not 　　　　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enough to speak out.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clever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brave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  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strong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afraid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(2021•石家庄四区联考)The online charity concert </a:t>
            </a:r>
            <a:r>
              <a:rPr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One World: </a:t>
            </a:r>
            <a:r>
              <a:rPr 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Together at Home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provided the fans with a chance to take a look at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their favourite artists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living rooms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wonderful show.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as good as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as soon as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as long as　　 	D. as well as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45203" y="26769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797040" y="525653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4462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(2021•保定竞秀区一模)During the first day of studying online, we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were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listened carefully.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moved　 	B. bored　　	C. tired　 	D. excited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(2021•石家庄42中三模)Please keep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from the beginning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end. You are sure to have a good result.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excited　	B. cool　　 	C. healthy　 	D. safe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56403" y="22692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760210" y="355028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38430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(2021•山西改编)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sleep well these days.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Doing sports can help you sleep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simply　　 	B. deeply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weekly　　 	D. quietly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(2021•盐城)Cloth shoes became popular during the Ming Dynasty,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Sichuan Province.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hardly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nearly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really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especially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34423" y="22235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51610" y="414210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4140" y="919480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2113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(2021•武汉)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Does the store have good fame?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Yes, the prices here are always very fair. The owner just wants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make a(an)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living.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honest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healthy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relaxing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exciting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(2021•山西改编)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computer desk in the store is so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that 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afford it.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Why not buy a second-hand one on the Internet?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large　　　	B. heavy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expensive　　	D. high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76543" y="28966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818370" y="418338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9288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(2021•盐城)No one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key is to learn from mistakes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never stop.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careful	B. generous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famous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perfect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(2021•苏州)Peter has a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memory and often forgets the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names of people round him.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long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good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rich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poor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44968" y="16952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112385" y="362140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36017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(2021•云南)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think it is a good way to study English by watching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English movies.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agree. I find it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improve my listening.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harmful	B. thankful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careful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helpful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(2021•天津)It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say “thank you” very often, even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family members.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polite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rude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dangerous	D. humorous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61453" y="28433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058285" y="413258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355725"/>
          <a:ext cx="11485880" cy="53174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035"/>
                <a:gridCol w="687705"/>
                <a:gridCol w="2882900"/>
                <a:gridCol w="640715"/>
                <a:gridCol w="2274570"/>
                <a:gridCol w="594995"/>
                <a:gridCol w="3108960"/>
              </a:tblGrid>
              <a:tr h="40513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形容词、副词词义辨析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形容词、副词的比较等级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形容词、副词的词形变化及拼写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4044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700405">
                <a:tc rowSpan="4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never, seldom, sometimes, always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lower, lowest,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higher, highest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 — lovely</a:t>
                      </a:r>
                    </a:p>
                  </a:txBody>
                  <a:tcPr marL="0" marR="0" marT="0" marB="0" anchor="ctr"/>
                </a:tc>
              </a:tr>
              <a:tr h="7950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tired, angry, excited, good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7181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kind, clever, strict, careful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7086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clearly, luckily, quickly, politely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66395">
                <a:tc rowSpan="4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lovely, friendly</a:t>
                      </a: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happy, sleepy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36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older, oldest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younger, youngest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quick—quickly</a:t>
                      </a: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somewhere, everywhere,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anywhere, nowhere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340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many—more</a:t>
                      </a:r>
                    </a:p>
                  </a:txBody>
                  <a:tcPr marL="0" marR="0" marT="0" marB="0" anchor="ctr"/>
                </a:tc>
              </a:tr>
              <a:tr h="3663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ever, never, seldom, always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355725"/>
            <a:ext cx="1307465" cy="800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8960" y="158686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(2021•武威)It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not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talk with your mouth full.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boring	B. polite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terrible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sleepy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(2021•连云港)Drinking tea is usually seen as a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lifestyle in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China.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strict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boring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clean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healthy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98808" y="30833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672330" y="178181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8960" y="144843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(2021•安徽)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Chinese language is more and more popular.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Exactly!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becoming a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language skill in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international community.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similar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difficult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necessary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traditional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(2021•南京)Many of the older buildings in our city now look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beautiful because workers have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made them look as good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as new.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carelessly	B. hardly	C. nervously	D. carefully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38133" y="230928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572885" y="484314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8960" y="144843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(2021•江西)Sue works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so she never seems to make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mistakes.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late	B. alone	C. happily	D. carefully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(2021•自贡改编)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do you like art?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as other subjects. It can help us develop a sense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beauty.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boring　　 	B. important	C. difficult　　 	D. humorous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89468" y="16628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157855" y="420814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8960" y="144843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(2021•广西河池模拟)If you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 very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you can eat a piece of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bread first.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thirsty	B. hungry	C. worried	D. full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(2021•莆田二模改编)We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depend on our parents too much.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them to do everything for us.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impolite　　	B. important	C. impossible　　D. possible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35743" y="16507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85620" y="420687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7380" y="1174750"/>
            <a:ext cx="6320791" cy="628015"/>
            <a:chOff x="1034884" y="1184776"/>
            <a:chExt cx="6754257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362" y="1219059"/>
              <a:ext cx="5146779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形容词、副词的比较等级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9211" y="1636459"/>
            <a:ext cx="107849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①规则变化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28320" y="2967990"/>
          <a:ext cx="10873105" cy="36957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5545"/>
                <a:gridCol w="5782310"/>
                <a:gridCol w="1076960"/>
                <a:gridCol w="1589405"/>
                <a:gridCol w="123888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类别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构成方法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比较级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最高级</a:t>
                      </a:r>
                    </a:p>
                  </a:txBody>
                  <a:tcPr marL="66675" marR="66675" marT="0" marB="0" anchor="ctr"/>
                </a:tc>
              </a:tr>
              <a:tr h="73152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单音节词和少数双音节词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一般直接加-er、-est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cold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long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colder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longer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coldest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longest</a:t>
                      </a:r>
                    </a:p>
                  </a:txBody>
                  <a:tcPr marL="66675" marR="66675" marT="0" marB="0" anchor="ctr"/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以不发音的e 结尾时加-r、-st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nice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large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nicer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larger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nicest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largest</a:t>
                      </a:r>
                    </a:p>
                  </a:txBody>
                  <a:tcPr marL="66675" marR="66675" marT="0" marB="0" anchor="ctr"/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以“辅音字母+y”结尾时,把y变i,再加-er、-est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busy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heavy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busier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heavier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busiest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heaviest</a:t>
                      </a:r>
                    </a:p>
                  </a:txBody>
                  <a:tcPr marL="66675" marR="66675" marT="0" marB="0" anchor="ctr"/>
                </a:tc>
              </a:tr>
              <a:tr h="952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以重读闭音节结尾且末尾只有一个辅音字母时,双写最后的辅音字母,再加-er、-est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hotter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bigger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hottest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biggest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4060" y="1559560"/>
          <a:ext cx="10111740" cy="16967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50110"/>
                <a:gridCol w="2813685"/>
                <a:gridCol w="1807210"/>
                <a:gridCol w="1760855"/>
                <a:gridCol w="157988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类别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构成方法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比较级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最高级</a:t>
                      </a:r>
                    </a:p>
                  </a:txBody>
                  <a:tcPr marL="66675" marR="66675" marT="0" marB="0" anchor="ctr"/>
                </a:tc>
              </a:tr>
              <a:tr h="1148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多音节词和部分双音节词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在原级前加more、most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beautiful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more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beautiful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most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beautiful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03536" y="325634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②规则变化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03580" y="4069715"/>
          <a:ext cx="10142220" cy="21202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60445"/>
                <a:gridCol w="3469005"/>
                <a:gridCol w="311277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比较级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最高级</a:t>
                      </a:r>
                    </a:p>
                  </a:txBody>
                  <a:tcPr marL="66675" marR="66675" marT="0" marB="0" anchor="ctr"/>
                </a:tc>
              </a:tr>
              <a:tr h="523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good/well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better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best</a:t>
                      </a:r>
                    </a:p>
                  </a:txBody>
                  <a:tcPr marL="66675" marR="66675" marT="0" marB="0" anchor="ctr"/>
                </a:tc>
              </a:tr>
              <a:tr h="523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many/much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more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most</a:t>
                      </a:r>
                    </a:p>
                  </a:txBody>
                  <a:tcPr marL="66675" marR="66675" marT="0" marB="0" anchor="ctr"/>
                </a:tc>
              </a:tr>
              <a:tr h="523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bad/badly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worse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worst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8650" y="1773555"/>
          <a:ext cx="10142220" cy="21202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60445"/>
                <a:gridCol w="3469005"/>
                <a:gridCol w="311277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比较级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最高级</a:t>
                      </a:r>
                    </a:p>
                  </a:txBody>
                  <a:tcPr marL="66675" marR="66675" marT="0" marB="0" anchor="ctr"/>
                </a:tc>
              </a:tr>
              <a:tr h="523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little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less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least</a:t>
                      </a:r>
                    </a:p>
                  </a:txBody>
                  <a:tcPr marL="66675" marR="66675" marT="0" marB="0" anchor="ctr"/>
                </a:tc>
              </a:tr>
              <a:tr h="523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far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farther(较远的)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further(进一步的)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farthest(最远的)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furthest(最大限度)</a:t>
                      </a:r>
                    </a:p>
                  </a:txBody>
                  <a:tcPr marL="66675" marR="66675" marT="0" marB="0" anchor="ctr"/>
                </a:tc>
              </a:tr>
              <a:tr h="523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old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older(年纪较大的)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elder(较年长的)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oldest(年纪最大的)</a:t>
                      </a: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eldest(最年长的)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950" y="1270000"/>
            <a:ext cx="110966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形容词和副词的比较等级的应用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①形容词、副词的原级的用法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Ⅰ. as …as表示双方程度相同,意思是“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……和……一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样”;not+as/so …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不如……”。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girl is as beautiful as her sister. 这个女孩和她姐姐一样漂亮。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can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 run as/so fast as Jim. 我不如吉姆跑得快。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Ⅱ. 在程度副词very、so、quite、too等后面的形容词或副词要用原级。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box is too heavy. 这个箱子太重了。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7160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5950" y="1443990"/>
            <a:ext cx="109601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②形容词、副词的比较级的用法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Ⅰ. 表示两者进行比较时用比较级。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Today is colder than yesterday. 今天比昨天冷。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think the service of this restaurant is better than that restaurant. 我认为这家饭店的服务比那家更好。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Ⅱ. “the+形容词比较级+of the two+ …”表示“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……是两者中较……的”。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9386" y="141484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blue dress is the better of the two. 这件蓝色连衣裙是这两件(连衣裙)中较好的那一件。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Ⅲ. 特殊疑问词+be+形容词比较级,A or B?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Which is bigger,the earth or the moon?哪一个更大,地球还是月球?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Ⅳ. 特殊疑问词+实义动词+副词比较级,A or B?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Who writes better, Jenny or Danny? 谁写得比较好,詹妮还是丹尼?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Ⅴ. 倍数+形容词比较级+than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Your room is three times bigger than mine. 你的房间比我的大三倍。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355725"/>
          <a:ext cx="11485880" cy="44024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035"/>
                <a:gridCol w="650875"/>
                <a:gridCol w="2944495"/>
                <a:gridCol w="653415"/>
                <a:gridCol w="2237105"/>
                <a:gridCol w="594995"/>
                <a:gridCol w="3108960"/>
              </a:tblGrid>
              <a:tr h="40513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形容词、副词词义辨析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形容词、副词的比较等级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形容词、副词的词形变化及拼写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4044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537210">
                <a:tc rowSpan="5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easier, harder, higher, lower</a:t>
                      </a: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—</a:t>
                      </a:r>
                      <a:endParaRPr lang="en-US" alt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—</a:t>
                      </a:r>
                      <a:endParaRPr lang="en-US" alt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 — wonderful</a:t>
                      </a:r>
                    </a:p>
                  </a:txBody>
                  <a:tcPr marL="0" marR="0" marT="0" marB="0" anchor="ctr"/>
                </a:tc>
              </a:tr>
              <a:tr h="4756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still, always, already, almost 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604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easily, finally, safely, quickly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deep — deeply</a:t>
                      </a:r>
                    </a:p>
                  </a:txBody>
                  <a:tcPr marL="0" marR="0" marT="0" marB="0" anchor="ctr"/>
                </a:tc>
              </a:tr>
              <a:tr h="7181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different, similar, large, small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106680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71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busy — busier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happy — happily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355725"/>
            <a:ext cx="1287780" cy="800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4892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71170" y="1524000"/>
            <a:ext cx="110902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Ⅵ. “比较级+and+比较级”表示“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越来越……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”,当形容词为多音节词或部分双音节词时,用“more and more+形容词原级”表示。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spoken English is better and better. 我的口语越来越好了。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Ⅶ. “the+比较级,the+比较级”表示“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越……,越……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more careful you are, the fewer mistakes you will make. 你越仔细,犯的错误越少。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Ⅷ. 形容词比较级结构可以表示最高级含义。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9386" y="142563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 Lei writes better than any other student in his class. 李雷写得比班上其他同学都要好。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注意:副词a little、a bit、a lot、much、even、still、far、rather、any可修饰比较级。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Tony is a little taller than Peter. 托尼比彼得高一点。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Ⅶ. “the+比较级,the+比较级”表示“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越……,越……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more careful you are, the fewer mistakes you will make. 你越仔细,犯的错误越少。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3540" y="1409700"/>
            <a:ext cx="114700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Ⅷ. 形容词比较级结构可以表示最高级含义。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 Lei writes better than any other student in his class. 李雷写得比班上其他同学都要好。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注意:副词a little、a bit、a lot、much、even、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still、far、rather、any可修饰比较级。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Tony is a little taller than Peter. 托尼比彼得高一点。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③形容词、副词的最高级的用法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Ⅰ. 表示三者或三者以上的人或物进行比较时,用最高级形式。形容词最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7365" y="1434465"/>
            <a:ext cx="109785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高级前常加定冠词the,副词最高级前的the可以省略,句末常跟一个in/of短语来表示范围。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Jenny is the best singer in our class. 珍妮是我们班上唱歌最好的。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Tom runs fastest in our school. 汤姆在我们学校跑得最快。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Ⅱ. “特殊疑问词+be+ the+最高级,A,B,or C?”用于三者或三者以上的比较。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Which country is the largest, China, Brazil or Canada? 哪个国家最大,中国、巴西还是加拿大?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98145" y="1431925"/>
            <a:ext cx="111613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Ⅲ. “特殊疑问句(+the)+副词最高级, A,B,or C?”用于三者或三者以上的比较。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Which season do you like (the) best,spring,summer or autumn?你最喜欢哪一个季节,春天、夏天还是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秋天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Ⅳ. 表示“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最……的……之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一”时,用“one of the+形容词最高级”结构,该形容词后面的名词要用复数形式。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Tokyo is one of the biggest cities in the world. 东京是世界上最大的城市之一。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9125" y="1580515"/>
            <a:ext cx="109982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Ⅴ. 最高级前面可以加序数词,表示“第几最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Yellow River is the second longest river in China. 黄河是中国第二长河。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Ⅵ. 形容词最高级前面可以有物主代词、指示代词、名词所有格等修饰,此时不能再用定冠词。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 Lin is my best friend. 李林是我最好的朋友。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1" y="13322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(2021•邢台二模)The newly-built park in our city provides a new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way to bring people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 nature.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fewer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closer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less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farther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(2021•河北省中考全真模拟一)Peter won the first place in the long 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jump. He jumped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of the athletes.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far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farther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further　	D. farthest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85608" y="28306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353503" y="47508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915" y="919480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0220" y="13049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(2021•昆明)It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unbelievable that mountains can grow. According to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recent survey, Qomolangma has risen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before.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low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lower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high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higher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(2021•天津)Bill lives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school than Peter.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close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closed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closer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the closest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(2021•武威)I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keep up with him — he runs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me.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much faster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even worse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less carefully	D. more carefully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79938" y="21359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551623" y="34179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698808" y="47064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5462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(2021•怀化)A mobile phone with 5G can send videos much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the one with 4G.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fast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faster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fastest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the fastest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(2021•岳阳改编)Huawei Mate 40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the three mobile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phones.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cheapest　　 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more expensive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the most expensive　　 	D. cheaper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375843" y="17320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78593" y="36821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98450" y="1456690"/>
            <a:ext cx="116401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(2021•南京)Jogging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many sports — to start, just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get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some comfortable sports clothes and good running shoes.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cheap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cheaper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cheapest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the cheapest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(2021•菏泽改编)—After Start of Spring, everything turns green in China.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Yes. People clearly see that the daytime is becoming ________ and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the weather is becoming ________.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shorter; warmer　　 	B. longer; cooler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longer; warmer　　 	D. shorter; cooler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676083" y="16450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539548" y="42244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355725"/>
          <a:ext cx="11485880" cy="42081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035"/>
                <a:gridCol w="826135"/>
                <a:gridCol w="2744470"/>
                <a:gridCol w="678180"/>
                <a:gridCol w="2237105"/>
                <a:gridCol w="594995"/>
                <a:gridCol w="3108960"/>
              </a:tblGrid>
              <a:tr h="40513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       </a:t>
                      </a:r>
                    </a:p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形容词、副词词义辨析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形容词、副词的比较等级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形容词、副词的词形变化及拼写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4044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57912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 — earlier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 — carefully</a:t>
                      </a:r>
                    </a:p>
                  </a:txBody>
                  <a:tcPr marL="0" marR="0" marT="0" marB="0" anchor="ctr"/>
                </a:tc>
              </a:tr>
              <a:tr h="533400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 — better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</a:t>
                      </a:r>
                    </a:p>
                  </a:txBody>
                  <a:tcPr marL="0" marR="0" marT="0" marB="0" anchor="ctr"/>
                </a:tc>
              </a:tr>
              <a:tr h="533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easy — easily</a:t>
                      </a:r>
                    </a:p>
                  </a:txBody>
                  <a:tcPr marL="0" marR="0" marT="0" marB="0" anchor="ctr"/>
                </a:tc>
              </a:tr>
              <a:tr h="533400">
                <a:tc rowSpan="3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thankful, careful,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useful, helpful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533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mainly, really,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possibly, hardly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533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heavy, full, much, long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355725"/>
            <a:ext cx="1287780" cy="800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(2021•湘潭改编)Running is one of ________ sports in China.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popular　　　　　　 	B. more popular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the most popular　　　	D. most popular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(2021•新疆)— Do you know that Tom is one of ________ students in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his class?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Yes, I do. He’s as ________ as my brother.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the tallest; taller		B. tallest; taller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the tallest; tall		D. tallest; tall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60178" y="16069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811838" y="35253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6725" y="141224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(2021•恩施州改编)People in the rural areas live a ________ life with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the care of the government.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happier and happier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B. poorer and poorer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more and more happily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D. more and more carefully</a:t>
            </a:r>
          </a:p>
          <a:p>
            <a:pPr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9112193" y="16209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(2021•江西) — Are you going to the airport by bus?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I’d rather take a taxi. It’s ________.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quicker	B. cheaper   C. the quickest	D. the cheapest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(2021•达州) — Which country has a ________ population, China or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Canada?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China. Canada is a lot ________ crowded than China.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bigger; less		B. bigger; more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smaller; less	D. smaller; more</a:t>
            </a:r>
          </a:p>
          <a:p>
            <a:pPr>
              <a:lnSpc>
                <a:spcPct val="150000"/>
              </a:lnSpc>
            </a:pPr>
            <a:endParaRPr 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037523" y="22572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22738" y="35494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546033" y="48219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12" grpId="0"/>
      <p:bldP spid="1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(2021•温州)The roads are becoming ________ as more people go to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work in the morning.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wider		B. longer	C. cleaner		D. busier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(2021•成都改编)With the help of 5G technology, the apps on the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smart phone can provide ________ functions for the users than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before.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many　　 	B. more	C. most　　	D. much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148138" y="16101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37143" y="41844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(2021•重庆)High-speed trains are much ________ than traditional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ones.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fast		B. faster	    C. slow		D. slower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(2021•重庆)Protecting ourselves is one of ________ things we must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do.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importan		B. more important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most important	D. the most important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744403" y="16209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21873" y="35494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3360" y="1231265"/>
            <a:ext cx="118129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(2021•泸州) — Fishing is one of ________ activities among many  people.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Yes. But now it’s not allowed to fish in the Yangtze River as well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as other rivers.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popular		B. more popular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C. most popular	D. the most popular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(2021•荆州) — Do you have any sales going on today?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— Sure, we have the ________ smart phones on sale.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A. worst		B. largest	    C. latest		D. fewest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47073" y="14361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01813" y="52880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7517765" cy="627895"/>
            <a:chOff x="1034884" y="629878"/>
            <a:chExt cx="7517765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71279" y="664803"/>
              <a:ext cx="588137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形容词、副词的词形变化及拼写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1901" y="2187004"/>
            <a:ext cx="107849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常见名词变为形容词的方法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3745" y="3570605"/>
          <a:ext cx="10353040" cy="25012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43075"/>
                <a:gridCol w="8609965"/>
              </a:tblGrid>
              <a:tr h="5829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构成方法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例词</a:t>
                      </a:r>
                    </a:p>
                  </a:txBody>
                  <a:tcPr marL="66675" marR="66675" marT="0" marB="0" anchor="ctr"/>
                </a:tc>
              </a:tr>
              <a:tr h="72326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cloud — cloudy　sun — sunny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health — healthy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-ern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west — western　east — eastern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-ly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friend — friendly　month — monthly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28980" y="1698625"/>
          <a:ext cx="10353040" cy="42938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43075"/>
                <a:gridCol w="8609965"/>
              </a:tblGrid>
              <a:tr h="5829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构成方法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例词</a:t>
                      </a:r>
                    </a:p>
                  </a:txBody>
                  <a:tcPr marL="66675" marR="66675" marT="0" marB="0" anchor="ctr"/>
                </a:tc>
              </a:tr>
              <a:tr h="72326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-en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wood — wooden　gold — golden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-ful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care — careful　use — useful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-less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hope — hopeless　care — careless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-n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Asia — Asian　America — American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-ous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danger — dangerous　fame — famous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-ish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self — selfish　fool — foolish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03536" y="133991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形容词变为副词的方法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3580" y="2252980"/>
          <a:ext cx="10353040" cy="40189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03550"/>
                <a:gridCol w="7349490"/>
              </a:tblGrid>
              <a:tr h="5829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构成方法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例词</a:t>
                      </a:r>
                    </a:p>
                  </a:txBody>
                  <a:tcPr marL="66675" marR="66675" marT="0" marB="0" anchor="ctr"/>
                </a:tc>
              </a:tr>
              <a:tr h="72326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形、副同形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early, late, hard, fast, enough</a:t>
                      </a:r>
                    </a:p>
                  </a:txBody>
                  <a:tcPr marL="66675" marR="66675" marT="0" marB="0" anchor="ctr"/>
                </a:tc>
              </a:tr>
              <a:tr h="5975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加-ly或去e加-ly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careful — carefully　certain — certainly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clear — clearly　true — truly</a:t>
                      </a:r>
                    </a:p>
                  </a:txBody>
                  <a:tcPr marL="66675" marR="66675" marT="0" marB="0" anchor="ctr"/>
                </a:tc>
              </a:tr>
              <a:tr h="91821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以“辅音字母 + y”结尾的,变y为i加-ly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easy — easily　happy — happily</a:t>
                      </a:r>
                    </a:p>
                  </a:txBody>
                  <a:tcPr marL="66675" marR="66675" marT="0" marB="0" anchor="ctr"/>
                </a:tc>
              </a:tr>
              <a:tr h="6972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以le结尾的变le为ly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simple — simply　possible — possibly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71475" y="1442720"/>
            <a:ext cx="115055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(2021•邯郸一模)During the exam, I wrote the answers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(fast)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usual and I didn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use it at all.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(2021•邯郸一模)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(real) wanted to cry and tell her I was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orry.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(2021•河北中考模拟一)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Somebody started laughing at me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(loud).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(2021•河北中考模拟一)Encouraged by her spirit, I felt I was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(brave) than ever.  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8620" y="2273935"/>
            <a:ext cx="1172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788410" y="3494405"/>
            <a:ext cx="1214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785350" y="4145280"/>
            <a:ext cx="1414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201275" y="5465445"/>
            <a:ext cx="1435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355725"/>
          <a:ext cx="11485880" cy="46196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035"/>
                <a:gridCol w="826135"/>
                <a:gridCol w="2744470"/>
                <a:gridCol w="678180"/>
                <a:gridCol w="2237105"/>
                <a:gridCol w="594995"/>
                <a:gridCol w="3108960"/>
              </a:tblGrid>
              <a:tr h="40513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       </a:t>
                      </a:r>
                    </a:p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形容词、副词词义辨析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形容词、副词的比较等级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形容词、副词的词形变化及拼写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4044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533400">
                <a:tc rowSpan="4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cute, strong,fast, straight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healthier,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healthiest,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healthier,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bored, tired,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pleased, surprised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weakly, quickly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slowly, quietly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533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little, good, great, bad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04800">
                <a:tc rowSpan="3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quick, quickly,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useful, usefully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early, earlier,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earlier, the earliest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 — sunny</a:t>
                      </a:r>
                    </a:p>
                  </a:txBody>
                  <a:tcPr marL="0" marR="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good, bad, rich, poor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usually, ever,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sometimes, never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355725"/>
            <a:ext cx="1287780" cy="800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442720"/>
            <a:ext cx="1141857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(原创)We found that army life had changed the young man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__________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(complete).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(原创)He is a very shy boy and it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(usual) for him to be so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active in class today.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(原创)Although my dad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(forget), he always remembers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birthday.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(原创)Apollo 11 landed on the moon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(success) on 20th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July 1969.  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884410" y="1555750"/>
            <a:ext cx="1937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completely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82055" y="2918460"/>
            <a:ext cx="1625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973955" y="4132580"/>
            <a:ext cx="151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forgetful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534785" y="5410835"/>
            <a:ext cx="2263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  <p:bldP spid="12" grpId="0"/>
      <p:bldP spid="1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799465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05" y="1249680"/>
            <a:ext cx="119761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(原创)The recent survey shows that many accidents come from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(careful) driving.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(原创)It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(polite) to push in before others while you are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waiting for a bus.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(原创)Miss Liu is a kind teacher and she always talks to us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(gentle).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(原创)He was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(frighten) when he saw the long snake. 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(原创)We were late for the film, but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(luck) we didn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miss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much.  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84225" y="2064385"/>
            <a:ext cx="1524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90470" y="2672080"/>
            <a:ext cx="165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impolite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965690" y="3921760"/>
            <a:ext cx="1339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gently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021965" y="5233035"/>
            <a:ext cx="2214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frightened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406515" y="5869305"/>
            <a:ext cx="1265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6391910" cy="627895"/>
            <a:chOff x="1034884" y="629878"/>
            <a:chExt cx="6391910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71279" y="664803"/>
              <a:ext cx="475551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常见形容词与介词的搭配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8140" y="2235200"/>
            <a:ext cx="110229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与about搭配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anxious about对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careful about对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心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crazy about对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curious about对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奇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sure/certain about对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把握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sorry about对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到遗憾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worried about对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担忧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45865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与at搭配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expert/good at擅长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annoyed at对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恼怒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surprised at对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到惊奇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mad at对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火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与for搭配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bad for对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good for对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好处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famous/well-known for 因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……而著名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be/get ready for为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……做准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fit/suitable for适合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thirsty for渴望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thankful for因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……感恩</a:t>
            </a:r>
            <a:endParaRPr lang="zh-CN" altLang="zh-CN" sz="2800" b="1" dirty="0"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2860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83235" y="1342390"/>
            <a:ext cx="110832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与from搭配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absent from缺席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different from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与……不同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safe from免受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……的伤害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separated from与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……分离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与in搭配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interested in对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……感兴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rich in富含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poor in缺乏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weak in在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面弱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strict in在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面要求严格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experienced in在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……方面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有经验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successful in在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……方面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成功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be skilled in精通于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47072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与of搭配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afraid of害怕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scared of害怕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fond of喜欢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proud of为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……感到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自豪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tired of对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full of充满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careful of对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short of 短缺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与to 搭配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close to接近;靠近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good to对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……态度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好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kind/nice to对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……和蔼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friendly to对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……友好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5891" y="1555179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495891" y="1377379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used to doing习惯于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polite to对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……有礼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貌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rude to对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useful to对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related to与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有关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similar to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与……相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似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与with 搭配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angry with生气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careful with处理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小心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busy with忙于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	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filled with充满,装满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satisfied/pleased with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满意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happy with对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高兴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patient with对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耐心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strict with对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格要求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He eats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junk food, so he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fat.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much too; too much	B. too much; much too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much too; the many	D. too much; too many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(2021•十堰房县模拟)As a teacher, I love being with my students.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imagine how much they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knowledge!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are thirsty for　　 	B. are famous for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are good for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are thankful to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721553" y="22927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10953" y="484230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(2021•东营模拟)I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 like to buy a house 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modern, comfortable,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a quiet neighbourhood.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 all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above all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after all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at all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(2020•孝感槐荫区一模)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Laura, do you like Chinese culture?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Yes. I am really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paper cutting.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angry with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afraid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similar to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interested in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211013" y="22718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03725" y="4194810"/>
            <a:ext cx="491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95" y="1433830"/>
            <a:ext cx="112699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(2020•都江堰市模拟)I think the truck driver should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accident. He drove too carelessly.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be careful to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be important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be responsible for　　　	D. be thirsty for　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What do you think of the movie?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movie for children, but my sister isn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it.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interested; interested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interesting; interested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interesting; interesting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interested; interesting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31293" y="16438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53963" y="48467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6545" y="1355725"/>
          <a:ext cx="11485880" cy="46386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035"/>
                <a:gridCol w="826135"/>
                <a:gridCol w="2744470"/>
                <a:gridCol w="678180"/>
                <a:gridCol w="2237105"/>
                <a:gridCol w="594995"/>
                <a:gridCol w="3108960"/>
              </a:tblGrid>
              <a:tr h="38481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       </a:t>
                      </a:r>
                    </a:p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形容词、副词词义辨析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形容词、副词的比较等级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形容词、副词的词形变化及拼写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848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</a:tr>
              <a:tr h="672465">
                <a:tc rowSpan="5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shy, friendly, crazy, healthy</a:t>
                      </a: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better, best, a better,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best</a:t>
                      </a: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7213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bad, badly,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clear, clearly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8991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sorry, active,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lucky, nervous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6997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often, ever,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seldom, never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8763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greater, more natural,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lower, more common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96545" y="1355725"/>
            <a:ext cx="1299845" cy="762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433894"/>
            <a:ext cx="107849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(原创)We were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at the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news.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surprising; surprising	 B. surprising; surprised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surprised; surprised	 D. surprised; surprising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Why do you like koalas?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Because they are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cute.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a kind of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kinds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kind of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 kind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859473" y="16431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19238" y="42098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95" y="1433830"/>
            <a:ext cx="11111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(原创)— Jack, your things are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room again!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Sorry, Mom. 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ll tidy up the room right away.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close to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far from　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all over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next to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(原创)What a wonderful film! It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horror and mysteries.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full of　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filled of　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fill with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full with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106795" y="1647190"/>
            <a:ext cx="56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99548" y="42117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95" y="1433830"/>
            <a:ext cx="112699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(原创)The Green Park is very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home, so my father and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often exercise there.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far from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close to　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similar to　	D. different from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(原创)I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 not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daughter. She can take good care of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herself.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worried about　	B. excited about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careful of　	D. afraid of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275013" y="163491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70268" y="42092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95" y="1433830"/>
            <a:ext cx="112693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You should feel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yourself for having lied to your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parents.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That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an important lesson. I won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tell a lie from now on.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proud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happy for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ashamed of　	D. satisfied with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(原创)China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Great Wall. We Chinese are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famous as; proud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famous as; interested in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famous for; proud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famous for; interested in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558733" y="16596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97903" y="48467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2915" y="1289050"/>
            <a:ext cx="112699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(原创)He is late for school again. His teacher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him.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sorry for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happy for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angry with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nice to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The teacher said that the school was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resources, so they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had turned to the local government for help many times.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lacking of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full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starving of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proud of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744528" y="14818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76383" y="34249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7651" y="1753299"/>
            <a:ext cx="1078491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This city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its tall building.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famous for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famous as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famous on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famous in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463233" y="19676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910" y="1735455"/>
            <a:ext cx="115347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(2018•河北)This dog looks ________. It’s wearing red shoes.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clever		B. brave	   C. funny		D. careful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(2017•河北)Mr. Liu is a really nice person —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person I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know.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nicer		B. nicest	   C. happier	D. happiest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84800" y="25933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97900" y="385699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65125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专题六 形容词和副词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437119"/>
            <a:ext cx="11198269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(2016•河北)I can’t tell the exact time. My watch goes a few minutes 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sooner		B. faster		C. later		D. longer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(2015•河北)Mom, I’m very ________ for all your love.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thankful　	B. careful		C. useful　		D. helpful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(2014•河北) Water is the cheapest drink. And it’s also ________.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healthier	B. healthiest    	C. the healthier	D. the healthiest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08430" y="226504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07050" y="355600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552305" y="485711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5" grpId="0"/>
      <p:bldP spid="1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891*415"/>
  <p:tag name="TABLE_ENDDRAG_RECT" val="23*106*891*4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891*415"/>
  <p:tag name="TABLE_ENDDRAG_RECT" val="23*106*891*4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891*415"/>
  <p:tag name="TABLE_ENDDRAG_RECT" val="23*106*891*4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891*415"/>
  <p:tag name="TABLE_ENDDRAG_RECT" val="23*106*891*4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4*395"/>
  <p:tag name="TABLE_ENDDRAG_RECT" val="23*106*904*3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3*158"/>
  <p:tag name="TABLE_ENDDRAG_RECT" val="52*313*883*15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32*144"/>
  <p:tag name="TABLE_ENDDRAG_RECT" val="68*127*832*14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32*144"/>
  <p:tag name="TABLE_ENDDRAG_RECT" val="68*127*832*1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32*144"/>
  <p:tag name="TABLE_ENDDRAG_RECT" val="68*127*832*14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32*144"/>
  <p:tag name="TABLE_ENDDRAG_RECT" val="68*127*832*14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6*287"/>
  <p:tag name="TABLE_ENDDRAG_RECT" val="41*233*856*28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796*129"/>
  <p:tag name="TABLE_ENDDRAG_RECT" val="43*120*796*1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5b6e6d-9cce-4177-9873-32fdb887384c}"/>
  <p:tag name="TABLE_ENDDRAG_ORIGIN_RECT" val="798*133"/>
  <p:tag name="TABLE_ENDDRAG_RECT" val="55*320*798*13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5b6e6d-9cce-4177-9873-32fdb887384c}"/>
  <p:tag name="TABLE_ENDDRAG_ORIGIN_RECT" val="798*133"/>
  <p:tag name="TABLE_ENDDRAG_RECT" val="55*320*798*13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15*232"/>
  <p:tag name="TABLE_ENDDRAG_RECT" val="59*281*815*23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15*232"/>
  <p:tag name="TABLE_ENDDRAG_RECT" val="59*281*815*23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15*232"/>
  <p:tag name="TABLE_ENDDRAG_RECT" val="59*281*815*23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48"/>
  <p:tag name="TABLE_ENDDRAG_RECT" val="60*173*841*34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5510</Words>
  <Application>WPS 演示</Application>
  <PresentationFormat>自定义</PresentationFormat>
  <Paragraphs>1073</Paragraphs>
  <Slides>75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75</vt:i4>
      </vt:variant>
    </vt:vector>
  </HeadingPairs>
  <TitlesOfParts>
    <vt:vector size="78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459</cp:revision>
  <dcterms:created xsi:type="dcterms:W3CDTF">2020-07-19T08:35:00Z</dcterms:created>
  <dcterms:modified xsi:type="dcterms:W3CDTF">2022-02-26T03:07:24Z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