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47.xml" ContentType="application/vnd.openxmlformats-officedocument.presentationml.slide+xml"/>
  <Override PartName="/ppt/theme/theme5.xml" ContentType="application/vnd.openxmlformats-officedocument.theme+xml"/>
  <Override PartName="/ppt/tags/tag8.xml" ContentType="application/vnd.openxmlformats-officedocument.presentationml.tags+xml"/>
  <Override PartName="/ppt/slides/slide36.xml" ContentType="application/vnd.openxmlformats-officedocument.presentationml.slide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tags/tag49.xml" ContentType="application/vnd.openxmlformats-officedocument.presentationml.tags+xml"/>
  <Override PartName="/ppt/tags/tag96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ags/tag38.xml" ContentType="application/vnd.openxmlformats-officedocument.presentationml.tags+xml"/>
  <Override PartName="/ppt/tags/tag85.xml" ContentType="application/vnd.openxmlformats-officedocument.presentationml.tags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45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ppt/tags/tag92.xml" ContentType="application/vnd.openxmlformats-officedocument.presentationml.tags+xml"/>
  <Override PartName="/docProps/custom.xml" ContentType="application/vnd.openxmlformats-officedocument.custom-properties+xml"/>
  <Override PartName="/ppt/tags/tag34.xml" ContentType="application/vnd.openxmlformats-officedocument.presentationml.tags+xml"/>
  <Override PartName="/ppt/tags/tag52.xml" ContentType="application/vnd.openxmlformats-officedocument.presentationml.tags+xml"/>
  <Override PartName="/ppt/tags/tag81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41.xml" ContentType="application/vnd.openxmlformats-officedocument.presentationml.tags+xml"/>
  <Override PartName="/ppt/tags/tag70.xml" ContentType="application/vnd.openxmlformats-officedocument.presentationml.tags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tags/tag5.xml" ContentType="application/vnd.openxmlformats-officedocument.presentationml.tags+xml"/>
  <Override PartName="/ppt/tags/tag79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tags/tag39.xml" ContentType="application/vnd.openxmlformats-officedocument.presentationml.tags+xml"/>
  <Override PartName="/ppt/tags/tag68.xml" ContentType="application/vnd.openxmlformats-officedocument.presentationml.tags+xml"/>
  <Override PartName="/ppt/tags/tag86.xml" ContentType="application/vnd.openxmlformats-officedocument.presentationml.tags+xml"/>
  <Override PartName="/ppt/tags/tag97.xml" ContentType="application/vnd.openxmlformats-officedocument.presentationml.tags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tags/tag1.xml" ContentType="application/vnd.openxmlformats-officedocument.presentationml.tags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tags/tag28.xml" ContentType="application/vnd.openxmlformats-officedocument.presentationml.tags+xml"/>
  <Override PartName="/ppt/tags/tag57.xml" ContentType="application/vnd.openxmlformats-officedocument.presentationml.tags+xml"/>
  <Override PartName="/ppt/tags/tag75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Layouts/slideLayout21.xml" ContentType="application/vnd.openxmlformats-officedocument.presentationml.slideLayout+xml"/>
  <Override PartName="/ppt/tags/tag17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64.xml" ContentType="application/vnd.openxmlformats-officedocument.presentationml.tags+xml"/>
  <Override PartName="/ppt/tags/tag82.xml" ContentType="application/vnd.openxmlformats-officedocument.presentationml.tags+xml"/>
  <Override PartName="/ppt/tags/tag93.xml" ContentType="application/vnd.openxmlformats-officedocument.presentationml.tags+xml"/>
  <Override PartName="/ppt/slideLayouts/slideLayout10.xml" ContentType="application/vnd.openxmlformats-officedocument.presentationml.slideLayout+xml"/>
  <Override PartName="/ppt/tags/tag24.xml" ContentType="application/vnd.openxmlformats-officedocument.presentationml.tags+xml"/>
  <Override PartName="/ppt/tags/tag53.xml" ContentType="application/vnd.openxmlformats-officedocument.presentationml.tags+xml"/>
  <Override PartName="/ppt/tags/tag71.xml" ContentType="application/vnd.openxmlformats-officedocument.presentationml.tags+xml"/>
  <Override PartName="/ppt/tags/tag13.xml" ContentType="application/vnd.openxmlformats-officedocument.presentationml.tags+xml"/>
  <Override PartName="/ppt/tags/tag31.xml" ContentType="application/vnd.openxmlformats-officedocument.presentationml.tags+xml"/>
  <Override PartName="/ppt/tags/tag42.xml" ContentType="application/vnd.openxmlformats-officedocument.presentationml.tags+xml"/>
  <Override PartName="/ppt/tags/tag60.xml" ContentType="application/vnd.openxmlformats-officedocument.presentationml.tags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ags/tag2.xml" ContentType="application/vnd.openxmlformats-officedocument.presentationml.tags+xml"/>
  <Override PartName="/ppt/tags/tag58.xml" ContentType="application/vnd.openxmlformats-officedocument.presentationml.tags+xml"/>
  <Override PartName="/ppt/tags/tag69.xml" ContentType="application/vnd.openxmlformats-officedocument.presentationml.tags+xml"/>
  <Override PartName="/ppt/tags/tag87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tags/tag76.xml" ContentType="application/vnd.openxmlformats-officedocument.presentationml.tags+xml"/>
  <Override PartName="/ppt/tags/tag94.xml" ContentType="application/vnd.openxmlformats-officedocument.presentationml.tags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tags/tag83.xml" ContentType="application/vnd.openxmlformats-officedocument.presentationml.tags+xml"/>
  <Override PartName="/ppt/commentAuthors.xml" ContentType="application/vnd.openxmlformats-officedocument.presentationml.commentAuthor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tags/tag90.xml" ContentType="application/vnd.openxmlformats-officedocument.presentationml.tags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tags/tag3.xml" ContentType="application/vnd.openxmlformats-officedocument.presentationml.tags+xml"/>
  <Override PartName="/ppt/tags/tag59.xml" ContentType="application/vnd.openxmlformats-officedocument.presentationml.tags+xml"/>
  <Override PartName="/ppt/tags/tag77.xml" ContentType="application/vnd.openxmlformats-officedocument.presentationml.tags+xml"/>
  <Override PartName="/ppt/tags/tag88.xml" ContentType="application/vnd.openxmlformats-officedocument.presentationml.tags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tags/tag19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66.xml" ContentType="application/vnd.openxmlformats-officedocument.presentationml.tags+xml"/>
  <Override PartName="/ppt/tags/tag84.xml" ContentType="application/vnd.openxmlformats-officedocument.presentationml.tags+xml"/>
  <Override PartName="/ppt/tags/tag95.xml" ContentType="application/vnd.openxmlformats-officedocument.presentationml.tags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tags/tag26.xml" ContentType="application/vnd.openxmlformats-officedocument.presentationml.tags+xml"/>
  <Override PartName="/ppt/tags/tag55.xml" ContentType="application/vnd.openxmlformats-officedocument.presentationml.tags+xml"/>
  <Override PartName="/ppt/tags/tag73.xml" ContentType="application/vnd.openxmlformats-officedocument.presentationml.tags+xml"/>
  <Override PartName="/ppt/tags/tag15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62.xml" ContentType="application/vnd.openxmlformats-officedocument.presentationml.tags+xml"/>
  <Override PartName="/ppt/tags/tag80.xml" ContentType="application/vnd.openxmlformats-officedocument.presentationml.tags+xml"/>
  <Override PartName="/ppt/tags/tag91.xml" ContentType="application/vnd.openxmlformats-officedocument.presentationml.tags+xml"/>
  <Override PartName="/ppt/tags/tag22.xml" ContentType="application/vnd.openxmlformats-officedocument.presentationml.tags+xml"/>
  <Override PartName="/ppt/tags/tag40.xml" ContentType="application/vnd.openxmlformats-officedocument.presentationml.tags+xml"/>
  <Override PartName="/ppt/tags/tag51.xml" ContentType="application/vnd.openxmlformats-officedocument.presentationml.tag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slides/slide29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ags/tag4.xml" ContentType="application/vnd.openxmlformats-officedocument.presentationml.tags+xml"/>
  <Override PartName="/ppt/tags/tag89.xml" ContentType="application/vnd.openxmlformats-officedocument.presentationml.tags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tags/tag78.xml" ContentType="application/vnd.openxmlformats-officedocument.presentationml.tags+xml"/>
  <Override PartName="/ppt/slides/slide32.xml" ContentType="application/vnd.openxmlformats-officedocument.presentationml.slide+xml"/>
  <Override PartName="/ppt/tags/tag56.xml" ContentType="application/vnd.openxmlformats-officedocument.presentationml.tags+xml"/>
  <Override PartName="/ppt/tags/tag67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5" r:id="rId2"/>
    <p:sldMasterId id="2147483677" r:id="rId3"/>
  </p:sldMasterIdLst>
  <p:notesMasterIdLst>
    <p:notesMasterId r:id="rId61"/>
  </p:notesMasterIdLst>
  <p:handoutMasterIdLst>
    <p:handoutMasterId r:id="rId62"/>
  </p:handoutMasterIdLst>
  <p:sldIdLst>
    <p:sldId id="277" r:id="rId4"/>
    <p:sldId id="293" r:id="rId5"/>
    <p:sldId id="301" r:id="rId6"/>
    <p:sldId id="304" r:id="rId7"/>
    <p:sldId id="302" r:id="rId8"/>
    <p:sldId id="315" r:id="rId9"/>
    <p:sldId id="305" r:id="rId10"/>
    <p:sldId id="312" r:id="rId11"/>
    <p:sldId id="311" r:id="rId12"/>
    <p:sldId id="313" r:id="rId13"/>
    <p:sldId id="314" r:id="rId14"/>
    <p:sldId id="316" r:id="rId15"/>
    <p:sldId id="317" r:id="rId16"/>
    <p:sldId id="318" r:id="rId17"/>
    <p:sldId id="319" r:id="rId18"/>
    <p:sldId id="310" r:id="rId19"/>
    <p:sldId id="309" r:id="rId20"/>
    <p:sldId id="320" r:id="rId21"/>
    <p:sldId id="308" r:id="rId22"/>
    <p:sldId id="334" r:id="rId23"/>
    <p:sldId id="306" r:id="rId24"/>
    <p:sldId id="295" r:id="rId25"/>
    <p:sldId id="332" r:id="rId26"/>
    <p:sldId id="333" r:id="rId27"/>
    <p:sldId id="335" r:id="rId28"/>
    <p:sldId id="336" r:id="rId29"/>
    <p:sldId id="337" r:id="rId30"/>
    <p:sldId id="338" r:id="rId31"/>
    <p:sldId id="339" r:id="rId32"/>
    <p:sldId id="340" r:id="rId33"/>
    <p:sldId id="341" r:id="rId34"/>
    <p:sldId id="389" r:id="rId35"/>
    <p:sldId id="342" r:id="rId36"/>
    <p:sldId id="347" r:id="rId37"/>
    <p:sldId id="344" r:id="rId38"/>
    <p:sldId id="345" r:id="rId39"/>
    <p:sldId id="346" r:id="rId40"/>
    <p:sldId id="343" r:id="rId41"/>
    <p:sldId id="348" r:id="rId42"/>
    <p:sldId id="350" r:id="rId43"/>
    <p:sldId id="351" r:id="rId44"/>
    <p:sldId id="352" r:id="rId45"/>
    <p:sldId id="353" r:id="rId46"/>
    <p:sldId id="354" r:id="rId47"/>
    <p:sldId id="356" r:id="rId48"/>
    <p:sldId id="355" r:id="rId49"/>
    <p:sldId id="357" r:id="rId50"/>
    <p:sldId id="358" r:id="rId51"/>
    <p:sldId id="359" r:id="rId52"/>
    <p:sldId id="360" r:id="rId53"/>
    <p:sldId id="361" r:id="rId54"/>
    <p:sldId id="362" r:id="rId55"/>
    <p:sldId id="363" r:id="rId56"/>
    <p:sldId id="364" r:id="rId57"/>
    <p:sldId id="365" r:id="rId58"/>
    <p:sldId id="366" r:id="rId59"/>
    <p:sldId id="367" r:id="rId60"/>
  </p:sldIdLst>
  <p:sldSz cx="12192000" cy="6858000"/>
  <p:notesSz cx="6858000" cy="9144000"/>
  <p:custDataLst>
    <p:tags r:id="rId6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1B0F0"/>
    <a:srgbClr val="FAB529"/>
    <a:srgbClr val="008BD6"/>
    <a:srgbClr val="FF6B00"/>
    <a:srgbClr val="E36B2A"/>
    <a:srgbClr val="D7A800"/>
    <a:srgbClr val="95411F"/>
    <a:srgbClr val="FF0066"/>
    <a:srgbClr val="FF5050"/>
    <a:srgbClr val="FF33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1179"/>
    <p:restoredTop sz="94617"/>
  </p:normalViewPr>
  <p:slideViewPr>
    <p:cSldViewPr snapToGrid="0">
      <p:cViewPr varScale="1">
        <p:scale>
          <a:sx n="62" d="100"/>
          <a:sy n="62" d="100"/>
        </p:scale>
        <p:origin x="-592" y="-8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101" d="100"/>
          <a:sy n="101" d="100"/>
        </p:scale>
        <p:origin x="2712" y="20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63" Type="http://schemas.openxmlformats.org/officeDocument/2006/relationships/tags" Target="tags/tag1.xml"/><Relationship Id="rId68" Type="http://schemas.openxmlformats.org/officeDocument/2006/relationships/tableStyles" Target="tableStyle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66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61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commentAuthors" Target="commentAuthors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theme" Target="theme/theme1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AB4ED5-D631-4E45-A588-D5036665C4BB}" type="datetimeFigureOut">
              <a:rPr kumimoji="1" lang="zh-CN" altLang="en-US" smtClean="0"/>
              <a:pPr/>
              <a:t>2022/2/26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7EF320-0423-7242-A28E-55FBD17D617F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AD5BA0-58A9-468A-A6DC-E5C4BF13CF7A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503EF8-77E2-42F8-A12D-7F7DA63747F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KSO_Shape"/>
          <p:cNvSpPr/>
          <p:nvPr userDrawn="1"/>
        </p:nvSpPr>
        <p:spPr bwMode="auto">
          <a:xfrm>
            <a:off x="109882" y="106967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圆角矩形 6"/>
          <p:cNvSpPr/>
          <p:nvPr userDrawn="1"/>
        </p:nvSpPr>
        <p:spPr>
          <a:xfrm>
            <a:off x="10389647" y="51551"/>
            <a:ext cx="1713390" cy="46107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返回目录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-157187" y="141911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7391400" y="3521075"/>
            <a:ext cx="2743200" cy="365125"/>
          </a:xfrm>
        </p:spPr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115227" y="114145"/>
            <a:ext cx="821611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第一部分  教材知识梳理</a:t>
            </a:r>
            <a:r>
              <a:rPr lang="en-US" altLang="zh-CN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知识清单</a:t>
            </a:r>
            <a:endParaRPr kumimoji="1" lang="zh-CN" altLang="en-US" sz="2800" b="1" spc="200" baseline="0" dirty="0" smtClean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997" y="116050"/>
            <a:ext cx="82161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</a:t>
            </a:r>
            <a:r>
              <a:rPr lang="en-US" altLang="zh-CN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讲  </a:t>
            </a:r>
            <a:r>
              <a:rPr lang="zh-CN" altLang="en-US" sz="28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实数的相关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概</a:t>
            </a:r>
            <a:r>
              <a:rPr lang="en-US" altLang="zh-CN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考点梳理</a:t>
            </a:r>
            <a:endParaRPr kumimoji="1"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997" y="116050"/>
            <a:ext cx="82161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</a:t>
            </a:r>
            <a:r>
              <a:rPr lang="en-US" altLang="zh-CN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讲  </a:t>
            </a:r>
            <a:r>
              <a:rPr lang="zh-CN" altLang="en-US" sz="28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实数的相关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概</a:t>
            </a:r>
            <a:r>
              <a:rPr lang="en-US" altLang="zh-CN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题型突破</a:t>
            </a:r>
            <a:endParaRPr kumimoji="1"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slide" Target="slide4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slide" Target="slide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slide" Target="slide1.xml"/><Relationship Id="rId5" Type="http://schemas.openxmlformats.org/officeDocument/2006/relationships/tags" Target="../tags/tag6.xml"/><Relationship Id="rId15" Type="http://schemas.openxmlformats.org/officeDocument/2006/relationships/slide" Target="slide20.xml"/><Relationship Id="rId10" Type="http://schemas.openxmlformats.org/officeDocument/2006/relationships/slideLayout" Target="../slideLayouts/slideLayout23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slide" Target="slide1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4" Type="http://schemas.openxmlformats.org/officeDocument/2006/relationships/slide" Target="slide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4" Type="http://schemas.openxmlformats.org/officeDocument/2006/relationships/slide" Target="slide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4" Type="http://schemas.openxmlformats.org/officeDocument/2006/relationships/slide" Target="slide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4" Type="http://schemas.openxmlformats.org/officeDocument/2006/relationships/slide" Target="slide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4" Type="http://schemas.openxmlformats.org/officeDocument/2006/relationships/slide" Target="slide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4" Type="http://schemas.openxmlformats.org/officeDocument/2006/relationships/slide" Target="slide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4" Type="http://schemas.openxmlformats.org/officeDocument/2006/relationships/slide" Target="slide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4" Type="http://schemas.openxmlformats.org/officeDocument/2006/relationships/slide" Target="slide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9.xml"/><Relationship Id="rId1" Type="http://schemas.openxmlformats.org/officeDocument/2006/relationships/tags" Target="../tags/tag3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4" Type="http://schemas.openxmlformats.org/officeDocument/2006/relationships/slide" Target="slide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40.xml"/><Relationship Id="rId3" Type="http://schemas.openxmlformats.org/officeDocument/2006/relationships/slide" Target="slide1.xml"/><Relationship Id="rId7" Type="http://schemas.openxmlformats.org/officeDocument/2006/relationships/slide" Target="slide2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0.xml"/><Relationship Id="rId6" Type="http://schemas.openxmlformats.org/officeDocument/2006/relationships/slide" Target="slide21.xml"/><Relationship Id="rId11" Type="http://schemas.openxmlformats.org/officeDocument/2006/relationships/slide" Target="slide54.xml"/><Relationship Id="rId5" Type="http://schemas.openxmlformats.org/officeDocument/2006/relationships/slide" Target="slide36.xml"/><Relationship Id="rId10" Type="http://schemas.openxmlformats.org/officeDocument/2006/relationships/slide" Target="slide50.xml"/><Relationship Id="rId4" Type="http://schemas.openxmlformats.org/officeDocument/2006/relationships/slide" Target="slide31.xml"/><Relationship Id="rId9" Type="http://schemas.openxmlformats.org/officeDocument/2006/relationships/slide" Target="slide4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7" Type="http://schemas.openxmlformats.org/officeDocument/2006/relationships/slide" Target="slide20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6" Type="http://schemas.openxmlformats.org/officeDocument/2006/relationships/slide" Target="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5" Type="http://schemas.openxmlformats.org/officeDocument/2006/relationships/slide" Target="slide20.xml"/><Relationship Id="rId4" Type="http://schemas.openxmlformats.org/officeDocument/2006/relationships/slide" Target="slide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7.xml"/><Relationship Id="rId4" Type="http://schemas.openxmlformats.org/officeDocument/2006/relationships/slide" Target="slide2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8.xml"/><Relationship Id="rId4" Type="http://schemas.openxmlformats.org/officeDocument/2006/relationships/slide" Target="slide2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9.xml"/><Relationship Id="rId4" Type="http://schemas.openxmlformats.org/officeDocument/2006/relationships/slide" Target="slide2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0.xml"/><Relationship Id="rId4" Type="http://schemas.openxmlformats.org/officeDocument/2006/relationships/slide" Target="slide2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tags" Target="../tags/tag53.xml"/><Relationship Id="rId7" Type="http://schemas.openxmlformats.org/officeDocument/2006/relationships/slide" Target="slide20.xml"/><Relationship Id="rId2" Type="http://schemas.openxmlformats.org/officeDocument/2006/relationships/tags" Target="../tags/tag52.xml"/><Relationship Id="rId1" Type="http://schemas.openxmlformats.org/officeDocument/2006/relationships/tags" Target="../tags/tag51.xml"/><Relationship Id="rId6" Type="http://schemas.openxmlformats.org/officeDocument/2006/relationships/slide" Target="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" Target="slide20.xml"/><Relationship Id="rId4" Type="http://schemas.openxmlformats.org/officeDocument/2006/relationships/slide" Target="slide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7.xml"/><Relationship Id="rId4" Type="http://schemas.openxmlformats.org/officeDocument/2006/relationships/slide" Target="slide2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4.xml"/><Relationship Id="rId1" Type="http://schemas.openxmlformats.org/officeDocument/2006/relationships/tags" Target="../tags/tag1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8.xml"/><Relationship Id="rId4" Type="http://schemas.openxmlformats.org/officeDocument/2006/relationships/slide" Target="slide2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" Target="slide20.xml"/><Relationship Id="rId5" Type="http://schemas.openxmlformats.org/officeDocument/2006/relationships/slide" Target="slide1.xml"/><Relationship Id="rId4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2.xml"/><Relationship Id="rId4" Type="http://schemas.openxmlformats.org/officeDocument/2006/relationships/slide" Target="slide20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3.xml"/><Relationship Id="rId4" Type="http://schemas.openxmlformats.org/officeDocument/2006/relationships/slide" Target="slide20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4.xml"/><Relationship Id="rId4" Type="http://schemas.openxmlformats.org/officeDocument/2006/relationships/slide" Target="slide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5.xml"/><Relationship Id="rId4" Type="http://schemas.openxmlformats.org/officeDocument/2006/relationships/slide" Target="slide20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tags" Target="../tags/tag68.xml"/><Relationship Id="rId2" Type="http://schemas.openxmlformats.org/officeDocument/2006/relationships/tags" Target="../tags/tag67.xml"/><Relationship Id="rId1" Type="http://schemas.openxmlformats.org/officeDocument/2006/relationships/tags" Target="../tags/tag66.xml"/><Relationship Id="rId6" Type="http://schemas.openxmlformats.org/officeDocument/2006/relationships/slide" Target="slide20.xml"/><Relationship Id="rId5" Type="http://schemas.openxmlformats.org/officeDocument/2006/relationships/slide" Target="slide1.xml"/><Relationship Id="rId4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9.xml"/><Relationship Id="rId4" Type="http://schemas.openxmlformats.org/officeDocument/2006/relationships/slide" Target="slide20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0.xml"/><Relationship Id="rId4" Type="http://schemas.openxmlformats.org/officeDocument/2006/relationships/slide" Target="slide20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1.xml"/><Relationship Id="rId4" Type="http://schemas.openxmlformats.org/officeDocument/2006/relationships/slide" Target="slide2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tags" Target="../tags/tag74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6" Type="http://schemas.openxmlformats.org/officeDocument/2006/relationships/slide" Target="slide20.xml"/><Relationship Id="rId5" Type="http://schemas.openxmlformats.org/officeDocument/2006/relationships/slide" Target="slide1.xml"/><Relationship Id="rId4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5.xml"/><Relationship Id="rId4" Type="http://schemas.openxmlformats.org/officeDocument/2006/relationships/slide" Target="slide20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6.xml"/><Relationship Id="rId4" Type="http://schemas.openxmlformats.org/officeDocument/2006/relationships/slide" Target="slide20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7.xml"/><Relationship Id="rId4" Type="http://schemas.openxmlformats.org/officeDocument/2006/relationships/slide" Target="slide20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tags" Target="../tags/tag80.xml"/><Relationship Id="rId2" Type="http://schemas.openxmlformats.org/officeDocument/2006/relationships/tags" Target="../tags/tag79.xml"/><Relationship Id="rId1" Type="http://schemas.openxmlformats.org/officeDocument/2006/relationships/tags" Target="../tags/tag78.xml"/><Relationship Id="rId6" Type="http://schemas.openxmlformats.org/officeDocument/2006/relationships/slide" Target="slide20.xml"/><Relationship Id="rId5" Type="http://schemas.openxmlformats.org/officeDocument/2006/relationships/slide" Target="slide1.xml"/><Relationship Id="rId4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1.xml"/><Relationship Id="rId4" Type="http://schemas.openxmlformats.org/officeDocument/2006/relationships/slide" Target="slide20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2.xml"/><Relationship Id="rId4" Type="http://schemas.openxmlformats.org/officeDocument/2006/relationships/slide" Target="slide20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3.xml"/><Relationship Id="rId4" Type="http://schemas.openxmlformats.org/officeDocument/2006/relationships/slide" Target="slide20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4.xml"/><Relationship Id="rId4" Type="http://schemas.openxmlformats.org/officeDocument/2006/relationships/slide" Target="slide20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5.xml"/><Relationship Id="rId4" Type="http://schemas.openxmlformats.org/officeDocument/2006/relationships/slide" Target="slide2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tags" Target="../tags/tag88.xml"/><Relationship Id="rId2" Type="http://schemas.openxmlformats.org/officeDocument/2006/relationships/tags" Target="../tags/tag87.xml"/><Relationship Id="rId1" Type="http://schemas.openxmlformats.org/officeDocument/2006/relationships/tags" Target="../tags/tag86.xml"/><Relationship Id="rId6" Type="http://schemas.openxmlformats.org/officeDocument/2006/relationships/slide" Target="slide20.xml"/><Relationship Id="rId5" Type="http://schemas.openxmlformats.org/officeDocument/2006/relationships/slide" Target="slide1.xml"/><Relationship Id="rId4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9.xml"/><Relationship Id="rId4" Type="http://schemas.openxmlformats.org/officeDocument/2006/relationships/slide" Target="slide20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0.xml"/><Relationship Id="rId4" Type="http://schemas.openxmlformats.org/officeDocument/2006/relationships/slide" Target="slide20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1.xml"/><Relationship Id="rId4" Type="http://schemas.openxmlformats.org/officeDocument/2006/relationships/slide" Target="slide20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tags" Target="../tags/tag94.xml"/><Relationship Id="rId2" Type="http://schemas.openxmlformats.org/officeDocument/2006/relationships/tags" Target="../tags/tag93.xml"/><Relationship Id="rId1" Type="http://schemas.openxmlformats.org/officeDocument/2006/relationships/tags" Target="../tags/tag92.xml"/><Relationship Id="rId6" Type="http://schemas.openxmlformats.org/officeDocument/2006/relationships/slide" Target="slide20.xml"/><Relationship Id="rId5" Type="http://schemas.openxmlformats.org/officeDocument/2006/relationships/slide" Target="slide1.xml"/><Relationship Id="rId4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5.xml"/><Relationship Id="rId4" Type="http://schemas.openxmlformats.org/officeDocument/2006/relationships/slide" Target="slide20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6.xml"/><Relationship Id="rId4" Type="http://schemas.openxmlformats.org/officeDocument/2006/relationships/slide" Target="slide20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7.xml"/><Relationship Id="rId4" Type="http://schemas.openxmlformats.org/officeDocument/2006/relationships/slide" Target="slide2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组合 65"/>
          <p:cNvGrpSpPr/>
          <p:nvPr/>
        </p:nvGrpSpPr>
        <p:grpSpPr>
          <a:xfrm>
            <a:off x="3151505" y="3275330"/>
            <a:ext cx="6941185" cy="737235"/>
            <a:chOff x="3027246" y="1988317"/>
            <a:chExt cx="5990707" cy="968738"/>
          </a:xfrm>
        </p:grpSpPr>
        <p:sp>
          <p:nvSpPr>
            <p:cNvPr id="38" name="圆角矩形 6">
              <a:hlinkClick r:id="rId11" action="ppaction://hlinksldjump"/>
            </p:cNvPr>
            <p:cNvSpPr/>
            <p:nvPr>
              <p:custDataLst>
                <p:tags r:id="rId8"/>
              </p:custDataLst>
            </p:nvPr>
          </p:nvSpPr>
          <p:spPr>
            <a:xfrm flipV="1">
              <a:off x="4137042" y="2036712"/>
              <a:ext cx="4880911" cy="792680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39" name="椭圆 7"/>
            <p:cNvSpPr/>
            <p:nvPr>
              <p:custDataLst>
                <p:tags r:id="rId9"/>
              </p:custDataLst>
            </p:nvPr>
          </p:nvSpPr>
          <p:spPr>
            <a:xfrm>
              <a:off x="3027246" y="2016110"/>
              <a:ext cx="885507" cy="799447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 lnSpcReduction="10000"/>
            </a:bodyPr>
            <a:lstStyle/>
            <a:p>
              <a:pPr algn="ctr" fontAlgn="auto"/>
              <a:r>
                <a:rPr lang="en-US" altLang="zh-CN" sz="3200" b="1" strike="noStrike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1</a:t>
              </a:r>
              <a:endParaRPr lang="zh-CN" altLang="en-US" sz="3200" b="1" strike="noStrike" noProof="1">
                <a:solidFill>
                  <a:schemeClr val="bg1"/>
                </a:solidFill>
                <a:latin typeface="FZDaHei-B02" panose="03000509000000000000" pitchFamily="66" charset="-122"/>
                <a:ea typeface="FZDaHei-B02" panose="03000509000000000000" pitchFamily="66" charset="-122"/>
              </a:endParaRPr>
            </a:p>
          </p:txBody>
        </p:sp>
        <p:sp>
          <p:nvSpPr>
            <p:cNvPr id="45" name="文本框 2">
              <a:hlinkClick r:id="rId12" action="ppaction://hlinksldjump"/>
            </p:cNvPr>
            <p:cNvSpPr txBox="1"/>
            <p:nvPr/>
          </p:nvSpPr>
          <p:spPr>
            <a:xfrm>
              <a:off x="4422027" y="1988317"/>
              <a:ext cx="4559207" cy="96873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数据纵览  考情分析</a:t>
              </a:r>
            </a:p>
          </p:txBody>
        </p:sp>
        <p:sp>
          <p:nvSpPr>
            <p:cNvPr id="62" name="圆角矩形 61"/>
            <p:cNvSpPr/>
            <p:nvPr/>
          </p:nvSpPr>
          <p:spPr bwMode="auto">
            <a:xfrm rot="16200000">
              <a:off x="3924200" y="2242422"/>
              <a:ext cx="36000" cy="39005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3150870" y="4067175"/>
            <a:ext cx="6941820" cy="737235"/>
            <a:chOff x="2941329" y="3106174"/>
            <a:chExt cx="6094086" cy="1013103"/>
          </a:xfrm>
        </p:grpSpPr>
        <p:sp>
          <p:nvSpPr>
            <p:cNvPr id="42" name="圆角矩形 6">
              <a:hlinkClick r:id="" action="ppaction://noaction"/>
            </p:cNvPr>
            <p:cNvSpPr/>
            <p:nvPr>
              <p:custDataLst>
                <p:tags r:id="rId6"/>
              </p:custDataLst>
            </p:nvPr>
          </p:nvSpPr>
          <p:spPr>
            <a:xfrm flipV="1">
              <a:off x="4044741" y="3273744"/>
              <a:ext cx="4990674" cy="792453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43" name="椭圆 7"/>
            <p:cNvSpPr/>
            <p:nvPr>
              <p:custDataLst>
                <p:tags r:id="rId7"/>
              </p:custDataLst>
            </p:nvPr>
          </p:nvSpPr>
          <p:spPr>
            <a:xfrm>
              <a:off x="2941329" y="3252773"/>
              <a:ext cx="900705" cy="835302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 lnSpcReduction="10000"/>
            </a:bodyPr>
            <a:lstStyle/>
            <a:p>
              <a:pPr algn="ctr"/>
              <a:r>
                <a:rPr lang="en-US" altLang="zh-CN" sz="3200" b="1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2</a:t>
              </a:r>
              <a:endParaRPr lang="zh-CN" altLang="en-US" sz="3200" b="1" noProof="1">
                <a:solidFill>
                  <a:schemeClr val="bg1"/>
                </a:solidFill>
                <a:latin typeface="FZDaHei-B02" panose="03000509000000000000" pitchFamily="66" charset="-122"/>
                <a:ea typeface="FZDaHei-B02" panose="03000509000000000000" pitchFamily="66" charset="-122"/>
              </a:endParaRPr>
            </a:p>
          </p:txBody>
        </p:sp>
        <p:sp>
          <p:nvSpPr>
            <p:cNvPr id="46" name="文本框 16">
              <a:hlinkClick r:id="rId13" action="ppaction://hlinksldjump"/>
            </p:cNvPr>
            <p:cNvSpPr txBox="1"/>
            <p:nvPr/>
          </p:nvSpPr>
          <p:spPr>
            <a:xfrm>
              <a:off x="4087522" y="3106174"/>
              <a:ext cx="4529681" cy="10131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       </a:t>
              </a: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数据链接  真题试做</a:t>
              </a:r>
            </a:p>
          </p:txBody>
        </p:sp>
        <p:sp>
          <p:nvSpPr>
            <p:cNvPr id="63" name="圆角矩形 62"/>
            <p:cNvSpPr/>
            <p:nvPr/>
          </p:nvSpPr>
          <p:spPr bwMode="auto">
            <a:xfrm rot="16200000">
              <a:off x="3937952" y="3491035"/>
              <a:ext cx="36000" cy="39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1015" dirty="0">
                  <a:solidFill>
                    <a:prstClr val="white"/>
                  </a:solidFill>
                </a:rPr>
                <a:t>a</a:t>
              </a:r>
              <a:endParaRPr lang="zh-CN" altLang="en-US" sz="1015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3151505" y="4859020"/>
            <a:ext cx="6941820" cy="769690"/>
            <a:chOff x="2953465" y="4213889"/>
            <a:chExt cx="6064488" cy="1155560"/>
          </a:xfrm>
        </p:grpSpPr>
        <p:sp>
          <p:nvSpPr>
            <p:cNvPr id="34" name="圆角矩形 6"/>
            <p:cNvSpPr/>
            <p:nvPr>
              <p:custDataLst>
                <p:tags r:id="rId4"/>
              </p:custDataLst>
            </p:nvPr>
          </p:nvSpPr>
          <p:spPr>
            <a:xfrm flipV="1">
              <a:off x="4076826" y="4477012"/>
              <a:ext cx="4941127" cy="792230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35" name="椭圆 7"/>
            <p:cNvSpPr/>
            <p:nvPr>
              <p:custDataLst>
                <p:tags r:id="rId5"/>
              </p:custDataLst>
            </p:nvPr>
          </p:nvSpPr>
          <p:spPr>
            <a:xfrm>
              <a:off x="2953465" y="4456039"/>
              <a:ext cx="896330" cy="913410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 lnSpcReduction="10000"/>
            </a:bodyPr>
            <a:lstStyle/>
            <a:p>
              <a:pPr algn="ctr"/>
              <a:r>
                <a:rPr lang="en-US" altLang="zh-CN" sz="3200" b="1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3</a:t>
              </a:r>
              <a:endParaRPr lang="zh-CN" altLang="en-US" sz="3200" b="1" noProof="1">
                <a:solidFill>
                  <a:schemeClr val="bg1"/>
                </a:solidFill>
                <a:latin typeface="FZDaHei-B02" panose="03000509000000000000" pitchFamily="66" charset="-122"/>
                <a:ea typeface="FZDaHei-B02" panose="03000509000000000000" pitchFamily="66" charset="-122"/>
              </a:endParaRPr>
            </a:p>
          </p:txBody>
        </p:sp>
        <p:sp>
          <p:nvSpPr>
            <p:cNvPr id="47" name="文本框 16">
              <a:hlinkClick r:id="rId14" action="ppaction://hlinksldjump"/>
            </p:cNvPr>
            <p:cNvSpPr txBox="1"/>
            <p:nvPr/>
          </p:nvSpPr>
          <p:spPr>
            <a:xfrm>
              <a:off x="4720412" y="4213889"/>
              <a:ext cx="3891249" cy="11068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      </a:t>
              </a: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数据透视  知识清单</a:t>
              </a:r>
            </a:p>
          </p:txBody>
        </p:sp>
        <p:sp>
          <p:nvSpPr>
            <p:cNvPr id="64" name="圆角矩形 63"/>
            <p:cNvSpPr/>
            <p:nvPr/>
          </p:nvSpPr>
          <p:spPr bwMode="auto">
            <a:xfrm rot="16200000">
              <a:off x="3876853" y="4708206"/>
              <a:ext cx="36000" cy="386837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70" name="文本框 5"/>
          <p:cNvSpPr txBox="1"/>
          <p:nvPr/>
        </p:nvSpPr>
        <p:spPr>
          <a:xfrm>
            <a:off x="1575833" y="1185418"/>
            <a:ext cx="9712711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课时  七年级</a:t>
            </a:r>
            <a:r>
              <a:rPr lang="en-US" altLang="zh-CN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上</a:t>
            </a:r>
            <a:r>
              <a:rPr lang="en-US" altLang="zh-CN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Units </a:t>
            </a:r>
            <a:r>
              <a:rPr lang="en-US" altLang="zh-CN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1—4</a:t>
            </a:r>
            <a:r>
              <a:rPr lang="zh-CN" altLang="en-US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（含</a:t>
            </a:r>
            <a:r>
              <a:rPr lang="en-US" altLang="zh-CN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Starters</a:t>
            </a:r>
            <a:r>
              <a:rPr lang="zh-CN" altLang="en-US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en-US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" y="7197"/>
            <a:ext cx="1184950" cy="982711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glow rad="63500">
              <a:schemeClr val="accent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4" name="矩形 73"/>
          <p:cNvSpPr/>
          <p:nvPr/>
        </p:nvSpPr>
        <p:spPr>
          <a:xfrm>
            <a:off x="0" y="1263142"/>
            <a:ext cx="1184951" cy="558766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softEdge rad="126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5" name="文本框 5"/>
          <p:cNvSpPr txBox="1"/>
          <p:nvPr/>
        </p:nvSpPr>
        <p:spPr>
          <a:xfrm>
            <a:off x="149204" y="2097340"/>
            <a:ext cx="886541" cy="264591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目</a:t>
            </a:r>
            <a:endParaRPr lang="en-US" altLang="zh-CN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录</a:t>
            </a:r>
            <a:endParaRPr lang="zh-CN" altLang="en-US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84426" y="989908"/>
            <a:ext cx="11007049" cy="273234"/>
          </a:xfrm>
          <a:prstGeom prst="rect">
            <a:avLst/>
          </a:prstGeom>
          <a:solidFill>
            <a:srgbClr val="01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3151504" y="5741035"/>
            <a:ext cx="6941186" cy="751288"/>
            <a:chOff x="3024550" y="3691330"/>
            <a:chExt cx="6048318" cy="1128229"/>
          </a:xfrm>
        </p:grpSpPr>
        <p:sp>
          <p:nvSpPr>
            <p:cNvPr id="7" name="圆角矩形 6"/>
            <p:cNvSpPr/>
            <p:nvPr>
              <p:custDataLst>
                <p:tags r:id="rId2"/>
              </p:custDataLst>
            </p:nvPr>
          </p:nvSpPr>
          <p:spPr>
            <a:xfrm flipV="1">
              <a:off x="4145573" y="3971687"/>
              <a:ext cx="4927295" cy="792438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8" name="椭圆 7"/>
            <p:cNvSpPr/>
            <p:nvPr>
              <p:custDataLst>
                <p:tags r:id="rId3"/>
              </p:custDataLst>
            </p:nvPr>
          </p:nvSpPr>
          <p:spPr>
            <a:xfrm>
              <a:off x="3024550" y="3994573"/>
              <a:ext cx="894022" cy="824986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 fontScale="90000" lnSpcReduction="10000"/>
            </a:bodyPr>
            <a:lstStyle/>
            <a:p>
              <a:pPr algn="ctr"/>
              <a:r>
                <a:rPr lang="en-US" altLang="zh-CN" sz="3200" b="1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4</a:t>
              </a:r>
            </a:p>
          </p:txBody>
        </p:sp>
        <p:sp>
          <p:nvSpPr>
            <p:cNvPr id="9" name="文本框 16">
              <a:hlinkClick r:id="rId15" action="ppaction://hlinksldjump"/>
            </p:cNvPr>
            <p:cNvSpPr txBox="1"/>
            <p:nvPr/>
          </p:nvSpPr>
          <p:spPr>
            <a:xfrm>
              <a:off x="4730410" y="3691330"/>
              <a:ext cx="3891249" cy="11071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       </a:t>
              </a: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数据共享  考点聚焦</a:t>
              </a:r>
            </a:p>
          </p:txBody>
        </p:sp>
        <p:sp>
          <p:nvSpPr>
            <p:cNvPr id="10" name="圆角矩形 9"/>
            <p:cNvSpPr/>
            <p:nvPr/>
          </p:nvSpPr>
          <p:spPr bwMode="auto">
            <a:xfrm rot="16200000" flipH="1">
              <a:off x="3980973" y="4214218"/>
              <a:ext cx="37843" cy="385841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82412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1078103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上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zh-CN" alt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（含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Starters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）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3678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7340" y="1439545"/>
            <a:ext cx="10804525" cy="4485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7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18. (2021·石家庄新华区模拟)me, photo, family, show, your</a:t>
            </a:r>
            <a:endParaRPr lang="en-US" altLang="zh-CN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7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___________________________________________________.</a:t>
            </a:r>
            <a:endParaRPr lang="en-US" altLang="zh-CN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7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19. (2021·邯郸一模)has, kites, the girl, eight </a:t>
            </a:r>
          </a:p>
          <a:p>
            <a:pPr fontAlgn="auto">
              <a:lnSpc>
                <a:spcPct val="17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____________________________________________________.</a:t>
            </a:r>
          </a:p>
          <a:p>
            <a:pPr fontAlgn="auto">
              <a:lnSpc>
                <a:spcPct val="17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20. (2021·廊坊42中二模)the, to, library, let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s, go </a:t>
            </a:r>
          </a:p>
          <a:p>
            <a:pPr fontAlgn="auto">
              <a:lnSpc>
                <a:spcPct val="17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___________________________________________________.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214245" y="2292985"/>
            <a:ext cx="59829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Show me your family photo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122805" y="3815715"/>
            <a:ext cx="38150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girl has eight kites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235835" y="5251450"/>
            <a:ext cx="4212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Let’s go to the library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  <p:bldP spid="7" grpId="0"/>
      <p:bldP spid="7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0013" y="71680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1078103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上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zh-CN" alt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（含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Starters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）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15197" y="96819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7340" y="1837055"/>
            <a:ext cx="108045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/>
          <p:cNvGraphicFramePr/>
          <p:nvPr>
            <p:custDataLst>
              <p:tags r:id="rId2"/>
            </p:custDataLst>
          </p:nvPr>
        </p:nvGraphicFramePr>
        <p:xfrm>
          <a:off x="518160" y="1758950"/>
          <a:ext cx="11176000" cy="491363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3405"/>
                <a:gridCol w="571500"/>
                <a:gridCol w="10031095"/>
              </a:tblGrid>
              <a:tr h="491363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核心词汇</a:t>
                      </a:r>
                      <a:endParaRPr lang="en-US" altLang="en-US" sz="2000" b="1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书宋_GBK" charset="0"/>
                        </a:rPr>
                        <a:t>英汉互译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</a:t>
                      </a:r>
                      <a:r>
                        <a:rPr lang="en-US" sz="2400" b="1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adj.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令人愉快的;宜人的           2.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</a:t>
                      </a:r>
                      <a:r>
                        <a:rPr lang="en-US" sz="2400" b="1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n.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英语 </a:t>
                      </a:r>
                      <a:r>
                        <a:rPr lang="en-US" sz="2400" b="1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adj.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英语的 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3.jacket </a:t>
                      </a:r>
                      <a:r>
                        <a:rPr lang="en-US" sz="2400" b="1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n.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_______________                     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4.purple </a:t>
                      </a:r>
                      <a:r>
                        <a:rPr lang="en-US" sz="2400" b="1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adj.&amp;n.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</a:t>
                      </a:r>
                      <a:r>
                        <a:rPr lang="en-US" sz="2400" b="1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 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</a:t>
                      </a:r>
                      <a:r>
                        <a:rPr lang="en-US" sz="2400" b="1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n.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号码;数字                              6.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</a:t>
                      </a:r>
                      <a:r>
                        <a:rPr lang="en-US" sz="2400" b="1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adj.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最后的;末尾的 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7.middle </a:t>
                      </a:r>
                      <a:r>
                        <a:rPr lang="en-US" sz="2400" b="1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adj.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                                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8.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</a:t>
                      </a:r>
                      <a:r>
                        <a:rPr lang="en-US" sz="2400" b="1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n.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学校 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9.parent </a:t>
                      </a:r>
                      <a:r>
                        <a:rPr lang="en-US" sz="2400" b="1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n.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                                   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10.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</a:t>
                      </a:r>
                      <a:r>
                        <a:rPr lang="en-US" sz="2400" b="1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n.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家;家庭 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11.those </a:t>
                      </a:r>
                      <a:r>
                        <a:rPr lang="en-US" sz="2400" b="1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pron.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                              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12.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</a:t>
                      </a:r>
                      <a:r>
                        <a:rPr lang="en-US" sz="2400" b="1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n.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女儿 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13.eraser </a:t>
                      </a:r>
                      <a:r>
                        <a:rPr lang="en-US" sz="2400" b="1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n.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                                 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14.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</a:t>
                      </a:r>
                      <a:r>
                        <a:rPr lang="en-US" sz="2400" b="1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adj.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受欢迎的 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15.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</a:t>
                      </a:r>
                      <a:r>
                        <a:rPr lang="en-US" sz="2400" b="1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v.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(给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)打电话             16.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 </a:t>
                      </a:r>
                      <a:r>
                        <a:rPr lang="en-US" sz="2400" b="1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prep.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在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下 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17.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</a:t>
                      </a:r>
                      <a:r>
                        <a:rPr lang="en-US" sz="2400" b="1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n.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模型               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18.everywhere</a:t>
                      </a:r>
                      <a:r>
                        <a:rPr lang="en-US" sz="2400" b="1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adv.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_____________________               19.ask</a:t>
                      </a:r>
                      <a:r>
                        <a:rPr lang="en-US" sz="2400" b="1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v.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___________________</a:t>
                      </a:r>
                      <a:r>
                        <a:rPr lang="en-US" sz="2000" b="1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000" b="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 </a:t>
                      </a: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6" name="文本框 25"/>
          <p:cNvSpPr txBox="1"/>
          <p:nvPr/>
        </p:nvSpPr>
        <p:spPr>
          <a:xfrm>
            <a:off x="2175510" y="1823085"/>
            <a:ext cx="78359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nice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7232650" y="1826895"/>
            <a:ext cx="12592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3161665" y="2296160"/>
            <a:ext cx="25660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夹克衫;短上衣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9015095" y="2314575"/>
            <a:ext cx="18618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紫色(的)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1999615" y="2832100"/>
            <a:ext cx="15716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number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7416165" y="2799080"/>
            <a:ext cx="930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last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3453130" y="3266440"/>
            <a:ext cx="12941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中间的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7240270" y="3312160"/>
            <a:ext cx="11576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3042285" y="3746500"/>
            <a:ext cx="19405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父(母)亲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7462520" y="3680460"/>
            <a:ext cx="10121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family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3641090" y="4208780"/>
            <a:ext cx="8743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那些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7410450" y="4219575"/>
            <a:ext cx="15100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daughter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3452495" y="4711065"/>
            <a:ext cx="12604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橡皮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7447915" y="4711065"/>
            <a:ext cx="14871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welcome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2144395" y="5153025"/>
            <a:ext cx="17259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call/phone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7481570" y="5185410"/>
            <a:ext cx="11182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under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2237740" y="5676900"/>
            <a:ext cx="13169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model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7916545" y="5694045"/>
            <a:ext cx="30422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处处;到处;各个地方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2858770" y="6141720"/>
            <a:ext cx="28689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请问;要求;询问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3164840" y="1126490"/>
            <a:ext cx="3643630" cy="503555"/>
          </a:xfrm>
          <a:prstGeom prst="roundRect">
            <a:avLst/>
          </a:prstGeom>
          <a:ln w="19050">
            <a:solidFill>
              <a:srgbClr val="01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839845" y="1126490"/>
            <a:ext cx="4838700" cy="503555"/>
          </a:xfrm>
          <a:prstGeom prst="rect">
            <a:avLst/>
          </a:prstGeom>
          <a:solidFill>
            <a:srgbClr val="01B0F0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数据透视</a:t>
            </a:r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9" name="椭圆 8"/>
          <p:cNvSpPr/>
          <p:nvPr/>
        </p:nvSpPr>
        <p:spPr>
          <a:xfrm>
            <a:off x="3464867" y="1013695"/>
            <a:ext cx="729465" cy="729465"/>
          </a:xfrm>
          <a:prstGeom prst="ellipse">
            <a:avLst/>
          </a:prstGeom>
          <a:solidFill>
            <a:srgbClr val="01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6" grpId="1"/>
      <p:bldP spid="27" grpId="0"/>
      <p:bldP spid="27" grpId="1"/>
      <p:bldP spid="28" grpId="0"/>
      <p:bldP spid="28" grpId="1"/>
      <p:bldP spid="29" grpId="0"/>
      <p:bldP spid="29" grpId="1"/>
      <p:bldP spid="30" grpId="0"/>
      <p:bldP spid="30" grpId="1"/>
      <p:bldP spid="31" grpId="0"/>
      <p:bldP spid="31" grpId="1"/>
      <p:bldP spid="32" grpId="0"/>
      <p:bldP spid="32" grpId="1"/>
      <p:bldP spid="33" grpId="0"/>
      <p:bldP spid="33" grpId="1"/>
      <p:bldP spid="34" grpId="0"/>
      <p:bldP spid="34" grpId="1"/>
      <p:bldP spid="35" grpId="0"/>
      <p:bldP spid="35" grpId="1"/>
      <p:bldP spid="36" grpId="0"/>
      <p:bldP spid="36" grpId="1"/>
      <p:bldP spid="37" grpId="0"/>
      <p:bldP spid="37" grpId="1"/>
      <p:bldP spid="38" grpId="0"/>
      <p:bldP spid="38" grpId="1"/>
      <p:bldP spid="39" grpId="0"/>
      <p:bldP spid="39" grpId="1"/>
      <p:bldP spid="40" grpId="0"/>
      <p:bldP spid="40" grpId="1"/>
      <p:bldP spid="41" grpId="0"/>
      <p:bldP spid="41" grpId="1"/>
      <p:bldP spid="42" grpId="0"/>
      <p:bldP spid="42" grpId="1"/>
      <p:bldP spid="43" grpId="0"/>
      <p:bldP spid="43" grpId="1"/>
      <p:bldP spid="44" grpId="0"/>
      <p:bldP spid="44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5330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1078103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上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zh-CN" alt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（含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Starters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）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3678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7340" y="1837055"/>
            <a:ext cx="108045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/>
          <p:cNvGraphicFramePr/>
          <p:nvPr>
            <p:custDataLst>
              <p:tags r:id="rId2"/>
            </p:custDataLst>
          </p:nvPr>
        </p:nvGraphicFramePr>
        <p:xfrm>
          <a:off x="972185" y="1806575"/>
          <a:ext cx="10358755" cy="4749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5465"/>
                <a:gridCol w="543560"/>
                <a:gridCol w="9269730"/>
              </a:tblGrid>
              <a:tr h="47498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方正黑体_GBK" charset="0"/>
                        </a:rPr>
                        <a:t>核心词汇</a:t>
                      </a:r>
                      <a:endParaRPr lang="en-US" altLang="en-US" sz="2000" b="1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方正黑体_GBK" charset="0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方正书宋_GBK" charset="0"/>
                          <a:cs typeface="方正书宋_GBK" charset="0"/>
                        </a:rPr>
                        <a:t>词汇拓展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this(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pron.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)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→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这些(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pl.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)→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(反义词)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friend(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)→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)友好的→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)友谊;友情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China(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)→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n. &amp; adj.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)语文;汉语;汉语的;中国的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 photo(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)→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pl.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)照片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 library(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)→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pl.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)图书馆 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)</a:t>
                      </a:r>
                      <a:endParaRPr lang="en-US" sz="24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 watch(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n. &amp; v.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)→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pl.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)手表;观看(三单)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 radio(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)→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pl.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)收音机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8. please(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interj.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)→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)高兴的→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)令人愉快的→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)高兴;乐事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2000" b="1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000" b="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 </a:t>
                      </a: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4290695" y="1852295"/>
            <a:ext cx="9766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these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936740" y="1843405"/>
            <a:ext cx="8629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113530" y="2284095"/>
            <a:ext cx="1635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friendly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49515" y="2275840"/>
            <a:ext cx="15328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friendship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131945" y="2797810"/>
            <a:ext cx="15671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Chinese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268470" y="3232150"/>
            <a:ext cx="13398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photos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404995" y="3731260"/>
            <a:ext cx="12941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libraries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4813300" y="4213225"/>
            <a:ext cx="14643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watches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140200" y="4694555"/>
            <a:ext cx="14077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radios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4850130" y="5104765"/>
            <a:ext cx="13055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pleased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8242300" y="5125720"/>
            <a:ext cx="14535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pleasant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3574415" y="5582920"/>
            <a:ext cx="15767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pleasure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7" grpId="0"/>
      <p:bldP spid="7" grpId="1"/>
      <p:bldP spid="8" grpId="0"/>
      <p:bldP spid="8" grpId="1"/>
      <p:bldP spid="9" grpId="0"/>
      <p:bldP spid="9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9" grpId="0"/>
      <p:bldP spid="19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2981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1088453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上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1—4</a:t>
            </a:r>
            <a:r>
              <a:rPr lang="zh-CN" alt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（含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Starters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）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36787" y="96819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7340" y="1837055"/>
            <a:ext cx="108045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/>
          <p:cNvGraphicFramePr/>
          <p:nvPr>
            <p:custDataLst>
              <p:tags r:id="rId2"/>
            </p:custDataLst>
          </p:nvPr>
        </p:nvGraphicFramePr>
        <p:xfrm>
          <a:off x="972185" y="1434465"/>
          <a:ext cx="10358755" cy="52247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5465"/>
                <a:gridCol w="543560"/>
                <a:gridCol w="9269730"/>
              </a:tblGrid>
              <a:tr h="522478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方正黑体_GBK" charset="0"/>
                        </a:rPr>
                        <a:t>核心词汇</a:t>
                      </a:r>
                      <a:endParaRPr lang="en-US" altLang="en-US" sz="2000" b="1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方正黑体_GBK" charset="0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方正书宋_GBK" charset="0"/>
                          <a:cs typeface="方正书宋_GBK" charset="0"/>
                        </a:rPr>
                        <a:t>词汇拓展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10. say(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)→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(过去式/过去分词) 说;讲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11. meet(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)→ 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(过去式/过去分词)遇见;相逢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12.thank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v. &amp; n.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)→ 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</a:t>
                      </a:r>
                      <a:r>
                        <a:rPr lang="zh-CN" alt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感激的；感谢的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 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→ 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pl.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)</a:t>
                      </a:r>
                      <a:r>
                        <a:rPr lang="zh-CN" alt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感谢；谢谢</a:t>
                      </a:r>
                      <a:endParaRPr lang="en-US" sz="2400" b="1"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+mn-ea"/>
                      </a:endParaRP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13. help(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v. &amp; n.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→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)有用的;有帮助的→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)没用的;无助的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14. find(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)→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(过去式/过去分词) 找到;发现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15. lose(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)→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(过去式/过去分词) 遗失;丢失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16. come(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)→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(过去式)→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(过去分词)来;来到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17. have(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)→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(过去式/过去分词)经受;经历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2000" b="1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000" b="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 </a:t>
                      </a: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3996055" y="1446530"/>
            <a:ext cx="7721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said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154805" y="1936750"/>
            <a:ext cx="9880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met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628515" y="2411730"/>
            <a:ext cx="15779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thankful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8742045" y="2421255"/>
            <a:ext cx="10902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thanks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552315" y="3331210"/>
            <a:ext cx="12376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helpful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8968740" y="3298825"/>
            <a:ext cx="12649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helpless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914140" y="4329430"/>
            <a:ext cx="11353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found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4001135" y="4807585"/>
            <a:ext cx="11582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lost</a:t>
            </a:r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4177665" y="5261610"/>
            <a:ext cx="8972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came</a:t>
            </a:r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6766560" y="5271135"/>
            <a:ext cx="9874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come</a:t>
            </a:r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4131945" y="5683885"/>
            <a:ext cx="9880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had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7" grpId="0"/>
      <p:bldP spid="7" grpId="1"/>
      <p:bldP spid="8" grpId="0"/>
      <p:bldP spid="8" grpId="1"/>
      <p:bldP spid="9" grpId="0"/>
      <p:bldP spid="9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296838" y="67299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1078103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上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zh-CN" alt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（含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Starters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）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36787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7340" y="1837055"/>
            <a:ext cx="108045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/>
          <p:cNvGraphicFramePr/>
          <p:nvPr>
            <p:custDataLst>
              <p:tags r:id="rId2"/>
            </p:custDataLst>
          </p:nvPr>
        </p:nvGraphicFramePr>
        <p:xfrm>
          <a:off x="972185" y="2103755"/>
          <a:ext cx="10358755" cy="4165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5465"/>
                <a:gridCol w="543560"/>
                <a:gridCol w="9269730"/>
              </a:tblGrid>
              <a:tr h="41656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方正黑体_GBK" charset="0"/>
                        </a:rPr>
                        <a:t>核心词汇</a:t>
                      </a:r>
                      <a:endParaRPr lang="en-US" altLang="en-US" sz="2000" b="1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方正黑体_GBK" charset="0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方正书宋_GBK" charset="0"/>
                          <a:cs typeface="方正书宋_GBK" charset="0"/>
                        </a:rPr>
                        <a:t>词汇拓展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18. teach(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→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)老师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19. think(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)→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(过去式/过去分词)认为;想;思考→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 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)想法;看法;主意;记忆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20. know(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)→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(过去式)→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(过去分词)知道;了解→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)知识;学问→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)博学的;有见识的;知识渊博的 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21. good(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)→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adv.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)好地→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(比较级)较好的(地);更好的(地)→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(最高级)最好的;最好地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000" b="1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000" b="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 </a:t>
                      </a: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4109085" y="2157095"/>
            <a:ext cx="16236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teacher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065270" y="2590165"/>
            <a:ext cx="12280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thought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9786620" y="2579370"/>
            <a:ext cx="12490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thought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109720" y="3576955"/>
            <a:ext cx="11010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knew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777990" y="3587115"/>
            <a:ext cx="12147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known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470150" y="3991610"/>
            <a:ext cx="18281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knowledge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6366510" y="4015105"/>
            <a:ext cx="22593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knowledgeable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4324350" y="5006340"/>
            <a:ext cx="9537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well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7169150" y="4996815"/>
            <a:ext cx="11696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better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4014470" y="5485130"/>
            <a:ext cx="1089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best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7" grpId="0"/>
      <p:bldP spid="7" grpId="1"/>
      <p:bldP spid="9" grpId="0"/>
      <p:bldP spid="9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2981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1078103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上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zh-CN" alt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（含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Starters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）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47300" y="1016635"/>
            <a:ext cx="1675765" cy="352425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7340" y="1837055"/>
            <a:ext cx="108045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/>
          <p:cNvGraphicFramePr/>
          <p:nvPr>
            <p:custDataLst>
              <p:tags r:id="rId2"/>
            </p:custDataLst>
          </p:nvPr>
        </p:nvGraphicFramePr>
        <p:xfrm>
          <a:off x="972185" y="2103755"/>
          <a:ext cx="10358755" cy="4165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5465"/>
                <a:gridCol w="543560"/>
                <a:gridCol w="9269730"/>
              </a:tblGrid>
              <a:tr h="41656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方正黑体_GBK" charset="0"/>
                        </a:rPr>
                        <a:t>核心词汇</a:t>
                      </a:r>
                      <a:endParaRPr lang="en-US" altLang="en-US" sz="2000" b="1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方正黑体_GBK" charset="0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方正书宋_GBK" charset="0"/>
                          <a:cs typeface="方正书宋_GBK" charset="0"/>
                        </a:rPr>
                        <a:t>词汇拓展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22. you(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pron.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→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pron.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)你的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23. one(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num.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→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(序数词)第一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24. three(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num.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→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(序数词)第三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25. five(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num.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→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(序数词)第五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26. eight(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num.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→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(序数词)第八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27. nine(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num.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→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(序数词)第九 </a:t>
                      </a:r>
                      <a:r>
                        <a:rPr lang="en-US" sz="2000" b="1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000" b="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 </a:t>
                      </a: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4404995" y="2789555"/>
            <a:ext cx="11353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735320" y="2769870"/>
            <a:ext cx="109537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yours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514850" y="3294380"/>
            <a:ext cx="11017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627245" y="3776345"/>
            <a:ext cx="10331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third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544695" y="4236085"/>
            <a:ext cx="11131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fifth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563745" y="4657090"/>
            <a:ext cx="10217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eighth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613910" y="5182870"/>
            <a:ext cx="87757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ninth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7" grpId="0"/>
      <p:bldP spid="7" grpId="1"/>
      <p:bldP spid="8" grpId="0"/>
      <p:bldP spid="8" grpId="1"/>
      <p:bldP spid="9" grpId="0"/>
      <p:bldP spid="9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7299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1078103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上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zh-CN" alt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（含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Starters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）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2"/>
            </p:custDataLst>
          </p:nvPr>
        </p:nvGraphicFramePr>
        <p:xfrm>
          <a:off x="944880" y="1645285"/>
          <a:ext cx="10347325" cy="478409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27735"/>
                <a:gridCol w="9419590"/>
              </a:tblGrid>
              <a:tr h="478409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高频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短语</a:t>
                      </a:r>
                      <a:endParaRPr lang="en-US" altLang="en-US" sz="2400" b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1.电话号码 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________________           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2.名字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　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3.姓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                                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4.中学;初中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　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5.过得愉快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________________            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6.劳驾;请原谅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7.……怎么样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__________________     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8.请求;恳求(给予)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9.一套;一副;一组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          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10.快点儿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11.在书包里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_________________          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12.在床下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　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13.飞机模型 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                  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14.用英语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　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15.为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而感谢你(们)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400" b="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 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3451225" y="1930400"/>
            <a:ext cx="29070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telephone number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610475" y="1951990"/>
            <a:ext cx="18040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/>
              <a:t>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 name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627630" y="2511425"/>
            <a:ext cx="14649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last name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8218805" y="2490470"/>
            <a:ext cx="19761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middle school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499485" y="3010535"/>
            <a:ext cx="23723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 a good day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8763635" y="3047365"/>
            <a:ext cx="18961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excuse me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3772535" y="3552825"/>
            <a:ext cx="30556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what/how about …</a:t>
            </a:r>
            <a:r>
              <a:rPr lang="zh-CN" altLang="en-US"/>
              <a:t> 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9136380" y="3587115"/>
            <a:ext cx="21310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ask … for …</a:t>
            </a:r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4483735" y="4160520"/>
            <a:ext cx="16008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set of</a:t>
            </a:r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8291195" y="4119880"/>
            <a:ext cx="15671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come on</a:t>
            </a:r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3672205" y="4640580"/>
            <a:ext cx="26231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the schoolbag</a:t>
            </a:r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8084820" y="4672330"/>
            <a:ext cx="22180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under the bed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3672840" y="5186045"/>
            <a:ext cx="17938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model plane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8313420" y="5229860"/>
            <a:ext cx="17716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English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4926965" y="5750560"/>
            <a:ext cx="23393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thank you for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9" grpId="0"/>
      <p:bldP spid="19" grpId="1"/>
      <p:bldP spid="20" grpId="0"/>
      <p:bldP spid="20" grpId="1"/>
      <p:bldP spid="21" grpId="0"/>
      <p:bldP spid="21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5140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1078103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上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zh-CN" alt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（含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Starters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）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36787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2"/>
            </p:custDataLst>
          </p:nvPr>
        </p:nvGraphicFramePr>
        <p:xfrm>
          <a:off x="765175" y="1413510"/>
          <a:ext cx="10307955" cy="52336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10005"/>
                <a:gridCol w="8997950"/>
              </a:tblGrid>
              <a:tr h="523367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重点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句型</a:t>
                      </a:r>
                      <a:endParaRPr lang="en-US" altLang="en-US" sz="2400" b="1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 ________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is the ruler?It’s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这把尺子是什么颜色的?它是黄色的。 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 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you.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认识你很高兴。 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is he?He is my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Paul.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他是谁?他是我的哥哥保罗。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4.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is my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It’s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 ________ ________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我的书包在哪儿?在沙发上。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 Here are two nice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of 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 ________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这儿有两张我家漂亮的全家福。 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2497455" y="1415415"/>
            <a:ext cx="10782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719830" y="1437005"/>
            <a:ext cx="11976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colo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982460" y="1375410"/>
            <a:ext cx="11734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yellow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508885" y="2308860"/>
            <a:ext cx="10102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Nice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002405" y="2291715"/>
            <a:ext cx="11125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meet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2417445" y="3002280"/>
            <a:ext cx="999490" cy="798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Who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5401310" y="3296285"/>
            <a:ext cx="13728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brother</a:t>
            </a:r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2417445" y="4265930"/>
            <a:ext cx="14198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Where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4422775" y="4201160"/>
            <a:ext cx="17710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schoolbag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3093085" y="4721225"/>
            <a:ext cx="9080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4370070" y="4721860"/>
            <a:ext cx="7378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5595620" y="4739005"/>
            <a:ext cx="8851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sofa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4735830" y="5620385"/>
            <a:ext cx="13055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photos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6424295" y="5611495"/>
            <a:ext cx="9194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7539355" y="5631815"/>
            <a:ext cx="12255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family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9" grpId="0"/>
      <p:bldP spid="19" grpId="1"/>
      <p:bldP spid="20" grpId="0"/>
      <p:bldP spid="20" grpId="1"/>
      <p:bldP spid="21" grpId="0"/>
      <p:bldP spid="21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6219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1078103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上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zh-CN" alt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（含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Starters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）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47582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2"/>
            </p:custDataLst>
          </p:nvPr>
        </p:nvGraphicFramePr>
        <p:xfrm>
          <a:off x="796925" y="1531620"/>
          <a:ext cx="10545445" cy="5120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47445"/>
                <a:gridCol w="9398000"/>
              </a:tblGrid>
              <a:tr h="512064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重点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句型</a:t>
                      </a:r>
                      <a:endParaRPr lang="en-US" altLang="en-US" sz="2400" b="1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 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two girls are my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and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这两个女孩是我的妹妹和堂妹。 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 I 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my ID card.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我丢了我的学生证。 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8. In 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room, my books and 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are in the ___________.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在我们的房间里,我的书和磁带在书柜里。 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9. Gina’s books are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吉娜的书到处都是。 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10. 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you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your help. 谢谢你的帮助。 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2469515" y="1619885"/>
            <a:ext cx="11131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These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749290" y="1629410"/>
            <a:ext cx="1078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sister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423150" y="1620520"/>
            <a:ext cx="13398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cousin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721610" y="2740025"/>
            <a:ext cx="11804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lost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2914650" y="3840480"/>
            <a:ext cx="10902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our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6838950" y="3775710"/>
            <a:ext cx="10674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tapes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9311640" y="3827780"/>
            <a:ext cx="15779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bookcase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438015" y="4876165"/>
            <a:ext cx="21958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everywhere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380615" y="6049010"/>
            <a:ext cx="15322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Thank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4563745" y="6050280"/>
            <a:ext cx="6813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6" grpId="0"/>
      <p:bldP spid="16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1901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1078103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上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zh-CN" alt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（含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Starters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）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3678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/>
          <p:nvPr>
            <p:custDataLst>
              <p:tags r:id="rId2"/>
            </p:custDataLst>
          </p:nvPr>
        </p:nvGraphicFramePr>
        <p:xfrm>
          <a:off x="1119505" y="1546225"/>
          <a:ext cx="9717405" cy="44938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37515"/>
                <a:gridCol w="9279890"/>
              </a:tblGrid>
              <a:tr h="27432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语法</a:t>
                      </a:r>
                      <a:endParaRPr lang="en-US" altLang="en-US" sz="2400" b="1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1.含be动词的一般疑问句及其回答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2.人称代词、物主代词及指示代词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3.一般现在时(I)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4.方位介词in、on、under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5.由what、who、where引导的特殊疑问句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5069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话题</a:t>
                      </a:r>
                      <a:endParaRPr lang="en-US" altLang="en-US" sz="2400" b="1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Unit1 Makingnewfriends(介绍自己,结交新朋友)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Unit2 Thefamily(家庭与家人)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Unit3 Thethingsintheclassroom(教室里的物品)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Unit4 Thingsaroundthehouse(房屋及周围的事物)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276225" y="591185"/>
            <a:ext cx="11566525" cy="610933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1088453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上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en-US" altLang="zh-CN" sz="32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zh-CN" alt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（含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Starters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）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考情分析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04402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76630" y="1795145"/>
            <a:ext cx="69634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2012—2021年河北中考命题对应单元话题分析</a:t>
            </a:r>
          </a:p>
        </p:txBody>
      </p:sp>
      <p:graphicFrame>
        <p:nvGraphicFramePr>
          <p:cNvPr id="20" name="表格 19"/>
          <p:cNvGraphicFramePr/>
          <p:nvPr>
            <p:custDataLst>
              <p:tags r:id="rId2"/>
            </p:custDataLst>
          </p:nvPr>
        </p:nvGraphicFramePr>
        <p:xfrm>
          <a:off x="1135380" y="2445385"/>
          <a:ext cx="9572625" cy="382206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33170"/>
                <a:gridCol w="1264285"/>
                <a:gridCol w="1536065"/>
                <a:gridCol w="1488440"/>
                <a:gridCol w="1198880"/>
                <a:gridCol w="2851785"/>
              </a:tblGrid>
              <a:tr h="6096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20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完形填空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阅读理解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任务型阅读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词语运用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书面表达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7343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2022预测</a:t>
                      </a:r>
                      <a:endParaRPr lang="en-US" altLang="en-US" sz="2000" b="1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5"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根据近年河北中考真题卷分析,在全面复习本课时知识的基础上,应重点把握家庭与家人、介绍自己、结交新朋友等话题,预计这几个话题在完形填空与阅读理解中出现的可能较大。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16141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NEU-FZ-S92" charset="0"/>
                        </a:rPr>
                        <a:t>2021</a:t>
                      </a:r>
                      <a:endParaRPr lang="en-US" altLang="en-US" sz="2000" b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NEU-F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介绍自己和家庭情况(对应话题:家庭和家人)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7406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NEU-FZ-S92" charset="0"/>
                        </a:rPr>
                        <a:t>2020</a:t>
                      </a:r>
                      <a:endParaRPr lang="en-US" altLang="en-US" sz="2000" b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NEU-F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医生妈妈去武汉支援(对应话题:家庭和家人)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圆角矩形 6"/>
          <p:cNvSpPr/>
          <p:nvPr/>
        </p:nvSpPr>
        <p:spPr>
          <a:xfrm>
            <a:off x="3164840" y="1126490"/>
            <a:ext cx="3643630" cy="503555"/>
          </a:xfrm>
          <a:prstGeom prst="roundRect">
            <a:avLst/>
          </a:prstGeom>
          <a:ln w="19050">
            <a:solidFill>
              <a:srgbClr val="01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839845" y="1126490"/>
            <a:ext cx="4838700" cy="503555"/>
          </a:xfrm>
          <a:prstGeom prst="rect">
            <a:avLst/>
          </a:prstGeom>
          <a:solidFill>
            <a:srgbClr val="01B0F0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数据纵览</a:t>
            </a:r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考情分析</a:t>
            </a:r>
          </a:p>
        </p:txBody>
      </p:sp>
      <p:sp>
        <p:nvSpPr>
          <p:cNvPr id="9" name="椭圆 8"/>
          <p:cNvSpPr/>
          <p:nvPr/>
        </p:nvSpPr>
        <p:spPr>
          <a:xfrm>
            <a:off x="3464867" y="1013695"/>
            <a:ext cx="729465" cy="729465"/>
          </a:xfrm>
          <a:prstGeom prst="ellipse">
            <a:avLst/>
          </a:prstGeom>
          <a:solidFill>
            <a:srgbClr val="01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</a:p>
        </p:txBody>
      </p:sp>
      <p:cxnSp>
        <p:nvCxnSpPr>
          <p:cNvPr id="2" name="直接连接符 1"/>
          <p:cNvCxnSpPr/>
          <p:nvPr/>
        </p:nvCxnSpPr>
        <p:spPr>
          <a:xfrm>
            <a:off x="1173480" y="2491740"/>
            <a:ext cx="1189990" cy="54991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1678940" y="2506345"/>
            <a:ext cx="7880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方正黑体_GBK" charset="0"/>
              </a:rPr>
              <a:t>题型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203325" y="2729230"/>
            <a:ext cx="10261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方正黑体_GBK" charset="0"/>
              </a:rPr>
              <a:t>年份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7660" y="663575"/>
            <a:ext cx="11577955" cy="605853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-68580" y="9017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655" y="181610"/>
            <a:ext cx="1078103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上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1—4</a:t>
            </a:r>
            <a:r>
              <a:rPr lang="zh-CN" alt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（含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Starters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）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79967" y="92501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5890895" y="1834515"/>
            <a:ext cx="480695" cy="4544695"/>
            <a:chOff x="9277" y="2889"/>
            <a:chExt cx="757" cy="7157"/>
          </a:xfrm>
        </p:grpSpPr>
        <p:sp>
          <p:nvSpPr>
            <p:cNvPr id="24" name="椭圆 23"/>
            <p:cNvSpPr/>
            <p:nvPr/>
          </p:nvSpPr>
          <p:spPr>
            <a:xfrm>
              <a:off x="9294" y="3862"/>
              <a:ext cx="740" cy="758"/>
            </a:xfrm>
            <a:prstGeom prst="ellipse">
              <a:avLst/>
            </a:prstGeom>
            <a:solidFill>
              <a:srgbClr val="FAB52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椭圆 1"/>
            <p:cNvSpPr/>
            <p:nvPr/>
          </p:nvSpPr>
          <p:spPr>
            <a:xfrm>
              <a:off x="9294" y="8312"/>
              <a:ext cx="740" cy="758"/>
            </a:xfrm>
            <a:prstGeom prst="ellipse">
              <a:avLst/>
            </a:prstGeom>
            <a:solidFill>
              <a:srgbClr val="FAB52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9294" y="2889"/>
              <a:ext cx="740" cy="758"/>
            </a:xfrm>
            <a:prstGeom prst="ellipse">
              <a:avLst/>
            </a:prstGeom>
            <a:solidFill>
              <a:srgbClr val="FAB52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9294" y="4735"/>
              <a:ext cx="740" cy="758"/>
            </a:xfrm>
            <a:prstGeom prst="ellipse">
              <a:avLst/>
            </a:prstGeom>
            <a:solidFill>
              <a:srgbClr val="FAB52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9277" y="6493"/>
              <a:ext cx="740" cy="758"/>
            </a:xfrm>
            <a:prstGeom prst="ellipse">
              <a:avLst/>
            </a:prstGeom>
            <a:solidFill>
              <a:srgbClr val="FAB52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9294" y="5592"/>
              <a:ext cx="740" cy="758"/>
            </a:xfrm>
            <a:prstGeom prst="ellipse">
              <a:avLst/>
            </a:prstGeom>
            <a:solidFill>
              <a:srgbClr val="FAB52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9294" y="9288"/>
              <a:ext cx="740" cy="758"/>
            </a:xfrm>
            <a:prstGeom prst="ellipse">
              <a:avLst/>
            </a:prstGeom>
            <a:solidFill>
              <a:srgbClr val="FAB52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9294" y="7440"/>
              <a:ext cx="740" cy="758"/>
            </a:xfrm>
            <a:prstGeom prst="ellipse">
              <a:avLst/>
            </a:prstGeom>
            <a:solidFill>
              <a:srgbClr val="FAB52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圆角矩形 5"/>
          <p:cNvSpPr/>
          <p:nvPr/>
        </p:nvSpPr>
        <p:spPr>
          <a:xfrm>
            <a:off x="1062355" y="2165350"/>
            <a:ext cx="3359785" cy="3221355"/>
          </a:xfrm>
          <a:prstGeom prst="roundRect">
            <a:avLst>
              <a:gd name="adj" fmla="val 4007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15652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1415415" y="2966085"/>
            <a:ext cx="284988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数据共享  </a:t>
            </a:r>
            <a:endParaRPr lang="en-US" altLang="zh-CN" sz="4400" b="1" spc="600" dirty="0">
              <a:solidFill>
                <a:srgbClr val="FAB5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anti SC" panose="02010600040101010101" pitchFamily="2" charset="-122"/>
              <a:ea typeface="Yuanti SC" panose="02010600040101010101" pitchFamily="2" charset="-122"/>
            </a:endParaRPr>
          </a:p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考点聚焦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4297680" y="1747520"/>
            <a:ext cx="287020" cy="4851400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三角形 7"/>
          <p:cNvSpPr/>
          <p:nvPr/>
        </p:nvSpPr>
        <p:spPr>
          <a:xfrm>
            <a:off x="4080510" y="1137285"/>
            <a:ext cx="720725" cy="62103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42" name="组合 41"/>
          <p:cNvGrpSpPr/>
          <p:nvPr/>
        </p:nvGrpSpPr>
        <p:grpSpPr>
          <a:xfrm>
            <a:off x="4801235" y="1859280"/>
            <a:ext cx="7054215" cy="4513580"/>
            <a:chOff x="7346" y="3220"/>
            <a:chExt cx="10102" cy="6542"/>
          </a:xfrm>
        </p:grpSpPr>
        <p:grpSp>
          <p:nvGrpSpPr>
            <p:cNvPr id="14" name="组合 13"/>
            <p:cNvGrpSpPr/>
            <p:nvPr/>
          </p:nvGrpSpPr>
          <p:grpSpPr>
            <a:xfrm>
              <a:off x="7346" y="3220"/>
              <a:ext cx="10102" cy="4828"/>
              <a:chOff x="3488291" y="1987070"/>
              <a:chExt cx="6414517" cy="3066104"/>
            </a:xfrm>
          </p:grpSpPr>
          <p:grpSp>
            <p:nvGrpSpPr>
              <p:cNvPr id="15" name="组合 14"/>
              <p:cNvGrpSpPr/>
              <p:nvPr/>
            </p:nvGrpSpPr>
            <p:grpSpPr>
              <a:xfrm>
                <a:off x="3496928" y="1987070"/>
                <a:ext cx="6405880" cy="2003410"/>
                <a:chOff x="3496928" y="1987070"/>
                <a:chExt cx="6405880" cy="2003410"/>
              </a:xfrm>
            </p:grpSpPr>
            <p:sp>
              <p:nvSpPr>
                <p:cNvPr id="21" name="文本框 2">
                  <a:hlinkClick r:id="rId4" action="ppaction://hlinksldjump"/>
                </p:cNvPr>
                <p:cNvSpPr txBox="1"/>
                <p:nvPr/>
              </p:nvSpPr>
              <p:spPr>
                <a:xfrm>
                  <a:off x="3505382" y="3072903"/>
                  <a:ext cx="5097580" cy="42375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lstStyle/>
                <a:p>
                  <a:pPr algn="l"/>
                  <a:r>
                    <a:rPr lang="en-US" altLang="zh-CN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  </a:t>
                  </a:r>
                  <a:r>
                    <a:rPr lang="zh-CN" altLang="en-US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考点</a:t>
                  </a:r>
                  <a:r>
                    <a:rPr lang="en-US" altLang="zh-CN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 </a:t>
                  </a:r>
                  <a:r>
                    <a:rPr lang="zh-CN" altLang="en-US" sz="2400" b="1" dirty="0">
                      <a:solidFill>
                        <a:schemeClr val="bg1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三</a:t>
                  </a:r>
                  <a:r>
                    <a:rPr lang="en-US" altLang="zh-CN" sz="2400" b="1" dirty="0">
                      <a:solidFill>
                        <a:schemeClr val="bg1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  </a:t>
                  </a:r>
                  <a:r>
                    <a:rPr lang="zh-CN" altLang="en-US" sz="2400" b="1" dirty="0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help</a:t>
                  </a:r>
                  <a:r>
                    <a:rPr lang="zh-CN" altLang="en-US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的用法</a:t>
                  </a:r>
                </a:p>
              </p:txBody>
            </p:sp>
            <p:sp>
              <p:nvSpPr>
                <p:cNvPr id="22" name="文本框 2">
                  <a:hlinkClick r:id="rId5" action="ppaction://hlinksldjump"/>
                </p:cNvPr>
                <p:cNvSpPr txBox="1"/>
                <p:nvPr/>
              </p:nvSpPr>
              <p:spPr>
                <a:xfrm>
                  <a:off x="3506944" y="3566727"/>
                  <a:ext cx="4838313" cy="42375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lstStyle/>
                <a:p>
                  <a:pPr algn="l"/>
                  <a:r>
                    <a:rPr lang="en-US" altLang="zh-CN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  </a:t>
                  </a:r>
                  <a:r>
                    <a:rPr lang="zh-CN" altLang="en-US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考点</a:t>
                  </a:r>
                  <a:r>
                    <a:rPr lang="en-US" altLang="zh-CN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 </a:t>
                  </a:r>
                  <a:r>
                    <a:rPr lang="zh-CN" altLang="en-US" sz="2400" b="1" dirty="0">
                      <a:solidFill>
                        <a:schemeClr val="bg1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四</a:t>
                  </a:r>
                  <a:r>
                    <a:rPr lang="en-US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  </a:t>
                  </a:r>
                  <a:r>
                    <a:rPr lang="zh-CN" altLang="en-US" sz="2400" b="1" dirty="0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ask</a:t>
                  </a:r>
                  <a:r>
                    <a:rPr lang="zh-CN" altLang="en-US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的用法</a:t>
                  </a:r>
                </a:p>
              </p:txBody>
            </p:sp>
            <p:sp>
              <p:nvSpPr>
                <p:cNvPr id="17" name="文本框 2">
                  <a:hlinkClick r:id="rId6" action="ppaction://hlinksldjump"/>
                </p:cNvPr>
                <p:cNvSpPr txBox="1"/>
                <p:nvPr/>
              </p:nvSpPr>
              <p:spPr>
                <a:xfrm>
                  <a:off x="3508702" y="1987070"/>
                  <a:ext cx="5972810" cy="4237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lstStyle/>
                <a:p>
                  <a:pPr algn="l"/>
                  <a:r>
                    <a:rPr lang="en-US" altLang="zh-CN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  </a:t>
                  </a:r>
                  <a:r>
                    <a:rPr lang="zh-CN" altLang="en-US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考点</a:t>
                  </a:r>
                  <a:r>
                    <a:rPr lang="en-US" altLang="zh-CN" sz="2400" b="1" dirty="0">
                      <a:solidFill>
                        <a:schemeClr val="tx1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 </a:t>
                  </a:r>
                  <a:r>
                    <a:rPr lang="zh-CN" altLang="en-US" sz="2400" b="1" dirty="0">
                      <a:solidFill>
                        <a:schemeClr val="bg1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一</a:t>
                  </a:r>
                  <a:r>
                    <a:rPr lang="en-US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 </a:t>
                  </a:r>
                  <a:r>
                    <a:rPr lang="en-US" altLang="zh-CN" sz="2400" b="1" dirty="0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  </a:t>
                  </a:r>
                  <a:r>
                    <a:rPr lang="en-US" altLang="zh-CN" sz="2400" b="1" dirty="0">
                      <a:latin typeface="黑体" panose="02010609060101010101" pitchFamily="49" charset="-122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辨析</a:t>
                  </a:r>
                  <a:r>
                    <a:rPr lang="en-US" altLang="zh-CN" sz="2400" b="1" dirty="0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good、well 与fine</a:t>
                  </a:r>
                  <a:r>
                    <a:rPr lang="zh-CN" altLang="en-US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 </a:t>
                  </a:r>
                  <a:endParaRPr lang="zh-CN" altLang="zh-CN" sz="2400" dirty="0"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9" name="文本框 2">
                  <a:hlinkClick r:id="rId7" action="ppaction://hlinksldjump"/>
                </p:cNvPr>
                <p:cNvSpPr txBox="1"/>
                <p:nvPr/>
              </p:nvSpPr>
              <p:spPr>
                <a:xfrm>
                  <a:off x="3496928" y="2545870"/>
                  <a:ext cx="6405880" cy="42375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lstStyle/>
                <a:p>
                  <a:pPr algn="l"/>
                  <a:r>
                    <a:rPr lang="en-US" altLang="zh-CN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  </a:t>
                  </a:r>
                  <a:r>
                    <a:rPr lang="zh-CN" altLang="en-US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考点</a:t>
                  </a:r>
                  <a:r>
                    <a:rPr lang="en-US" altLang="zh-CN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 </a:t>
                  </a:r>
                  <a:r>
                    <a:rPr lang="zh-CN" altLang="en-US" sz="2400" b="1" dirty="0">
                      <a:solidFill>
                        <a:schemeClr val="bg1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二</a:t>
                  </a:r>
                  <a:r>
                    <a:rPr lang="en-US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  </a:t>
                  </a:r>
                  <a:r>
                    <a:rPr lang="zh-CN" altLang="en-US" sz="2400" b="1" dirty="0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辨析family、home、house与</a:t>
                  </a:r>
                  <a:r>
                    <a:rPr lang="en-US" altLang="zh-CN" sz="2400" b="1" dirty="0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adress</a:t>
                  </a:r>
                  <a:r>
                    <a:rPr lang="en-US" altLang="zh-CN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         </a:t>
                  </a:r>
                  <a:endParaRPr lang="zh-CN" altLang="en-US" sz="2400" b="1" dirty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endParaRPr>
                </a:p>
              </p:txBody>
            </p:sp>
          </p:grpSp>
          <p:sp>
            <p:nvSpPr>
              <p:cNvPr id="25" name="文本框 2">
                <a:hlinkClick r:id="rId8" action="ppaction://hlinksldjump"/>
              </p:cNvPr>
              <p:cNvSpPr txBox="1"/>
              <p:nvPr/>
            </p:nvSpPr>
            <p:spPr>
              <a:xfrm>
                <a:off x="3488291" y="4077629"/>
                <a:ext cx="4838313" cy="42375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algn="l"/>
                <a:r>
                  <a:rPr lang="en-US" altLang="zh-CN" sz="2400" b="1" dirty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  </a:t>
                </a:r>
                <a:r>
                  <a:rPr lang="zh-CN" altLang="en-US" sz="2400" b="1" dirty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考点</a:t>
                </a:r>
                <a:r>
                  <a:rPr lang="en-US" altLang="zh-CN" sz="2400" b="1" dirty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 </a:t>
                </a:r>
                <a:r>
                  <a:rPr lang="zh-CN" altLang="en-US" sz="2400" b="1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五</a:t>
                </a:r>
                <a:r>
                  <a:rPr lang="en-US" sz="2400" b="1" dirty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  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  <a:sym typeface="宋体" panose="02010600030101010101" pitchFamily="2" charset="-122"/>
                  </a:rPr>
                  <a:t>thank you for</a:t>
                </a:r>
                <a:r>
                  <a:rPr lang="zh-CN" altLang="en-US" sz="2400" b="1" dirty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的用法</a:t>
                </a:r>
              </a:p>
            </p:txBody>
          </p:sp>
          <p:sp>
            <p:nvSpPr>
              <p:cNvPr id="27" name="文本框 2">
                <a:hlinkClick r:id="rId9" action="ppaction://hlinksldjump"/>
              </p:cNvPr>
              <p:cNvSpPr txBox="1"/>
              <p:nvPr/>
            </p:nvSpPr>
            <p:spPr>
              <a:xfrm>
                <a:off x="3505613" y="4630570"/>
                <a:ext cx="6223970" cy="42260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lvl="0" algn="l">
                  <a:buClrTx/>
                  <a:buSzTx/>
                  <a:buFontTx/>
                </a:pPr>
                <a:r>
                  <a:rPr lang="en-US" altLang="zh-CN" sz="2400" b="1" dirty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  考点 </a:t>
                </a:r>
                <a:r>
                  <a:rPr lang="zh-CN" altLang="en-US" sz="2400" b="1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六</a:t>
                </a:r>
                <a:r>
                  <a:rPr lang="en-US" altLang="zh-CN" sz="2400" b="1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  <a:sym typeface="宋体" panose="02010600030101010101" pitchFamily="2" charset="-122"/>
                  </a:rPr>
                  <a:t>    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  <a:sym typeface="宋体" panose="02010600030101010101" pitchFamily="2" charset="-122"/>
                  </a:rPr>
                  <a:t>What/How about …?”</a:t>
                </a:r>
                <a:r>
                  <a:rPr lang="en-US" altLang="zh-CN" sz="2400" b="1" dirty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等提建议句式</a:t>
                </a:r>
              </a:p>
            </p:txBody>
          </p:sp>
        </p:grpSp>
        <p:sp>
          <p:nvSpPr>
            <p:cNvPr id="29" name="文本框 28">
              <a:hlinkClick r:id="rId10" action="ppaction://hlinksldjump"/>
            </p:cNvPr>
            <p:cNvSpPr txBox="1"/>
            <p:nvPr/>
          </p:nvSpPr>
          <p:spPr>
            <a:xfrm>
              <a:off x="7824" y="8211"/>
              <a:ext cx="9068" cy="66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rtlCol="0" anchor="t">
              <a:spAutoFit/>
            </a:bodyPr>
            <a:lstStyle/>
            <a:p>
              <a:pPr lvl="0" algn="l">
                <a:buClrTx/>
                <a:buSzTx/>
                <a:buFontTx/>
              </a:pPr>
              <a:r>
                <a:rPr lang="en-US" altLang="zh-CN" sz="24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 </a:t>
              </a:r>
              <a:r>
                <a:rPr lang="zh-CN" altLang="en-US" sz="24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七</a:t>
              </a:r>
              <a:r>
                <a:rPr lang="en-US" altLang="zh-CN" sz="24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</a:t>
              </a: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“</a:t>
              </a: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Here is/are …”</a:t>
              </a:r>
              <a:r>
                <a:rPr lang="en-US" altLang="zh-CN" sz="2400" b="1" dirty="0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句式</a:t>
              </a:r>
            </a:p>
          </p:txBody>
        </p:sp>
        <p:sp>
          <p:nvSpPr>
            <p:cNvPr id="31" name="文本框 30">
              <a:hlinkClick r:id="rId11" action="ppaction://hlinksldjump"/>
            </p:cNvPr>
            <p:cNvSpPr txBox="1"/>
            <p:nvPr/>
          </p:nvSpPr>
          <p:spPr>
            <a:xfrm>
              <a:off x="7809" y="9095"/>
              <a:ext cx="8564" cy="66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rtlCol="0" anchor="t">
              <a:spAutoFit/>
            </a:bodyPr>
            <a:lstStyle/>
            <a:p>
              <a:pPr lvl="0" algn="l">
                <a:buClrTx/>
                <a:buSzTx/>
                <a:buFontTx/>
              </a:pPr>
              <a:r>
                <a:rPr lang="en-US" altLang="zh-CN" sz="24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 </a:t>
              </a:r>
              <a:r>
                <a:rPr lang="zh-CN" altLang="en-US" sz="24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八</a:t>
              </a:r>
              <a:r>
                <a:rPr lang="en-US" altLang="zh-CN" sz="24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</a:t>
              </a: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What’s this in English?</a:t>
              </a:r>
            </a:p>
          </p:txBody>
        </p:sp>
      </p:grpSp>
    </p:spTree>
    <p:custDataLst>
      <p:tags r:id="rId1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565" y="744220"/>
            <a:ext cx="11577955" cy="58972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1078103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上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zh-CN" alt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（含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Starters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）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6819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6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6837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7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398145" y="2934335"/>
            <a:ext cx="722503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【学法方法点拨】</a:t>
            </a:r>
            <a:endParaRPr lang="en-US" sz="28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表格 7"/>
          <p:cNvGraphicFramePr/>
          <p:nvPr>
            <p:custDataLst>
              <p:tags r:id="rId2"/>
            </p:custDataLst>
          </p:nvPr>
        </p:nvGraphicFramePr>
        <p:xfrm>
          <a:off x="644525" y="3614420"/>
          <a:ext cx="9991090" cy="256159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72185"/>
                <a:gridCol w="3540125"/>
                <a:gridCol w="5478780"/>
              </a:tblGrid>
              <a:tr h="36703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单词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用法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例句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6304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good</a:t>
                      </a:r>
                      <a:endParaRPr lang="en-US" altLang="en-US" sz="2400" b="1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NEU-HZ-S92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形容词,意为“良好的;令人满意的”。可作表语也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可作定语。通常用来形容人的“人品好”或物体的“质量好”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endParaRPr lang="en-US" altLang="en-US" sz="24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This is a good chance for you.</a:t>
                      </a:r>
                    </a:p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这对于你来说是一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  <a:sym typeface="+mn-ea"/>
                        </a:rPr>
                        <a:t>次好机会。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  <a:p>
                      <a:pPr indent="0">
                        <a:buNone/>
                      </a:pPr>
                      <a:endParaRPr lang="en-US" altLang="en-US" sz="24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7" name="圆角矩形 6">
            <a:hlinkClick r:id=""/>
          </p:cNvPr>
          <p:cNvSpPr/>
          <p:nvPr>
            <p:custDataLst>
              <p:tags r:id="rId3"/>
            </p:custDataLst>
          </p:nvPr>
        </p:nvSpPr>
        <p:spPr>
          <a:xfrm flipH="1">
            <a:off x="2257425" y="2156460"/>
            <a:ext cx="3980180" cy="580390"/>
          </a:xfrm>
          <a:prstGeom prst="snip1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<a:lstStyle/>
          <a:p>
            <a:pPr algn="ctr" fontAlgn="auto"/>
            <a:r>
              <a:rPr lang="zh-CN" altLang="en-US" sz="2400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辨析good、well 与fine</a:t>
            </a:r>
          </a:p>
        </p:txBody>
      </p:sp>
      <p:sp>
        <p:nvSpPr>
          <p:cNvPr id="14" name="椭圆 7"/>
          <p:cNvSpPr>
            <a:spLocks noChangeAspect="1"/>
          </p:cNvSpPr>
          <p:nvPr>
            <p:custDataLst>
              <p:tags r:id="rId4"/>
            </p:custDataLst>
          </p:nvPr>
        </p:nvSpPr>
        <p:spPr>
          <a:xfrm>
            <a:off x="644525" y="2117725"/>
            <a:ext cx="1534160" cy="62801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考点一</a:t>
            </a:r>
            <a:endParaRPr lang="en-US" altLang="zh-CN" sz="2400" b="1" strike="noStrike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 bwMode="auto">
          <a:xfrm rot="16200000">
            <a:off x="2210902" y="2395860"/>
            <a:ext cx="36000" cy="216000"/>
          </a:xfrm>
          <a:prstGeom prst="roundRect">
            <a:avLst>
              <a:gd name="adj" fmla="val 50000"/>
            </a:avLst>
          </a:prstGeom>
          <a:gradFill>
            <a:gsLst>
              <a:gs pos="74000">
                <a:schemeClr val="bg1"/>
              </a:gs>
              <a:gs pos="52000">
                <a:schemeClr val="bg1">
                  <a:lumMod val="85000"/>
                </a:schemeClr>
              </a:gs>
              <a:gs pos="23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 w="952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44000">
                  <a:schemeClr val="bg1">
                    <a:lumMod val="75000"/>
                  </a:schemeClr>
                </a:gs>
                <a:gs pos="78000">
                  <a:schemeClr val="bg1"/>
                </a:gs>
                <a:gs pos="61000">
                  <a:schemeClr val="bg1">
                    <a:lumMod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  <a:tileRect/>
            </a:gra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2562860" y="1482090"/>
            <a:ext cx="3643630" cy="503555"/>
          </a:xfrm>
          <a:prstGeom prst="roundRect">
            <a:avLst/>
          </a:prstGeom>
          <a:ln w="19050">
            <a:solidFill>
              <a:srgbClr val="01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3237865" y="1482090"/>
            <a:ext cx="4838700" cy="503555"/>
          </a:xfrm>
          <a:prstGeom prst="rect">
            <a:avLst/>
          </a:prstGeom>
          <a:solidFill>
            <a:srgbClr val="01B0F0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数据共享</a:t>
            </a:r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</a:p>
        </p:txBody>
      </p:sp>
      <p:sp>
        <p:nvSpPr>
          <p:cNvPr id="11" name="椭圆 10"/>
          <p:cNvSpPr/>
          <p:nvPr/>
        </p:nvSpPr>
        <p:spPr>
          <a:xfrm>
            <a:off x="2862887" y="1369295"/>
            <a:ext cx="729465" cy="729465"/>
          </a:xfrm>
          <a:prstGeom prst="ellipse">
            <a:avLst/>
          </a:prstGeom>
          <a:solidFill>
            <a:srgbClr val="01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</a:p>
        </p:txBody>
      </p:sp>
    </p:spTree>
    <p:custDataLst>
      <p:tags r:id="rId1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5902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1078103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上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zh-CN" alt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（含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Starters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）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68375"/>
            <a:ext cx="1746885" cy="454383"/>
            <a:chOff x="8480182" y="1575737"/>
            <a:chExt cx="1678579" cy="590472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607558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graphicFrame>
        <p:nvGraphicFramePr>
          <p:cNvPr id="8" name="表格 7"/>
          <p:cNvGraphicFramePr/>
          <p:nvPr>
            <p:custDataLst>
              <p:tags r:id="rId2"/>
            </p:custDataLst>
          </p:nvPr>
        </p:nvGraphicFramePr>
        <p:xfrm>
          <a:off x="595630" y="1508760"/>
          <a:ext cx="10489565" cy="489331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21360"/>
                <a:gridCol w="4127500"/>
                <a:gridCol w="5640705"/>
              </a:tblGrid>
              <a:tr h="38608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单词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用法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例句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7683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well</a:t>
                      </a:r>
                      <a:endParaRPr lang="en-US" altLang="en-US" sz="2400" b="1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NEU-HZ-S92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可作形容词,意为“身体好的”,也可作副词,修饰动词,指“干得好”。用作名词,意为“井”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 girl plays the piano very well.</a:t>
                      </a:r>
                    </a:p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这个女孩钢琴弹得非常棒。</a:t>
                      </a:r>
                    </a:p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Welldone. 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做得好。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304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fine</a:t>
                      </a:r>
                      <a:endParaRPr lang="en-US" altLang="en-US" sz="2400" b="1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NEU-HZ-S92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形容词,意为“身体好的;出色的,(天气)晴朗的”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— How are you?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你好吗?</a:t>
                      </a:r>
                    </a:p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— I’m fine, thank you.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我很好,谢谢。</a:t>
                      </a:r>
                      <a:endParaRPr 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What fine weather!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多好的天气啊!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1520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b="1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1078103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上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zh-CN" alt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（含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Starters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）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79685" y="1032510"/>
            <a:ext cx="1675765" cy="379730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316355" y="1885950"/>
            <a:ext cx="9208135" cy="3107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【拓展】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be good at相当于do well in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“擅长;在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……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方面做得好”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be good for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“对……有好处”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be good with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“和……相处得好”</a:t>
            </a:r>
          </a:p>
          <a:p>
            <a:pPr algn="l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be good to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“对某人好(和善,慈爱)”</a:t>
            </a:r>
          </a:p>
        </p:txBody>
      </p:sp>
    </p:spTree>
    <p:custDataLst>
      <p:tags r:id="rId1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374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1078103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上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zh-CN" alt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（含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Starters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）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68655" y="1400175"/>
            <a:ext cx="1000252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【考点考法强化】</a:t>
            </a:r>
            <a:endParaRPr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1. (原创)Mr. Smith, could you give me some advice on how to get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with others? 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well　	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good　	C. fine　	D. nice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2. (原创)—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How are you today, Lynn?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, thanks.  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good　	B. fine　	C. kind　	D. clever</a:t>
            </a:r>
          </a:p>
          <a:p>
            <a:pPr fontAlgn="auto">
              <a:lnSpc>
                <a:spcPct val="150000"/>
              </a:lnSpc>
            </a:pP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872615" y="2829560"/>
            <a:ext cx="9994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825115" y="4773930"/>
            <a:ext cx="8629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en-US" altLang="zh-CN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374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1078103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上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zh-CN" alt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（含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Starters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）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7996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32793"/>
            <a:chOff x="8480182" y="1575737"/>
            <a:chExt cx="1678579" cy="562415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816610" y="1766570"/>
            <a:ext cx="10603865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3. (原创)Doing exercise is good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________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your health.  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A. at	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B. for	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C. to	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D. with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4. (原创)Lucy is good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English, but she is weak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math.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at; in	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in; at	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for; in	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at; for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5. (原创)is, Kim, with, kids, good, little</a:t>
            </a:r>
          </a:p>
          <a:p>
            <a:pPr fontAlgn="auto">
              <a:lnSpc>
                <a:spcPct val="150000"/>
              </a:lnSpc>
            </a:pP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—————————————————————————?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620260" y="3241040"/>
            <a:ext cx="5905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065655" y="5547995"/>
            <a:ext cx="48596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Is Kim good with little kids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077085" y="6078220"/>
            <a:ext cx="66535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　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6046470" y="1927860"/>
            <a:ext cx="6356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  <p:bldP spid="13" grpId="0"/>
      <p:bldP spid="13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3997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1078103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上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zh-CN" alt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（含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Starters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）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25992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6837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819785" y="1778000"/>
            <a:ext cx="10603865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6. (2021·沧州第五中学二模)likes, best, she, geography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________________________________________________.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用good、well、fine填空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7. (原创)I don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 feel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. I have a headache.  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8. (原创)He speaks English very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.  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9. (原创)It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 a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day today.  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10. (原创)This cake smells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257040" y="3908425"/>
            <a:ext cx="10217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well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005830" y="4435475"/>
            <a:ext cx="9080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well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223895" y="5169535"/>
            <a:ext cx="10902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fine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5085715" y="5742305"/>
            <a:ext cx="9652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good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190750" y="2474595"/>
            <a:ext cx="54159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She likes geography best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628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1078103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上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zh-CN" alt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（含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Starters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）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7996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6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7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20370" y="1778000"/>
            <a:ext cx="1060386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【学法方法点拨】</a:t>
            </a:r>
            <a:endParaRPr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1" name="表格 10"/>
          <p:cNvGraphicFramePr/>
          <p:nvPr>
            <p:custDataLst>
              <p:tags r:id="rId2"/>
            </p:custDataLst>
          </p:nvPr>
        </p:nvGraphicFramePr>
        <p:xfrm>
          <a:off x="732790" y="2641600"/>
          <a:ext cx="10704830" cy="350393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57605"/>
                <a:gridCol w="4782185"/>
                <a:gridCol w="4765040"/>
              </a:tblGrid>
              <a:tr h="36576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单词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用法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例句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3817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family</a:t>
                      </a:r>
                      <a:endParaRPr lang="en-US" altLang="en-US" sz="2400" b="1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NEU-HZ-S92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表示“家,家庭,家人”,侧重指家庭成员或整个家庭。在句中作主语,当指家庭整体时,谓语动词用单数形式;当指家庭成员时,谓语动词用复数形式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 family is the basic unit of society.</a:t>
                      </a:r>
                    </a:p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家庭是构成社会的基本单位。</a:t>
                      </a:r>
                    </a:p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His family are going to have a picnic this Sunday.</a:t>
                      </a:r>
                    </a:p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他的家人打算这个星期日去野餐。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7" name="圆角矩形 6">
            <a:hlinkClick r:id=""/>
          </p:cNvPr>
          <p:cNvSpPr/>
          <p:nvPr>
            <p:custDataLst>
              <p:tags r:id="rId3"/>
            </p:custDataLst>
          </p:nvPr>
        </p:nvSpPr>
        <p:spPr>
          <a:xfrm flipH="1">
            <a:off x="2199640" y="1163320"/>
            <a:ext cx="5774690" cy="580390"/>
          </a:xfrm>
          <a:prstGeom prst="snip1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<a:lstStyle/>
          <a:p>
            <a:pPr algn="ctr" fontAlgn="auto"/>
            <a:r>
              <a:rPr lang="zh-CN" altLang="en-US" sz="2400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辨析family、home、house与address</a:t>
            </a:r>
          </a:p>
        </p:txBody>
      </p:sp>
      <p:sp>
        <p:nvSpPr>
          <p:cNvPr id="14" name="椭圆 7"/>
          <p:cNvSpPr>
            <a:spLocks noChangeAspect="1"/>
          </p:cNvSpPr>
          <p:nvPr>
            <p:custDataLst>
              <p:tags r:id="rId4"/>
            </p:custDataLst>
          </p:nvPr>
        </p:nvSpPr>
        <p:spPr>
          <a:xfrm>
            <a:off x="591970" y="1128857"/>
            <a:ext cx="1511539" cy="62789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考点二</a:t>
            </a:r>
            <a:endParaRPr lang="en-US" altLang="zh-CN" sz="2400" b="1" strike="noStrike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 bwMode="auto">
          <a:xfrm rot="16200000">
            <a:off x="2102952" y="1348745"/>
            <a:ext cx="36000" cy="216000"/>
          </a:xfrm>
          <a:prstGeom prst="roundRect">
            <a:avLst>
              <a:gd name="adj" fmla="val 50000"/>
            </a:avLst>
          </a:prstGeom>
          <a:gradFill>
            <a:gsLst>
              <a:gs pos="74000">
                <a:schemeClr val="bg1"/>
              </a:gs>
              <a:gs pos="52000">
                <a:schemeClr val="bg1">
                  <a:lumMod val="85000"/>
                </a:schemeClr>
              </a:gs>
              <a:gs pos="23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 w="952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44000">
                  <a:schemeClr val="bg1">
                    <a:lumMod val="75000"/>
                  </a:schemeClr>
                </a:gs>
                <a:gs pos="78000">
                  <a:schemeClr val="bg1"/>
                </a:gs>
                <a:gs pos="61000">
                  <a:schemeClr val="bg1">
                    <a:lumMod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  <a:tileRect/>
            </a:gra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5648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1078103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上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zh-CN" alt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（含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Starters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）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68375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819785" y="1778000"/>
            <a:ext cx="1060386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endParaRPr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2" name="表格 11"/>
          <p:cNvGraphicFramePr/>
          <p:nvPr>
            <p:custDataLst>
              <p:tags r:id="rId2"/>
            </p:custDataLst>
          </p:nvPr>
        </p:nvGraphicFramePr>
        <p:xfrm>
          <a:off x="819785" y="1477010"/>
          <a:ext cx="10274935" cy="499999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0310"/>
                <a:gridCol w="3514090"/>
                <a:gridCol w="5550535"/>
              </a:tblGrid>
              <a:tr h="39052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单词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用法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例句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5135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home</a:t>
                      </a:r>
                      <a:endParaRPr lang="en-US" altLang="en-US" sz="2400" b="1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NEU-HZ-S92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表示“家”,主要指一个人出生或居住的地方;也有“家乡,故乡”的意思,带有强烈的感情色彩,强调家的感觉或氛围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 teacher visits his students in their homes.</a:t>
                      </a:r>
                    </a:p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老师对他的学生进行家访。</a:t>
                      </a:r>
                    </a:p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Zhengzhou is my second home.</a:t>
                      </a:r>
                    </a:p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郑州是我的第二个故乡。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6083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house</a:t>
                      </a:r>
                      <a:endParaRPr lang="en-US" altLang="en-US" sz="2400" b="1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NEU-HZ-S92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表示“住宅,房子,房屋”,多指一家人居住的房屋。主要指客观存在的建筑物、住宅等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This house faces south.</a:t>
                      </a:r>
                    </a:p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这座房子朝南。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041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address</a:t>
                      </a:r>
                      <a:endParaRPr lang="en-US" altLang="en-US" sz="2400" b="1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NEU-HZ-S92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意为“地址”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 require details of your name and address.</a:t>
                      </a:r>
                    </a:p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我们需要你的姓名和地址的详细信息。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7426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1078103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上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zh-CN" alt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（含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Starters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）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79967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79450" y="1637665"/>
            <a:ext cx="1060386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【考点考法强化】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1. (原创)East or west,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is the best. 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house　	B. family　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home　	D. hotel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2. (原创)I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 like a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with a beautiful garden in front of it. 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family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address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house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home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3. (原创)His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will go on a trip to Guilin next week. 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family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families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house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home</a:t>
            </a:r>
          </a:p>
          <a:p>
            <a:pPr fontAlgn="auto">
              <a:lnSpc>
                <a:spcPct val="150000"/>
              </a:lnSpc>
            </a:pPr>
            <a:endParaRPr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38650" y="2472690"/>
            <a:ext cx="4654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870960" y="3766820"/>
            <a:ext cx="3860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167380" y="5041265"/>
            <a:ext cx="3746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US" altLang="zh-CN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  <p:bldP spid="13" grpId="0"/>
      <p:bldP spid="13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8378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1078103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上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zh-CN" alt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（含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Starters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）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考情分析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2"/>
            </p:custDataLst>
          </p:nvPr>
        </p:nvGraphicFramePr>
        <p:xfrm>
          <a:off x="1242695" y="1456055"/>
          <a:ext cx="9631680" cy="508381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76325"/>
                <a:gridCol w="1593215"/>
                <a:gridCol w="1643380"/>
                <a:gridCol w="1590675"/>
                <a:gridCol w="1282700"/>
                <a:gridCol w="2445385"/>
              </a:tblGrid>
              <a:tr h="72136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2000" b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NEU-F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  <a:sym typeface="+mn-ea"/>
                        </a:rPr>
                        <a:t>完形填空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  <a:p>
                      <a:pPr indent="0" algn="ctr">
                        <a:buNone/>
                      </a:pPr>
                      <a:endParaRPr lang="en-US" altLang="en-US" sz="20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  <a:sym typeface="+mn-ea"/>
                        </a:rPr>
                        <a:t>阅读理解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  <a:p>
                      <a:pPr indent="0" algn="ctr">
                        <a:buNone/>
                      </a:pPr>
                      <a:endParaRPr lang="en-US" altLang="en-US" sz="20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  <a:sym typeface="+mn-ea"/>
                        </a:rPr>
                        <a:t>任务型阅读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  <a:p>
                      <a:pPr indent="0" algn="ctr">
                        <a:buNone/>
                      </a:pPr>
                      <a:endParaRPr lang="en-US" altLang="en-US" sz="20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  <a:sym typeface="+mn-ea"/>
                        </a:rPr>
                        <a:t>词语运用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  <a:p>
                      <a:pPr indent="0" algn="ctr">
                        <a:buNone/>
                      </a:pPr>
                      <a:endParaRPr lang="en-US" altLang="en-US" sz="20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  <a:sym typeface="+mn-ea"/>
                        </a:rPr>
                        <a:t>书面表达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  <a:p>
                      <a:pPr indent="0" algn="ctr">
                        <a:buNone/>
                      </a:pPr>
                      <a:endParaRPr lang="en-US" altLang="en-US" sz="20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44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NEU-FZ-S92" charset="0"/>
                        </a:rPr>
                        <a:t>2019</a:t>
                      </a:r>
                      <a:endParaRPr lang="en-US" altLang="en-US" sz="2000" b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NEU-F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父亲对我的影响(对应话题:家庭与家人)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笔的重要性(对应话题:教室里的物品)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NEU-FZ-S92" charset="0"/>
                        </a:rPr>
                        <a:t>2018</a:t>
                      </a:r>
                      <a:endParaRPr lang="en-US" altLang="en-US" sz="2000" b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NEU-F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295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NEU-FZ-S92" charset="0"/>
                        </a:rPr>
                        <a:t>2017</a:t>
                      </a:r>
                      <a:endParaRPr lang="en-US" altLang="en-US" sz="2000" b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NEU-F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真实的自我(对应话题:介绍自己)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295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NEU-FZ-S92" charset="0"/>
                        </a:rPr>
                        <a:t>2014</a:t>
                      </a:r>
                      <a:r>
                        <a:rPr lang="en-US" sz="20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书宋_GBK" charset="0"/>
                        </a:rPr>
                        <a:t>—</a:t>
                      </a:r>
                      <a:r>
                        <a:rPr lang="en-US" sz="20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NEU-FZ-S92" charset="0"/>
                        </a:rPr>
                        <a:t>2016</a:t>
                      </a:r>
                      <a:endParaRPr lang="en-US" altLang="en-US" sz="2000" b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NEU-F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 u="sng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 u="sng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 u="sng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 u="sng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 u="sng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 u="sng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 u="sng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 u="sng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 u="sng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 u="sng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192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NEU-FZ-S92" charset="0"/>
                        </a:rPr>
                        <a:t>2013</a:t>
                      </a:r>
                      <a:endParaRPr lang="en-US" altLang="en-US" sz="2000" b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NEU-F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我的父亲(对应话题:家庭与家人)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“泡泡屋”(对应话题:房屋及周围的事物)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NEU-FZ-S92" charset="0"/>
                        </a:rPr>
                        <a:t>2012</a:t>
                      </a:r>
                      <a:endParaRPr lang="en-US" altLang="en-US" sz="2000" b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NEU-F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cxnSp>
        <p:nvCxnSpPr>
          <p:cNvPr id="2" name="直接连接符 1"/>
          <p:cNvCxnSpPr/>
          <p:nvPr/>
        </p:nvCxnSpPr>
        <p:spPr>
          <a:xfrm>
            <a:off x="1242695" y="1456055"/>
            <a:ext cx="1070610" cy="6985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1767840" y="1456055"/>
            <a:ext cx="9067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方正黑体_GBK" charset="0"/>
              </a:rPr>
              <a:t>题型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275715" y="1786255"/>
            <a:ext cx="11150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方正黑体_GBK" charset="0"/>
              </a:rPr>
              <a:t>年份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374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1078103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上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zh-CN" alt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（含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Starters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）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45677" y="99295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14680" y="1713230"/>
            <a:ext cx="1060386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4. (原创)Please write down your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and telephone number on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this piece of paper. 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family　　　　B. address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house	D. home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5. (原创)The Smith family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TV when the storm began. 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watched　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were watching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was watching　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are watching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062980" y="1913255"/>
            <a:ext cx="3860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222240" y="3787140"/>
            <a:ext cx="3860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51170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1078103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上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zh-CN" alt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（含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Starters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）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1137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6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52755" y="1821180"/>
            <a:ext cx="10603865" cy="4956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学法方法点拨】</a:t>
            </a:r>
            <a:endParaRPr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help可用作名词和动词,意为“帮助;援助”,具体用法如下: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1. 名词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with the help of …在</a:t>
            </a:r>
            <a:r>
              <a:rPr sz="2800" b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……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的帮助下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With the help of her, he found the lost child. 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在她的帮助下,他找到了失踪的孩子。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ask for help求助</a:t>
            </a:r>
          </a:p>
          <a:p>
            <a:pPr fontAlgn="auto">
              <a:lnSpc>
                <a:spcPct val="150000"/>
              </a:lnSpc>
            </a:pPr>
            <a:endParaRPr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圆角矩形 6">
            <a:hlinkClick r:id=""/>
          </p:cNvPr>
          <p:cNvSpPr/>
          <p:nvPr>
            <p:custDataLst>
              <p:tags r:id="rId2"/>
            </p:custDataLst>
          </p:nvPr>
        </p:nvSpPr>
        <p:spPr>
          <a:xfrm flipH="1">
            <a:off x="2199640" y="1163320"/>
            <a:ext cx="3002280" cy="580390"/>
          </a:xfrm>
          <a:prstGeom prst="snip1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<a:lstStyle/>
          <a:p>
            <a:pPr algn="ctr" fontAlgn="auto"/>
            <a:r>
              <a:rPr lang="zh-CN" altLang="en-US" sz="2400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help的用法</a:t>
            </a:r>
          </a:p>
        </p:txBody>
      </p:sp>
      <p:sp>
        <p:nvSpPr>
          <p:cNvPr id="14" name="椭圆 7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591970" y="1128857"/>
            <a:ext cx="1511539" cy="62789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考点三</a:t>
            </a:r>
            <a:endParaRPr lang="en-US" altLang="zh-CN" sz="2400" b="1" strike="noStrike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 bwMode="auto">
          <a:xfrm rot="16200000">
            <a:off x="2102952" y="1348745"/>
            <a:ext cx="36000" cy="216000"/>
          </a:xfrm>
          <a:prstGeom prst="roundRect">
            <a:avLst>
              <a:gd name="adj" fmla="val 50000"/>
            </a:avLst>
          </a:prstGeom>
          <a:gradFill>
            <a:gsLst>
              <a:gs pos="74000">
                <a:schemeClr val="bg1"/>
              </a:gs>
              <a:gs pos="52000">
                <a:schemeClr val="bg1">
                  <a:lumMod val="85000"/>
                </a:schemeClr>
              </a:gs>
              <a:gs pos="23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 w="952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44000">
                  <a:schemeClr val="bg1">
                    <a:lumMod val="75000"/>
                  </a:schemeClr>
                </a:gs>
                <a:gs pos="78000">
                  <a:schemeClr val="bg1"/>
                </a:gs>
                <a:gs pos="61000">
                  <a:schemeClr val="bg1">
                    <a:lumMod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  <a:tileRect/>
            </a:gra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58726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1078103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上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zh-CN" alt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（含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Starters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）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52755" y="1616075"/>
            <a:ext cx="10603865" cy="5087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ask for help求助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When you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re lost in the city, you can ask the policeman for help. 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当你在城市迷路时,可以找警察求助。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2. 动词</a:t>
            </a:r>
            <a:endParaRPr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help sb. (to) do sth. 帮助某人做某事</a:t>
            </a:r>
            <a:endParaRPr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Can you help me (to) learn English? 你能帮助我学英语吗?</a:t>
            </a:r>
            <a:endParaRPr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40000"/>
              </a:lnSpc>
            </a:pPr>
            <a:endParaRPr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endParaRPr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628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1078103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上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zh-CN" alt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（含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Starters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）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47582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44220" y="1540510"/>
            <a:ext cx="1060386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help sb. with sth. 帮助某人做某事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Can you help him with this work? 你能帮助他完成这项工作吗?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help oneself to sth. 随便吃/喝某物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Help yourself to the fish. 请随便吃鱼。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 help doing sth. 忍不住做某事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He can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 help crying. 他忍不住哭了。</a:t>
            </a:r>
          </a:p>
        </p:txBody>
      </p:sp>
    </p:spTree>
    <p:custDataLst>
      <p:tags r:id="rId1"/>
    </p:custData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5902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1078103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上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zh-CN" alt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（含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Starters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）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76885" y="1034415"/>
            <a:ext cx="11238230" cy="5711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5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【考点考法强化】</a:t>
            </a:r>
          </a:p>
          <a:p>
            <a:pPr fontAlgn="auto">
              <a:lnSpc>
                <a:spcPct val="145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1. (原创)—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Eric, could you help me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out the rubbish? </a:t>
            </a:r>
          </a:p>
          <a:p>
            <a:pPr fontAlgn="auto">
              <a:lnSpc>
                <a:spcPct val="145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— OK. </a:t>
            </a:r>
          </a:p>
          <a:p>
            <a:pPr fontAlgn="auto">
              <a:lnSpc>
                <a:spcPct val="145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took　　　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to take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taking　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taken</a:t>
            </a:r>
          </a:p>
          <a:p>
            <a:pPr fontAlgn="auto">
              <a:lnSpc>
                <a:spcPct val="145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2. (原创)Yesterday we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some old people with their housework.  </a:t>
            </a:r>
          </a:p>
          <a:p>
            <a:pPr fontAlgn="auto">
              <a:lnSpc>
                <a:spcPct val="145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help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helps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helping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helped</a:t>
            </a:r>
          </a:p>
          <a:p>
            <a:pPr fontAlgn="auto">
              <a:lnSpc>
                <a:spcPct val="145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3. (原创)I sometimes help my little sister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her homework on</a:t>
            </a:r>
          </a:p>
          <a:p>
            <a:pPr fontAlgn="auto">
              <a:lnSpc>
                <a:spcPct val="145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Saturdays.  </a:t>
            </a:r>
          </a:p>
          <a:p>
            <a:pPr fontAlgn="auto">
              <a:lnSpc>
                <a:spcPct val="145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doing	B. to doing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do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does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527800" y="1818005"/>
            <a:ext cx="3524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484370" y="3660775"/>
            <a:ext cx="3746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7254875" y="4946650"/>
            <a:ext cx="3975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8060690" y="97917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" name="圆角矩形 9">
            <a:hlinkClick r:id=""/>
          </p:cNvPr>
          <p:cNvSpPr/>
          <p:nvPr/>
        </p:nvSpPr>
        <p:spPr>
          <a:xfrm>
            <a:off x="10158377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  <p:bldP spid="12" grpId="0"/>
      <p:bldP spid="12" grpId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374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1078103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上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zh-CN" alt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（含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Starters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）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47582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54383"/>
            <a:chOff x="8480182" y="1575737"/>
            <a:chExt cx="1678579" cy="590472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607558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79450" y="1508125"/>
            <a:ext cx="1060386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4. (原创)I can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 help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that we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ve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 big mistake. 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think; made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thinking; made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to think; making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thinking; making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5. (原创)Do you sleep well?If your answer is no, the following might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be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to you. 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helpful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helpless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hopeful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hopeless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347845" y="1710055"/>
            <a:ext cx="4654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054225" y="4278630"/>
            <a:ext cx="4089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3044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1078103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上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zh-CN" alt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（含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Starters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）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1137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6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5015" y="1853565"/>
            <a:ext cx="10603865" cy="4572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【学法方法点拨】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ask 用作动词, 意为“请求;要求;询问”,具体用法如下: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1. ask sb. (not)to do sth. 意为“要求某人(不)做某事”。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Please ask them to do their homework as carefully as possible. 请让他们尽可能仔细地做作业。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2. ask for sth. 意为“要</a:t>
            </a:r>
            <a:r>
              <a:rPr sz="2800" b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……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;要求</a:t>
            </a:r>
            <a:r>
              <a:rPr sz="2800" b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……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”。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You can ask for help if you need. 如果需要的话,你可以求助。</a:t>
            </a:r>
          </a:p>
        </p:txBody>
      </p:sp>
      <p:sp>
        <p:nvSpPr>
          <p:cNvPr id="17" name="圆角矩形 6">
            <a:hlinkClick r:id=""/>
          </p:cNvPr>
          <p:cNvSpPr/>
          <p:nvPr>
            <p:custDataLst>
              <p:tags r:id="rId2"/>
            </p:custDataLst>
          </p:nvPr>
        </p:nvSpPr>
        <p:spPr>
          <a:xfrm flipH="1">
            <a:off x="2246630" y="1174115"/>
            <a:ext cx="3980180" cy="580390"/>
          </a:xfrm>
          <a:prstGeom prst="snip1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<a:lstStyle/>
          <a:p>
            <a:pPr algn="ctr" fontAlgn="auto"/>
            <a:r>
              <a:rPr lang="zh-CN" altLang="en-US" sz="2400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ask的用法</a:t>
            </a:r>
          </a:p>
        </p:txBody>
      </p:sp>
      <p:sp>
        <p:nvSpPr>
          <p:cNvPr id="14" name="椭圆 7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636905" y="1139190"/>
            <a:ext cx="1534160" cy="62801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考点四</a:t>
            </a:r>
            <a:endParaRPr lang="en-US" altLang="zh-CN" sz="2400" b="1" strike="noStrike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 bwMode="auto">
          <a:xfrm rot="16200000">
            <a:off x="2178517" y="1391925"/>
            <a:ext cx="36000" cy="216000"/>
          </a:xfrm>
          <a:prstGeom prst="roundRect">
            <a:avLst>
              <a:gd name="adj" fmla="val 50000"/>
            </a:avLst>
          </a:prstGeom>
          <a:gradFill>
            <a:gsLst>
              <a:gs pos="74000">
                <a:schemeClr val="bg1"/>
              </a:gs>
              <a:gs pos="52000">
                <a:schemeClr val="bg1">
                  <a:lumMod val="85000"/>
                </a:schemeClr>
              </a:gs>
              <a:gs pos="23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 w="952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44000">
                  <a:schemeClr val="bg1">
                    <a:lumMod val="75000"/>
                  </a:schemeClr>
                </a:gs>
                <a:gs pos="78000">
                  <a:schemeClr val="bg1"/>
                </a:gs>
                <a:gs pos="61000">
                  <a:schemeClr val="bg1">
                    <a:lumMod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  <a:tileRect/>
            </a:gra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4124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1078103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上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zh-CN" alt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（含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Starters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）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69172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5015" y="1825625"/>
            <a:ext cx="10603865" cy="3105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3. ask sb. for sth. 意为“向某人要/请求某物”。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You can ask your parents for help when you meet difficulties. 遇到困难时,你可以向父母寻求帮助。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4. ask about sth. 意为“询问某事”。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Can I ask about the exam results? 我可以问问考试结果吗?</a:t>
            </a:r>
          </a:p>
        </p:txBody>
      </p:sp>
    </p:spTree>
    <p:custDataLst>
      <p:tags r:id="rId1"/>
    </p:custData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374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1078103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上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zh-CN" alt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（含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Starters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）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32765" y="1270635"/>
            <a:ext cx="1123823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【考点考法强化】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1. (原创)It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 necessary to learn how to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help politely.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Nobody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will help you if you are rude. 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look for　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care for　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prepare for　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ask for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2. (原创)My mother asks me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my own clothes. 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wash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washing	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to wash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washes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913880" y="2106930"/>
            <a:ext cx="4546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369560" y="4676140"/>
            <a:ext cx="4318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8061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1078103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上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zh-CN" alt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（含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Starters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）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69172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32765" y="1346200"/>
            <a:ext cx="1123823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3.  (原创)—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 seldom asked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housework at home, is she?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Yes. Her parents are very busy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their work, so she has to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do some cleaning every day. 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do; with　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to do; on　	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to do; with 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do; on 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4. (原创)Don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 always ask others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help. You should learn to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depend on yourself. 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for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about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from	D. to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960110" y="1531620"/>
            <a:ext cx="3524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141720" y="4754245"/>
            <a:ext cx="3975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7362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085" y="298450"/>
            <a:ext cx="1078103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上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zh-CN" alt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（含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Starters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）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69172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46100" y="2192655"/>
            <a:ext cx="1034161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一、单项选择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1. (2018·河北)Please come in, Alice. Welcome to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________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house.  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her　　　B. his　　　C. my　　　D. your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2. (2014·河北) Do you have toys?I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 like to buy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　for my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cousin.  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it	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one	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this	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that</a:t>
            </a:r>
          </a:p>
          <a:p>
            <a:pPr fontAlgn="auto">
              <a:lnSpc>
                <a:spcPct val="150000"/>
              </a:lnSpc>
            </a:pP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333105" y="3036570"/>
            <a:ext cx="3860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390255" y="4332605"/>
            <a:ext cx="5219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3199130" y="1285875"/>
            <a:ext cx="3643630" cy="503555"/>
          </a:xfrm>
          <a:prstGeom prst="roundRect">
            <a:avLst/>
          </a:prstGeom>
          <a:ln w="19050">
            <a:solidFill>
              <a:srgbClr val="01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874135" y="1285875"/>
            <a:ext cx="4838700" cy="503555"/>
          </a:xfrm>
          <a:prstGeom prst="rect">
            <a:avLst/>
          </a:prstGeom>
          <a:solidFill>
            <a:srgbClr val="01B0F0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数据链接</a:t>
            </a:r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9" name="椭圆 8"/>
          <p:cNvSpPr/>
          <p:nvPr/>
        </p:nvSpPr>
        <p:spPr>
          <a:xfrm>
            <a:off x="3499157" y="1173080"/>
            <a:ext cx="729465" cy="729465"/>
          </a:xfrm>
          <a:prstGeom prst="ellipse">
            <a:avLst/>
          </a:prstGeom>
          <a:solidFill>
            <a:srgbClr val="01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5203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1078103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上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zh-CN" alt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（含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Starters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）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6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5015" y="1853565"/>
            <a:ext cx="10603865" cy="39255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【学法方法点拨】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thank you for 意为“因为</a:t>
            </a:r>
            <a:r>
              <a:rPr sz="2800" b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……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而感谢”,介词for 后接名词、代词或动名词,也可用“thanks for … ”来代替“thank you for … ”。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Thanks for inviting me. =Thank you for inviting me. 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谢谢你邀请我。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Thank you for listening. 谢谢收听。</a:t>
            </a:r>
          </a:p>
        </p:txBody>
      </p:sp>
      <p:sp>
        <p:nvSpPr>
          <p:cNvPr id="17" name="圆角矩形 6">
            <a:hlinkClick r:id=""/>
          </p:cNvPr>
          <p:cNvSpPr/>
          <p:nvPr>
            <p:custDataLst>
              <p:tags r:id="rId2"/>
            </p:custDataLst>
          </p:nvPr>
        </p:nvSpPr>
        <p:spPr>
          <a:xfrm flipH="1">
            <a:off x="2246630" y="1174115"/>
            <a:ext cx="3980180" cy="580390"/>
          </a:xfrm>
          <a:prstGeom prst="snip1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<a:lstStyle/>
          <a:p>
            <a:pPr algn="ctr" fontAlgn="auto"/>
            <a:r>
              <a:rPr lang="zh-CN" altLang="en-US" sz="2400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thank you for的用法</a:t>
            </a:r>
          </a:p>
        </p:txBody>
      </p:sp>
      <p:sp>
        <p:nvSpPr>
          <p:cNvPr id="14" name="椭圆 7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636905" y="1139190"/>
            <a:ext cx="1534160" cy="62801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考点五</a:t>
            </a:r>
            <a:endParaRPr lang="en-US" altLang="zh-CN" sz="2400" b="1" strike="noStrike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 bwMode="auto">
          <a:xfrm rot="16200000">
            <a:off x="2189312" y="1370335"/>
            <a:ext cx="36000" cy="216000"/>
          </a:xfrm>
          <a:prstGeom prst="roundRect">
            <a:avLst>
              <a:gd name="adj" fmla="val 50000"/>
            </a:avLst>
          </a:prstGeom>
          <a:gradFill>
            <a:gsLst>
              <a:gs pos="74000">
                <a:schemeClr val="bg1"/>
              </a:gs>
              <a:gs pos="52000">
                <a:schemeClr val="bg1">
                  <a:lumMod val="85000"/>
                </a:schemeClr>
              </a:gs>
              <a:gs pos="23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 w="952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44000">
                  <a:schemeClr val="bg1">
                    <a:lumMod val="75000"/>
                  </a:schemeClr>
                </a:gs>
                <a:gs pos="78000">
                  <a:schemeClr val="bg1"/>
                </a:gs>
                <a:gs pos="61000">
                  <a:schemeClr val="bg1">
                    <a:lumMod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  <a:tileRect/>
            </a:gra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628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1078103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上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zh-CN" alt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（含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Starters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）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330"/>
            <a:ext cx="1746885" cy="444615"/>
            <a:chOff x="8480182" y="1575737"/>
            <a:chExt cx="1678579" cy="537437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196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5015" y="1853565"/>
            <a:ext cx="1060386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cs typeface="Times New Roman" panose="02020603050405020304" pitchFamily="18" charset="0"/>
              </a:rPr>
              <a:t>【拓展】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thanks to这个短语表示原因,意为“由于”“多亏”, to后接感谢的对象。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Thanks to Mr. Green, I could get to school on time. 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多亏格林先生,我才能按时到校。</a:t>
            </a:r>
          </a:p>
        </p:txBody>
      </p:sp>
    </p:spTree>
    <p:custDataLst>
      <p:tags r:id="rId1"/>
    </p:custData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6981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1078103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上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zh-CN" alt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（含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Starters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）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2216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32765" y="1475740"/>
            <a:ext cx="1123823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【考点考法强化】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1. (原创)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the firemen, the little boy was saved at last. 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Thanks for　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Because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Thank goodness　	D. Thanks to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2. (原创)Thanks for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me the money. 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asking　　　　　　	B. lending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making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borrowing</a:t>
            </a:r>
          </a:p>
          <a:p>
            <a:pPr fontAlgn="auto">
              <a:lnSpc>
                <a:spcPct val="150000"/>
              </a:lnSpc>
            </a:pPr>
            <a:endParaRPr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53970" y="2129790"/>
            <a:ext cx="3517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223385" y="4030345"/>
            <a:ext cx="3517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6981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1078103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上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zh-CN" alt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（含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Starters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）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32765" y="1659255"/>
            <a:ext cx="11238230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3. (2021·保定第十三中学一模改编)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the hard work of our local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government, thousands of people in our neighborhood have gotten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vaccinated(接种疫苗). 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Thanks for　 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Thanks to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According to　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Because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527800" y="1837690"/>
            <a:ext cx="3181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628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1078103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上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zh-CN" alt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（含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Starters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）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2501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1440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6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5015" y="2026285"/>
            <a:ext cx="10603865" cy="4572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【学法方法点拨】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“What/How about …?”意为“</a:t>
            </a:r>
            <a:r>
              <a:rPr sz="2800" b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……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怎么样?”,后面加名词、代词或动名词形式。常用于以下场合: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1. 征询对方的看法或意见。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What about the TV play? 那个电视剧怎么样?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2. 向对方提出建议或请求。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How about going out for a walk? 出去散散步好吗?</a:t>
            </a:r>
          </a:p>
        </p:txBody>
      </p:sp>
      <p:sp>
        <p:nvSpPr>
          <p:cNvPr id="17" name="圆角矩形 6">
            <a:hlinkClick r:id=""/>
          </p:cNvPr>
          <p:cNvSpPr/>
          <p:nvPr>
            <p:custDataLst>
              <p:tags r:id="rId2"/>
            </p:custDataLst>
          </p:nvPr>
        </p:nvSpPr>
        <p:spPr>
          <a:xfrm flipH="1">
            <a:off x="2223770" y="1320800"/>
            <a:ext cx="6386830" cy="580390"/>
          </a:xfrm>
          <a:prstGeom prst="snip1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<a:lstStyle/>
          <a:p>
            <a:pPr algn="ctr" fontAlgn="auto"/>
            <a:r>
              <a:rPr lang="zh-CN" altLang="en-US" sz="2400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“What/How about …?”等提建议句式</a:t>
            </a:r>
          </a:p>
        </p:txBody>
      </p:sp>
      <p:sp>
        <p:nvSpPr>
          <p:cNvPr id="14" name="椭圆 7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614045" y="1264285"/>
            <a:ext cx="1534160" cy="62801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考点六</a:t>
            </a:r>
            <a:endParaRPr lang="en-US" altLang="zh-CN" sz="2400" b="1" strike="noStrike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 bwMode="auto">
          <a:xfrm rot="16200000">
            <a:off x="2167722" y="1521465"/>
            <a:ext cx="36000" cy="216000"/>
          </a:xfrm>
          <a:prstGeom prst="roundRect">
            <a:avLst>
              <a:gd name="adj" fmla="val 50000"/>
            </a:avLst>
          </a:prstGeom>
          <a:gradFill>
            <a:gsLst>
              <a:gs pos="74000">
                <a:schemeClr val="bg1"/>
              </a:gs>
              <a:gs pos="52000">
                <a:schemeClr val="bg1">
                  <a:lumMod val="85000"/>
                </a:schemeClr>
              </a:gs>
              <a:gs pos="23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 w="952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44000">
                  <a:schemeClr val="bg1">
                    <a:lumMod val="75000"/>
                  </a:schemeClr>
                </a:gs>
                <a:gs pos="78000">
                  <a:schemeClr val="bg1"/>
                </a:gs>
                <a:gs pos="61000">
                  <a:schemeClr val="bg1">
                    <a:lumMod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  <a:tileRect/>
            </a:gra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628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1078103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上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zh-CN" alt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（含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Starters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）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25992" y="105455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2235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5015" y="1335405"/>
            <a:ext cx="10603865" cy="4912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③Let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 do sth. 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“咱们做……吧。”该句型后常加附加问句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“shall we?”,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使语气更加委婉。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Let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 walk to the park, shall we? 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我们走着去公园,好吗?</a:t>
            </a:r>
          </a:p>
          <a:p>
            <a:pPr algn="l" fontAlgn="auto">
              <a:lnSpc>
                <a:spcPct val="140000"/>
              </a:lnSpc>
              <a:buClrTx/>
              <a:buSzTx/>
              <a:buFontTx/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④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主语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+had(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d) better (not) do sth. 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“某人最好(不要)做某事”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 better take your umbrella with you. 你最好带上你的雨伞。⑤Why not do sth.? 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或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Why don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 you/we do sth.? 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“为什么不……?”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Why not go and ask your teacher? =Why don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 you go and ask your teacher? 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为什么不去问问老师?</a:t>
            </a:r>
          </a:p>
        </p:txBody>
      </p:sp>
    </p:spTree>
    <p:custDataLst>
      <p:tags r:id="rId1"/>
    </p:custData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7362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1078103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上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zh-CN" alt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（含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Starters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）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5015" y="1259840"/>
            <a:ext cx="10603865" cy="5515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拓展】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初中英语常见提建议的句型还有以下几种: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①Would you like/love (to do) sth.? “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你想要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(做)</a:t>
            </a:r>
            <a:r>
              <a:rPr sz="2800" b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……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吗?”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— Would you like to go to the cinema with me?你想和我一起去电影院吗?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— Yes. I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 like/love to. 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是的,我想去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②Shall I/we do sth.? 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“我(们)做……好吗?”</a:t>
            </a:r>
            <a:endParaRPr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Shall we go to the zoo?我们去动物园好吗?</a:t>
            </a:r>
          </a:p>
          <a:p>
            <a:pPr fontAlgn="auto">
              <a:lnSpc>
                <a:spcPct val="140000"/>
              </a:lnSpc>
            </a:pPr>
            <a:endParaRPr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4822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1078103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上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zh-CN" alt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（含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Starters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）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25710" y="1011555"/>
            <a:ext cx="1686560" cy="411480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11555"/>
            <a:ext cx="1746885" cy="443588"/>
            <a:chOff x="8480182" y="1575737"/>
            <a:chExt cx="1678579" cy="576443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32765" y="1270635"/>
            <a:ext cx="1123823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【考点考法强化】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1. (2021·唐山丰南区一模)—There is a wonderful football match on TV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now. Why not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it?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Good idea!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to stop to watch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to stop watching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stop watching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stop to watch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2. (原创)Shall we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some delicious food for Mom?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make　	B. making　	C. made　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to make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598545" y="2755900"/>
            <a:ext cx="3860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803015" y="5321300"/>
            <a:ext cx="3632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374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1078103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上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zh-CN" alt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（含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Starters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）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47582" y="104375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3314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32765" y="1486535"/>
            <a:ext cx="1123823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3. (原创)My parents would like me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medicine in the university. 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studying　	B. study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to study　	D. to studying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4. (原创)Let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 have a rest,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?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will you	B. shall we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won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 you	D. do you 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5. (原创)You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 better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up so late. It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 bad for your health. 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stay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to stay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not stay	D. not to stay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383655" y="1677670"/>
            <a:ext cx="3632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085715" y="2971165"/>
            <a:ext cx="3975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438650" y="4244975"/>
            <a:ext cx="3524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  <p:bldP spid="12" grpId="0"/>
      <p:bldP spid="12" grpId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5902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1078103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上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zh-CN" alt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（含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Starters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）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1137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99745" y="1498600"/>
            <a:ext cx="1123823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6. (原创)Why not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 bigger house? After all, you have three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children. 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buy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bought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buying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to buy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7. (原创)Would you like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 try?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having　　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have　　	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to have　　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had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735070" y="1677035"/>
            <a:ext cx="4083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801870" y="4257040"/>
            <a:ext cx="4203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6219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1078103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上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zh-CN" alt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（含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Starters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）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24180" y="989965"/>
            <a:ext cx="11570335" cy="6339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3. (2020·河北)Nancy, carrots are good for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eyes. Eat 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some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please. 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A.my	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B. your	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C. her	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D. his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4. (2021·河北)This isn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 my dictionary.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is over there, on the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desk.  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His	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Mine	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Hers	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Yours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5. (2021·河北)Please be polite and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offer your seat to people who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need it.  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never	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seldom	C. sometimes	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always</a:t>
            </a:r>
          </a:p>
          <a:p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47582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66305" y="1148715"/>
            <a:ext cx="4540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 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982460" y="3068955"/>
            <a:ext cx="5676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164580" y="4987925"/>
            <a:ext cx="5676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  <p:bldP spid="7" grpId="0"/>
      <p:bldP spid="7" grpId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5203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1078103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上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zh-CN" alt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（含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Starters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）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68890" y="1022350"/>
            <a:ext cx="1686560" cy="411480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6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63550" y="2037080"/>
            <a:ext cx="10603865" cy="4572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【学法方法点拨】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“Here is/are …”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意为“这儿有……”或“……在这儿”。</a:t>
            </a:r>
            <a:endParaRPr sz="2800" b="1"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Here is my homework. 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这是我的作业。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【拓展】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“Here is/are …”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是一个倒装句, </a:t>
            </a:r>
            <a:r>
              <a:rPr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here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位于句首而且主语是名词时,谓语动词置于主语前面。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Here comes the bus. 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公交车来了。</a:t>
            </a:r>
          </a:p>
        </p:txBody>
      </p:sp>
      <p:sp>
        <p:nvSpPr>
          <p:cNvPr id="17" name="圆角矩形 6">
            <a:hlinkClick r:id=""/>
          </p:cNvPr>
          <p:cNvSpPr/>
          <p:nvPr>
            <p:custDataLst>
              <p:tags r:id="rId2"/>
            </p:custDataLst>
          </p:nvPr>
        </p:nvSpPr>
        <p:spPr>
          <a:xfrm flipH="1">
            <a:off x="2214245" y="1288415"/>
            <a:ext cx="5331460" cy="580390"/>
          </a:xfrm>
          <a:prstGeom prst="snip1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<a:lstStyle/>
          <a:p>
            <a:pPr algn="ctr" fontAlgn="auto"/>
            <a:r>
              <a:rPr lang="zh-CN" altLang="en-US" sz="2400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“Here is/are …”句式</a:t>
            </a:r>
          </a:p>
        </p:txBody>
      </p:sp>
      <p:sp>
        <p:nvSpPr>
          <p:cNvPr id="14" name="椭圆 7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593725" y="1264285"/>
            <a:ext cx="1534160" cy="62801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考点七</a:t>
            </a:r>
            <a:endParaRPr lang="en-US" altLang="zh-CN" sz="2400" b="1" strike="noStrike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 bwMode="auto">
          <a:xfrm rot="16200000">
            <a:off x="2167722" y="1510670"/>
            <a:ext cx="36000" cy="216000"/>
          </a:xfrm>
          <a:prstGeom prst="roundRect">
            <a:avLst>
              <a:gd name="adj" fmla="val 50000"/>
            </a:avLst>
          </a:prstGeom>
          <a:gradFill>
            <a:gsLst>
              <a:gs pos="74000">
                <a:schemeClr val="bg1"/>
              </a:gs>
              <a:gs pos="52000">
                <a:schemeClr val="bg1">
                  <a:lumMod val="85000"/>
                </a:schemeClr>
              </a:gs>
              <a:gs pos="23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 w="952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44000">
                  <a:schemeClr val="bg1">
                    <a:lumMod val="75000"/>
                  </a:schemeClr>
                </a:gs>
                <a:gs pos="78000">
                  <a:schemeClr val="bg1"/>
                </a:gs>
                <a:gs pos="61000">
                  <a:schemeClr val="bg1">
                    <a:lumMod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  <a:tileRect/>
            </a:gra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2600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1078103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上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zh-CN" alt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（含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Starters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）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3296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22350"/>
            <a:ext cx="1746885" cy="454383"/>
            <a:chOff x="8480182" y="1575737"/>
            <a:chExt cx="1678579" cy="590472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607558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63550" y="1983105"/>
            <a:ext cx="10603865" cy="3105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如果主语是人称代词,就不必倒装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Here you are. 给你。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Here it is. 它在这里。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② “Here is/are …”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“There be …” 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句型中的</a:t>
            </a:r>
            <a:r>
              <a:rPr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动词应与后面与其邻近的名词在人称和数上保持一致,即遵循“就近原则”。</a:t>
            </a:r>
          </a:p>
        </p:txBody>
      </p:sp>
    </p:spTree>
    <p:custDataLst>
      <p:tags r:id="rId1"/>
    </p:custData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5902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1078103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上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zh-CN" alt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（含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Starters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）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47300" y="1027430"/>
            <a:ext cx="1675765" cy="417195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11555"/>
            <a:ext cx="1746885" cy="443588"/>
            <a:chOff x="8480182" y="1575737"/>
            <a:chExt cx="1678579" cy="576443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32765" y="1367790"/>
            <a:ext cx="1123823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【考点考法强化】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1. (原创)There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 dictionary and some books on your bed. Put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them away. 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is　　　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are　　　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was　　　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were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2. (原创)There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 concert next week. 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is　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are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is going to　	D. is going to be</a:t>
            </a:r>
          </a:p>
          <a:p>
            <a:pPr fontAlgn="auto">
              <a:lnSpc>
                <a:spcPct val="150000"/>
              </a:lnSpc>
            </a:pPr>
            <a:endParaRPr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371215" y="2139950"/>
            <a:ext cx="3409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473450" y="4060825"/>
            <a:ext cx="3295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5902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1078103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上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zh-CN" alt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（含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Starters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）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47582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43588"/>
            <a:chOff x="8480182" y="1575737"/>
            <a:chExt cx="1678579" cy="576443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32765" y="1864360"/>
            <a:ext cx="1123823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3. (原创)Here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(be) your schoolbag.</a:t>
            </a:r>
            <a:endParaRPr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4. (原创)There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(be) an empty bowl on the table.  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5. (原创)Here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(be) my books.  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6. (原创)There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(be) a pen and two pencils on the desk. 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269615" y="2050415"/>
            <a:ext cx="4540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is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060065" y="2700655"/>
            <a:ext cx="6813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are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269615" y="3346450"/>
            <a:ext cx="4311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is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337560" y="3996055"/>
            <a:ext cx="5784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endParaRPr lang="en-US" altLang="zh-CN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5203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1078103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上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zh-CN" alt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（含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Starters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）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6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63550" y="2037080"/>
            <a:ext cx="10603865" cy="52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【学法方法点拨】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“What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 this/that in English?”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意为“这个/那个用英语怎么说?”</a:t>
            </a:r>
          </a:p>
          <a:p>
            <a:pPr algn="l" fontAlgn="auto">
              <a:lnSpc>
                <a:spcPct val="150000"/>
              </a:lnSpc>
              <a:buClrTx/>
              <a:buSzTx/>
              <a:buFontTx/>
            </a:pPr>
            <a:r>
              <a:rPr sz="2800" b="1"/>
              <a:t>1.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what</a:t>
            </a:r>
            <a:r>
              <a:rPr sz="2800" b="1"/>
              <a:t> 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是疑问词,意为“什么”,经常用来提问姓名、颜色、各种号码、干什么以及身份和职业等。</a:t>
            </a:r>
          </a:p>
          <a:p>
            <a:pPr algn="l" fontAlgn="auto">
              <a:lnSpc>
                <a:spcPct val="150000"/>
              </a:lnSpc>
              <a:buClrTx/>
              <a:buSzTx/>
              <a:buFontTx/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What color is your bike?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你的自行车是什么颜色的?</a:t>
            </a:r>
          </a:p>
          <a:p>
            <a:pPr algn="l" fontAlgn="auto">
              <a:lnSpc>
                <a:spcPct val="150000"/>
              </a:lnSpc>
              <a:buClrTx/>
              <a:buSzTx/>
              <a:buFontTx/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What is your mother?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你妈妈是做什么工作的?</a:t>
            </a:r>
          </a:p>
          <a:p>
            <a:pPr algn="l" fontAlgn="auto">
              <a:lnSpc>
                <a:spcPct val="150000"/>
              </a:lnSpc>
              <a:buClrTx/>
              <a:buSzTx/>
              <a:buFontTx/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 the date today?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今天几号?</a:t>
            </a:r>
          </a:p>
          <a:p>
            <a:pPr algn="l" fontAlgn="auto">
              <a:lnSpc>
                <a:spcPct val="150000"/>
              </a:lnSpc>
              <a:buClrTx/>
              <a:buSzTx/>
              <a:buFontTx/>
            </a:pP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7" name="圆角矩形 6">
            <a:hlinkClick r:id=""/>
          </p:cNvPr>
          <p:cNvSpPr/>
          <p:nvPr>
            <p:custDataLst>
              <p:tags r:id="rId2"/>
            </p:custDataLst>
          </p:nvPr>
        </p:nvSpPr>
        <p:spPr>
          <a:xfrm flipH="1">
            <a:off x="2066159" y="1347542"/>
            <a:ext cx="5761486" cy="523563"/>
          </a:xfrm>
          <a:prstGeom prst="snip1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<a:lstStyle/>
          <a:p>
            <a:pPr algn="ctr" fontAlgn="auto"/>
            <a:r>
              <a:rPr lang="zh-CN" altLang="en-US" sz="2400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What</a:t>
            </a:r>
            <a:r>
              <a:rPr lang="en-US" altLang="zh-CN" sz="2400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’</a:t>
            </a:r>
            <a:r>
              <a:rPr lang="zh-CN" altLang="en-US" sz="2400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s this in English?</a:t>
            </a:r>
          </a:p>
        </p:txBody>
      </p:sp>
      <p:sp>
        <p:nvSpPr>
          <p:cNvPr id="14" name="椭圆 7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614045" y="1325775"/>
            <a:ext cx="1383948" cy="56652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考点八</a:t>
            </a:r>
            <a:endParaRPr lang="en-US" altLang="zh-CN" sz="2400" b="1" strike="noStrike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 bwMode="auto">
          <a:xfrm rot="16200000">
            <a:off x="2016592" y="1510670"/>
            <a:ext cx="36000" cy="216000"/>
          </a:xfrm>
          <a:prstGeom prst="roundRect">
            <a:avLst>
              <a:gd name="adj" fmla="val 50000"/>
            </a:avLst>
          </a:prstGeom>
          <a:gradFill>
            <a:gsLst>
              <a:gs pos="74000">
                <a:schemeClr val="bg1"/>
              </a:gs>
              <a:gs pos="52000">
                <a:schemeClr val="bg1">
                  <a:lumMod val="85000"/>
                </a:schemeClr>
              </a:gs>
              <a:gs pos="23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 w="952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44000">
                  <a:schemeClr val="bg1">
                    <a:lumMod val="75000"/>
                  </a:schemeClr>
                </a:gs>
                <a:gs pos="78000">
                  <a:schemeClr val="bg1"/>
                </a:gs>
                <a:gs pos="61000">
                  <a:schemeClr val="bg1">
                    <a:lumMod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  <a:tileRect/>
            </a:gra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0885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1078103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上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zh-CN" alt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（含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Starters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）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79967" y="103296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22350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63550" y="1486535"/>
            <a:ext cx="1060386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  <a:buClrTx/>
              <a:buSzTx/>
              <a:buFontTx/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What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 the weather like today?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今天天气怎么样?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auto">
              <a:lnSpc>
                <a:spcPct val="150000"/>
              </a:lnSpc>
              <a:buClrTx/>
              <a:buSzTx/>
              <a:buFontTx/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What time do you usually get up?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你通常几点钟起床?</a:t>
            </a:r>
          </a:p>
          <a:p>
            <a:pPr algn="l" fontAlgn="auto">
              <a:lnSpc>
                <a:spcPct val="150000"/>
              </a:lnSpc>
              <a:buClrTx/>
              <a:buSzTx/>
              <a:buFontTx/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 the weather like today?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今天天气怎么样?</a:t>
            </a:r>
          </a:p>
          <a:p>
            <a:pPr algn="l" fontAlgn="auto">
              <a:lnSpc>
                <a:spcPct val="150000"/>
              </a:lnSpc>
              <a:buClrTx/>
              <a:buSzTx/>
              <a:buFontTx/>
            </a:pPr>
            <a:r>
              <a:rPr sz="2800" b="1"/>
              <a:t>2.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在本句中表示“用……语言”,它还可以表示使用某种方式、手段、材料等。</a:t>
            </a:r>
          </a:p>
          <a:p>
            <a:pPr algn="l" fontAlgn="auto">
              <a:lnSpc>
                <a:spcPct val="150000"/>
              </a:lnSpc>
              <a:buClrTx/>
              <a:buSzTx/>
              <a:buFontTx/>
            </a:pPr>
            <a:r>
              <a:rPr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 you tell us the story in Chinese?</a:t>
            </a:r>
          </a:p>
          <a:p>
            <a:pPr algn="l" fontAlgn="auto">
              <a:lnSpc>
                <a:spcPct val="150000"/>
              </a:lnSpc>
              <a:buClrTx/>
              <a:buSzTx/>
              <a:buFontTx/>
            </a:pP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你能用汉语给我们讲一下这个故事吗?</a:t>
            </a:r>
          </a:p>
          <a:p>
            <a:pPr algn="l" fontAlgn="auto">
              <a:lnSpc>
                <a:spcPct val="150000"/>
              </a:lnSpc>
              <a:buClrTx/>
              <a:buSzTx/>
              <a:buFontTx/>
            </a:pPr>
            <a:r>
              <a:rPr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 writes words in ink.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他用墨水写字。</a:t>
            </a:r>
          </a:p>
        </p:txBody>
      </p:sp>
    </p:spTree>
    <p:custDataLst>
      <p:tags r:id="rId1"/>
    </p:custData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4124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1078103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上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zh-CN" alt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（含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Starters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）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095" y="1011555"/>
            <a:ext cx="1686560" cy="411480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74345" y="1401445"/>
            <a:ext cx="1060386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  <a:buClrTx/>
              <a:buSzTx/>
              <a:buFontTx/>
            </a:pPr>
            <a:r>
              <a:rPr sz="2800" b="1"/>
              <a:t>【考点考法强化】</a:t>
            </a:r>
          </a:p>
          <a:p>
            <a:pPr algn="l" fontAlgn="auto">
              <a:lnSpc>
                <a:spcPct val="150000"/>
              </a:lnSpc>
              <a:buClrTx/>
              <a:buSzTx/>
              <a:buFontTx/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1. (原创)—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Helen,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does your father do? </a:t>
            </a:r>
          </a:p>
          <a:p>
            <a:pPr algn="l" fontAlgn="auto">
              <a:lnSpc>
                <a:spcPct val="150000"/>
              </a:lnSpc>
              <a:buClrTx/>
              <a:buSzTx/>
              <a:buFontTx/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— He is a doctor. What about yours?</a:t>
            </a:r>
          </a:p>
          <a:p>
            <a:pPr algn="l" fontAlgn="auto">
              <a:lnSpc>
                <a:spcPct val="150000"/>
              </a:lnSpc>
              <a:buClrTx/>
              <a:buSzTx/>
              <a:buFontTx/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who　　B. where　　C. how　　D. what</a:t>
            </a:r>
          </a:p>
          <a:p>
            <a:pPr algn="l" fontAlgn="auto">
              <a:lnSpc>
                <a:spcPct val="150000"/>
              </a:lnSpc>
              <a:buClrTx/>
              <a:buSzTx/>
              <a:buFontTx/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2. (原创)This is a pencil in English.  </a:t>
            </a:r>
          </a:p>
          <a:p>
            <a:pPr algn="l" fontAlgn="auto">
              <a:lnSpc>
                <a:spcPct val="150000"/>
              </a:lnSpc>
              <a:buClrTx/>
              <a:buSzTx/>
              <a:buFontTx/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this in English?  </a:t>
            </a:r>
          </a:p>
          <a:p>
            <a:pPr algn="l" fontAlgn="auto">
              <a:lnSpc>
                <a:spcPct val="150000"/>
              </a:lnSpc>
              <a:buClrTx/>
              <a:buSzTx/>
              <a:buFontTx/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3. (原创)Her favorite subject is </a:t>
            </a:r>
            <a:r>
              <a:rPr sz="2800" b="1" u="sng">
                <a:latin typeface="Times New Roman" panose="02020603050405020304" pitchFamily="18" charset="0"/>
                <a:cs typeface="Times New Roman" panose="02020603050405020304" pitchFamily="18" charset="0"/>
              </a:rPr>
              <a:t>English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l" fontAlgn="auto">
              <a:lnSpc>
                <a:spcPct val="150000"/>
              </a:lnSpc>
              <a:buClrTx/>
              <a:buSzTx/>
              <a:buFontTx/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her favorite subject?  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882390" y="2234565"/>
            <a:ext cx="4089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995680" y="4795520"/>
            <a:ext cx="14077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What’s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060450" y="6042025"/>
            <a:ext cx="14077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What’s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  <p:bldP spid="12" grpId="0"/>
      <p:bldP spid="12" grpId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7362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1078103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上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zh-CN" alt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（含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Starters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）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1137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74345" y="1595755"/>
            <a:ext cx="1060386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  <a:buClrTx/>
              <a:buSzTx/>
              <a:buFontTx/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4. (原创)She is </a:t>
            </a:r>
            <a:r>
              <a:rPr sz="2800" b="1" u="sng">
                <a:latin typeface="Times New Roman" panose="02020603050405020304" pitchFamily="18" charset="0"/>
                <a:cs typeface="Times New Roman" panose="02020603050405020304" pitchFamily="18" charset="0"/>
              </a:rPr>
              <a:t>a scientist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.  </a:t>
            </a:r>
          </a:p>
          <a:p>
            <a:pPr algn="l" fontAlgn="auto">
              <a:lnSpc>
                <a:spcPct val="150000"/>
              </a:lnSpc>
              <a:buClrTx/>
              <a:buSzTx/>
              <a:buFontTx/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is she?  </a:t>
            </a:r>
          </a:p>
          <a:p>
            <a:pPr algn="l" fontAlgn="auto">
              <a:lnSpc>
                <a:spcPct val="150000"/>
              </a:lnSpc>
              <a:buClrTx/>
              <a:buSzTx/>
              <a:buFontTx/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5. (原创)The leaves are </a:t>
            </a:r>
            <a:r>
              <a:rPr sz="2800" b="1" u="sng">
                <a:latin typeface="Times New Roman" panose="02020603050405020304" pitchFamily="18" charset="0"/>
                <a:cs typeface="Times New Roman" panose="02020603050405020304" pitchFamily="18" charset="0"/>
              </a:rPr>
              <a:t>red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l" fontAlgn="auto">
              <a:lnSpc>
                <a:spcPct val="150000"/>
              </a:lnSpc>
              <a:buClrTx/>
              <a:buSzTx/>
              <a:buFontTx/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are the leaves?  </a:t>
            </a:r>
          </a:p>
          <a:p>
            <a:pPr algn="l" fontAlgn="auto">
              <a:lnSpc>
                <a:spcPct val="150000"/>
              </a:lnSpc>
              <a:buClrTx/>
              <a:buSzTx/>
              <a:buFontTx/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6. (原创)Her telephone number is </a:t>
            </a:r>
            <a:r>
              <a:rPr sz="2800" b="1" u="sng">
                <a:latin typeface="Times New Roman" panose="02020603050405020304" pitchFamily="18" charset="0"/>
                <a:cs typeface="Times New Roman" panose="02020603050405020304" pitchFamily="18" charset="0"/>
              </a:rPr>
              <a:t>13373245082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l" fontAlgn="auto">
              <a:lnSpc>
                <a:spcPct val="150000"/>
              </a:lnSpc>
              <a:buClrTx/>
              <a:buSzTx/>
              <a:buFontTx/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telephone number? 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045845" y="2415540"/>
            <a:ext cx="12242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What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157605" y="3693160"/>
            <a:ext cx="12820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What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680335" y="3698875"/>
            <a:ext cx="10788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color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045845" y="4944745"/>
            <a:ext cx="15106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What’s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724150" y="4978400"/>
            <a:ext cx="8743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her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5140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1078103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上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zh-CN" alt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（含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Starters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）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38150" y="935990"/>
            <a:ext cx="11470005" cy="67703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6. (2021·石家庄42中一模)The man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 blue jacket is 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my history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teacher.  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in	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at	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from	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with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7. (2021·唐山滦州一模)There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’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 only one day left. You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________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finish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your homework by tomorrow.  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A. can	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B. will	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C. must	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D. may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8. (2021·石家庄裕华区一模)Mike failed many times,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he never 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gave up.  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A. but	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B. and	C. or	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D. so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334760" y="1130300"/>
            <a:ext cx="4883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9093835" y="3046095"/>
            <a:ext cx="7385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9025890" y="4911725"/>
            <a:ext cx="6813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  <p:bldP spid="7" grpId="0"/>
      <p:bldP spid="7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5140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1078103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上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zh-CN" alt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（含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Starters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）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36787" y="96819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6705" y="1238250"/>
            <a:ext cx="1157859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9. (2021·河北中考模拟一)The plane will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in a few minutes.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Pleasego back to your seat.  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turn off　	B. put off	C. take off	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cut off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10. (2021·承德平泉一模)The children are loud! But I don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know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how they are playing	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where they are going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why they are practicing	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what they are talking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014210" y="1437005"/>
            <a:ext cx="7035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0683875" y="3351530"/>
            <a:ext cx="5105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6219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1078103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上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zh-CN" alt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（含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Starters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）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93065" y="947420"/>
            <a:ext cx="11492865" cy="5908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二、词语运用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11. (2021·河北)He is busy every day,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he tries to spend more time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with us.  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12. (2021·唐山路南区一模)On her way to school, she found that everyone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who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(see)her smiled at her.  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13. (2021·河北九地市联考一模) At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(one), it was quite easy.  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14. (2021·石家庄四区联考)How do we learn English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(good)? 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15. (2021·石家庄长安区二模)In fact , she was really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___________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(interest)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the movie. 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459855" y="1736090"/>
            <a:ext cx="9086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861820" y="3636010"/>
            <a:ext cx="8058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saw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119495" y="4268470"/>
            <a:ext cx="9410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8821420" y="4942840"/>
            <a:ext cx="9201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well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8472805" y="5568315"/>
            <a:ext cx="17932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interested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25710" y="969010"/>
            <a:ext cx="1675765" cy="454025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6219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1078103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上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1—4（</a:t>
            </a:r>
            <a:r>
              <a:rPr lang="zh-CN" alt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含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Starters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）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47582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7340" y="1433830"/>
            <a:ext cx="1080452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三、连词成句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16. (2021·河北名校联考一模)idea, interesting, sounds, your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____________________________________________________.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17. (2021·张家口一模)woman, is, that, who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____________________________________________________?</a:t>
            </a:r>
          </a:p>
          <a:p>
            <a:pPr fontAlgn="auto">
              <a:lnSpc>
                <a:spcPct val="150000"/>
              </a:lnSpc>
            </a:pPr>
            <a:endParaRPr lang="en-US" altLang="zh-CN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77340" y="3373755"/>
            <a:ext cx="86410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Your idea sounds interesting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725295" y="5333365"/>
            <a:ext cx="47688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Who is that woman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DOCER_TEMPLATE_OPEN_ONCE_MARK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551dd909-e3c4-4abd-a120-c3adca7a7935}"/>
  <p:tag name="TABLE_ENDDRAG_ORIGIN_RECT" val="753*300"/>
  <p:tag name="TABLE_ENDDRAG_RECT" val="93*203*753*30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924688c0-0b66-4e99-9baf-26e3383fba12}"/>
  <p:tag name="TABLE_ENDDRAG_ORIGIN_RECT" val="758*48"/>
  <p:tag name="TABLE_ENDDRAG_RECT" val="97*116*758*48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333d6d34-9340-454e-8fa6-34d8b7a590c4}"/>
  <p:tag name="TABLE_ENDDRAG_ORIGIN_RECT" val="880*386"/>
  <p:tag name="TABLE_ENDDRAG_RECT" val="40*138*880*386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333d6d34-9340-454e-8fa6-34d8b7a590c4}"/>
  <p:tag name="TABLE_ENDDRAG_ORIGIN_RECT" val="772*328"/>
  <p:tag name="TABLE_ENDDRAG_RECT" val="76*165*772*328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333d6d34-9340-454e-8fa6-34d8b7a590c4}"/>
  <p:tag name="TABLE_ENDDRAG_ORIGIN_RECT" val="815*389"/>
  <p:tag name="TABLE_ENDDRAG_RECT" val="76*150*815*389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333d6d34-9340-454e-8fa6-34d8b7a590c4}"/>
  <p:tag name="TABLE_ENDDRAG_ORIGIN_RECT" val="772*328"/>
  <p:tag name="TABLE_ENDDRAG_RECT" val="76*165*772*32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333d6d34-9340-454e-8fa6-34d8b7a590c4}"/>
  <p:tag name="TABLE_ENDDRAG_ORIGIN_RECT" val="772*328"/>
  <p:tag name="TABLE_ENDDRAG_RECT" val="76*165*772*328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602*154"/>
  <p:tag name="TABLE_ENDDRAG_RECT" val="135*137*602*154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784*422"/>
  <p:tag name="TABLE_ENDDRAG_RECT" val="87*83*784*422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30*403"/>
  <p:tag name="TABLE_ENDDRAG_RECT" val="62*120*830*403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408675cf-5230-431c-a87c-1ddb8af8bed0}"/>
  <p:tag name="TABLE_ENDDRAG_ORIGIN_RECT" val="587*145"/>
  <p:tag name="TABLE_ENDDRAG_RECT" val="150*146*587*14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312720e9-eab3-419b-9e66-2773fbd18258}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66c09e52-3bac-4efe-8844-eebae6fd4034}"/>
  <p:tag name="TABLE_ENDDRAG_ORIGIN_RECT" val="825*425"/>
  <p:tag name="TABLE_ENDDRAG_RECT" val="46*108*825*425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5b88a760-2008-4d08-b669-f41c77a5a27e}"/>
  <p:tag name="TABLE_ENDDRAG_ORIGIN_RECT" val="842*328"/>
  <p:tag name="TABLE_ENDDRAG_RECT" val="57*140*842*328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dc0d352d-711e-4a48-b35d-6e9f9878b41b}"/>
  <p:tag name="TABLE_ENDDRAG_ORIGIN_RECT" val="809*368"/>
  <p:tag name="TABLE_ENDDRAG_RECT" val="64*107*809*368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3624</Words>
  <Application>WPS 演示</Application>
  <PresentationFormat>自定义</PresentationFormat>
  <Paragraphs>830</Paragraphs>
  <Slides>57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57</vt:i4>
      </vt:variant>
    </vt:vector>
  </HeadingPairs>
  <TitlesOfParts>
    <vt:vector size="60" baseType="lpstr">
      <vt:lpstr>Office 主题​​</vt:lpstr>
      <vt:lpstr>自定义设计方案</vt:lpstr>
      <vt:lpstr>1_Office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lrsff</dc:creator>
  <cp:lastModifiedBy>dell</cp:lastModifiedBy>
  <cp:revision>158</cp:revision>
  <dcterms:created xsi:type="dcterms:W3CDTF">2020-07-19T08:35:00Z</dcterms:created>
  <dcterms:modified xsi:type="dcterms:W3CDTF">2022-02-26T03:19:58Z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62B0166924B84D7CBA7790EC8427695F</vt:lpwstr>
  </property>
  <property fmtid="{D5CDD505-2E9C-101B-9397-08002B2CF9AE}" pid="3" name="KSOProductBuildVer">
    <vt:lpwstr>2052-11.1.0.11045</vt:lpwstr>
  </property>
</Properties>
</file>