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tags/tag49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32.xml" ContentType="application/vnd.openxmlformats-officedocument.presentationml.tags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26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5" r:id="rId2"/>
    <p:sldMasterId id="2147483677" r:id="rId3"/>
  </p:sldMasterIdLst>
  <p:notesMasterIdLst>
    <p:notesMasterId r:id="rId76"/>
  </p:notesMasterIdLst>
  <p:handoutMasterIdLst>
    <p:handoutMasterId r:id="rId77"/>
  </p:handoutMasterIdLst>
  <p:sldIdLst>
    <p:sldId id="277" r:id="rId4"/>
    <p:sldId id="293" r:id="rId5"/>
    <p:sldId id="295" r:id="rId6"/>
    <p:sldId id="484" r:id="rId7"/>
    <p:sldId id="296" r:id="rId8"/>
    <p:sldId id="400" r:id="rId9"/>
    <p:sldId id="485" r:id="rId10"/>
    <p:sldId id="486" r:id="rId11"/>
    <p:sldId id="401" r:id="rId12"/>
    <p:sldId id="487" r:id="rId13"/>
    <p:sldId id="297" r:id="rId14"/>
    <p:sldId id="488" r:id="rId15"/>
    <p:sldId id="489" r:id="rId16"/>
    <p:sldId id="490" r:id="rId17"/>
    <p:sldId id="301" r:id="rId18"/>
    <p:sldId id="549" r:id="rId19"/>
    <p:sldId id="315" r:id="rId20"/>
    <p:sldId id="603" r:id="rId21"/>
    <p:sldId id="318" r:id="rId22"/>
    <p:sldId id="604" r:id="rId23"/>
    <p:sldId id="319" r:id="rId24"/>
    <p:sldId id="647" r:id="rId25"/>
    <p:sldId id="648" r:id="rId26"/>
    <p:sldId id="325" r:id="rId27"/>
    <p:sldId id="358" r:id="rId28"/>
    <p:sldId id="417" r:id="rId29"/>
    <p:sldId id="327" r:id="rId30"/>
    <p:sldId id="649" r:id="rId31"/>
    <p:sldId id="335" r:id="rId32"/>
    <p:sldId id="650" r:id="rId33"/>
    <p:sldId id="651" r:id="rId34"/>
    <p:sldId id="652" r:id="rId35"/>
    <p:sldId id="328" r:id="rId36"/>
    <p:sldId id="342" r:id="rId37"/>
    <p:sldId id="653" r:id="rId38"/>
    <p:sldId id="654" r:id="rId39"/>
    <p:sldId id="346" r:id="rId40"/>
    <p:sldId id="655" r:id="rId41"/>
    <p:sldId id="421" r:id="rId42"/>
    <p:sldId id="656" r:id="rId43"/>
    <p:sldId id="657" r:id="rId44"/>
    <p:sldId id="330" r:id="rId45"/>
    <p:sldId id="460" r:id="rId46"/>
    <p:sldId id="461" r:id="rId47"/>
    <p:sldId id="658" r:id="rId48"/>
    <p:sldId id="660" r:id="rId49"/>
    <p:sldId id="362" r:id="rId50"/>
    <p:sldId id="331" r:id="rId51"/>
    <p:sldId id="463" r:id="rId52"/>
    <p:sldId id="333" r:id="rId53"/>
    <p:sldId id="366" r:id="rId54"/>
    <p:sldId id="363" r:id="rId55"/>
    <p:sldId id="464" r:id="rId56"/>
    <p:sldId id="332" r:id="rId57"/>
    <p:sldId id="389" r:id="rId58"/>
    <p:sldId id="390" r:id="rId59"/>
    <p:sldId id="391" r:id="rId60"/>
    <p:sldId id="334" r:id="rId61"/>
    <p:sldId id="392" r:id="rId62"/>
    <p:sldId id="661" r:id="rId63"/>
    <p:sldId id="662" r:id="rId64"/>
    <p:sldId id="663" r:id="rId65"/>
    <p:sldId id="416" r:id="rId66"/>
    <p:sldId id="465" r:id="rId67"/>
    <p:sldId id="466" r:id="rId68"/>
    <p:sldId id="467" r:id="rId69"/>
    <p:sldId id="468" r:id="rId70"/>
    <p:sldId id="664" r:id="rId71"/>
    <p:sldId id="666" r:id="rId72"/>
    <p:sldId id="667" r:id="rId73"/>
    <p:sldId id="668" r:id="rId74"/>
    <p:sldId id="669" r:id="rId7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3399"/>
    <a:srgbClr val="01B0F0"/>
    <a:srgbClr val="FAB529"/>
    <a:srgbClr val="008BD6"/>
    <a:srgbClr val="FF6B00"/>
    <a:srgbClr val="E36B2A"/>
    <a:srgbClr val="D7A800"/>
    <a:srgbClr val="95411F"/>
    <a:srgbClr val="FF0066"/>
    <a:srgbClr val="FF505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179"/>
    <p:restoredTop sz="94617"/>
  </p:normalViewPr>
  <p:slideViewPr>
    <p:cSldViewPr snapToGrid="0">
      <p:cViewPr varScale="1">
        <p:scale>
          <a:sx n="62" d="100"/>
          <a:sy n="62" d="100"/>
        </p:scale>
        <p:origin x="-592" y="-80"/>
      </p:cViewPr>
      <p:guideLst>
        <p:guide orient="horz" pos="2426"/>
        <p:guide pos="388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712" y="20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76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74" Type="http://schemas.openxmlformats.org/officeDocument/2006/relationships/slide" Target="slides/slide71.xml"/><Relationship Id="rId79" Type="http://schemas.openxmlformats.org/officeDocument/2006/relationships/viewProps" Target="viewProps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handoutMaster" Target="handoutMasters/handoutMaster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AB4ED5-D631-4E45-A588-D5036665C4BB}" type="datetimeFigureOut">
              <a:rPr kumimoji="1" lang="zh-CN" altLang="en-US" smtClean="0"/>
              <a:pPr/>
              <a:t>2022/2/26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EF320-0423-7242-A28E-55FBD17D617F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D5BA0-58A9-468A-A6DC-E5C4BF13CF7A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03EF8-77E2-42F8-A12D-7F7DA63747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09882" y="106967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圆角矩形 6"/>
          <p:cNvSpPr/>
          <p:nvPr userDrawn="1"/>
        </p:nvSpPr>
        <p:spPr>
          <a:xfrm>
            <a:off x="10389647" y="51551"/>
            <a:ext cx="1713390" cy="46107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返回目录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-157187" y="141911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391400" y="3521075"/>
            <a:ext cx="2743200" cy="365125"/>
          </a:xfrm>
        </p:spPr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15227" y="114145"/>
            <a:ext cx="821611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第一部分  教材知识梳理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知识清单</a:t>
            </a:r>
            <a:endParaRPr kumimoji="1" lang="zh-CN" altLang="en-US" sz="2800" b="1" spc="200" baseline="0" dirty="0" smtClean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实数的相关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概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考点梳理</a:t>
            </a:r>
            <a:endParaRPr kumimoji="1"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实数的相关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概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题型突破</a:t>
            </a:r>
            <a:endParaRPr kumimoji="1"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slide" Target="slide15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slide" Target="slide5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slide" Target="slide2.xml"/><Relationship Id="rId5" Type="http://schemas.openxmlformats.org/officeDocument/2006/relationships/tags" Target="../tags/tag5.xml"/><Relationship Id="rId10" Type="http://schemas.openxmlformats.org/officeDocument/2006/relationships/slide" Target="slide11.xml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23.xml"/><Relationship Id="rId14" Type="http://schemas.openxmlformats.org/officeDocument/2006/relationships/slide" Target="slide2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50.xml"/><Relationship Id="rId3" Type="http://schemas.openxmlformats.org/officeDocument/2006/relationships/slide" Target="slide26.xml"/><Relationship Id="rId7" Type="http://schemas.openxmlformats.org/officeDocument/2006/relationships/slide" Target="slide47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42.xml"/><Relationship Id="rId11" Type="http://schemas.openxmlformats.org/officeDocument/2006/relationships/slide" Target="slide63.xml"/><Relationship Id="rId5" Type="http://schemas.openxmlformats.org/officeDocument/2006/relationships/slide" Target="slide37.xml"/><Relationship Id="rId10" Type="http://schemas.openxmlformats.org/officeDocument/2006/relationships/slide" Target="slide58.xml"/><Relationship Id="rId4" Type="http://schemas.openxmlformats.org/officeDocument/2006/relationships/slide" Target="slide33.xml"/><Relationship Id="rId9" Type="http://schemas.openxmlformats.org/officeDocument/2006/relationships/slide" Target="slide5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slide" Target="slide25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4" Type="http://schemas.openxmlformats.org/officeDocument/2006/relationships/slide" Target="slide2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4" Type="http://schemas.openxmlformats.org/officeDocument/2006/relationships/slide" Target="slide2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7" Type="http://schemas.openxmlformats.org/officeDocument/2006/relationships/slide" Target="slide11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slide" Target="slide25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Relationship Id="rId4" Type="http://schemas.openxmlformats.org/officeDocument/2006/relationships/slide" Target="slide2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7" Type="http://schemas.openxmlformats.org/officeDocument/2006/relationships/slide" Target="slide1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slide" Target="slide25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2.xml"/><Relationship Id="rId4" Type="http://schemas.openxmlformats.org/officeDocument/2006/relationships/slide" Target="slide2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tags" Target="../tags/tag35.xml"/><Relationship Id="rId7" Type="http://schemas.openxmlformats.org/officeDocument/2006/relationships/slide" Target="slide11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slide" Target="slide25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6.xml"/><Relationship Id="rId4" Type="http://schemas.openxmlformats.org/officeDocument/2006/relationships/slide" Target="slide2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slide" Target="slide25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slide" Target="slide11.xml"/><Relationship Id="rId5" Type="http://schemas.openxmlformats.org/officeDocument/2006/relationships/slide" Target="slide25.xml"/><Relationship Id="rId4" Type="http://schemas.openxmlformats.org/officeDocument/2006/relationships/slide" Target="slide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slide" Target="slide11.xml"/><Relationship Id="rId5" Type="http://schemas.openxmlformats.org/officeDocument/2006/relationships/slide" Target="slide25.xml"/><Relationship Id="rId4" Type="http://schemas.openxmlformats.org/officeDocument/2006/relationships/slide" Target="slide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slide" Target="slide11.xml"/><Relationship Id="rId5" Type="http://schemas.openxmlformats.org/officeDocument/2006/relationships/slide" Target="slide25.xml"/><Relationship Id="rId4" Type="http://schemas.openxmlformats.org/officeDocument/2006/relationships/slide" Target="slide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5" Type="http://schemas.openxmlformats.org/officeDocument/2006/relationships/slide" Target="slide25.xml"/><Relationship Id="rId4" Type="http://schemas.openxmlformats.org/officeDocument/2006/relationships/slide" Target="slide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5" Type="http://schemas.openxmlformats.org/officeDocument/2006/relationships/slide" Target="slide25.xml"/><Relationship Id="rId4" Type="http://schemas.openxmlformats.org/officeDocument/2006/relationships/slide" Target="slide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151505" y="2817495"/>
            <a:ext cx="6941185" cy="737235"/>
            <a:chOff x="3027246" y="1938253"/>
            <a:chExt cx="5990707" cy="968738"/>
          </a:xfrm>
        </p:grpSpPr>
        <p:sp>
          <p:nvSpPr>
            <p:cNvPr id="38" name="圆角矩形 6">
              <a:hlinkClick r:id="rId10" action="ppaction://hlinksldjump"/>
            </p:cNvPr>
            <p:cNvSpPr/>
            <p:nvPr>
              <p:custDataLst>
                <p:tags r:id="rId7"/>
              </p:custDataLst>
            </p:nvPr>
          </p:nvSpPr>
          <p:spPr>
            <a:xfrm flipV="1">
              <a:off x="4137042" y="2036712"/>
              <a:ext cx="4880911" cy="792680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9" name="椭圆 7"/>
            <p:cNvSpPr/>
            <p:nvPr>
              <p:custDataLst>
                <p:tags r:id="rId8"/>
              </p:custDataLst>
            </p:nvPr>
          </p:nvSpPr>
          <p:spPr>
            <a:xfrm>
              <a:off x="3027246" y="2016110"/>
              <a:ext cx="885507" cy="799447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 fontAlgn="auto"/>
              <a:r>
                <a:rPr lang="en-US" altLang="zh-CN" sz="3200" b="1" strike="noStrike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1</a:t>
              </a:r>
              <a:endParaRPr lang="zh-CN" altLang="en-US" sz="3200" b="1" strike="noStrike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5" name="文本框 2">
              <a:hlinkClick r:id="rId11" action="ppaction://hlinksldjump"/>
            </p:cNvPr>
            <p:cNvSpPr txBox="1"/>
            <p:nvPr/>
          </p:nvSpPr>
          <p:spPr>
            <a:xfrm>
              <a:off x="4390787" y="1938253"/>
              <a:ext cx="4559207" cy="96873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数据纵览  考情分析</a:t>
              </a:r>
            </a:p>
          </p:txBody>
        </p:sp>
        <p:sp>
          <p:nvSpPr>
            <p:cNvPr id="62" name="圆角矩形 61"/>
            <p:cNvSpPr/>
            <p:nvPr/>
          </p:nvSpPr>
          <p:spPr bwMode="auto">
            <a:xfrm rot="16200000">
              <a:off x="3924200" y="2242422"/>
              <a:ext cx="36000" cy="39005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151505" y="3653790"/>
            <a:ext cx="6941820" cy="737235"/>
            <a:chOff x="2941329" y="3106174"/>
            <a:chExt cx="6094086" cy="1013103"/>
          </a:xfrm>
        </p:grpSpPr>
        <p:sp>
          <p:nvSpPr>
            <p:cNvPr id="42" name="圆角矩形 6">
              <a:hlinkClick r:id="" action="ppaction://noaction"/>
            </p:cNvPr>
            <p:cNvSpPr/>
            <p:nvPr>
              <p:custDataLst>
                <p:tags r:id="rId5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43" name="椭圆 7"/>
            <p:cNvSpPr/>
            <p:nvPr>
              <p:custDataLst>
                <p:tags r:id="rId6"/>
              </p:custDataLst>
            </p:nvPr>
          </p:nvSpPr>
          <p:spPr>
            <a:xfrm>
              <a:off x="2941329" y="3252773"/>
              <a:ext cx="900705" cy="835302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2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6" name="文本框 16">
              <a:hlinkClick r:id="rId12" action="ppaction://hlinksldjump"/>
            </p:cNvPr>
            <p:cNvSpPr txBox="1"/>
            <p:nvPr/>
          </p:nvSpPr>
          <p:spPr>
            <a:xfrm>
              <a:off x="4087522" y="3106174"/>
              <a:ext cx="4529681" cy="10131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数据链接  真题试做</a:t>
              </a:r>
            </a:p>
          </p:txBody>
        </p:sp>
        <p:sp>
          <p:nvSpPr>
            <p:cNvPr id="63" name="圆角矩形 62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5" dirty="0">
                  <a:solidFill>
                    <a:prstClr val="white"/>
                  </a:solidFill>
                </a:rPr>
                <a:t>a</a:t>
              </a:r>
              <a:endParaRPr lang="zh-CN" altLang="en-US" sz="1015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152140" y="4444365"/>
            <a:ext cx="6941820" cy="769690"/>
            <a:chOff x="2953465" y="4213889"/>
            <a:chExt cx="6064488" cy="1155560"/>
          </a:xfrm>
        </p:grpSpPr>
        <p:sp>
          <p:nvSpPr>
            <p:cNvPr id="34" name="圆角矩形 6"/>
            <p:cNvSpPr/>
            <p:nvPr>
              <p:custDataLst>
                <p:tags r:id="rId3"/>
              </p:custDataLst>
            </p:nvPr>
          </p:nvSpPr>
          <p:spPr>
            <a:xfrm flipV="1">
              <a:off x="4076826" y="4477012"/>
              <a:ext cx="4941127" cy="792230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5" name="椭圆 7"/>
            <p:cNvSpPr/>
            <p:nvPr>
              <p:custDataLst>
                <p:tags r:id="rId4"/>
              </p:custDataLst>
            </p:nvPr>
          </p:nvSpPr>
          <p:spPr>
            <a:xfrm>
              <a:off x="2953465" y="4456039"/>
              <a:ext cx="896330" cy="913410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3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7" name="文本框 16">
              <a:hlinkClick r:id="rId13" action="ppaction://hlinksldjump"/>
            </p:cNvPr>
            <p:cNvSpPr txBox="1"/>
            <p:nvPr/>
          </p:nvSpPr>
          <p:spPr>
            <a:xfrm>
              <a:off x="4720412" y="4213889"/>
              <a:ext cx="3891249" cy="11068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数据透视  知识清单</a:t>
              </a:r>
            </a:p>
          </p:txBody>
        </p:sp>
        <p:sp>
          <p:nvSpPr>
            <p:cNvPr id="64" name="圆角矩形 63"/>
            <p:cNvSpPr/>
            <p:nvPr/>
          </p:nvSpPr>
          <p:spPr bwMode="auto">
            <a:xfrm rot="16200000">
              <a:off x="3876853" y="4708206"/>
              <a:ext cx="36000" cy="386837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70" name="文本框 5"/>
          <p:cNvSpPr txBox="1"/>
          <p:nvPr/>
        </p:nvSpPr>
        <p:spPr>
          <a:xfrm>
            <a:off x="1575833" y="1293368"/>
            <a:ext cx="9712711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第6课时　八年级(上)</a:t>
            </a:r>
            <a:r>
              <a:rPr lang="zh-CN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1—2 </a:t>
            </a:r>
            <a:endParaRPr lang="zh-CN" altLang="en-US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" y="7197"/>
            <a:ext cx="1184950" cy="98271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0" y="1263142"/>
            <a:ext cx="1184951" cy="55876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26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5" name="文本框 5"/>
          <p:cNvSpPr txBox="1"/>
          <p:nvPr/>
        </p:nvSpPr>
        <p:spPr>
          <a:xfrm>
            <a:off x="149204" y="2097340"/>
            <a:ext cx="886541" cy="264591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目</a:t>
            </a:r>
            <a:endParaRPr lang="en-US" altLang="zh-CN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录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4426" y="989908"/>
            <a:ext cx="11007049" cy="273234"/>
          </a:xfrm>
          <a:prstGeom prst="rect">
            <a:avLst/>
          </a:prstGeom>
          <a:solidFill>
            <a:srgbClr val="01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151504" y="5321300"/>
            <a:ext cx="6941186" cy="751288"/>
            <a:chOff x="3024550" y="3691330"/>
            <a:chExt cx="6048318" cy="1128229"/>
          </a:xfrm>
        </p:grpSpPr>
        <p:sp>
          <p:nvSpPr>
            <p:cNvPr id="7" name="圆角矩形 6"/>
            <p:cNvSpPr/>
            <p:nvPr>
              <p:custDataLst>
                <p:tags r:id="rId1"/>
              </p:custDataLst>
            </p:nvPr>
          </p:nvSpPr>
          <p:spPr>
            <a:xfrm flipV="1">
              <a:off x="4145573" y="3971687"/>
              <a:ext cx="4927295" cy="792438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2"/>
              </p:custDataLst>
            </p:nvPr>
          </p:nvSpPr>
          <p:spPr>
            <a:xfrm>
              <a:off x="3024550" y="3994573"/>
              <a:ext cx="894022" cy="824986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fontScale="90000"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4</a:t>
              </a:r>
            </a:p>
          </p:txBody>
        </p:sp>
        <p:sp>
          <p:nvSpPr>
            <p:cNvPr id="9" name="文本框 16">
              <a:hlinkClick r:id="rId14" action="ppaction://hlinksldjump"/>
            </p:cNvPr>
            <p:cNvSpPr txBox="1"/>
            <p:nvPr/>
          </p:nvSpPr>
          <p:spPr>
            <a:xfrm>
              <a:off x="4730410" y="3691330"/>
              <a:ext cx="3891249" cy="11071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数据共享  考点聚焦</a:t>
              </a:r>
            </a:p>
          </p:txBody>
        </p:sp>
        <p:sp>
          <p:nvSpPr>
            <p:cNvPr id="10" name="圆角矩形 9"/>
            <p:cNvSpPr/>
            <p:nvPr/>
          </p:nvSpPr>
          <p:spPr bwMode="auto">
            <a:xfrm rot="16200000" flipH="1">
              <a:off x="3980973" y="4214218"/>
              <a:ext cx="37843" cy="385841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7566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40385" y="1508760"/>
            <a:ext cx="1138110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10. (2021•河北九地市联考一模) — I wonder ________.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— Well, I think Qingfeng Lake Park is a good choice.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A. what I shall sell at my street stall(货摊)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B. whom I could open a street stall with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C. if I can open a street stall after work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D. which is the best place for a street stall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884795" y="170180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6685" y="908050"/>
            <a:ext cx="11949430" cy="58216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1358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685" y="212725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84846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3690" y="1502154"/>
            <a:ext cx="11198269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二、词语运用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11. (2021•唐山路南区一模) She decided ________ (wear) it to school.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12. (2021•承德模拟)They have fun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(talk) with my mom.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13. (2021•石家庄四区联考)Try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(read) the textbook as often as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possible.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14. (2021•唐山古冶区一模) “It’s good for a person to help others.” I  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said to ________(I).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61480" y="2334895"/>
            <a:ext cx="14154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wear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984240" y="2915920"/>
            <a:ext cx="13843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talking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431155" y="3597275"/>
            <a:ext cx="13874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read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397125" y="5473700"/>
            <a:ext cx="13874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myself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1" grpId="0"/>
      <p:bldP spid="11" grpId="1"/>
      <p:bldP spid="3" grpId="0"/>
      <p:bldP spid="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3510" y="810895"/>
            <a:ext cx="11949430" cy="594360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1358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685" y="212725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84846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2245" y="1525649"/>
            <a:ext cx="11198269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15. (2021•保定莲池区三模) At that time, he made a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(decide) to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do research on  the hybrid rice.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三、连词成句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16. (2021•承德模拟)movies, me, sad, make, cry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______________________________________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421370" y="1702435"/>
            <a:ext cx="15392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decision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89660" y="4853305"/>
            <a:ext cx="61290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Sad movies make me cry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3" grpId="0"/>
      <p:bldP spid="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3510" y="810895"/>
            <a:ext cx="11949430" cy="594360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1358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685" y="212725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84846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2245" y="1399919"/>
            <a:ext cx="11198269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17. (2021•石家庄十八县重点中学摸底联考)wonders, why, was, she, I,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late, again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______________________________________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18. (2021•石家庄新华区一模)does, how often, she, exercise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______________________________________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? 　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43940" y="5413375"/>
            <a:ext cx="61290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often does she exercise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45210" y="3430905"/>
            <a:ext cx="61290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 wonders why I was late again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58750" y="810895"/>
            <a:ext cx="11949430" cy="594360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1358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685" y="212725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84846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2245" y="1399919"/>
            <a:ext cx="11198269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19. (2021•河北中考模拟一)wonderfully,danced,how,he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______________________________________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!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20. (2021•石家庄40中二模)more, buildings, there, be, tall, will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______________________________________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89660" y="4853305"/>
            <a:ext cx="61290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22350" y="2811145"/>
            <a:ext cx="61290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wonderfully he danced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61390" y="4724400"/>
            <a:ext cx="61290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 will be more tall buildings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6" grpId="0"/>
      <p:bldP spid="6" grpId="1"/>
      <p:bldP spid="7" grpId="0"/>
      <p:bldP spid="7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901805" cy="58718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3617" y="92085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数据透视知识清单.eps" descr="id:2147518120;FounderCES"/>
          <p:cNvPicPr/>
          <p:nvPr/>
        </p:nvPicPr>
        <p:blipFill>
          <a:blip/>
          <a:stretch>
            <a:fillRect/>
          </a:stretch>
        </p:blipFill>
        <p:spPr>
          <a:xfrm>
            <a:off x="1380460" y="1465545"/>
            <a:ext cx="8379912" cy="601250"/>
          </a:xfrm>
          <a:prstGeom prst="rect">
            <a:avLst/>
          </a:prstGeom>
        </p:spPr>
      </p:pic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31495" y="1778635"/>
          <a:ext cx="11407140" cy="466788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598805"/>
                <a:gridCol w="10093960"/>
              </a:tblGrid>
              <a:tr h="466788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核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心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词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汇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英</a:t>
                      </a: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汉</a:t>
                      </a:r>
                      <a:endParaRPr lang="zh-CN" sz="2400" b="1" baseline="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互</a:t>
                      </a:r>
                      <a:endParaRPr lang="zh-CN" sz="2400" b="1" baseline="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译</a:t>
                      </a:r>
                      <a:endParaRPr lang="zh-CN" sz="2400" b="1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adj.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精彩的;绝妙的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 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2.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</a:t>
                      </a: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v.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好像;似乎;看来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3. diary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            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4. activity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5.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v.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决定;选定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       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6. nothing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pron.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________________________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7.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差别;差异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            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8. umbrella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 </a:t>
                      </a: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9.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</a:t>
                      </a: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adj.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饥饿的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               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10. dislike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v.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&amp;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___________________________</a:t>
                      </a: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11.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adv.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几乎不;几乎没有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12.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 </a:t>
                      </a:r>
                      <a:r>
                        <a:rPr lang="en-US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adv.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两次;两倍 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2" name="圆角矩形 1"/>
          <p:cNvSpPr/>
          <p:nvPr/>
        </p:nvSpPr>
        <p:spPr>
          <a:xfrm>
            <a:off x="2304415" y="1162685"/>
            <a:ext cx="3659505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                    </a:t>
            </a:r>
          </a:p>
        </p:txBody>
      </p:sp>
      <p:sp>
        <p:nvSpPr>
          <p:cNvPr id="3" name="矩形 2"/>
          <p:cNvSpPr/>
          <p:nvPr/>
        </p:nvSpPr>
        <p:spPr>
          <a:xfrm>
            <a:off x="2977515" y="1162685"/>
            <a:ext cx="556006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数据透视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</a:p>
        </p:txBody>
      </p:sp>
      <p:sp>
        <p:nvSpPr>
          <p:cNvPr id="12" name="椭圆 11"/>
          <p:cNvSpPr/>
          <p:nvPr/>
        </p:nvSpPr>
        <p:spPr>
          <a:xfrm>
            <a:off x="2599055" y="1049020"/>
            <a:ext cx="729615" cy="72961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3       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422400" y="1205865"/>
            <a:ext cx="1176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205355" y="2001520"/>
            <a:ext cx="1724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wonderful 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304415" y="3133725"/>
            <a:ext cx="14478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beautiful   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350760" y="2019300"/>
            <a:ext cx="14490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seem   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2285365" y="4232910"/>
            <a:ext cx="15354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difference   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2386965" y="4728210"/>
            <a:ext cx="1176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hunger   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2547620" y="5824220"/>
            <a:ext cx="1176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hardly   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7644130" y="5878830"/>
            <a:ext cx="9239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twice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4104640" y="5302250"/>
            <a:ext cx="41643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不喜爱(的事物);厌恶(的事物)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3518535" y="2561590"/>
            <a:ext cx="8369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日记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702040" y="2551430"/>
            <a:ext cx="8489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活动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104640" y="3644900"/>
            <a:ext cx="37204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没有什么;没有一件东西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958580" y="4233545"/>
            <a:ext cx="8026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雨伞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1"/>
      <p:bldP spid="8" grpId="0"/>
      <p:bldP spid="8" grpId="1"/>
      <p:bldP spid="9" grpId="0"/>
      <p:bldP spid="9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4" grpId="0"/>
      <p:bldP spid="34" grpId="1"/>
      <p:bldP spid="35" grpId="0"/>
      <p:bldP spid="35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901805" cy="58718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3617" y="92085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数据透视知识清单.eps" descr="id:2147518120;FounderCES"/>
          <p:cNvPicPr/>
          <p:nvPr/>
        </p:nvPicPr>
        <p:blipFill>
          <a:blip/>
          <a:stretch>
            <a:fillRect/>
          </a:stretch>
        </p:blipFill>
        <p:spPr>
          <a:xfrm>
            <a:off x="1380460" y="1465545"/>
            <a:ext cx="8379912" cy="601250"/>
          </a:xfrm>
          <a:prstGeom prst="rect">
            <a:avLst/>
          </a:prstGeom>
        </p:spPr>
      </p:pic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31495" y="1778635"/>
          <a:ext cx="11407140" cy="439293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598805"/>
                <a:gridCol w="10093960"/>
              </a:tblGrid>
              <a:tr h="439293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核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心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词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汇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英</a:t>
                      </a: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汉</a:t>
                      </a:r>
                      <a:endParaRPr lang="zh-CN" sz="2400" b="1" baseline="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互</a:t>
                      </a:r>
                      <a:endParaRPr lang="zh-CN" sz="2400" b="1" baseline="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译</a:t>
                      </a:r>
                      <a:endParaRPr lang="zh-CN" sz="2400" b="1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13. duck </a:t>
                      </a:r>
                      <a:r>
                        <a:rPr lang="zh-CN" altLang="zh-CN" sz="2400" b="1" i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</a:t>
                      </a: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   </a:t>
                      </a:r>
                      <a:r>
                        <a:rPr lang="en-US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                        </a:t>
                      </a: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14.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</a:t>
                      </a:r>
                      <a:r>
                        <a:rPr lang="en-US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zh-CN" sz="2400" b="1" i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</a:t>
                      </a: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健康 </a:t>
                      </a:r>
                      <a:endParaRPr lang="zh-CN" altLang="zh-CN" sz="2400" b="1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15. yourself </a:t>
                      </a:r>
                      <a:r>
                        <a:rPr lang="zh-CN" altLang="zh-CN" sz="2400" b="1" i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pron.</a:t>
                      </a: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　</a:t>
                      </a:r>
                      <a:r>
                        <a:rPr lang="en-US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</a:t>
                      </a: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16. precent </a:t>
                      </a:r>
                      <a:r>
                        <a:rPr lang="zh-CN" altLang="zh-CN" sz="2400" b="1" i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</a:t>
                      </a: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17.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</a:t>
                      </a:r>
                      <a:r>
                        <a:rPr lang="en-US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conj.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虽然;尽管;即使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18.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 </a:t>
                      </a: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prep.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以;凭借;穿过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19. such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adj.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&amp;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pron.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______________________</a:t>
                      </a: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 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20.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</a:t>
                      </a: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v.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消失;灭亡;死亡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 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21. dentist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            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22.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杂志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             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23.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en-US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adv.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然而;不过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     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24. almost adv.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</a:t>
                      </a: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　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25. point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</a:t>
                      </a: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         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26.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</a:t>
                      </a: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v.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&amp;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n.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尝试;设法;努力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27. result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</a:t>
                      </a: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15" name="文本框 14"/>
          <p:cNvSpPr txBox="1"/>
          <p:nvPr/>
        </p:nvSpPr>
        <p:spPr>
          <a:xfrm>
            <a:off x="1422400" y="1205865"/>
            <a:ext cx="1176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316605" y="1878330"/>
            <a:ext cx="674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鸭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072630" y="1889760"/>
            <a:ext cx="1022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health  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240280" y="2934335"/>
            <a:ext cx="14478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although   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8390890" y="2395855"/>
            <a:ext cx="18561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百分之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6881495" y="2934335"/>
            <a:ext cx="1394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through   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2639060" y="4081780"/>
            <a:ext cx="7105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die  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8242300" y="5704205"/>
            <a:ext cx="19018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结果;后果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7079615" y="4614545"/>
            <a:ext cx="1546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however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2479040" y="5679440"/>
            <a:ext cx="6013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try   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2480945" y="4584700"/>
            <a:ext cx="1544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magazine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4436745" y="2432685"/>
            <a:ext cx="12369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你自己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3990975" y="5165725"/>
            <a:ext cx="2474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几乎;差不多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184515" y="5159375"/>
            <a:ext cx="143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得分;点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745990" y="3495040"/>
            <a:ext cx="3343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这样的;那样的;类似的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425180" y="4069715"/>
            <a:ext cx="16262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牙科医生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1"/>
      <p:bldP spid="16" grpId="0"/>
      <p:bldP spid="16" grpId="1"/>
      <p:bldP spid="8" grpId="0"/>
      <p:bldP spid="8" grpId="1"/>
      <p:bldP spid="9" grpId="0"/>
      <p:bldP spid="9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901170" cy="58591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551179" y="1521899"/>
          <a:ext cx="11134725" cy="49377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653415"/>
                <a:gridCol w="9766935"/>
              </a:tblGrid>
              <a:tr h="493776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核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心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词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汇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词</a:t>
                      </a:r>
                      <a:endParaRPr 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汇</a:t>
                      </a: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拓</a:t>
                      </a: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展</a:t>
                      </a:r>
                      <a:endParaRPr lang="zh-CN" sz="2400" b="1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 wonder(</a:t>
                      </a:r>
                      <a:r>
                        <a:rPr sz="2400" b="1" i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</a:t>
                      </a:r>
                      <a:r>
                        <a:rPr sz="2400" b="1" i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adj.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)精彩的;绝妙的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 act(</a:t>
                      </a:r>
                      <a:r>
                        <a:rPr sz="2400" b="1" i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 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sz="2400" b="1" i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)活动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 decide(</a:t>
                      </a:r>
                      <a:r>
                        <a:rPr sz="2400" b="1" i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</a:t>
                      </a:r>
                      <a:r>
                        <a:rPr sz="2400" b="1" i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)决定;抉择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 build(</a:t>
                      </a:r>
                      <a:r>
                        <a:rPr sz="2400" b="1" i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</a:t>
                      </a:r>
                      <a:r>
                        <a:rPr sz="2400" b="1" i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)建筑物;房子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 trade(</a:t>
                      </a:r>
                      <a:r>
                        <a:rPr sz="2400" b="1" i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 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&amp;</a:t>
                      </a:r>
                      <a:r>
                        <a:rPr sz="2400" b="1" i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n.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</a:t>
                      </a:r>
                      <a:r>
                        <a:rPr sz="2400" b="1" i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)商人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6. like(</a:t>
                      </a:r>
                      <a:r>
                        <a:rPr sz="2400" b="1" i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&amp; </a:t>
                      </a:r>
                      <a:r>
                        <a:rPr sz="2400" b="1" i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(反义词)不喜爱(的事物);厌恶(的事物)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7. differ(</a:t>
                      </a:r>
                      <a:r>
                        <a:rPr sz="2400" b="1" i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 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</a:t>
                      </a:r>
                      <a:r>
                        <a:rPr sz="2400" b="1" i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)差别;差异 →</a:t>
                      </a:r>
                      <a:r>
                        <a:rPr lang="en-US"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</a:t>
                      </a:r>
                      <a:r>
                        <a:rPr sz="2400" b="1" i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adj.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)不同的→</a:t>
                      </a:r>
                      <a:r>
                        <a:rPr lang="en-US"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</a:t>
                      </a:r>
                      <a:r>
                        <a:rPr sz="2400" b="1" i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adv.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)不同地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8. wait(</a:t>
                      </a:r>
                      <a:r>
                        <a:rPr sz="2400" b="1" i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v.</a:t>
                      </a:r>
                      <a:r>
                        <a:rPr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)→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</a:t>
                      </a:r>
                      <a:r>
                        <a:rPr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(</a:t>
                      </a:r>
                      <a:r>
                        <a:rPr sz="2400" b="1" i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</a:t>
                      </a:r>
                      <a:r>
                        <a:rPr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)男服务员;侍者→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</a:t>
                      </a:r>
                      <a:r>
                        <a:rPr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(</a:t>
                      </a:r>
                      <a:r>
                        <a:rPr sz="2400" b="1" i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</a:t>
                      </a:r>
                      <a:r>
                        <a:rPr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)女服务员;侍者 </a:t>
                      </a:r>
                      <a:endParaRPr sz="2400" baseline="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019550" y="1896110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008120" y="1656715"/>
            <a:ext cx="15798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wonderful  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3420745" y="2138680"/>
            <a:ext cx="14751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activity 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3841115" y="2755900"/>
            <a:ext cx="14897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decision  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3799840" y="3388360"/>
            <a:ext cx="13525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4411345" y="3855085"/>
            <a:ext cx="10712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trader  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4260215" y="4387850"/>
            <a:ext cx="1176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dislike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3920490" y="4926330"/>
            <a:ext cx="16192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difference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7929245" y="4926330"/>
            <a:ext cx="13989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3677920" y="3256280"/>
            <a:ext cx="1474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building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2430145" y="5430520"/>
            <a:ext cx="15703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differently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749675" y="6014720"/>
            <a:ext cx="10712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waiter 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664450" y="6026150"/>
            <a:ext cx="13462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waitress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6" grpId="1"/>
      <p:bldP spid="34" grpId="0"/>
      <p:bldP spid="34" grpId="1"/>
      <p:bldP spid="35" grpId="0"/>
      <p:bldP spid="35" grpId="1"/>
      <p:bldP spid="37" grpId="1"/>
      <p:bldP spid="38" grpId="0"/>
      <p:bldP spid="38" grpId="1"/>
      <p:bldP spid="39" grpId="0"/>
      <p:bldP spid="39" grpId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  <p:bldP spid="2" grpId="0"/>
      <p:bldP spid="2" grpId="1"/>
      <p:bldP spid="7" grpId="0"/>
      <p:bldP spid="7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74395"/>
            <a:ext cx="11901170" cy="58591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19494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86385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894819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51180" y="1339215"/>
          <a:ext cx="11170285" cy="54864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653415"/>
                <a:gridCol w="9802495"/>
              </a:tblGrid>
              <a:tr h="548640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核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心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词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汇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词</a:t>
                      </a:r>
                      <a:endParaRPr 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汇</a:t>
                      </a: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拓</a:t>
                      </a: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展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9. hunger(</a:t>
                      </a:r>
                      <a:r>
                        <a:rPr sz="2400" b="1" i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</a:t>
                      </a:r>
                      <a:r>
                        <a:rPr sz="2400" b="1" i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adj.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)饥饿的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10. one(</a:t>
                      </a:r>
                      <a:r>
                        <a:rPr sz="2400" b="1" i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num.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</a:t>
                      </a:r>
                      <a:r>
                        <a:rPr sz="2400" b="1" i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adv.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)一次;曾经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11. two(</a:t>
                      </a:r>
                      <a:r>
                        <a:rPr sz="2400" b="1" i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num.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 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sz="2400" b="1" i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adv.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)两次;两倍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12. swing(</a:t>
                      </a:r>
                      <a:r>
                        <a:rPr sz="2400" b="1" i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&amp; </a:t>
                      </a:r>
                      <a:r>
                        <a:rPr sz="2400" b="1" i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</a:t>
                      </a:r>
                      <a:r>
                        <a:rPr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(过去式/过去分词) </a:t>
                      </a:r>
                      <a:r>
                        <a:rPr sz="24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→</a:t>
                      </a:r>
                      <a:r>
                        <a:rPr lang="en-US"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(现在分</a:t>
                      </a:r>
                      <a:r>
                        <a:rPr lang="en-US"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词)(使)摆动;摇摆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13. little(</a:t>
                      </a:r>
                      <a:r>
                        <a:rPr sz="2400" b="1" i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adj.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</a:t>
                      </a:r>
                      <a:r>
                        <a:rPr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(比较级)较少的 →</a:t>
                      </a:r>
                      <a:r>
                        <a:rPr lang="en-US"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(最高级)最少的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14. die(</a:t>
                      </a:r>
                      <a:r>
                        <a:rPr sz="2400" b="1" i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</a:t>
                      </a:r>
                      <a:r>
                        <a:rPr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(过去式/过去分词)→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</a:t>
                      </a:r>
                      <a:r>
                        <a:rPr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(现在分词)消失;灭亡;</a:t>
                      </a:r>
                      <a:r>
                        <a:rPr lang="en-US"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 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死亡 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</a:t>
                      </a:r>
                      <a:r>
                        <a:rPr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sz="2400" b="1" i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.)死;死亡→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</a:t>
                      </a:r>
                      <a:r>
                        <a:rPr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sz="2400" b="1" i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adj.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)死的;失去生命的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15. write(</a:t>
                      </a:r>
                      <a:r>
                        <a:rPr sz="2400" b="1" i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</a:t>
                      </a:r>
                      <a:r>
                        <a:rPr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(过去式)→</a:t>
                      </a:r>
                      <a:r>
                        <a:rPr lang="en-US"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</a:t>
                      </a:r>
                      <a:r>
                        <a:rPr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(过去分词)写作;写字→</a:t>
                      </a:r>
                      <a:r>
                        <a:rPr lang="en-US"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</a:t>
                      </a:r>
                      <a:r>
                        <a:rPr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sz="2400" b="1" i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)作者;作家 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019550" y="1896110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088130" y="1401445"/>
            <a:ext cx="1181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hungry  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4156710" y="1988820"/>
            <a:ext cx="9963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once 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4041775" y="2524125"/>
            <a:ext cx="1064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twice  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3799840" y="3388360"/>
            <a:ext cx="13525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8994775" y="3024505"/>
            <a:ext cx="15011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swinging  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4193540" y="4191635"/>
            <a:ext cx="8070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less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3799840" y="4753610"/>
            <a:ext cx="9264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died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7712710" y="4685030"/>
            <a:ext cx="10407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dying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4673600" y="3025140"/>
            <a:ext cx="11525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swung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7689850" y="4191635"/>
            <a:ext cx="8178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least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527425" y="5304155"/>
            <a:ext cx="9264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death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671945" y="5281295"/>
            <a:ext cx="9264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dead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041775" y="5821680"/>
            <a:ext cx="9264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wrote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755130" y="5821680"/>
            <a:ext cx="13569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written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543810" y="6365240"/>
            <a:ext cx="10337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writer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6" grpId="1"/>
      <p:bldP spid="34" grpId="0"/>
      <p:bldP spid="34" grpId="1"/>
      <p:bldP spid="35" grpId="0"/>
      <p:bldP spid="35" grpId="1"/>
      <p:bldP spid="37" grpId="1"/>
      <p:bldP spid="38" grpId="0"/>
      <p:bldP spid="38" grpId="1"/>
      <p:bldP spid="39" grpId="0"/>
      <p:bldP spid="39" grpId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  <p:bldP spid="2" grpId="0"/>
      <p:bldP spid="2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82015"/>
            <a:ext cx="11955780" cy="586676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51180" y="1507490"/>
          <a:ext cx="11471910" cy="93268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56285"/>
                <a:gridCol w="10715625"/>
              </a:tblGrid>
              <a:tr h="438912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高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频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短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语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1. 去度假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_______________</a:t>
                      </a:r>
                      <a:r>
                        <a:rPr lang="en-US" altLang="zh-CN" sz="24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　 2. 拍照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</a:t>
                      </a:r>
                      <a:r>
                        <a:rPr lang="en-US" altLang="zh-CN" sz="24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3. 待在家里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          </a:t>
                      </a:r>
                      <a:r>
                        <a:rPr lang="en-US" altLang="zh-CN" sz="24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4. 购物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</a:t>
                      </a:r>
                      <a:r>
                        <a:rPr lang="en-US" altLang="zh-CN" sz="24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5. 相当多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</a:t>
                      </a:r>
                      <a:r>
                        <a:rPr lang="en-US" altLang="zh-CN" sz="24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　　　6. 感受到,想要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en-US" altLang="zh-CN" sz="24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7. 因为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en-US" altLang="zh-CN" sz="24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　　　　　8. 到达,抵达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________________</a:t>
                      </a:r>
                      <a:r>
                        <a:rPr lang="en-US" altLang="zh-CN" sz="24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9. 在周末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   </a:t>
                      </a:r>
                      <a:r>
                        <a:rPr lang="en-US" altLang="zh-CN" sz="24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　 10. 几乎从不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</a:t>
                      </a:r>
                      <a:r>
                        <a:rPr lang="en-US" altLang="zh-CN" sz="24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11. 一月一次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</a:t>
                      </a:r>
                      <a:r>
                        <a:rPr lang="en-US" altLang="zh-CN" sz="24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　 12. 至少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en-US" altLang="zh-CN" sz="24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13. 等候;等待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</a:t>
                      </a:r>
                      <a:r>
                        <a:rPr lang="en-US" altLang="zh-CN" sz="24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　    14. 例如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__________________</a:t>
                      </a:r>
                      <a:r>
                        <a:rPr lang="en-US" altLang="zh-CN" sz="24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15. ……的答案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    </a:t>
                      </a:r>
                      <a:r>
                        <a:rPr lang="en-US" altLang="zh-CN" sz="24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16. 对……有益处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</a:t>
                      </a:r>
                      <a:r>
                        <a:rPr lang="en-US" altLang="zh-CN" sz="24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17. 多于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         </a:t>
                      </a:r>
                      <a:r>
                        <a:rPr lang="en-US" altLang="zh-CN" sz="24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     18. 少于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en-US" altLang="zh-CN" sz="24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　　　　　　 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5" name="文本框 34"/>
          <p:cNvSpPr txBox="1"/>
          <p:nvPr/>
        </p:nvSpPr>
        <p:spPr>
          <a:xfrm>
            <a:off x="2927350" y="1555115"/>
            <a:ext cx="2308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go on vacation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7071360" y="1570990"/>
            <a:ext cx="2007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take photos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268980" y="2127250"/>
            <a:ext cx="21170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stay at home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174230" y="2110740"/>
            <a:ext cx="17875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 shopping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966085" y="2661920"/>
            <a:ext cx="18776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quite a few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8406765" y="2722880"/>
            <a:ext cx="16859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feel like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560955" y="3253740"/>
            <a:ext cx="1628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 of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947025" y="3224530"/>
            <a:ext cx="2490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arrive in/at/get to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947035" y="3812540"/>
            <a:ext cx="21545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weekends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886065" y="3765550"/>
            <a:ext cx="21526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hardly ever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314700" y="4373245"/>
            <a:ext cx="2037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once a month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499985" y="4338320"/>
            <a:ext cx="12153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least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3394075" y="4917440"/>
            <a:ext cx="12579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wait for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252335" y="4872355"/>
            <a:ext cx="40411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such as/for example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08375" y="5438140"/>
            <a:ext cx="21297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the answer to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770505" y="6015990"/>
            <a:ext cx="19202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 than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42835" y="6015990"/>
            <a:ext cx="17360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less than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496935" y="5408930"/>
            <a:ext cx="26441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be good for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  <p:bldP spid="45" grpId="0"/>
      <p:bldP spid="45" grpId="1"/>
      <p:bldP spid="46" grpId="0"/>
      <p:bldP spid="46" grpId="1"/>
      <p:bldP spid="47" grpId="0"/>
      <p:bldP spid="47" grpId="1"/>
      <p:bldP spid="48" grpId="0"/>
      <p:bldP spid="48" grpId="1"/>
      <p:bldP spid="2" grpId="0"/>
      <p:bldP spid="2" grpId="1"/>
      <p:bldP spid="3" grpId="0"/>
      <p:bldP spid="3" grpId="1"/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1" name="数据分析考情预估.eps" descr="id:2147517944;FounderCES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2304319" y="1073907"/>
            <a:ext cx="7310755" cy="67437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53010" y="1767962"/>
            <a:ext cx="6963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2012—2021年河北中考命题对应单元话题分析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751205" y="2418715"/>
          <a:ext cx="10690225" cy="412432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81100"/>
                <a:gridCol w="1852930"/>
                <a:gridCol w="1601470"/>
                <a:gridCol w="1567180"/>
                <a:gridCol w="1494790"/>
                <a:gridCol w="2992755"/>
              </a:tblGrid>
              <a:tr h="742315"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　　 题型</a:t>
                      </a:r>
                    </a:p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zh-CN" sz="2000" b="1" dirty="0" smtClean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年份　　 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完形填空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阅读理解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任务型阅读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词语运用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书面表达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130365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2022</a:t>
                      </a:r>
                      <a:r>
                        <a:rPr lang="zh-CN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预测</a:t>
                      </a: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sz="2000" b="0" baseline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根据近年河北中考真题卷分析,本课时的话题—休闲时光与假日有所重合,但又不是完全相同,关于休闲时光如何度过与假日活动安排是听力阅读的重要考查话题,预计笔试部分出现在阅读理解题目中的可能性较大</a:t>
                      </a:r>
                    </a:p>
                  </a:txBody>
                  <a:tcPr marL="66675" marR="66675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190627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sz="2000" b="1" kern="1200" dirty="0" smtClean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2021</a:t>
                      </a:r>
                      <a:endParaRPr lang="zh-CN" sz="2000" b="1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介绍自己与家庭情况,并介绍自己的兴趣爱好(对应话题:休闲时光)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8" name="圆角矩形 7"/>
          <p:cNvSpPr/>
          <p:nvPr/>
        </p:nvSpPr>
        <p:spPr>
          <a:xfrm>
            <a:off x="2304415" y="1073785"/>
            <a:ext cx="3659505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                    </a:t>
            </a:r>
          </a:p>
        </p:txBody>
      </p:sp>
      <p:sp>
        <p:nvSpPr>
          <p:cNvPr id="9" name="矩形 8"/>
          <p:cNvSpPr/>
          <p:nvPr/>
        </p:nvSpPr>
        <p:spPr>
          <a:xfrm>
            <a:off x="2977515" y="1073785"/>
            <a:ext cx="556006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数据总览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2" name="椭圆 11"/>
          <p:cNvSpPr/>
          <p:nvPr/>
        </p:nvSpPr>
        <p:spPr>
          <a:xfrm>
            <a:off x="2599055" y="960120"/>
            <a:ext cx="729615" cy="72961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1            </a:t>
            </a:r>
          </a:p>
        </p:txBody>
      </p:sp>
      <p:cxnSp>
        <p:nvCxnSpPr>
          <p:cNvPr id="2" name="直接连接符 1"/>
          <p:cNvCxnSpPr/>
          <p:nvPr/>
        </p:nvCxnSpPr>
        <p:spPr>
          <a:xfrm>
            <a:off x="785495" y="2442845"/>
            <a:ext cx="1172845" cy="89852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99160"/>
            <a:ext cx="11934190" cy="58318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508716" y="1416732"/>
          <a:ext cx="11210761" cy="49377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386"/>
              </a:tblGrid>
              <a:tr h="493776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重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点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句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型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1. _________ ________ _______ ________.  好久不见。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2. — Where did Tina go________ ________?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— She went to the __________.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—— 蒂娜去哪儿度假了? —— 她去爬山了。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3. Did you do_________ ________last month?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你上个月做了什么特殊的事情吗?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4. — ________ was the food? — ___________ ________ really good.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—— 食物怎么样? —— 所有的东西尝起来真的很好。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0" name="文本框 29"/>
          <p:cNvSpPr txBox="1"/>
          <p:nvPr/>
        </p:nvSpPr>
        <p:spPr>
          <a:xfrm>
            <a:off x="9720580" y="2103120"/>
            <a:ext cx="1499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1627505" y="1748790"/>
            <a:ext cx="1096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 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4576445" y="2320290"/>
            <a:ext cx="6502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5614035" y="2309495"/>
            <a:ext cx="1376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vacation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3999230" y="2874645"/>
            <a:ext cx="18122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mountains 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4439920" y="3946525"/>
            <a:ext cx="11861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special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914015" y="3946525"/>
            <a:ext cx="1449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anything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124710" y="5091430"/>
            <a:ext cx="10782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How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538470" y="5039995"/>
            <a:ext cx="16878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Everything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325360" y="5085715"/>
            <a:ext cx="10306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tasted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178175" y="1802765"/>
            <a:ext cx="1096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time 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637405" y="1802765"/>
            <a:ext cx="7778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no 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777230" y="1802765"/>
            <a:ext cx="7200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see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2" grpId="0"/>
      <p:bldP spid="2" grpId="1"/>
      <p:bldP spid="3" grpId="0"/>
      <p:bldP spid="3" grpId="1"/>
      <p:bldP spid="7" grpId="0"/>
      <p:bldP spid="7" grpId="1"/>
      <p:bldP spid="8" grpId="0"/>
      <p:bldP spid="8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99160"/>
            <a:ext cx="11934190" cy="58318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08635" y="1442085"/>
          <a:ext cx="11210925" cy="43891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550"/>
              </a:tblGrid>
              <a:tr h="438912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重</a:t>
                      </a: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点</a:t>
                      </a: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句</a:t>
                      </a: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型</a:t>
                      </a: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5. We ________ _____ _____ to the beach near our hotel.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我们决定去旅馆附近的沙滩。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6. I ________ ________ I was a bird.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我感觉像是一只鸟。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7. I ________ what life  ________ ________ here in the past.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我想知道这里过去的生活是怎样的。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8.  ________  ________ the bad weather, we couldn’t see ________  ________ 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因这坏天气,我们看不到下面的任何东西。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0" name="文本框 29"/>
          <p:cNvSpPr txBox="1"/>
          <p:nvPr/>
        </p:nvSpPr>
        <p:spPr>
          <a:xfrm>
            <a:off x="9720580" y="2103120"/>
            <a:ext cx="1499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3378835" y="4795520"/>
            <a:ext cx="5016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of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125345" y="1532255"/>
            <a:ext cx="1292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decided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55465" y="1499235"/>
            <a:ext cx="5016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go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55310" y="2180590"/>
            <a:ext cx="1585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48510" y="2617470"/>
            <a:ext cx="683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felt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58665" y="3736975"/>
            <a:ext cx="8636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296285" y="2627630"/>
            <a:ext cx="683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845310" y="3728085"/>
            <a:ext cx="13690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wonder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691005" y="4826000"/>
            <a:ext cx="12363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911215" y="3740785"/>
            <a:ext cx="683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582035" y="1516380"/>
            <a:ext cx="5016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to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568055" y="4782820"/>
            <a:ext cx="15341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anything 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0125075" y="4833620"/>
            <a:ext cx="10191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below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1"/>
      <p:bldP spid="40" grpId="0"/>
      <p:bldP spid="40" grpId="1"/>
      <p:bldP spid="41" grpId="0"/>
      <p:bldP spid="41" grpId="1"/>
      <p:bldP spid="3" grpId="0"/>
      <p:bldP spid="3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99160"/>
            <a:ext cx="11934190" cy="58318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08635" y="1467485"/>
          <a:ext cx="11210925" cy="176212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550"/>
              </a:tblGrid>
              <a:tr h="176212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重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点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句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型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9. —  ________  ________ does he watch TV?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— He ________  ________ atches TV.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—— 他多久看一次电视? —— 他几乎从来不看电视。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10. — What does she do  ________  __________?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 — She __________ goes shopping.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——她周末做什么?——她有时去购物。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11. She says it’s ________ ________ my ________.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她说这对我的健康有好处。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0" name="文本框 29"/>
          <p:cNvSpPr txBox="1"/>
          <p:nvPr/>
        </p:nvSpPr>
        <p:spPr>
          <a:xfrm>
            <a:off x="9720580" y="2103120"/>
            <a:ext cx="1499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2214245" y="1544955"/>
            <a:ext cx="1292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How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08885" y="2081530"/>
            <a:ext cx="10858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hardly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55310" y="2180590"/>
            <a:ext cx="1585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57750" y="3189605"/>
            <a:ext cx="683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644900" y="4820920"/>
            <a:ext cx="8636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991225" y="3190875"/>
            <a:ext cx="15735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weekends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759075" y="3733800"/>
            <a:ext cx="15748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sometimes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857750" y="4859020"/>
            <a:ext cx="683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607435" y="1544955"/>
            <a:ext cx="9385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often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466840" y="4820920"/>
            <a:ext cx="15341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healthy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982085" y="2125980"/>
            <a:ext cx="10191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1"/>
      <p:bldP spid="41" grpId="0"/>
      <p:bldP spid="41" grpId="1"/>
      <p:bldP spid="3" grpId="0"/>
      <p:bldP spid="3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4" grpId="0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99160"/>
            <a:ext cx="11934190" cy="58318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08635" y="1442085"/>
          <a:ext cx="11210925" cy="43891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550"/>
              </a:tblGrid>
              <a:tr h="438912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重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点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句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型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12. Here are the ________.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这是结果。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13. _________________ many students like to watch sports, game shows are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________ ________ ________.　 　　　　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虽然许多学生喜欢看体育节目,但游戏类节目是最受欢迎的。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14. It’s good to relax ________ ________ ________ ________or watching game 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shows, but we think the best way to relax is ________ _________.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通过上网或观看游戏类节目放松是有好处的,但我们认为,放松的最好方法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是通过锻炼。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0" name="文本框 29"/>
          <p:cNvSpPr txBox="1"/>
          <p:nvPr/>
        </p:nvSpPr>
        <p:spPr>
          <a:xfrm>
            <a:off x="9720580" y="2103120"/>
            <a:ext cx="1499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4283075" y="3151505"/>
            <a:ext cx="1672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popular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68010" y="2180590"/>
            <a:ext cx="1585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74335" y="4243070"/>
            <a:ext cx="12109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using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969135" y="3189605"/>
            <a:ext cx="5949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396105" y="4243070"/>
            <a:ext cx="5702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169920" y="3194685"/>
            <a:ext cx="9144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most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873240" y="4281170"/>
            <a:ext cx="683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531235" y="1532255"/>
            <a:ext cx="1249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results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872730" y="4293870"/>
            <a:ext cx="15341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Internet 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697990" y="2581910"/>
            <a:ext cx="25908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Although/Though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406005" y="4805045"/>
            <a:ext cx="15341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through 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790940" y="4819015"/>
            <a:ext cx="13271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1"/>
      <p:bldP spid="40" grpId="0"/>
      <p:bldP spid="40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2" grpId="0"/>
      <p:bldP spid="2" grpId="1"/>
      <p:bldP spid="19" grpId="0"/>
      <p:bldP spid="19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86460"/>
            <a:ext cx="11944350" cy="59715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51180" y="1656080"/>
          <a:ext cx="11210925" cy="229235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550"/>
              </a:tblGrid>
              <a:tr h="229235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语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法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 复合不定代词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 动词的过去式(规则动词和不规则动词)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 how often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 频度副词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551180" y="3948430"/>
          <a:ext cx="11210925" cy="162179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550"/>
              </a:tblGrid>
              <a:tr h="162179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话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题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Unit 1 Holidays and vacations(假日)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Unit 2 Free time activities(休闲时光)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27635" y="816610"/>
            <a:ext cx="11982450" cy="590296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z="2000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79540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en-US" altLang="zh-CN" sz="28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88183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07206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1424918" y="2957815"/>
            <a:ext cx="2849714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数据共享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考点聚焦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4307396" y="173923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三角形 7"/>
          <p:cNvSpPr/>
          <p:nvPr/>
        </p:nvSpPr>
        <p:spPr>
          <a:xfrm>
            <a:off x="408982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文本框 2">
            <a:hlinkClick r:id="rId3" action="ppaction://hlinksldjump"/>
          </p:cNvPr>
          <p:cNvSpPr txBox="1"/>
          <p:nvPr/>
        </p:nvSpPr>
        <p:spPr>
          <a:xfrm>
            <a:off x="4467860" y="1029970"/>
            <a:ext cx="570039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 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en-US" altLang="zh-CN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辨析</a:t>
            </a:r>
            <a:r>
              <a:rPr lang="en-US" altLang="zh-CN" b="1" i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v.</a:t>
            </a:r>
            <a:r>
              <a:rPr lang="en-US" altLang="zh-CN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-</a:t>
            </a:r>
            <a:r>
              <a:rPr lang="en-US" altLang="zh-CN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ing</a:t>
            </a:r>
            <a:r>
              <a:rPr lang="zh-CN" altLang="en-US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形容词与</a:t>
            </a:r>
            <a:r>
              <a:rPr lang="en-US" altLang="zh-CN" b="1" i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v.</a:t>
            </a:r>
            <a:r>
              <a:rPr lang="en-US" altLang="zh-CN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-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ed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形容词</a:t>
            </a:r>
            <a:endParaRPr lang="zh-CN" altLang="en-US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文本框 2">
            <a:hlinkClick r:id="rId4" action="ppaction://hlinksldjump"/>
          </p:cNvPr>
          <p:cNvSpPr txBox="1"/>
          <p:nvPr/>
        </p:nvSpPr>
        <p:spPr>
          <a:xfrm>
            <a:off x="4467860" y="1580515"/>
            <a:ext cx="74542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辨析</a:t>
            </a:r>
            <a:r>
              <a:rPr lang="en-US" altLang="zh-CN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health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、</a:t>
            </a:r>
            <a:r>
              <a:rPr lang="en-US" altLang="zh-CN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healthy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、与</a:t>
            </a:r>
            <a:r>
              <a:rPr lang="en-US" altLang="zh-CN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healthily</a:t>
            </a:r>
          </a:p>
        </p:txBody>
      </p:sp>
      <p:sp>
        <p:nvSpPr>
          <p:cNvPr id="21" name="文本框 2">
            <a:hlinkClick r:id="rId5" action="ppaction://hlinksldjump"/>
          </p:cNvPr>
          <p:cNvSpPr txBox="1"/>
          <p:nvPr/>
        </p:nvSpPr>
        <p:spPr>
          <a:xfrm>
            <a:off x="4462145" y="2110105"/>
            <a:ext cx="61442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辨析</a:t>
            </a:r>
            <a:r>
              <a:rPr lang="en-US" altLang="zh-CN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little</a:t>
            </a:r>
            <a:r>
              <a:rPr lang="zh-CN" altLang="en-US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、</a:t>
            </a:r>
            <a:r>
              <a:rPr lang="en-US" altLang="zh-CN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a little</a:t>
            </a:r>
            <a:r>
              <a:rPr lang="zh-CN" altLang="en-US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、</a:t>
            </a:r>
            <a:r>
              <a:rPr lang="en-US" altLang="zh-CN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few</a:t>
            </a:r>
            <a:r>
              <a:rPr lang="zh-CN" altLang="en-US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与</a:t>
            </a:r>
            <a:r>
              <a:rPr lang="en-US" altLang="zh-CN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a few</a:t>
            </a:r>
          </a:p>
        </p:txBody>
      </p:sp>
      <p:sp>
        <p:nvSpPr>
          <p:cNvPr id="22" name="文本框 2">
            <a:hlinkClick r:id="rId6" action="ppaction://hlinksldjump"/>
          </p:cNvPr>
          <p:cNvSpPr txBox="1"/>
          <p:nvPr/>
        </p:nvSpPr>
        <p:spPr>
          <a:xfrm>
            <a:off x="4577080" y="2699385"/>
            <a:ext cx="48558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辨析</a:t>
            </a:r>
            <a:r>
              <a:rPr lang="en-US" altLang="zh-CN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hard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与</a:t>
            </a:r>
            <a:r>
              <a:rPr lang="en-US" altLang="zh-CN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hardly</a:t>
            </a:r>
          </a:p>
        </p:txBody>
      </p:sp>
      <p:sp>
        <p:nvSpPr>
          <p:cNvPr id="25" name="文本框 2">
            <a:hlinkClick r:id="rId7" action="ppaction://hlinksldjump"/>
          </p:cNvPr>
          <p:cNvSpPr txBox="1"/>
          <p:nvPr/>
        </p:nvSpPr>
        <p:spPr>
          <a:xfrm>
            <a:off x="4577080" y="3277870"/>
            <a:ext cx="48558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</a:t>
            </a:r>
            <a:r>
              <a:rPr lang="en-US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辨析</a:t>
            </a:r>
            <a:r>
              <a:rPr lang="en-US" altLang="zh-CN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because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与</a:t>
            </a:r>
            <a:r>
              <a:rPr lang="en-US" altLang="zh-CN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because of</a:t>
            </a:r>
          </a:p>
        </p:txBody>
      </p:sp>
      <p:sp>
        <p:nvSpPr>
          <p:cNvPr id="27" name="文本框 2">
            <a:hlinkClick r:id="rId8" action="ppaction://hlinksldjump"/>
          </p:cNvPr>
          <p:cNvSpPr txBox="1"/>
          <p:nvPr/>
        </p:nvSpPr>
        <p:spPr>
          <a:xfrm>
            <a:off x="4573270" y="3849370"/>
            <a:ext cx="625665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考点 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seem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的用法</a:t>
            </a:r>
            <a:endParaRPr lang="en-US" altLang="zh-CN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9" name="文本框 28">
            <a:hlinkClick r:id="rId9" action="ppaction://hlinksldjump"/>
          </p:cNvPr>
          <p:cNvSpPr txBox="1"/>
          <p:nvPr/>
        </p:nvSpPr>
        <p:spPr>
          <a:xfrm>
            <a:off x="4696460" y="4483100"/>
            <a:ext cx="57791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考点     </a:t>
            </a:r>
            <a:r>
              <a:rPr lang="en-US" altLang="zh-CN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decide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的用法</a:t>
            </a:r>
            <a:endParaRPr lang="en-US" altLang="zh-CN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1" name="文本框 30">
            <a:hlinkClick r:id="rId10" action="ppaction://hlinksldjump"/>
          </p:cNvPr>
          <p:cNvSpPr txBox="1"/>
          <p:nvPr/>
        </p:nvSpPr>
        <p:spPr>
          <a:xfrm>
            <a:off x="4711065" y="5061585"/>
            <a:ext cx="54578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考点     </a:t>
            </a:r>
            <a:r>
              <a:rPr lang="en-US" altLang="zh-CN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enough</a:t>
            </a:r>
            <a:r>
              <a:rPr lang="zh-CN" altLang="en-US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的用法</a:t>
            </a:r>
          </a:p>
        </p:txBody>
      </p:sp>
      <p:sp>
        <p:nvSpPr>
          <p:cNvPr id="40" name="椭圆 39"/>
          <p:cNvSpPr/>
          <p:nvPr/>
        </p:nvSpPr>
        <p:spPr>
          <a:xfrm>
            <a:off x="5457825" y="1537970"/>
            <a:ext cx="420370" cy="42799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</a:p>
        </p:txBody>
      </p:sp>
      <p:sp>
        <p:nvSpPr>
          <p:cNvPr id="34" name="椭圆 33"/>
          <p:cNvSpPr/>
          <p:nvPr/>
        </p:nvSpPr>
        <p:spPr>
          <a:xfrm>
            <a:off x="5457825" y="2075180"/>
            <a:ext cx="420370" cy="42799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</a:p>
        </p:txBody>
      </p:sp>
      <p:sp>
        <p:nvSpPr>
          <p:cNvPr id="35" name="椭圆 34"/>
          <p:cNvSpPr/>
          <p:nvPr/>
        </p:nvSpPr>
        <p:spPr>
          <a:xfrm>
            <a:off x="5452745" y="2661285"/>
            <a:ext cx="418465" cy="427355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四</a:t>
            </a:r>
          </a:p>
        </p:txBody>
      </p:sp>
      <p:sp>
        <p:nvSpPr>
          <p:cNvPr id="41" name="椭圆 40"/>
          <p:cNvSpPr/>
          <p:nvPr/>
        </p:nvSpPr>
        <p:spPr>
          <a:xfrm>
            <a:off x="5424170" y="5024120"/>
            <a:ext cx="420370" cy="42799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八</a:t>
            </a:r>
          </a:p>
        </p:txBody>
      </p:sp>
      <p:sp>
        <p:nvSpPr>
          <p:cNvPr id="44" name="椭圆 43"/>
          <p:cNvSpPr/>
          <p:nvPr/>
        </p:nvSpPr>
        <p:spPr>
          <a:xfrm>
            <a:off x="5424170" y="4420870"/>
            <a:ext cx="420370" cy="42799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七</a:t>
            </a:r>
          </a:p>
        </p:txBody>
      </p:sp>
      <p:sp>
        <p:nvSpPr>
          <p:cNvPr id="45" name="椭圆 44"/>
          <p:cNvSpPr/>
          <p:nvPr/>
        </p:nvSpPr>
        <p:spPr>
          <a:xfrm>
            <a:off x="5424170" y="3823335"/>
            <a:ext cx="420370" cy="42799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六</a:t>
            </a:r>
          </a:p>
        </p:txBody>
      </p:sp>
      <p:sp>
        <p:nvSpPr>
          <p:cNvPr id="46" name="椭圆 45"/>
          <p:cNvSpPr/>
          <p:nvPr/>
        </p:nvSpPr>
        <p:spPr>
          <a:xfrm>
            <a:off x="5445125" y="3244215"/>
            <a:ext cx="420370" cy="42799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五</a:t>
            </a:r>
          </a:p>
        </p:txBody>
      </p:sp>
      <p:sp>
        <p:nvSpPr>
          <p:cNvPr id="47" name="椭圆 46"/>
          <p:cNvSpPr/>
          <p:nvPr/>
        </p:nvSpPr>
        <p:spPr>
          <a:xfrm>
            <a:off x="5468620" y="993140"/>
            <a:ext cx="414020" cy="42799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</a:p>
        </p:txBody>
      </p:sp>
      <p:sp>
        <p:nvSpPr>
          <p:cNvPr id="11" name="文本框 10">
            <a:hlinkClick r:id="rId11" action="ppaction://hlinksldjump"/>
          </p:cNvPr>
          <p:cNvSpPr txBox="1"/>
          <p:nvPr/>
        </p:nvSpPr>
        <p:spPr>
          <a:xfrm>
            <a:off x="4689475" y="5683885"/>
            <a:ext cx="54578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考点     </a:t>
            </a:r>
            <a:r>
              <a:rPr lang="en-US" altLang="zh-CN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although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的用法</a:t>
            </a:r>
            <a:endParaRPr lang="zh-CN" altLang="en-US" b="1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5424170" y="5641340"/>
            <a:ext cx="420370" cy="42799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九</a:t>
            </a:r>
          </a:p>
        </p:txBody>
      </p:sp>
      <p:sp>
        <p:nvSpPr>
          <p:cNvPr id="57" name="文本框 56">
            <a:hlinkClick r:id=""/>
          </p:cNvPr>
          <p:cNvSpPr txBox="1"/>
          <p:nvPr/>
        </p:nvSpPr>
        <p:spPr>
          <a:xfrm>
            <a:off x="4678045" y="6179185"/>
            <a:ext cx="54578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考点     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频率副词</a:t>
            </a:r>
            <a:endParaRPr lang="zh-CN" altLang="en-US" b="1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5430520" y="6169025"/>
            <a:ext cx="420370" cy="42799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十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39065" y="930910"/>
            <a:ext cx="11913870" cy="58578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310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>
                    <a:extLst>
                      <a:ext uri="{DAF060AB-1E55-43B9-8AAB-6FB025537F2F}">
                        <wpsdc:hlinkClr xmlns:wpsdc="http://www.wps.cn/officeDocument/2017/drawingmlCustomData" xmlns="" val="0563C1"/>
                        <wpsdc:folHlinkClr xmlns:wpsdc="http://www.wps.cn/officeDocument/2017/drawingmlCustomData" xmlns="" val="4472C4"/>
                        <wpsdc:hlinkUnderline xmlns:wpsdc="http://www.wps.cn/officeDocument/2017/drawingmlCustomData" xmlns="" val="1"/>
                      </a:ext>
                    </a:extLst>
                  </a:hlinkClick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46444" y="2238665"/>
            <a:ext cx="8607425" cy="627895"/>
            <a:chOff x="1034884" y="629878"/>
            <a:chExt cx="8607425" cy="627895"/>
          </a:xfrm>
        </p:grpSpPr>
        <p:sp>
          <p:nvSpPr>
            <p:cNvPr id="12" name="圆角矩形 6">
              <a:hlinkClick r:id="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42704" y="664168"/>
              <a:ext cx="6999605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endPara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  <a:p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辨析</a:t>
              </a:r>
              <a:r>
                <a:rPr lang="en-US" altLang="zh-CN" sz="2800" b="1" i="1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v.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+mn-ea"/>
                </a:rPr>
                <a:t>-ing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形容词与</a:t>
              </a:r>
              <a:r>
                <a:rPr lang="en-US" altLang="zh-CN" sz="2800" b="1" i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v.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+mn-ea"/>
                </a:rPr>
                <a:t>-</a:t>
              </a:r>
              <a:r>
                <a:rPr lang="en-US" altLang="zh-CN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ed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形容词</a:t>
              </a:r>
              <a:endPara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  <a:p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考点一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17515" y="2778464"/>
            <a:ext cx="10867292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学法方法点拨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】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2406015" y="1480185"/>
            <a:ext cx="3659505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                    </a:t>
            </a:r>
          </a:p>
        </p:txBody>
      </p:sp>
      <p:sp>
        <p:nvSpPr>
          <p:cNvPr id="6" name="矩形 5"/>
          <p:cNvSpPr/>
          <p:nvPr/>
        </p:nvSpPr>
        <p:spPr>
          <a:xfrm>
            <a:off x="3079115" y="1466215"/>
            <a:ext cx="556006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数据共享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</a:p>
        </p:txBody>
      </p:sp>
      <p:sp>
        <p:nvSpPr>
          <p:cNvPr id="15" name="椭圆 14"/>
          <p:cNvSpPr/>
          <p:nvPr/>
        </p:nvSpPr>
        <p:spPr>
          <a:xfrm>
            <a:off x="2700655" y="1366520"/>
            <a:ext cx="729615" cy="72961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4         </a:t>
            </a:r>
          </a:p>
        </p:txBody>
      </p:sp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751840" y="3427730"/>
          <a:ext cx="10835005" cy="329184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79830"/>
                <a:gridCol w="2966085"/>
                <a:gridCol w="1634490"/>
                <a:gridCol w="5054600"/>
              </a:tblGrid>
              <a:tr h="54864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短语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例词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561340">
                <a:tc rowSpan="3"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i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-ing</a:t>
                      </a:r>
                    </a:p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形容词</a:t>
                      </a:r>
                    </a:p>
                  </a:txBody>
                  <a:tcPr marL="0" marR="0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由现在分词转化而来的形容词。常用于修饰物,表示“令人……的”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interesting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 think physics is interesting. 我认为物理有趣。</a:t>
                      </a:r>
                    </a:p>
                  </a:txBody>
                  <a:tcPr marL="66675" marR="66675" marT="0" marB="0" anchor="ctr"/>
                </a:tc>
              </a:tr>
              <a:tr h="5486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boring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The movie is boring. 这部电影无聊。</a:t>
                      </a:r>
                    </a:p>
                  </a:txBody>
                  <a:tcPr marL="66675" marR="66675" marT="0" marB="0" anchor="ctr"/>
                </a:tc>
              </a:tr>
              <a:tr h="10972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exciting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What exciting news it is! 多令人兴奋的消息!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39065" y="930910"/>
            <a:ext cx="11913870" cy="58578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310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614045" y="1537335"/>
          <a:ext cx="10704195" cy="454914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21715"/>
                <a:gridCol w="3235960"/>
                <a:gridCol w="1634490"/>
                <a:gridCol w="4812030"/>
              </a:tblGrid>
              <a:tr h="54864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短语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例词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164592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0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i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-ing</a:t>
                      </a:r>
                    </a:p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形容词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由现在分词转化而来的形容词。常用于修饰物,表示“令人……的”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surprising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The end of the movie is surprising. 电影的结局真令人吃惊。</a:t>
                      </a:r>
                    </a:p>
                  </a:txBody>
                  <a:tcPr marL="66675" marR="66675" marT="0" marB="0" anchor="ctr"/>
                </a:tc>
              </a:tr>
              <a:tr h="1097280">
                <a:tc rowSpan="3"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0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i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-ed</a:t>
                      </a:r>
                    </a:p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形容词</a:t>
                      </a:r>
                    </a:p>
                  </a:txBody>
                  <a:tcPr marL="0" marR="0" marT="0" marB="0" anchor="ctr"/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由过去分词转化而来。</a:t>
                      </a:r>
                    </a:p>
                  </a:txBody>
                  <a:tcPr marL="66675" marR="66675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interested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The boy is interested in history. </a:t>
                      </a:r>
                    </a:p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这个男孩对历史感兴趣。</a:t>
                      </a:r>
                    </a:p>
                  </a:txBody>
                  <a:tcPr marL="66675" marR="66675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/>
                </a:tc>
                <a:tc rowSpan="2"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 feel bored. 我感觉无聊。</a:t>
                      </a:r>
                    </a:p>
                  </a:txBody>
                  <a:tcPr marL="66675" marR="66675" marT="0" marB="0" anchor="ctr"/>
                </a:tc>
              </a:tr>
              <a:tr h="12573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bored</a:t>
                      </a:r>
                    </a:p>
                  </a:txBody>
                  <a:tcPr marL="66675" marR="66675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39065" y="930910"/>
            <a:ext cx="11913870" cy="58578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310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623570" y="1765935"/>
          <a:ext cx="10907395" cy="360934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63650"/>
                <a:gridCol w="1640840"/>
                <a:gridCol w="2001520"/>
                <a:gridCol w="6001385"/>
              </a:tblGrid>
              <a:tr h="54991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短语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例词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1645285">
                <a:tc rowSpan="2"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0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endParaRPr sz="2400" b="1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excited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We are excited about the coming holiday. 我们对即将到来的假日感到兴奋。</a:t>
                      </a:r>
                      <a:endParaRPr lang="zh-CN" altLang="en-US" sz="2400" b="1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6675" marR="66675" marT="0" marB="0" anchor="ctr"/>
                </a:tc>
              </a:tr>
              <a:tr h="141414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surprised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The man is surprised to see his son in the street. 这个人在街上看到他的儿子,很惊讶。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70560" y="1449705"/>
            <a:ext cx="1102995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【考点考法强化】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1. (原创)— What do you think of the sudden news?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 Well, it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quite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and I am quite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at it.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amazed; amazed　　　B. amazed; amazing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amazing; amazing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amazing;amazed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(原创)Our English teacher has a strange way of making his classes 　　　　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________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interesting	B. interested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exciting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excited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465898" y="294047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659198" y="546650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39700" y="882015"/>
            <a:ext cx="11912600" cy="584009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656590" y="1358161"/>
          <a:ext cx="10689923" cy="517715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81100"/>
                <a:gridCol w="1704340"/>
                <a:gridCol w="1559548"/>
                <a:gridCol w="1570990"/>
                <a:gridCol w="1450578"/>
                <a:gridCol w="3223367"/>
              </a:tblGrid>
              <a:tr h="789305"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　　 题型</a:t>
                      </a:r>
                    </a:p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zh-CN" sz="2000" b="1" dirty="0" smtClean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年份　　 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完形填空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阅读理解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任务型阅读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词语运用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书面表达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69850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2019—2020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>
                        <a:solidFill>
                          <a:srgbClr val="000000"/>
                        </a:solidFill>
                        <a:effectLst/>
                        <a:latin typeface="方正书宋_GBK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98996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sz="2000" b="1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DIY</a:t>
                      </a: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课程(对应话题:休闲时光)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en-US" altLang="zh-CN" sz="2000" dirty="0">
                        <a:solidFill>
                          <a:srgbClr val="000000"/>
                        </a:solidFill>
                        <a:effectLst/>
                        <a:latin typeface="方正书宋_GBK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74549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en-US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2015</a:t>
                      </a:r>
                      <a:r>
                        <a:rPr lang="en-US" sz="2000" b="1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—2017</a:t>
                      </a:r>
                      <a:endParaRPr lang="zh-CN" altLang="en-US" sz="2000" b="1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  <a:endParaRPr lang="zh-CN" altLang="en-US" sz="200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  <a:sym typeface="+mn-ea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  <a:endParaRPr lang="zh-CN" altLang="en-US" sz="200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zh-CN" altLang="en-US" sz="200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  <a:endParaRPr lang="zh-CN" altLang="en-US" sz="200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  <a:sym typeface="+mn-ea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  <a:endParaRPr lang="zh-CN" altLang="en-US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  <a:sym typeface="+mn-ea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  <a:endParaRPr lang="zh-CN" altLang="en-US" sz="2000" dirty="0">
                        <a:solidFill>
                          <a:srgbClr val="000000"/>
                        </a:solidFill>
                        <a:effectLst/>
                        <a:latin typeface="方正书宋_GBK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48704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Youth </a:t>
                      </a: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Explorer</a:t>
                      </a: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(对</a:t>
                      </a:r>
                    </a:p>
                    <a:p>
                      <a:pPr algn="ctr" fontAlgn="auto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应话题:休闲时光)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方正书宋_GBK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cxnSp>
        <p:nvCxnSpPr>
          <p:cNvPr id="2" name="直接连接符 1"/>
          <p:cNvCxnSpPr/>
          <p:nvPr/>
        </p:nvCxnSpPr>
        <p:spPr>
          <a:xfrm>
            <a:off x="656590" y="1358265"/>
            <a:ext cx="1172845" cy="89852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70560" y="1449705"/>
            <a:ext cx="1102995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(原创)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 You seem to show interest in what you are doing.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 What? I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 getting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of it.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boring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surprising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bored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surprised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(原创)The story about science fiction is so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Each time I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read it I feel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interesting; exciting	B. interesting; excited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interested; exciting	D. interested; excited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948498" y="228007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8016183" y="357293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70560" y="1449705"/>
            <a:ext cx="1102995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5. (2021•保定莲池区二模)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Why don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 you like the cat?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Well, because she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kind of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She sleeps all day.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interesting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boring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smart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scary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6. (原创)The man can eat eight plates of noodles in such a short time.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How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!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exciting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surprising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bored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interested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320098" y="226737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2256098" y="419650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94360" y="1691005"/>
            <a:ext cx="1102995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7. (原创)There is nothing interesting to do. The boy feels so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excited 	B. exciting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bored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boring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8. (原创)To everyone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, Class 4 won the game in the end.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surprise 	B. surprised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surprising　	D. surprisingly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0091998" y="189907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4605598" y="316717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31445" y="882015"/>
            <a:ext cx="11974830" cy="58705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5489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3382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>
                    <a:extLst>
                      <a:ext uri="{DAF060AB-1E55-43B9-8AAB-6FB025537F2F}">
                        <wpsdc:hlinkClr xmlns:wpsdc="http://www.wps.cn/officeDocument/2017/drawingmlCustomData" xmlns="" val="0563C1"/>
                        <wpsdc:folHlinkClr xmlns:wpsdc="http://www.wps.cn/officeDocument/2017/drawingmlCustomData" xmlns="" val="0070C0"/>
                        <wpsdc:hlinkUnderline xmlns:wpsdc="http://www.wps.cn/officeDocument/2017/drawingmlCustomData" xmlns="" val="1"/>
                      </a:ext>
                    </a:extLst>
                  </a:hlinkClick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9599" y="1112175"/>
            <a:ext cx="7662545" cy="627895"/>
            <a:chOff x="1034884" y="629878"/>
            <a:chExt cx="7662545" cy="627895"/>
          </a:xfrm>
        </p:grpSpPr>
        <p:sp>
          <p:nvSpPr>
            <p:cNvPr id="12" name="圆角矩形 6">
              <a:hlinkClick r:id="rId7" action="ppaction://hlinksldjump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42704" y="664168"/>
              <a:ext cx="6054725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辨析</a:t>
              </a:r>
              <a:r>
                <a:rPr lang="en-US" altLang="zh-CN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health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、</a:t>
              </a:r>
              <a:r>
                <a:rPr lang="en-US" altLang="zh-CN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healthy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、与</a:t>
              </a:r>
              <a:r>
                <a:rPr lang="en-US" altLang="zh-CN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healthily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考点二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726396" y="1869504"/>
            <a:ext cx="1078491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</a:p>
        </p:txBody>
      </p:sp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758190" y="2736850"/>
          <a:ext cx="10885805" cy="27432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880870"/>
                <a:gridCol w="3562985"/>
                <a:gridCol w="5441950"/>
              </a:tblGrid>
              <a:tr h="54864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短语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54864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health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名词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Staying up late is bad for your health. 熬夜对你的健康有坏处。</a:t>
                      </a:r>
                    </a:p>
                  </a:txBody>
                  <a:tcPr marL="66675" marR="66675" marT="0" marB="0" anchor="ctr"/>
                </a:tc>
              </a:tr>
              <a:tr h="54864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healthy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形容词,意为“健康的;健全的;有益于健康的”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We should do more sports to keep healthy. 我们应该多做运动来保持健康。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79375" y="897890"/>
            <a:ext cx="11962765" cy="58477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730250" y="1899285"/>
          <a:ext cx="10763250" cy="38404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972945"/>
                <a:gridCol w="3557905"/>
                <a:gridCol w="5232400"/>
              </a:tblGrid>
              <a:tr h="54864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短语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50228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healthily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副词,意为“健康地”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Everyone should eat healthily to have a strong body. 每个人都应该吃得健康,这样才能拥有强壮的身体。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70560" y="1449705"/>
            <a:ext cx="1102995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【考点考法强化】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1. (2021•石家庄第二十三中学二模)The more you go jogging,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you will be.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healthy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healthier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the healthier	D. the healthiest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(原创)Nowadays, people pay more attention to their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health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healthy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healthily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healthier</a:t>
            </a:r>
          </a:p>
          <a:p>
            <a:pPr>
              <a:lnSpc>
                <a:spcPct val="150000"/>
              </a:lnSpc>
            </a:pPr>
            <a:endParaRPr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536498" y="230547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9469698" y="419650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8128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55891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70560" y="1449705"/>
            <a:ext cx="1102995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(原创)Fruit and vegetables are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food. They are good for our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bodies.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health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unhealthy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healthy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healthily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(原创)More and more people live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health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unhealthy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healthy	D. healthily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662998" y="357357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6294698" y="165650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53035" y="882015"/>
            <a:ext cx="11931650" cy="58826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009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0340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100514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9599" y="1112175"/>
            <a:ext cx="7350760" cy="627895"/>
            <a:chOff x="1034884" y="629878"/>
            <a:chExt cx="7350760" cy="627895"/>
          </a:xfrm>
        </p:grpSpPr>
        <p:sp>
          <p:nvSpPr>
            <p:cNvPr id="12" name="圆角矩形 6">
              <a:hlinkClick r:id="rId7" action="ppaction://hlinksldjump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22384" y="664803"/>
              <a:ext cx="5763260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辨析</a:t>
              </a:r>
              <a:r>
                <a:rPr lang="en-US" altLang="zh-CN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little</a:t>
              </a:r>
              <a:r>
                <a:rPr lang="zh-CN" altLang="en-US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、</a:t>
              </a:r>
              <a:r>
                <a:rPr lang="en-US" altLang="zh-CN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a little</a:t>
              </a:r>
              <a:r>
                <a:rPr lang="zh-CN" altLang="en-US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、</a:t>
              </a:r>
              <a:r>
                <a:rPr lang="en-US" altLang="zh-CN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few</a:t>
              </a:r>
              <a:r>
                <a:rPr lang="zh-CN" altLang="en-US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与</a:t>
              </a:r>
              <a:r>
                <a:rPr lang="en-US" altLang="zh-CN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a few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考点三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89915" y="2517775"/>
          <a:ext cx="10763250" cy="38404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956945"/>
                <a:gridCol w="3469005"/>
                <a:gridCol w="6337300"/>
              </a:tblGrid>
              <a:tr h="54864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词汇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109728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little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“很少;几乎没有”,修饰不可数名词,表否定意义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Hurry up! There is little time left. 快点!几乎没有时间了。</a:t>
                      </a:r>
                    </a:p>
                  </a:txBody>
                  <a:tcPr marL="66675" marR="66675" marT="0" marB="0" anchor="ctr"/>
                </a:tc>
              </a:tr>
              <a:tr h="50228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 little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“一点儿;一些”,修饰不可数名词,表肯定意义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There is a little milk in the fridge. 冰箱里还有一些牛奶。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70796" y="1780604"/>
            <a:ext cx="1078491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1003300"/>
            <a:ext cx="11931650" cy="58826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009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0340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100514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89915" y="1717675"/>
          <a:ext cx="10636250" cy="27432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956945"/>
                <a:gridCol w="3469005"/>
                <a:gridCol w="6210300"/>
              </a:tblGrid>
              <a:tr h="54864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词汇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50228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few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“很少;几乎没有”,修饰可数名词,表否定意义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Few people like to wait, do they?很少有人喜欢等待, 是吗?</a:t>
                      </a:r>
                    </a:p>
                  </a:txBody>
                  <a:tcPr marL="66675" marR="66675" marT="0" marB="0" anchor="ctr"/>
                </a:tc>
              </a:tr>
              <a:tr h="50228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 few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“一点儿;一些”,修饰可数名词,表肯定意义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 have lived in Shanghai for a few days. 我已经在上海住了几天了。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931650" cy="58826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009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0340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13467" y="1005145"/>
            <a:ext cx="1746910" cy="474474"/>
            <a:chOff x="8480182" y="1575737"/>
            <a:chExt cx="1678579" cy="539539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08296" y="1625302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58775" y="1442945"/>
            <a:ext cx="10825258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【考点考法强化】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1. (原创)Mike is new in America, so he has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friends there.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a little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few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little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a few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(2021•沧州第五中学一模)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We have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vegetables, but we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have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bread.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Let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buy some bread in the shop.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few; a few	B. little; a little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a few; little	D. a little; few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7475798" y="226547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7285298" y="357357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39700" y="882015"/>
            <a:ext cx="11912600" cy="584009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en-US" altLang="zh-CN" strike="noStrike" noProof="1"/>
              <a:t>  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65785" y="1606550"/>
          <a:ext cx="11115040" cy="254254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28090"/>
                <a:gridCol w="1772285"/>
                <a:gridCol w="1621155"/>
                <a:gridCol w="1617345"/>
                <a:gridCol w="1524000"/>
                <a:gridCol w="3352165"/>
              </a:tblGrid>
              <a:tr h="789305"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　　 题型</a:t>
                      </a:r>
                    </a:p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zh-CN" sz="2000" b="1" dirty="0" smtClean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年份　　 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完形填空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阅读理解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任务型阅读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词语运用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书面表达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69850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方正书宋_GBK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方正书宋_GBK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方正书宋_GBK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爱好(对应话题:休闲时光)</a:t>
                      </a:r>
                    </a:p>
                  </a:txBody>
                  <a:tcPr marL="0" marR="0" marT="0" marB="0" anchor="ctr"/>
                </a:tc>
              </a:tr>
              <a:tr h="92964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sz="2000" b="1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方正书宋_GBK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ea typeface="宋体" panose="02010600030101010101" pitchFamily="2" charset="-122"/>
                        </a:rPr>
                        <a:t>露营经历(对应话题:假日)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方正书宋_GBK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>
                        <a:solidFill>
                          <a:srgbClr val="000000"/>
                        </a:solidFill>
                        <a:effectLst/>
                        <a:latin typeface="方正书宋_GBK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en-US" altLang="zh-CN" sz="2000" dirty="0">
                        <a:solidFill>
                          <a:srgbClr val="000000"/>
                        </a:solidFill>
                        <a:effectLst/>
                        <a:latin typeface="方正书宋_GBK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cxnSp>
        <p:nvCxnSpPr>
          <p:cNvPr id="2" name="直接连接符 1"/>
          <p:cNvCxnSpPr/>
          <p:nvPr/>
        </p:nvCxnSpPr>
        <p:spPr>
          <a:xfrm>
            <a:off x="565785" y="1606550"/>
            <a:ext cx="1255395" cy="91313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931650" cy="58826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009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0340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13467" y="1005145"/>
            <a:ext cx="1746910" cy="474474"/>
            <a:chOff x="8480182" y="1575737"/>
            <a:chExt cx="1678579" cy="539539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08296" y="1625302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58775" y="1442945"/>
            <a:ext cx="10825258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(2021•廊坊第六中学二模)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What do you think of the book, Ted?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difficult for me although there are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new words in it.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little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few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many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much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(原创)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 It took us twelve people three weeks to build the house.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 They said they could finish it with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people and in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________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time.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few; little	B. little; few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less; fewer	D. fewer; less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TextBox 1"/>
          <p:cNvSpPr txBox="1"/>
          <p:nvPr/>
        </p:nvSpPr>
        <p:spPr>
          <a:xfrm>
            <a:off x="7717098" y="229087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6997008" y="418380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931650" cy="58826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009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0340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13467" y="1005145"/>
            <a:ext cx="1746910" cy="474474"/>
            <a:chOff x="8480182" y="1575737"/>
            <a:chExt cx="1678579" cy="539539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08296" y="1625302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522275" y="1633445"/>
            <a:ext cx="10825258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5. (原创)— Do you need yogurt to make this kind of food?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 Yes, but only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little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a little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few	D. a few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3970598" y="246867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37795" y="882015"/>
            <a:ext cx="11916410" cy="5848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en-US" altLang="zh-CN" strike="noStrike" noProof="1" smtClean="0"/>
              <a:t>                  </a:t>
            </a:r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9599" y="1112175"/>
            <a:ext cx="5530329" cy="627895"/>
            <a:chOff x="1034884" y="629878"/>
            <a:chExt cx="5530329" cy="627895"/>
          </a:xfrm>
        </p:grpSpPr>
        <p:sp>
          <p:nvSpPr>
            <p:cNvPr id="12" name="圆角矩形 6">
              <a:hlinkClick r:id="rId7" action="ppaction://hlinksldjump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42683" y="664479"/>
              <a:ext cx="3922530" cy="580638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辨析</a:t>
              </a:r>
              <a:r>
                <a:rPr lang="en-US" altLang="zh-CN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hard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与</a:t>
              </a:r>
              <a:r>
                <a:rPr lang="en-US" altLang="zh-CN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hardly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考点四     </a:t>
              </a:r>
              <a:r>
                <a:rPr lang="en-US" altLang="zh-CN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en-US" altLang="zh-CN" sz="2800" b="1" strike="noStrike" noProof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75285" y="1638300"/>
            <a:ext cx="1075055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学法方法点拨】</a:t>
            </a:r>
          </a:p>
        </p:txBody>
      </p:sp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44830" y="2262505"/>
          <a:ext cx="11332845" cy="43891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861060"/>
                <a:gridCol w="4063365"/>
                <a:gridCol w="6408420"/>
              </a:tblGrid>
              <a:tr h="54864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单词</a:t>
                      </a:r>
                      <a:endParaRPr lang="en-US" altLang="zh-CN" sz="2400" b="1" kern="120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1645920">
                <a:tc rowSpan="3"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hard</a:t>
                      </a: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dirty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作形容词,意为“困难的”,同义词是difficult,反义词是easy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The teacher asked a hard question. 老师问了一个很难回答的问题。</a:t>
                      </a:r>
                    </a:p>
                  </a:txBody>
                  <a:tcPr marL="66675" marR="66675" marT="0" marB="0" anchor="ctr"/>
                </a:tc>
              </a:tr>
              <a:tr h="10972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作形容词,还可指“坚硬的”,反义词是soft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The bread is too hard to eat. 面包硬得不能吃了。</a:t>
                      </a:r>
                    </a:p>
                  </a:txBody>
                  <a:tcPr marL="66675" marR="66675" marT="0" marB="0" anchor="ctr"/>
                </a:tc>
              </a:tr>
              <a:tr h="10972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作副词,意为“努力地,用力地”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We should work hard to make our dream come true. 我们应该努力学习来实现我们的梦想。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6685" y="899160"/>
            <a:ext cx="11916410" cy="5848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en-US" altLang="zh-CN" strike="noStrike" noProof="1" smtClean="0"/>
              <a:t>                  </a:t>
            </a:r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452120" y="1727835"/>
          <a:ext cx="11332845" cy="43891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15060"/>
                <a:gridCol w="3809365"/>
                <a:gridCol w="6408420"/>
              </a:tblGrid>
              <a:tr h="54864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单词</a:t>
                      </a:r>
                      <a:endParaRPr lang="en-US" altLang="zh-CN" sz="2400" b="1" kern="120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1645920">
                <a:tc rowSpan="2"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hardly</a:t>
                      </a: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dirty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副词,有否定意义。意为“几乎不;几乎没有”,同义短语为almost not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She is hardly late for school. 她上学几乎不迟到。</a:t>
                      </a:r>
                    </a:p>
                  </a:txBody>
                  <a:tcPr marL="66675" marR="66675" marT="0" marB="0" anchor="ctr"/>
                </a:tc>
              </a:tr>
              <a:tr h="10972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hardly ever 可表示频率,意为“几乎从不”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The girl hardly ever wears purple clothes. 这个女孩几乎从不穿紫色的衣服。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82015"/>
            <a:ext cx="11916410" cy="5848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en-US" altLang="zh-CN" strike="noStrike" noProof="1" smtClean="0"/>
              <a:t>                  </a:t>
            </a:r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64515" y="1537970"/>
            <a:ext cx="1075055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【考点考法强化】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1. (原创)If you don’t work ________ enough, you’ll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realize 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your dream.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A. hardly; hardly	B. hard; hard 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C. hard; hardly	          D. hardly; hard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2. (原创)The cake is too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to eat.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A. soft	B. hard	C. crowded		D. narrow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49741" y="492967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3" name="TextBox 12"/>
          <p:cNvSpPr txBox="1"/>
          <p:nvPr/>
        </p:nvSpPr>
        <p:spPr>
          <a:xfrm>
            <a:off x="5033891" y="237824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3" grpId="0"/>
      <p:bldP spid="3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82015"/>
            <a:ext cx="11916410" cy="5848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en-US" altLang="zh-CN" strike="noStrike" noProof="1" smtClean="0"/>
              <a:t>                  </a:t>
            </a:r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31850" y="1610360"/>
            <a:ext cx="1075055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3. (原创)The air isn’t clear and I can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see our teaching  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building across from it.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A. hard		B. hardly		C. difficult		D. harder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4. (原创)It’s raining so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that we can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go out.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A. hard; hard	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hardly; hard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C. hard; hardly	         D. hardly; hardly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021441" y="180674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3" name="TextBox 12"/>
          <p:cNvSpPr txBox="1"/>
          <p:nvPr/>
        </p:nvSpPr>
        <p:spPr>
          <a:xfrm>
            <a:off x="4906891" y="373714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3" grpId="0"/>
      <p:bldP spid="3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82015"/>
            <a:ext cx="11916410" cy="5848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en-US" altLang="zh-CN" strike="noStrike" noProof="1" smtClean="0"/>
              <a:t>                  </a:t>
            </a:r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06450" y="1750060"/>
            <a:ext cx="1075055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5. (原创) — Why doesn’t he like his uncle?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— Because his uncle is ________ on him.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A. strict		B. hard		C. bad		D. difficult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205341" y="258017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4460" y="886460"/>
            <a:ext cx="11955780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9599" y="1112175"/>
            <a:ext cx="6332855" cy="627895"/>
            <a:chOff x="1034884" y="629878"/>
            <a:chExt cx="6332855" cy="627895"/>
          </a:xfrm>
        </p:grpSpPr>
        <p:sp>
          <p:nvSpPr>
            <p:cNvPr id="12" name="圆角矩形 6">
              <a:hlinkClick r:id="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20479" y="633688"/>
              <a:ext cx="4747260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辨析</a:t>
              </a:r>
              <a:r>
                <a:rPr lang="en-US" altLang="zh-CN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because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与</a:t>
              </a:r>
              <a:r>
                <a:rPr lang="en-US" altLang="zh-CN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because of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考点五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74015" y="1778000"/>
            <a:ext cx="1090104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lang="en-US" altLang="zh-CN" sz="28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学法方法点拨</a:t>
            </a: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】</a:t>
            </a:r>
          </a:p>
        </p:txBody>
      </p:sp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44830" y="2530475"/>
          <a:ext cx="10812145" cy="329184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15060"/>
                <a:gridCol w="3809365"/>
                <a:gridCol w="5887720"/>
              </a:tblGrid>
              <a:tr h="54864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单词</a:t>
                      </a:r>
                      <a:endParaRPr lang="en-US" altLang="zh-CN" sz="2400" b="1" kern="120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137160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because</a:t>
                      </a: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dirty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连词,通常用来陈述理由或原因,后接原因状语从句</a:t>
                      </a:r>
                    </a:p>
                  </a:txBody>
                  <a:tcPr marL="66675" marR="66675" marT="0" marB="0" anchor="ctr"/>
                </a:tc>
                <a:tc rowSpan="2"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Lily was late for school because it rained heavily. 莉莉因为雨下得大而迟到了。</a:t>
                      </a:r>
                    </a:p>
                  </a:txBody>
                  <a:tcPr marL="66675" marR="66675" marT="0" marB="0" anchor="ctr"/>
                </a:tc>
              </a:tr>
              <a:tr h="274320">
                <a:tc rowSpan="2"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because of</a:t>
                      </a: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/>
                </a:tc>
              </a:tr>
              <a:tr h="10972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介词短语,后面一般跟名词、代词或名词性短语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Lily was late for school because of the heavy rain. 莉莉因为大雨迟到了。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6685" y="919480"/>
            <a:ext cx="11933555" cy="58350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9012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26110" y="1556385"/>
            <a:ext cx="1090104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ea typeface="宋体" panose="02010600030101010101" pitchFamily="2" charset="-122"/>
                <a:sym typeface="+mn-ea"/>
              </a:rPr>
              <a:t>【考点考法强化】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1. (原创)He didn’t attend the meeting ________ his illness.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A. because	B. because of	C. thanks to	D. instead of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2. (原创)— I like all the subjects at school ________ I think they’re  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really interesting.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— But I don’t like geography or science. They’re too difficult for me.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A. so	B. because	 C. but	D. though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endParaRPr lang="en-US" altLang="zh-CN" sz="2800" b="1" dirty="0" smtClean="0"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904601" y="240555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12"/>
          <p:cNvSpPr txBox="1"/>
          <p:nvPr/>
        </p:nvSpPr>
        <p:spPr>
          <a:xfrm>
            <a:off x="7472291" y="367809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3" grpId="0"/>
      <p:bldP spid="3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2015"/>
            <a:ext cx="11884025" cy="586867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00710" y="1823085"/>
            <a:ext cx="1114679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3. (原创)It’s unbelievable that the disease spread so widely. Many people   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lost their lives ________ it.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A. because of　 	B. because 	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C. instead		D. instead of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TextBox 12"/>
          <p:cNvSpPr txBox="1"/>
          <p:nvPr/>
        </p:nvSpPr>
        <p:spPr>
          <a:xfrm>
            <a:off x="3725791" y="267034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7566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14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310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9407" y="1807959"/>
            <a:ext cx="11198269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一、单项选择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 (2016•河北)Our team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another point! I’m sure we’ll win the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game.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A. will get		B. has got		C. is getting		D. was getting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 (2021•承德平泉一模)Boys and girls, learn to love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It is the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greatest love of all.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A. himself		B. yourselves	C. herself		D. themselves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2304415" y="1073785"/>
            <a:ext cx="3659505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                    </a:t>
            </a:r>
          </a:p>
        </p:txBody>
      </p:sp>
      <p:sp>
        <p:nvSpPr>
          <p:cNvPr id="3" name="矩形 2"/>
          <p:cNvSpPr/>
          <p:nvPr/>
        </p:nvSpPr>
        <p:spPr>
          <a:xfrm>
            <a:off x="2977515" y="1073785"/>
            <a:ext cx="556006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数据连接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6" name="椭圆 5"/>
          <p:cNvSpPr/>
          <p:nvPr/>
        </p:nvSpPr>
        <p:spPr>
          <a:xfrm>
            <a:off x="2599055" y="960120"/>
            <a:ext cx="729615" cy="72961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2        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794885" y="267398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926195" y="457581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871960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9599" y="1112175"/>
            <a:ext cx="5530329" cy="627895"/>
            <a:chOff x="1034884" y="629878"/>
            <a:chExt cx="5530329" cy="627895"/>
          </a:xfrm>
        </p:grpSpPr>
        <p:sp>
          <p:nvSpPr>
            <p:cNvPr id="12" name="圆角矩形 6">
              <a:hlinkClick r:id="rId6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683" y="664479"/>
              <a:ext cx="3922530" cy="580638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en-US" altLang="zh-CN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seem</a:t>
              </a:r>
              <a:r>
                <a:rPr lang="zh-CN" altLang="en-US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的</a:t>
              </a:r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用法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考点六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18160" y="1905635"/>
            <a:ext cx="1098994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seem用作系动词,意为“好像;似乎;看来”。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其具体用法如下: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1. seem to do sth.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His illness seems to be serious. 他的病似乎很严重。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2. seem+形容词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The man seems quite angry. 这个人看着十分生气。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45085" y="882015"/>
            <a:ext cx="12011660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9812" y="921489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79120" y="1708785"/>
            <a:ext cx="1090104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seem+名词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blue car seems a good one. 这辆蓝色汽车看起来是一辆好车。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It seems+that从句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It seemed that nobody liked the dish. 似乎没有人喜欢这道菜。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5. seem like “看似;看起来像”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It seems like something is missing. 看起来好像缺失了什么东西似的。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It seemed like a good idea. 这似乎是个好主意。</a:t>
            </a:r>
            <a:endParaRPr lang="en-US" altLang="zh-CN" sz="2800" b="1" dirty="0" smtClean="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871960" cy="58350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81660" y="1464310"/>
            <a:ext cx="1098994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【考点考法强化】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1. (原创)Mr. Green seemed so ________ that he couldn’t say a word.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  A. hungry　　　　　　　	B. happily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  C. angry				D. angrily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2. (原创) — Look at your dogs! They are fighting again.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  — Well. </a:t>
            </a: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it’s the only communication they have.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  A. It seems that		B. It is said that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 C. It is believed that 　	D. It is known that</a:t>
            </a:r>
          </a:p>
        </p:txBody>
      </p:sp>
      <p:sp>
        <p:nvSpPr>
          <p:cNvPr id="3" name="TextBox 12"/>
          <p:cNvSpPr txBox="1"/>
          <p:nvPr/>
        </p:nvSpPr>
        <p:spPr>
          <a:xfrm>
            <a:off x="3010781" y="484712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12"/>
          <p:cNvSpPr txBox="1"/>
          <p:nvPr/>
        </p:nvSpPr>
        <p:spPr>
          <a:xfrm>
            <a:off x="5703181" y="230712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871960" cy="58350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81660" y="1436370"/>
            <a:ext cx="1098994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(原创) — You ________ familiar with Mr. John? </a:t>
            </a:r>
            <a:endParaRPr 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— Of course,we worked together for three years in the 1990s. </a:t>
            </a:r>
            <a:endParaRPr 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A. seem　　B. see　　C. look at　　D. watch</a:t>
            </a:r>
            <a:endParaRPr 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(原创)There ________ a knife and fork on the table.  </a:t>
            </a:r>
            <a:endParaRPr 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A. seems to be		B. seem to be</a:t>
            </a:r>
            <a:endParaRPr 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C. is seeming to be	D. are</a:t>
            </a:r>
            <a:endParaRPr 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5. (原创) ________ that they haven’t known the news.  </a:t>
            </a:r>
            <a:endParaRPr 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It seems	B. It seemed	C. They seem	D. They seemed</a:t>
            </a:r>
            <a:endParaRPr 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TextBox 12"/>
          <p:cNvSpPr txBox="1"/>
          <p:nvPr/>
        </p:nvSpPr>
        <p:spPr>
          <a:xfrm>
            <a:off x="3619746" y="164164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6" name="TextBox 12"/>
          <p:cNvSpPr txBox="1"/>
          <p:nvPr/>
        </p:nvSpPr>
        <p:spPr>
          <a:xfrm>
            <a:off x="3506081" y="354347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2"/>
          <p:cNvSpPr txBox="1"/>
          <p:nvPr/>
        </p:nvSpPr>
        <p:spPr>
          <a:xfrm>
            <a:off x="2515481" y="548212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11" grpId="0"/>
      <p:bldP spid="11" grpId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5095" y="883285"/>
            <a:ext cx="11951335" cy="585851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485" y="921385"/>
            <a:ext cx="1746885" cy="457835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8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9599" y="1112175"/>
            <a:ext cx="5530329" cy="627895"/>
            <a:chOff x="1034884" y="629878"/>
            <a:chExt cx="5530329" cy="627895"/>
          </a:xfrm>
        </p:grpSpPr>
        <p:sp>
          <p:nvSpPr>
            <p:cNvPr id="12" name="圆角矩形 6">
              <a:hlinkClick r:id="rId6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683" y="664479"/>
              <a:ext cx="3922530" cy="580638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en-US" altLang="zh-CN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decide</a:t>
              </a:r>
              <a:r>
                <a:rPr lang="zh-CN" altLang="en-US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的</a:t>
              </a:r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用法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r>
                <a:rPr lang="zh-CN" altLang="en-US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七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89915" y="1968500"/>
            <a:ext cx="1037590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decide用作动词,意为“决定”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具体用法如下: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1. decide (not) to do sth. 决定(不)做某事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I decide to learn a foreign language. 我决定学习一门外语。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2. decide+that从句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He decided that he would change his job. 他决定要换一份工作。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3285"/>
            <a:ext cx="11892280" cy="58705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01980" y="1505585"/>
            <a:ext cx="1037590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decide+疑问词+不定式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 haven</a:t>
            </a:r>
            <a:r>
              <a:rPr lang="en-US" altLang="zh-CN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 decided what to buy for my mother</a:t>
            </a:r>
            <a:r>
              <a:rPr lang="en-US" altLang="zh-CN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birthday. 我还没有决定为妈妈的生日买什么。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【拓展】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decide是动词,decision 是它的名词形式。make a decision 做出决定。make one</a:t>
            </a:r>
            <a:r>
              <a:rPr lang="en-US" altLang="zh-CN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own decision自己做决定。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3285"/>
            <a:ext cx="11903710" cy="586740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322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89915" y="1493520"/>
            <a:ext cx="11287125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【考点考法强化】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1. (原创)Tom has decided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________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 part-time job after he graduates 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from school.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A. do　　　B. to do　　　C. did　　　D. doing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2. (原创)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I can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which dress I shall take. They both look 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nice.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Why not try them on? You will find out which one fits better on you.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A. decide 	B. depend	C. manage 	D. include</a:t>
            </a:r>
          </a:p>
          <a:p>
            <a:pPr fontAlgn="auto">
              <a:lnSpc>
                <a:spcPct val="150000"/>
              </a:lnSpc>
            </a:pPr>
            <a:endParaRPr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TextBox 12"/>
          <p:cNvSpPr txBox="1"/>
          <p:nvPr/>
        </p:nvSpPr>
        <p:spPr>
          <a:xfrm>
            <a:off x="5118346" y="234332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2"/>
          <p:cNvSpPr txBox="1"/>
          <p:nvPr/>
        </p:nvSpPr>
        <p:spPr>
          <a:xfrm>
            <a:off x="4019796" y="425022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1" grpId="0"/>
      <p:bldP spid="11" grpId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12395" y="883285"/>
            <a:ext cx="11987530" cy="585597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58857" y="91942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76580" y="1586865"/>
            <a:ext cx="1058735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(原创)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 What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your plan for the summer holiday?</a:t>
            </a:r>
            <a:endParaRPr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 I decide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at home and have a good rest.  </a:t>
            </a:r>
            <a:endParaRPr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stay	B. stayed	C. staying	D. to stay</a:t>
            </a:r>
            <a:endParaRPr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(2021•唐山丰南区一模)You should think it over before you make 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an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important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</a:t>
            </a:r>
            <a:endParaRPr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decision　	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conclusion　	</a:t>
            </a:r>
            <a:endParaRPr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contribution 	D. presentation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TextBox 12"/>
          <p:cNvSpPr txBox="1"/>
          <p:nvPr/>
        </p:nvSpPr>
        <p:spPr>
          <a:xfrm>
            <a:off x="3233666" y="241317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2"/>
          <p:cNvSpPr txBox="1"/>
          <p:nvPr/>
        </p:nvSpPr>
        <p:spPr>
          <a:xfrm>
            <a:off x="3523226" y="434801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1" grpId="0"/>
      <p:bldP spid="11" grpId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36525" y="886460"/>
            <a:ext cx="11906885" cy="586422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275" y="919480"/>
            <a:ext cx="1675765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9599" y="1112175"/>
            <a:ext cx="5524414" cy="627895"/>
            <a:chOff x="1034884" y="629878"/>
            <a:chExt cx="5524414" cy="627895"/>
          </a:xfrm>
        </p:grpSpPr>
        <p:sp>
          <p:nvSpPr>
            <p:cNvPr id="12" name="圆角矩形 6">
              <a:hlinkClick r:id="rId6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36768" y="649441"/>
              <a:ext cx="3922530" cy="580638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en-US" altLang="zh-CN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enough</a:t>
              </a:r>
              <a:r>
                <a:rPr lang="zh-CN" altLang="en-US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的用法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考点八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39775" y="2085340"/>
            <a:ext cx="1029208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enough可用作形容词和副词,意为“足够的(地);充足的(地)”,具体用法如下: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1. 修饰名词,习惯放在名词之前。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No hurry. We have enough time. 不着急,我们有足够的时间。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They don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t have enough food. 他们没有足够的食物。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896090" cy="58350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275" y="919480"/>
            <a:ext cx="1675765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81660" y="1423035"/>
            <a:ext cx="1029208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修饰形容词、副词时,置于它们之后。</a:t>
            </a:r>
            <a:endParaRPr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He is old enough to go to school. 他的年龄足够大,能去上学了。</a:t>
            </a:r>
            <a:endParaRPr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enough to do sth. 意为“</a:t>
            </a:r>
            <a:r>
              <a:rPr sz="2800" b="1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足够……做某事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”。</a:t>
            </a:r>
            <a:endParaRPr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 can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 jump high enough to reach the apple. 我跳得不够高,够不到苹果。</a:t>
            </a:r>
            <a:endParaRPr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not … enough to do 可与too … to … 互相转换。</a:t>
            </a:r>
            <a:endParaRPr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He isn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 old enough to go to school. = He is too young to go to school. 他太小还不能去上学。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7566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04802" y="1521574"/>
            <a:ext cx="11198269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(2021•唐山路北区一模) — Please wait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bus station. I’ll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pick you up.  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— It’s a date. 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for			B. at			C. on			D. of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The girl is new here, so we know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about her. 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nothing　 	B. something　	C. anything　 	D. everything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36155" y="172720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428740" y="426974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896090" cy="58350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275" y="919480"/>
            <a:ext cx="1675765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81660" y="1423035"/>
            <a:ext cx="1098994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【考点考法强化】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1. (原创)连词成句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exam, have, we, to, for, time, enough, prepare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_________________________________________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 </a:t>
            </a:r>
          </a:p>
          <a:p>
            <a:pPr fontAlgn="auto">
              <a:lnSpc>
                <a:spcPct val="150000"/>
              </a:lnSpc>
            </a:pPr>
            <a:endParaRPr sz="2800" b="1">
              <a:uFillTx/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1" name="TextBox 12"/>
          <p:cNvSpPr txBox="1"/>
          <p:nvPr/>
        </p:nvSpPr>
        <p:spPr>
          <a:xfrm>
            <a:off x="1275080" y="4106545"/>
            <a:ext cx="72072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have enough time to prepare for the exam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896090" cy="58350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275" y="919480"/>
            <a:ext cx="1675765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81660" y="1524635"/>
            <a:ext cx="1029208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(原创)If you want to be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, you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 better take 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healthy enough; enough exercise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enough healthy; enough exercise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enough healthy; exercise enough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healthy enough; exercise enough</a:t>
            </a:r>
          </a:p>
          <a:p>
            <a:pPr fontAlgn="auto">
              <a:lnSpc>
                <a:spcPct val="150000"/>
              </a:lnSpc>
            </a:pPr>
            <a:endParaRPr sz="2800" b="1">
              <a:uFillTx/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1" name="TextBox 12"/>
          <p:cNvSpPr txBox="1"/>
          <p:nvPr/>
        </p:nvSpPr>
        <p:spPr>
          <a:xfrm>
            <a:off x="5034526" y="170641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896090" cy="58350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275" y="919480"/>
            <a:ext cx="1675765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81660" y="1423035"/>
            <a:ext cx="1029208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(原创)Sally always does her homework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, so she is quite 　　　　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in her study.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enough carefully; successful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carefully enough; successful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enough careful; successfully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careful enough; successfully</a:t>
            </a:r>
          </a:p>
        </p:txBody>
      </p:sp>
      <p:sp>
        <p:nvSpPr>
          <p:cNvPr id="11" name="TextBox 12"/>
          <p:cNvSpPr txBox="1"/>
          <p:nvPr/>
        </p:nvSpPr>
        <p:spPr>
          <a:xfrm>
            <a:off x="7472926" y="163021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2240" y="919480"/>
            <a:ext cx="11906885" cy="586422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275" y="919480"/>
            <a:ext cx="1675765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9599" y="1112175"/>
            <a:ext cx="5524414" cy="627895"/>
            <a:chOff x="1034884" y="629878"/>
            <a:chExt cx="5524414" cy="627895"/>
          </a:xfrm>
        </p:grpSpPr>
        <p:sp>
          <p:nvSpPr>
            <p:cNvPr id="12" name="圆角矩形 6">
              <a:hlinkClick r:id="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36768" y="649441"/>
              <a:ext cx="3922530" cy="580638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en-US" altLang="zh-CN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although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的用法</a:t>
              </a: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考点九</a:t>
              </a:r>
              <a:endParaRPr lang="en-US" altLang="zh-CN" sz="2800" b="1" strike="noStrike" noProof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39775" y="1903730"/>
            <a:ext cx="1029208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although是连词,意为“虽然;尽管”,引导让步状语从句。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although不能和but用在同一个句子中。即在表达“虽然</a:t>
            </a:r>
            <a:r>
              <a:rPr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但是</a:t>
            </a:r>
            <a:r>
              <a:rPr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”时, although和but只能用其一。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注意: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although虽然不能与but连用,但在强调时可与yet、still等词连用。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36525" y="886460"/>
            <a:ext cx="11906885" cy="586422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275" y="919480"/>
            <a:ext cx="1675765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44830" y="1431925"/>
            <a:ext cx="1089787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【拓展】</a:t>
            </a:r>
            <a:endParaRPr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although与though的用法区别</a:t>
            </a:r>
            <a:endParaRPr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①两者均可用作连词,引导让步状语从句,且常可互换。</a:t>
            </a:r>
            <a:endParaRPr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Though/Although it was late, he didn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 come home. 虽然很晚了,但是他还没回来。</a:t>
            </a:r>
            <a:endParaRPr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②although不能用作副词,而though可用作副词,置于句末,意为“可是;不过”。</a:t>
            </a:r>
            <a:endParaRPr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36525" y="886460"/>
            <a:ext cx="11906885" cy="586422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275" y="919480"/>
            <a:ext cx="1675765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367" y="1593789"/>
              <a:ext cx="1527235" cy="488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25805" y="1400810"/>
            <a:ext cx="1029208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He went to the party; he didn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 like it, though. 他参加了那次聚会;不过,他并不喜欢。</a:t>
            </a:r>
            <a:endParaRPr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③在even though(即使;纵然)、as though(好像;仿佛)等固定短语中不能用although。</a:t>
            </a:r>
            <a:endParaRPr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 will go there tomorrow even though it rains. 即使明天下雨,我也会去那儿。</a:t>
            </a:r>
            <a:endParaRPr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65100" y="882015"/>
            <a:ext cx="11906885" cy="586422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275" y="919480"/>
            <a:ext cx="1675765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25805" y="1582420"/>
            <a:ext cx="1029208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【考点考法强化】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1. (原创)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________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my father doesn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t say a lot in daily life, he gives 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me much love and affection.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A. Because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	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B. When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		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C. Although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	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D. If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2. (原创)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he is old, he is quite energetic.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A. Because	B. However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 	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C. Although	D. When</a:t>
            </a:r>
          </a:p>
        </p:txBody>
      </p:sp>
      <p:sp>
        <p:nvSpPr>
          <p:cNvPr id="6" name="TextBox 12"/>
          <p:cNvSpPr txBox="1"/>
          <p:nvPr/>
        </p:nvSpPr>
        <p:spPr>
          <a:xfrm>
            <a:off x="2612636" y="243793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3" name="TextBox 12"/>
          <p:cNvSpPr txBox="1"/>
          <p:nvPr/>
        </p:nvSpPr>
        <p:spPr>
          <a:xfrm>
            <a:off x="2688836" y="433023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1" animBg="1"/>
      <p:bldP spid="6" grpId="0"/>
      <p:bldP spid="6" grpId="1"/>
      <p:bldP spid="3" grpId="0"/>
      <p:bldP spid="3" grpId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36525" y="886460"/>
            <a:ext cx="11906885" cy="586422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275" y="919480"/>
            <a:ext cx="1675765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25805" y="1610360"/>
            <a:ext cx="1029208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(原创)Although he is weak,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he works very hard.  </a:t>
            </a:r>
            <a:endParaRPr sz="2800" b="1"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but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yet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	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or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	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so </a:t>
            </a:r>
            <a:endParaRPr sz="2800" b="1"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(2021•邢台育才中学一模)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you have finished your 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endParaRPr lang="en-US" sz="2800" b="1"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homework, it doesn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 mean you can play computer games now.  </a:t>
            </a:r>
            <a:endParaRPr sz="2800" b="1"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If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Before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Because	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	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Although</a:t>
            </a:r>
            <a:endParaRPr sz="2800" b="1"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5. (2021•衡水第四中学一模)Many children prefer to eat junk food 　　　　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________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it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not good for their health.  </a:t>
            </a:r>
            <a:endParaRPr sz="2800" b="1"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so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if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	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although	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unless</a:t>
            </a:r>
            <a:endParaRPr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TextBox 12"/>
          <p:cNvSpPr txBox="1"/>
          <p:nvPr/>
        </p:nvSpPr>
        <p:spPr>
          <a:xfrm>
            <a:off x="1641086" y="564468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12"/>
          <p:cNvSpPr txBox="1"/>
          <p:nvPr/>
        </p:nvSpPr>
        <p:spPr>
          <a:xfrm>
            <a:off x="5844151" y="180293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3" name="TextBox 12"/>
          <p:cNvSpPr txBox="1"/>
          <p:nvPr/>
        </p:nvSpPr>
        <p:spPr>
          <a:xfrm>
            <a:off x="5626346" y="307293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6" grpId="0"/>
      <p:bldP spid="6" grpId="1"/>
      <p:bldP spid="3" grpId="0"/>
      <p:bldP spid="3" grpId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65100" y="937260"/>
            <a:ext cx="11906885" cy="586422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275" y="919480"/>
            <a:ext cx="1675765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01345" y="1082675"/>
            <a:ext cx="4072254" cy="628015"/>
            <a:chOff x="1034884" y="629878"/>
            <a:chExt cx="4349136" cy="627895"/>
          </a:xfrm>
        </p:grpSpPr>
        <p:sp>
          <p:nvSpPr>
            <p:cNvPr id="12" name="圆角矩形 6">
              <a:hlinkClick r:id="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36733" y="649559"/>
              <a:ext cx="2747287" cy="580914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频率副词</a:t>
              </a: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考点十</a:t>
              </a:r>
              <a:endParaRPr lang="en-US" altLang="zh-CN" sz="2800" b="1" strike="noStrike" noProof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39775" y="1903730"/>
            <a:ext cx="1029208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频率副词表示动作发生的次数,常位于实义动词之前,be动词、助动词和情态动词之后(有时为了强调,频率副词也可位于它们之前)。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The children are seldom ill. 这些孩子很少生病。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Do you often watch television?你常看电视吗?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ve never been out so late before. 我从来没在外面待到这么晚。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2240" y="919480"/>
            <a:ext cx="11906885" cy="586422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275" y="919480"/>
            <a:ext cx="1675765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39775" y="1713230"/>
            <a:ext cx="1085088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注意: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①有的频率副词可位于句末(尤其由very、only修饰时)。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I go there alone very seldom. 我很少一个人去那儿。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②含有否定意义的频率副词置于句首时,其后要用倒装语序: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Never have I read such books. 我从未读过那样的书。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7566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04802" y="1521574"/>
            <a:ext cx="11198269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5. We can make a great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to the environment if each of us makes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 small change in our life.  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decision　	B. purpose　   	C. difference　	D. advise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6. (2021•唐山滦州一模)Last week she got her examination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and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her parents were not satisfied with it.  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novel		B. result		C. lesson		D. news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964420" y="365569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651375" y="172974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5" grpId="0"/>
      <p:bldP spid="15" grpId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2240" y="919480"/>
            <a:ext cx="11906885" cy="586422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275" y="919480"/>
            <a:ext cx="1675765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39775" y="1357630"/>
            <a:ext cx="1085088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③频率副词按频率排序为: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sz="24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</a:p>
          <a:p>
            <a:pPr fontAlgn="auto">
              <a:lnSpc>
                <a:spcPct val="150000"/>
              </a:lnSpc>
            </a:pPr>
            <a:r>
              <a:rPr lang="en-US" sz="24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always总是,始终 </a:t>
            </a:r>
            <a:endParaRPr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usually通常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often经常</a:t>
            </a:r>
            <a:endParaRPr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sometimes有时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seldom 很少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hardly几乎不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      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never 从不,绝不</a:t>
            </a:r>
          </a:p>
        </p:txBody>
      </p:sp>
      <p:sp>
        <p:nvSpPr>
          <p:cNvPr id="3" name="双大括号 2"/>
          <p:cNvSpPr/>
          <p:nvPr/>
        </p:nvSpPr>
        <p:spPr>
          <a:xfrm>
            <a:off x="942975" y="2191385"/>
            <a:ext cx="3461385" cy="4428490"/>
          </a:xfrm>
          <a:prstGeom prst="bracePair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4651375" y="2743835"/>
            <a:ext cx="0" cy="26416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4744720" y="2868930"/>
            <a:ext cx="613410" cy="23882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频率从高到低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2240" y="919480"/>
            <a:ext cx="11906885" cy="586422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275" y="919480"/>
            <a:ext cx="1675765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39775" y="1357630"/>
            <a:ext cx="1085088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【考点考法强化】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1. (原创)—How time flies!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—Yes, we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ll have to say goodbye, but I will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________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forget the 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days we spent together.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A. hardly ever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		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B. always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		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C. usually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		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D. never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2. (原创) I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have lunch at home.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A. sometime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		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B. some time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	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C. sometimes	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D. some times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886075" y="4763135"/>
            <a:ext cx="5035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170545" y="2820035"/>
            <a:ext cx="5035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3" grpId="0"/>
      <p:bldP spid="13" grpId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2240" y="919480"/>
            <a:ext cx="11906885" cy="586422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275" y="919480"/>
            <a:ext cx="1675765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39775" y="1357630"/>
            <a:ext cx="1085088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3. (原创) 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remember to turn off the lights when you go out 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every time.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A. Always	B. Usually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		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C. Often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		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D. Never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4. (原创)Wei Gang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goes swimming with his friends on 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Sunday morning. He likes swimming very much.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A. never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		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B. seldom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		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C. hardly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		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D. often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771775" y="1550035"/>
            <a:ext cx="5035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194175" y="3455035"/>
            <a:ext cx="5035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8201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8949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04802" y="1521574"/>
            <a:ext cx="11198269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7. (2021•唐山路北区一模)Eric’s parents don’t mind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leaving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home for further study in another city.  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he		B. them		C. his			D. their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8. (2021•邢台二模)Nowadays, most children depend too much on their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parents. They can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make a decision on their own.  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hard　	B. hardly	 	C. nearly		D. near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04335" y="427545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971915" y="173101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5" grpId="0"/>
      <p:bldP spid="1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3510" y="88201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第6课时 八年级(上)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8949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96570" y="1915795"/>
            <a:ext cx="1138110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9. (2021•石家庄正定一模)The problem was so difficult that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students can  work it out.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A. few　 	B. a few　 	C. little　	D. a little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0066020" y="208915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a5651eb-b6c8-4d57-b4a3-fb37a44ed65e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a5651eb-b6c8-4d57-b4a3-fb37a44ed65e}"/>
  <p:tag name="TABLE_ENDDRAG_ORIGIN_RECT" val="875*190"/>
  <p:tag name="TABLE_ENDDRAG_RECT" val="44*123*875*19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2e55b77e-6569-4008-a4db-b72fe3ccb345}"/>
  <p:tag name="TABLE_ENDDRAG_ORIGIN_RECT" val="898*367"/>
  <p:tag name="TABLE_ENDDRAG_RECT" val="41*140*898*36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2e55b77e-6569-4008-a4db-b72fe3ccb345}"/>
  <p:tag name="TABLE_ENDDRAG_ORIGIN_RECT" val="898*345"/>
  <p:tag name="TABLE_ENDDRAG_RECT" val="41*140*898*34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79*427"/>
  <p:tag name="TABLE_ENDDRAG_RECT" val="43*105*879*42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903*320"/>
  <p:tag name="TABLE_ENDDRAG_RECT" val="43*130*903*320"/>
  <p:tag name="KSO_WM_UNIT_TABLE_BEAUTIFY" val="smartTable{d895bdd4-90f8-4f0c-97ad-122707bbf985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82*126"/>
  <p:tag name="TABLE_ENDDRAG_RECT" val="40*106*882*12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82*126"/>
  <p:tag name="TABLE_ENDDRAG_RECT" val="40*106*882*12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82*126"/>
  <p:tag name="TABLE_ENDDRAG_RECT" val="40*106*882*12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82*180"/>
  <p:tag name="TABLE_ENDDRAG_RECT" val="43*130*882*18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68*259"/>
  <p:tag name="TABLE_ENDDRAG_RECT" val="59*269*868*25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42*328"/>
  <p:tag name="TABLE_ENDDRAG_RECT" val="48*121*842*328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917*414"/>
  <p:tag name="TABLE_ENDDRAG_RECT" val="22*114*917*41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57*216"/>
  <p:tag name="TABLE_ENDDRAG_RECT" val="59*215*857*216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76*302"/>
  <p:tag name="TABLE_ENDDRAG_RECT" val="40*134*876*30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76*302"/>
  <p:tag name="TABLE_ENDDRAG_RECT" val="40*134*876*30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76*302"/>
  <p:tag name="TABLE_ENDDRAG_RECT" val="40*134*876*30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86*335"/>
  <p:tag name="TABLE_ENDDRAG_RECT" val="37*187*886*335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86*335"/>
  <p:tag name="TABLE_ENDDRAG_RECT" val="37*187*886*335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86*335"/>
  <p:tag name="TABLE_ENDDRAG_RECT" val="37*187*886*335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a5e27b8c-d011-449f-9b7d-92f8ee12ae0c}"/>
  <p:tag name="TABLE_ENDDRAG_ORIGIN_RECT" val="841*272"/>
  <p:tag name="TABLE_ENDDRAG_RECT" val="58*181*841*272"/>
</p:tagLst>
</file>

<file path=ppt/theme/theme1.xml><?xml version="1.0" encoding="utf-8"?>
<a:theme xmlns:a="http://schemas.openxmlformats.org/drawingml/2006/main" name="Office 主题​​">
  <a:themeElements>
    <a:clrScheme name="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0070C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4805</Words>
  <Application>WPS 演示</Application>
  <PresentationFormat>自定义</PresentationFormat>
  <Paragraphs>1114</Paragraphs>
  <Slides>72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72</vt:i4>
      </vt:variant>
    </vt:vector>
  </HeadingPairs>
  <TitlesOfParts>
    <vt:vector size="75" baseType="lpstr">
      <vt:lpstr>Office 主题​​</vt:lpstr>
      <vt:lpstr>自定义设计方案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lrsff</dc:creator>
  <cp:lastModifiedBy>dell</cp:lastModifiedBy>
  <cp:revision>348</cp:revision>
  <dcterms:created xsi:type="dcterms:W3CDTF">2020-07-19T08:35:00Z</dcterms:created>
  <dcterms:modified xsi:type="dcterms:W3CDTF">2022-02-26T03:18:02Z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62B0166924B84D7CBA7790EC8427695F</vt:lpwstr>
  </property>
  <property fmtid="{D5CDD505-2E9C-101B-9397-08002B2CF9AE}" pid="3" name="KSOProductBuildVer">
    <vt:lpwstr>2052-11.1.0.11045</vt:lpwstr>
  </property>
</Properties>
</file>