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40"/>
  </p:notesMasterIdLst>
  <p:handoutMasterIdLst>
    <p:handoutMasterId r:id="rId41"/>
  </p:handoutMasterIdLst>
  <p:sldIdLst>
    <p:sldId id="277" r:id="rId4"/>
    <p:sldId id="293" r:id="rId5"/>
    <p:sldId id="771" r:id="rId6"/>
    <p:sldId id="296" r:id="rId7"/>
    <p:sldId id="400" r:id="rId8"/>
    <p:sldId id="485" r:id="rId9"/>
    <p:sldId id="486" r:id="rId10"/>
    <p:sldId id="401" r:id="rId11"/>
    <p:sldId id="297" r:id="rId12"/>
    <p:sldId id="488" r:id="rId13"/>
    <p:sldId id="908" r:id="rId14"/>
    <p:sldId id="358" r:id="rId15"/>
    <p:sldId id="417" r:id="rId16"/>
    <p:sldId id="327" r:id="rId17"/>
    <p:sldId id="885" r:id="rId18"/>
    <p:sldId id="335" r:id="rId19"/>
    <p:sldId id="886" r:id="rId20"/>
    <p:sldId id="650" r:id="rId21"/>
    <p:sldId id="887" r:id="rId22"/>
    <p:sldId id="888" r:id="rId23"/>
    <p:sldId id="889" r:id="rId24"/>
    <p:sldId id="890" r:id="rId25"/>
    <p:sldId id="891" r:id="rId26"/>
    <p:sldId id="892" r:id="rId27"/>
    <p:sldId id="893" r:id="rId28"/>
    <p:sldId id="894" r:id="rId29"/>
    <p:sldId id="328" r:id="rId30"/>
    <p:sldId id="342" r:id="rId31"/>
    <p:sldId id="895" r:id="rId32"/>
    <p:sldId id="653" r:id="rId33"/>
    <p:sldId id="654" r:id="rId34"/>
    <p:sldId id="832" r:id="rId35"/>
    <p:sldId id="346" r:id="rId36"/>
    <p:sldId id="655" r:id="rId37"/>
    <p:sldId id="421" r:id="rId38"/>
    <p:sldId id="656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272"/>
        <p:guide pos="37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4.xml"/><Relationship Id="rId5" Type="http://schemas.openxmlformats.org/officeDocument/2006/relationships/tags" Target="../tags/tag6.xml"/><Relationship Id="rId10" Type="http://schemas.openxmlformats.org/officeDocument/2006/relationships/slide" Target="slide2.xml"/><Relationship Id="rId4" Type="http://schemas.openxmlformats.org/officeDocument/2006/relationships/tags" Target="../tags/tag5.xml"/><Relationship Id="rId9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slide" Target="slide33.xml"/><Relationship Id="rId5" Type="http://schemas.openxmlformats.org/officeDocument/2006/relationships/slide" Target="slide2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tags" Target="../tags/tag24.xml"/><Relationship Id="rId7" Type="http://schemas.openxmlformats.org/officeDocument/2006/relationships/slide" Target="slide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tags" Target="../tags/tag44.xml"/><Relationship Id="rId7" Type="http://schemas.openxmlformats.org/officeDocument/2006/relationships/slide" Target="slide1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" Target="slide9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专题四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5061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453707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75" y="1541145"/>
            <a:ext cx="113214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(2020•唐山丰南区一模)Recently, a picture of a boy arriving at a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classroom with a full head of white ice hair has caught the attention of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 (million) of people.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(2021•河北)This is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(eight) time we beat them.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17. (2021•唐山路南区一模)This was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(one) time they did so.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(2021•承德模拟)My mother is in her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(forty).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1705" y="3025140"/>
            <a:ext cx="1511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millions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51320" y="4279265"/>
            <a:ext cx="1017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06290" y="3600450"/>
            <a:ext cx="1187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eighth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51320" y="4951730"/>
            <a:ext cx="124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forties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10895"/>
            <a:ext cx="11949430" cy="59436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6260" y="1756410"/>
            <a:ext cx="108851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 (2021•邢台二模)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(three), I corrected their mistakes when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they practiced.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(2021•邯郸一模) We decided to give you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(two) chance.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50970" y="1950720"/>
            <a:ext cx="1155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96200" y="3228340"/>
            <a:ext cx="1442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6761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81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902200" y="2139950"/>
            <a:ext cx="728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基数词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890135" y="2895600"/>
            <a:ext cx="904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序数词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872355" y="3654425"/>
            <a:ext cx="6993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分数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806440" y="288036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" name="椭圆 2"/>
          <p:cNvSpPr/>
          <p:nvPr/>
        </p:nvSpPr>
        <p:spPr>
          <a:xfrm>
            <a:off x="5818505" y="3679190"/>
            <a:ext cx="57023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14" name="椭圆 13"/>
          <p:cNvSpPr/>
          <p:nvPr/>
        </p:nvSpPr>
        <p:spPr>
          <a:xfrm>
            <a:off x="5815330" y="2124710"/>
            <a:ext cx="561340" cy="552450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7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102775"/>
            <a:ext cx="4819650" cy="640595"/>
            <a:chOff x="1034884" y="617178"/>
            <a:chExt cx="4819650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704" y="664168"/>
              <a:ext cx="321183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sz="2800" b="1" dirty="0">
                  <a:ea typeface="黑体" panose="02010609060101010101" pitchFamily="49" charset="-122"/>
                  <a:sym typeface="宋体" panose="02010600030101010101" pitchFamily="2" charset="-122"/>
                </a:rPr>
                <a:t>基数词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2120" y="2609554"/>
            <a:ext cx="1086729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基数词的用法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2935" y="3950970"/>
          <a:ext cx="11206480" cy="2755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25135"/>
                <a:gridCol w="5681345"/>
              </a:tblGrid>
              <a:tr h="3740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207260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表示长、宽、高等,用“基数词+单位词(meter、foot、inch等)+形容词(long、wide、high等)”表示,或者用“基数词+单位词+in+名词 (length、width、height、weight等)”表示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The Great Wall is about 6,300 kilometers long. =The Great Wall is about 6,300 kilometers in length. 长城大约6300千米长。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2905" y="1489710"/>
          <a:ext cx="11241405" cy="42525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85130"/>
                <a:gridCol w="575627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509395"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表示时间、距离时,使用含数词的名词所有格形式作定语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 How far is the park from here? 公园离这儿有多远?</a:t>
                      </a: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 It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twenty minutes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walk. 有二十分钟的步行路程。</a:t>
                      </a:r>
                    </a:p>
                  </a:txBody>
                  <a:tcPr marL="66675" marR="66675" marT="0" marB="0" anchor="ctr"/>
                </a:tc>
              </a:tr>
              <a:tr h="1509395"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“数词+名词(+形容词)”复合结构作定语时,其中的名词用单数形式,各部分间要用连字符“-”来连接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is an eight-year-old girl. 她是一个八岁的女孩。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925" y="882015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2765" y="1489710"/>
          <a:ext cx="10679430" cy="35223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12665"/>
                <a:gridCol w="586676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487170"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表示不确切的岁数,常用几十的复数形式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began to learn to swim in his forties. 他四十多岁时开始学习游泳。</a:t>
                      </a:r>
                    </a:p>
                  </a:txBody>
                  <a:tcPr marL="66675" marR="66675" marT="0" marB="0" anchor="ctr"/>
                </a:tc>
              </a:tr>
              <a:tr h="1486535"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in the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+数词的复数形式”可表示年代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the 1980s 在二十世纪八十年代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4365" y="146177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基数词的句法功能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①作主语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two opened the box happily. 这两个人高兴地打开了盒子。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②作宾语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need three altogether. 我总共需要三个。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③作定语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Forty-two students are interested in drawing in our class. 我们班有42个学生对绘画感兴趣。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4365" y="142557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④作表语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are sixteen. 我们十六岁。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⑤作同位语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They three tried to finish the task before sunset. 他们三个人尽力在日落前完成任务。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时刻的表达方法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 表示几点钟用基数词加o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clock,也可将o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clock省略。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7:00 读作seven o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clock或seven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②如果分钟数小于或等于30,在分钟后加past,再加小时。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ten past five 五点过十分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half past eight 八点半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③如果分钟数大于30,要用to 来表示。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quarter to ten 差一刻十点(9:45)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确数与概数的表达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基数词在表示确切的数字时,不能使用百、千、百万、十亿的复数形式;但是,当基数词表示不确切的数字,如成百(hundreds of)、成千上万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3" action="ppaction://hlinksldjump"/>
              </a:rPr>
              <a:t>返回主目录</a:t>
            </a:r>
            <a:endParaRPr lang="en-US" altLang="zh-CN" sz="2200" dirty="0" smtClean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(thousands of)、三三两两(twos and threes)时,基数词则以复数形式出现。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There are hundreds of students in the playground. 操场上有数以百计的学生。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About two thousand people died in the earthquake. 大约有两千人在地震中丧生。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82550" y="882015"/>
            <a:ext cx="12026265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3176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5305" y="2188210"/>
          <a:ext cx="10690231" cy="4536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957580"/>
                <a:gridCol w="2212130"/>
                <a:gridCol w="914612"/>
                <a:gridCol w="43178"/>
                <a:gridCol w="2211921"/>
                <a:gridCol w="879895"/>
                <a:gridCol w="2289815"/>
              </a:tblGrid>
              <a:tr h="1828800">
                <a:tc grid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考点综述</a:t>
                      </a:r>
                      <a:endParaRPr lang="zh-CN" altLang="en-US" sz="2000" b="1"/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河北中考单选题目不设置数词考点。但是在听力部分和词语运用部分对数词考查较多。听力部分考查数词的读法,如数字辨析。词语运用部分多考查基数词与序数词之间的转换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满分攻略</a:t>
                      </a: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>
                          <a:sym typeface="+mn-ea"/>
                        </a:rPr>
                        <a:t>考生要熟练掌握数词的读法及基数词转化为序数词的方法,尤其是一些不规则变化的序数词是记忆的重点</a:t>
                      </a:r>
                      <a:endParaRPr lang="zh-CN" altLang="en-US" sz="2000"/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80645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2022预测</a:t>
                      </a:r>
                      <a:endParaRPr lang="zh-CN" altLang="en-US" sz="2000"/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(★★☆)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gridSpan="7"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预测2022年的河北中考对数词的考查不会在单项选择中出现。但听力部分的数字辨音,和词语运用部分的基数词与序数词之间的转化是命题点,分值1-2分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068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基数词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序数词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分数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0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考查内容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考查内容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考查内容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 — eighth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54038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— first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543560" y="4834255"/>
            <a:ext cx="1177290" cy="7131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7383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(2021•河北中考模拟一)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far is it from the bank to the hotel?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About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walk.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10 minute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10 minutes􀆳C. 10-minutes　 	D. 10-minute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(2021•济南模拟)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far is it from your home to the library?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About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kilometers.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first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three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third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54598" y="29423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54020" y="487362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2049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(2021•哈尔滨二模改编)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city library is not far from my home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I go there every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days.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quite a place to read books.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the third　　 	B. three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third　　	D. thirds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(2021•济南二模)Changqing becomes more and more beautiful. 　　　　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visitors come here to spend their holidays.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Thousands of	B. Thousand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Thousands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Thousand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35113" y="22686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6995" y="481012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446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There are a few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students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Tik Tok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(抖音)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this college.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Really?It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not a small number.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hundreds of; to play	B. hundreds; playing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hundred of; to play	D. hundred; playing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(原创)Two students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do the work well and we need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two more	B. more two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other two	D. two another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19643" y="16469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836785" y="484632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2113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(原创)There are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students in our school.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four thousand	B. four thousands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four thousand of	D. thousand of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old is your sister?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had a special party for her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birthday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last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Sunday.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Nine; ninth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Nine; nineth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Ninth; nine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Ninth; ninth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24243" y="16209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446770" y="416242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2049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(原创)There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days in a year.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three hundreds and sixty five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three hundred and sixty five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three hundred and sixty-five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three hundred sixty-five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(原创)Mr. Green has decided to retire from his company in his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fifty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fifties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fiftieth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fiftieths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76618" y="16368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46860" y="548259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4462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(原创)There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stars in the universe.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millions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million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million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millions of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(原创)I used to get up at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half past six	B. six past thirty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twenty four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half to six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(原创)My brother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Today is his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birthday.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ten; tenth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ten; ten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tenth; ten　	D. tenth; tenth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85203" y="166095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275580" y="2925445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570730" y="483489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456690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(原创)Every year, people kill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wild animals. It is bad for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environment.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million	B. millions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millions of　	D. million of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(原创)The street is about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twenty meters wide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twenty-meter wide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twenty-meters wide	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twenty meter wide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73058" y="16577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362575" y="359918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680" y="1287145"/>
            <a:ext cx="4437380" cy="628015"/>
            <a:chOff x="1034884" y="1184776"/>
            <a:chExt cx="4741686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42362" y="1219059"/>
              <a:ext cx="3134208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序数词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8576" y="1993329"/>
            <a:ext cx="1078491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1.序数词的用法</a:t>
            </a: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3410" y="3484880"/>
          <a:ext cx="11135360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78145"/>
                <a:gridCol w="565721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the +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序数词”表示人或物之间的顺序,但如果序数词前有形容词性物主代词或名词所有格时,要省略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the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Sunday is the first day in a week. 星期日是一周的第一天。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This is my first time to travel by ship. 这是我第一次坐轮船旅行。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33730" y="1428750"/>
          <a:ext cx="10796270" cy="16579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057140"/>
                <a:gridCol w="5739130"/>
              </a:tblGrid>
              <a:tr h="5607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a/an</a:t>
                      </a:r>
                      <a:r>
                        <a:rPr lang="zh-CN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+序数词”表示“又一,再一”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 think everybody should learn a second language. 我认为每个人都要再学一门语言。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9556" y="2918524"/>
            <a:ext cx="10784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基数词变序数词的规律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基变序,有规律,一、二、三特殊记,词尾字母t、d、d,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八去t,九去e,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e要用f替,整十基数变序数,记得把y变ie, 若是遇到几十几,只变个位就可以。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序数词的句法功能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序数词在句中可作主语、宾语、定语或表语。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1" y="1332294"/>
            <a:ext cx="107849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①作主语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second is the most beautiful. 第二个是最漂亮的。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②作宾语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want the first. 我要第一个。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③作定语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 are to carry out the first plan. 我们将实施第一个计划。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④作表语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is the third in our class. 在我们班她是第三名。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9760" y="1391920"/>
          <a:ext cx="10690231" cy="4302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957580"/>
                <a:gridCol w="2212130"/>
                <a:gridCol w="914612"/>
                <a:gridCol w="2255099"/>
                <a:gridCol w="879895"/>
                <a:gridCol w="2289815"/>
              </a:tblGrid>
              <a:tr h="360680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基数词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序数词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分数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360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考查内容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考查内容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考查内容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44069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 — third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40386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ten — tenth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40322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 — third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49085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49085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five — fifth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49085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— first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490855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 — fourth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—</a:t>
                      </a:r>
                      <a:endParaRPr lang="en-US" alt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619760" y="1391920"/>
            <a:ext cx="1177290" cy="7131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022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(2021•乐山)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 school is going to hold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Culture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Festival.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see. And we can take part in the activity again.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five　　　　B. fifth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fifths　　　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fifteen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(2021•泸州)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When was the Communist Party of China founded?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1921. 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her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birthday this year.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hundred	B. hundredth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hundreds of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the hundredth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96548" y="23003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535113" y="55052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(2021•丹东一模)Teachers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Day is on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day of September.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tenth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ten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the tenth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the ten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(2021•菏泽成武县一模改编)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Mum, the beautiful card I made last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night is just for your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birthday.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Oh, thank you, my dear!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forty-two　　 	B. fortieth-second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fortieth-two　 	D. forty-second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082098" y="16457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05928" y="35824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8128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5310" y="1412240"/>
            <a:ext cx="11029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5. (原创) — Is Linda often late for school?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Of course not. She is always the ________ to come to school in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our class.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last		B. first		C. one		D. two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(原创)My little brother is 3 years old. Today is his ________ birthday.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three　	B. third		C. the third　　	D. thirds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47478" y="22686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23928" y="41831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3973830" cy="627895"/>
            <a:chOff x="1034884" y="629878"/>
            <a:chExt cx="3973830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71279" y="664803"/>
              <a:ext cx="233743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分数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8096" y="2126679"/>
            <a:ext cx="10784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分数的表达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分数是用基数词和序数词一起来表示的。基数词作分子,序数词作分母,分子大于1时,序数词要用复数形式。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1/5　one fifth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3/4　three fourths或 three quarters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1003300"/>
            <a:ext cx="11931650" cy="57670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55320" y="1487805"/>
            <a:ext cx="109200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分数的应用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分数在句中可以充当主语或宾语,作主语时常与of连用,谓语动词的形式和of后的名词保持一致。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Two sevenths of my classmates are interested in physics. 我的同学之中有七分之二对物理感兴趣。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(2021•临沂蒙阴县二模改编)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Oh my God!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oranges in the fridge have gone bad!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Really? Let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make some orange juice with the rest.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Two third　　 	B. Two thirds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Second third　　	D. Second thirds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42548" y="228642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470" y="1442720"/>
            <a:ext cx="1121219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(2021•泉州石狮市一模)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Fifty students are in my class, but you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only offer twenty dictionaries to us.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Sorry,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them couldn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get the dictionary. The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 ones will arrive next Monday.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one fifth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two fifths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three fifths　 	D. two fifth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(2021•资阳二模)There are forty students in the art club, and about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of them are girls.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one four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one fourths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 quarter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first fourth</a:t>
            </a:r>
          </a:p>
          <a:p>
            <a:pPr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939993" y="29284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99178" y="548746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910" y="1735455"/>
            <a:ext cx="115347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(2021•承德双桥区一模)May is ________ month of the year.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five		B. fifth		C. the five		D. the fifth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(2021•河北省中考全真模拟二) — Scott, are there ________ students in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your class?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— Yes, eighteen girls and twenty-two boys.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twenty		B. thirty		C. forty		D. fifty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67095" y="25927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64270" y="385572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3711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(2021•河北省中考模拟经典三)The socks are five yuan a pair. So I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need ________ yuan to buy four pairs.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ten　　	B. twelve		C. thirteen		D. twenty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(2021•承德第九中学一模) — How many students are there in your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class?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— ________. Fifteen girls and thirteen boys.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Thirty		B. Thirteen 		 C. Thirtieth	D. Twenty-eight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93620" y="22752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06270" y="48552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28027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(2021•邯郸新兴中学一模)There are ________ months in a year. I like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August best.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eleven		B. four		C. twelve		D. six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(2021•保定竞秀区二模)The boy is ________. Today is his ________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birthday.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twelfth; twelfth		B. twelve; twelve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C. twelve; twelfth		D. twelfth; twelve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25260" y="340804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25615" y="147510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825" y="1412875"/>
            <a:ext cx="11136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(2021•保定乐凯中学二模)My grandma is so happy because we will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celebrate her ________ birthday with her.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eighty			B. the eightieth	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eighteenth		D. eightieth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(2021•邢台第一中学一模)Monday is the ________ day of a week.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one		B. two		C. first		D. second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38085" y="417195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36620" y="22599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8201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70" y="1433195"/>
            <a:ext cx="113811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(2021•石家庄长安区二模)My little brother is 3 years old. Today is his 　　　　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________ birthday.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three　　　		B. third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the third　　	D. a third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(2021•石家庄第二十三中学二模)The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question in the exam is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the most difficult one.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A. nine			B. ninety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C. ninth			D. nineteen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87170" y="22713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72960" y="419100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3510" y="850900"/>
            <a:ext cx="11949430" cy="58216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1358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212725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专题四 数词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4846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325" y="1405890"/>
            <a:ext cx="111588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(2018•河北) Later in the ________ (three) class, Mr. Du came in and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asked me to go to the front.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(2017•河北)My friend Sam is in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(ten) grade.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(2014•河北) Art is my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(five) class in the timetable today.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14. (2013•河北) Susan will sing some pop songs at her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(one)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concert.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85385" y="2251075"/>
            <a:ext cx="1053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627495" y="3522980"/>
            <a:ext cx="108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tenth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29040" y="4782820"/>
            <a:ext cx="939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first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12970" y="4164965"/>
            <a:ext cx="960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2*217"/>
  <p:tag name="TABLE_ENDDRAG_RECT" val="52*312*882*2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85*432"/>
  <p:tag name="TABLE_ENDDRAG_RECT" val="50*117*885*43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3*276"/>
  <p:tag name="TABLE_ENDDRAG_RECT" val="41*117*873*27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50*172"/>
  <p:tag name="TABLE_ENDDRAG_RECT" val="55*130*850*17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2307</Words>
  <Application>WPS 演示</Application>
  <PresentationFormat>自定义</PresentationFormat>
  <Paragraphs>486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416</cp:revision>
  <dcterms:created xsi:type="dcterms:W3CDTF">2020-07-19T08:35:00Z</dcterms:created>
  <dcterms:modified xsi:type="dcterms:W3CDTF">2022-02-26T03:06:20Z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