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43"/>
  </p:notesMasterIdLst>
  <p:handoutMasterIdLst>
    <p:handoutMasterId r:id="rId44"/>
  </p:handoutMasterIdLst>
  <p:sldIdLst>
    <p:sldId id="277" r:id="rId4"/>
    <p:sldId id="293" r:id="rId5"/>
    <p:sldId id="771" r:id="rId6"/>
    <p:sldId id="1006" r:id="rId7"/>
    <p:sldId id="296" r:id="rId8"/>
    <p:sldId id="400" r:id="rId9"/>
    <p:sldId id="485" r:id="rId10"/>
    <p:sldId id="486" r:id="rId11"/>
    <p:sldId id="297" r:id="rId12"/>
    <p:sldId id="488" r:id="rId13"/>
    <p:sldId id="1157" r:id="rId14"/>
    <p:sldId id="1220" r:id="rId15"/>
    <p:sldId id="1221" r:id="rId16"/>
    <p:sldId id="1222" r:id="rId17"/>
    <p:sldId id="358" r:id="rId18"/>
    <p:sldId id="417" r:id="rId19"/>
    <p:sldId id="327" r:id="rId20"/>
    <p:sldId id="885" r:id="rId21"/>
    <p:sldId id="942" r:id="rId22"/>
    <p:sldId id="943" r:id="rId23"/>
    <p:sldId id="1223" r:id="rId24"/>
    <p:sldId id="888" r:id="rId25"/>
    <p:sldId id="889" r:id="rId26"/>
    <p:sldId id="890" r:id="rId27"/>
    <p:sldId id="891" r:id="rId28"/>
    <p:sldId id="892" r:id="rId29"/>
    <p:sldId id="893" r:id="rId30"/>
    <p:sldId id="894" r:id="rId31"/>
    <p:sldId id="328" r:id="rId32"/>
    <p:sldId id="342" r:id="rId33"/>
    <p:sldId id="944" r:id="rId34"/>
    <p:sldId id="945" r:id="rId35"/>
    <p:sldId id="895" r:id="rId36"/>
    <p:sldId id="653" r:id="rId37"/>
    <p:sldId id="654" r:id="rId38"/>
    <p:sldId id="832" r:id="rId39"/>
    <p:sldId id="949" r:id="rId40"/>
    <p:sldId id="950" r:id="rId41"/>
    <p:sldId id="951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276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15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5.xml"/><Relationship Id="rId5" Type="http://schemas.openxmlformats.org/officeDocument/2006/relationships/tags" Target="../tags/tag6.xml"/><Relationship Id="rId10" Type="http://schemas.openxmlformats.org/officeDocument/2006/relationships/slide" Target="slide2.xml"/><Relationship Id="rId4" Type="http://schemas.openxmlformats.org/officeDocument/2006/relationships/tags" Target="../tags/tag5.xml"/><Relationship Id="rId9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5" Type="http://schemas.openxmlformats.org/officeDocument/2006/relationships/slide" Target="slide29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tags" Target="../tags/tag28.xml"/><Relationship Id="rId7" Type="http://schemas.openxmlformats.org/officeDocument/2006/relationships/slide" Target="slide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slide" Target="slid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slide" Target="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slide" Target="slide9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slide" Target="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slide" Target="slide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slide" Target="slide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slide" Target="slide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slide" Target="slide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slide" Target="slide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slide" Target="slide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slide" Target="slide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4" Type="http://schemas.openxmlformats.org/officeDocument/2006/relationships/slide" Target="slide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05430"/>
            <a:ext cx="6941185" cy="737235"/>
            <a:chOff x="3027246" y="1922399"/>
            <a:chExt cx="5990707" cy="968738"/>
          </a:xfrm>
        </p:grpSpPr>
        <p:sp>
          <p:nvSpPr>
            <p:cNvPr id="38" name="圆角矩形 6">
              <a:hlinkClick r:id="rId9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7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379827" y="1922399"/>
              <a:ext cx="4570168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5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专题九 动词的语态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453707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9" name="文本框 16">
              <a:hlinkClick r:id="rId12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975" y="1346200"/>
            <a:ext cx="113214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(2021•石家庄42中三模) — What kind of pens ________ while taking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the exam?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The pens in size 0. 5.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are used　　 	B. use　　 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have used　 	D. are using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(2021•张家口二模) Hurry up, Lily. You ________ on the phone.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want　 		B. wanted　　 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are wanted　　 	D. were wanted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7280" y="4762500"/>
            <a:ext cx="552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461375" y="1557655"/>
            <a:ext cx="488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297940"/>
            <a:ext cx="113214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(2021•保定第十七中学一模) I ________ to go to tonight’s birthday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party for Lisa, but I still haven’t decided what to wear.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ask			B. was asked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will ask		D. asked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(2021•唐山迁安一模)More green parks ________in my hometown in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the future.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build			B. are built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have built		D. will be built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19670" y="4070350"/>
            <a:ext cx="681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34735" y="1503045"/>
            <a:ext cx="504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297940"/>
            <a:ext cx="113214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(2021•北京)Today, many winter Olympic sports ________ even by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children.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A. enjoyed			B. enjoy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C. were enjoyed		D. are enjoyed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(2021•石家庄新华区一模)A new highway ________ in my hometown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last year.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will be built		B. built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was built			D. builds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20025" y="4083050"/>
            <a:ext cx="55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788400" y="1502410"/>
            <a:ext cx="578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297940"/>
            <a:ext cx="113214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(2021•石家庄长安区一模)As far as I know, the robot that can sweep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the floor ________ in the 1980s.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is invented			B. invented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was invented		D. has invented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(2021•唐山路北区一模)Serving chopsticks and spoons ________ in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many restaurants to reduce infection(传染) of diseases.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A. are using			B. have used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C. use				D. are used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76155" y="4083685"/>
            <a:ext cx="494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15920" y="2136140"/>
            <a:ext cx="566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297940"/>
            <a:ext cx="113214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(2021•河北九地市联考一模)The kite ________ in China more than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2,000 years ago.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A. invents			B. invented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is invented			D. was invented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(2021•河北模拟统考)Most of the trees ________ down after the strong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wind, and so were the houses.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broke　　 			B. broken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are broken　　		D. were broken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92670" y="4070985"/>
            <a:ext cx="54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92010" y="1503045"/>
            <a:ext cx="516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010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902200" y="2139950"/>
            <a:ext cx="7283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不同时态的被动语态</a:t>
            </a: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890135" y="2895600"/>
            <a:ext cx="9045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主动语态转变为被动语态</a:t>
            </a:r>
          </a:p>
        </p:txBody>
      </p:sp>
      <p:sp>
        <p:nvSpPr>
          <p:cNvPr id="2" name="椭圆 1"/>
          <p:cNvSpPr/>
          <p:nvPr/>
        </p:nvSpPr>
        <p:spPr>
          <a:xfrm>
            <a:off x="5806440" y="288036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14" name="椭圆 13"/>
          <p:cNvSpPr/>
          <p:nvPr/>
        </p:nvSpPr>
        <p:spPr>
          <a:xfrm>
            <a:off x="5815330" y="2124710"/>
            <a:ext cx="56134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94996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7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102775"/>
            <a:ext cx="6204585" cy="640595"/>
            <a:chOff x="1034884" y="617178"/>
            <a:chExt cx="6204585" cy="6405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459676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不同时态的被动语态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039964" y="6171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32120" y="2609554"/>
            <a:ext cx="10867292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被动语态的构成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被动语态的基本结构为:be+动词的过去分词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6120" y="4639945"/>
          <a:ext cx="10870565" cy="1645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41500"/>
                <a:gridCol w="3495675"/>
                <a:gridCol w="553339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时态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被动语态结构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934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一般现在时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am/is/are+done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Many trees are planted every year. 每年都种很多树。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83895" y="1575435"/>
          <a:ext cx="1087056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41500"/>
                <a:gridCol w="3420745"/>
                <a:gridCol w="560832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时态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被动语态结构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934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一般过去时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was/were+done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cake was made by my mom. 蛋糕是我妈妈做的。</a:t>
                      </a:r>
                    </a:p>
                  </a:txBody>
                  <a:tcPr marL="66675" marR="66675" marT="0" marB="0" anchor="ctr"/>
                </a:tc>
              </a:tr>
              <a:tr h="934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一般将来时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will/shall/be going to+be done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task will be finished in two days. 这个任务两天后完成。</a:t>
                      </a:r>
                    </a:p>
                  </a:txBody>
                  <a:tcPr marL="66675" marR="66675" marT="0" marB="0" anchor="ctr"/>
                </a:tc>
              </a:tr>
              <a:tr h="934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现在进行时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am/is/are+being done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house is being cleaned by us. 我们正在打扫房子。</a:t>
                      </a:r>
                    </a:p>
                  </a:txBody>
                  <a:tcPr marL="66675" marR="66675" marT="0" marB="0" anchor="ctr"/>
                </a:tc>
              </a:tr>
              <a:tr h="934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过去进行时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was/were+being done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 letter was being written by her this time yesterday. 昨天这个时候她正在写信。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83895" y="1466215"/>
          <a:ext cx="1087056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41500"/>
                <a:gridCol w="2884170"/>
                <a:gridCol w="614489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时态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被动语态结构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934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现在完成时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have/has+been done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clothes have been washed by Jane. 简已经把衣服洗了。</a:t>
                      </a:r>
                    </a:p>
                  </a:txBody>
                  <a:tcPr marL="66675" marR="66675" marT="0" marB="0" anchor="ctr"/>
                </a:tc>
              </a:tr>
              <a:tr h="934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过去完成时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had+been done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work had been finished by the time I got there. 我到那里的时候已经做完工作了。</a:t>
                      </a:r>
                    </a:p>
                  </a:txBody>
                  <a:tcPr marL="66675" marR="66675" marT="0" marB="0" anchor="ctr"/>
                </a:tc>
              </a:tr>
              <a:tr h="934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过去将来时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would/should/be going to+be done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He said the car would be washed by himself. 他说他自己洗车。</a:t>
                      </a:r>
                    </a:p>
                  </a:txBody>
                  <a:tcPr marL="66675" marR="66675" marT="0" marB="0" anchor="ctr"/>
                </a:tc>
              </a:tr>
              <a:tr h="934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含有情态动词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情态动词+be done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homework should be done carefully. 应该认真做作业。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85155" y="1479889"/>
            <a:ext cx="10867292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主动形式表达被动意义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①open、lock、write、read、sell、clean、wash、cut、burn、drive等词作不及物动词时,它们的主语为物,可用主动形式表被动意义。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kind of shirt sells well here. 这种衬衫在这儿卖得好。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 look、sound、taste、smell等系动词可用主动形式表被动意义。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soup smells good. 这汤闻起来不错。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Mooncakes taste delicious. 月饼尝起来很好吃。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82550" y="882015"/>
            <a:ext cx="12026265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92092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2012—2021年河北中考命题分析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60680" y="2369185"/>
          <a:ext cx="11536845" cy="34201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47445"/>
                <a:gridCol w="4120515"/>
                <a:gridCol w="6268885"/>
              </a:tblGrid>
              <a:tr h="250571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考点综述</a:t>
                      </a:r>
                      <a:endParaRPr lang="zh-CN" altLang="en-US" sz="2000" b="1"/>
                    </a:p>
                    <a:p>
                      <a:pPr algn="l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被动语态是河北中考单选的必考点。并且通常结合时态来考查,题干中没有明显的时间状语提示,考生要结合语境判断语态和时态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满分攻略</a:t>
                      </a: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考生要会分析句子结构,掌握主语与动词之间的关系,即会判断是否使用被动语态。再者要结合语境提示选择合适的时态</a:t>
                      </a:r>
                    </a:p>
                  </a:txBody>
                  <a:tcPr marL="0" marR="0" marT="0" marB="0" anchor="ctr"/>
                </a:tc>
              </a:tr>
              <a:tr h="80645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2022预测</a:t>
                      </a:r>
                      <a:endParaRPr lang="zh-CN" altLang="en-US" sz="2000"/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(★★☆)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预测2022年河北中考中仍会有一道被动语态的单项选择,常见时态为一般现在时、一般过去时或一般将来时,分值1分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305" y="1537970"/>
            <a:ext cx="110407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 be worth doing表被动意义。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movie is well worth watching. 这部电影很值得看。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 “need/require+doing”相当于“want/need/require+to be done”。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hair needs cutting. =Your hair needs to be cut. 你的头发需要剪了。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关于被动语态结构的习惯用法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表示“据说”“大家相信”“众所周知”等的句型,由“It is +believe/report/ say/think/know …的过去分词”构成,现在这些句型已成为习惯用法。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305" y="1477645"/>
            <a:ext cx="110407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is said that … 据说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is reported that … 据报道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is believed that … 大家相信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is well known that … 众所周知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is thought that … 大家认为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3764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(2012•石家庄28中一模)This is a beautiful country. About two fifths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of the land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with trees and grass.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cover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will cover 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is covered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will be covered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(2021•石家庄40中二模)It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known that food and medicine must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at a low temperature.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keep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be kept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be keeping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 keep</a:t>
            </a: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29858" y="29157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97330" y="549338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33045" y="1443990"/>
            <a:ext cx="117163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(2021•衡水一模)—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hometown is beautiful, and the air is really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resh.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Yes. Many trees and flowers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around here every year.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plant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are planted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was planted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will plant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(2021•沧州第十中学一模)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 you need any help?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No, thanks. We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lot of support since I came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Cangzhou.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have offered　 	B. have been offered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were offered　 	D. will offer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963228" y="22946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027170" y="420370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38430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(2021•张家口宣化区二模)Two wide roads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that small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mountain village in the past two years.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were built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are built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have been built	D. had been built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(2021•龙岩模拟改编)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Perfect photos!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Thank you. They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by my Huawei mobile phone.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took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were taken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will be taken　　	D. have taken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715193" y="15987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509135" y="479171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4140" y="919480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2113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(2021•扬州江都区校级二模)The flyover(高架)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last year.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Now it brings convenience to people.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finished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finishes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is finished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was finished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(2021•昆明)A lot of teenagers think as they are older and wiser, they 　　　　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make their own decisions.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should allow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shouldn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allow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should be allowed	D. shouldn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be allowed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480368" y="163618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07795" y="483108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9288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(2021•重庆)A lot of trees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our city in spring every year.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are planted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were planted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plant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planted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(2021•咸宁嘉鱼县二模)—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Schools must pay more attention to arts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from now on!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Certainly. From 2022, the students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areas like music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art.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will test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will be test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will be tested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test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6943" y="17073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258685" y="490093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360170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(2021•乐山改编)—Have you tasted zongzi, a kind of traditional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Chinese rice dumplings?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Sure.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said that a lot of zongzi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at the food factory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twenty days ago.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are made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were made　 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made　 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will be made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19563" y="28560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8960" y="149034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(2021•怀化改编)In the big earthquake of Gansu, people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the safe places by the army.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take　　　 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took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were taken　 	D. was taken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(2021•岳阳改编)The blender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making a banana milk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shake just now.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will be used　 	B. was used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is used　　 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will used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090863" y="42555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189210" y="170751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7380" y="1174750"/>
            <a:ext cx="6320791" cy="628015"/>
            <a:chOff x="1034884" y="1184776"/>
            <a:chExt cx="6754257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362" y="1219059"/>
              <a:ext cx="5146779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形容词、副词的比较等级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7471" y="1660589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基本步骤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①把原主动句中的宾语变为被动句的主语;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②把动词变为被动形式,即be +过去分词,并注意其人称和数随主语变化,而动词的时态则保持不变;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③如果要保留原主动句的主语,则将其放在by后面,以它的宾格形式出现(当主语是代词时),如不需要则可省略;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④其他的成分(定语、状语等)保持不变。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89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440180"/>
          <a:ext cx="11462385" cy="48393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10005"/>
                <a:gridCol w="925830"/>
                <a:gridCol w="4932680"/>
                <a:gridCol w="943610"/>
                <a:gridCol w="3350260"/>
              </a:tblGrid>
              <a:tr h="622935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不同时态的被动语态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主动语态转变为被动语态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71755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made, were made, make, are made(一般过去时)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sold, were sold, are sold,have sold(一般现在时)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fill, filled, are filled, were filled(一般现在时)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list, are listed, will list, will be listed(一般现在时)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knows, is known, was known, will be known (一般现在时)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praises, praised, is praised, was praised(一般过去时)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96545" y="1452245"/>
            <a:ext cx="1318260" cy="912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26396" y="1423099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主动语态变为被动语态的特殊结构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①带双宾语的谓语动词变为被动语态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谓语动词带双宾语时,既可以将间接宾语转化成主语,也可以将直接宾语转化成主语。若将间接宾语转化成主语,则保留直接宾语;若将直接宾语转化成主语,则保留间接宾语,且在被保留的间接宾语前加上介词to或for。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mom made me a birthday cake. (变为被动语态)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was made a birthday cake by my mom. 或A birthday cake was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26396" y="1423099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made for me by my mom.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我妈妈给我做了一个生日蛋糕。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②在“see/hear/notice/watch/make等+宾语+do sth.”的结构中,若动词使用被动语态,则补语由do变为to do。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often see him play football on the playground. (变为被动语态)→He is often seen to play football on the playground by me.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他经常被我看到在操场上踢足球。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950" y="1270000"/>
            <a:ext cx="110966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③含有动词短语的被动语态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不及物动词加上介词构成的动词短语,在变被动语态时,注意不可省略介词。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这类动词短语有:take care of、talk to、speak to、look at、listen to、laugh at 等。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was laughed at by them at the meeting yesterday. 在昨天的会议上,他被他们取笑了。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55" y="1332230"/>
            <a:ext cx="110591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一、词语运用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(原创)It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 said that most traffic lights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______________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(control) by a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central computer.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(原创) English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(teach) in many schools in China. It is a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very useful language.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(原创)Don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 worry about your bird. It will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(take) good care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of when we are away.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70700" y="2804160"/>
            <a:ext cx="2461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controlled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394075" y="4029710"/>
            <a:ext cx="1668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taught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513955" y="5368925"/>
            <a:ext cx="1668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taken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1" grpId="0"/>
      <p:bldP spid="1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915" y="919480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0220" y="130492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(原创)I like the poems which were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(write) by Li Bai. 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(原创)The workers are made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(work) for ten hours every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day. 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二、将下列语句变为被动语态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My mother gave me a pencil.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________________________________________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59195" y="1512570"/>
            <a:ext cx="1402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written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03215" y="2143125"/>
            <a:ext cx="1527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work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53110" y="5090795"/>
            <a:ext cx="111245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given a pencil by my mother.或A pencil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given to me by my mother.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1" grpId="0"/>
      <p:bldP spid="1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3250" y="144843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My father bought me a new coat. 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_____________________________________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They call her Xiao Gao. 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___________________________________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33780" y="2743835"/>
            <a:ext cx="7266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bought a new coat by my father. 或A new coat was bought for me by my father.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33780" y="5413375"/>
            <a:ext cx="6621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is called Xiao Gao (by them).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98450" y="1456690"/>
            <a:ext cx="1164018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He told me to wait for you.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___________________________________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I found him lying on the floor.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___________________________________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870585" y="2856230"/>
            <a:ext cx="7200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told to wait for you (by him).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9920" y="4780280"/>
            <a:ext cx="7343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was found lying on the floor (by me).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You must not put the bike here.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___________________________________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You may do that a little later.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___________________________________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35050" y="2829560"/>
            <a:ext cx="6018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bike must not be put here.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51230" y="4753610"/>
            <a:ext cx="6631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may be done a little later.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6725" y="1412240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My father made me go there alone.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_____________________________________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Everybody will know the truth soon.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______________________________________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29310" y="2828290"/>
            <a:ext cx="7158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made to go there alone by my father.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19150" y="4749800"/>
            <a:ext cx="7058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truth will be known by everybody soon.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3250" y="1443990"/>
            <a:ext cx="110299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We often heard him sing.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___________________________________</a:t>
            </a:r>
          </a:p>
          <a:p>
            <a:pPr>
              <a:lnSpc>
                <a:spcPct val="150000"/>
              </a:lnSpc>
            </a:pP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136015" y="2874645"/>
            <a:ext cx="5607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was often heard to sing by us.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440180"/>
          <a:ext cx="11462385" cy="42005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10005"/>
                <a:gridCol w="987425"/>
                <a:gridCol w="4871085"/>
                <a:gridCol w="943610"/>
                <a:gridCol w="3350260"/>
              </a:tblGrid>
              <a:tr h="622935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不同时态的被动语态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主动语态转变为被动语态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71755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moves, moved, is moved, was moved (一般过去时)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treats, treated, is treated, was treated(一般现在时)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invites, is invited, was invited, has invited(一般过去时)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</a:p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 save, was saved, has saved, will be saved(一般将来时)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 encouraged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296545" y="1452245"/>
            <a:ext cx="1318260" cy="912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910" y="1651000"/>
            <a:ext cx="115347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(2018•河北)Look at the picture. The top five TV plays ________ in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list　　         		B. are listed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will list		D. will be listed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(2017•河北)Hangzhou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as the City of Silk. Tourists like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shopping for silk there.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knows			B. is known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C. was known		D. will be known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21825" y="249555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79315" y="441833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437119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(2016•河北) Emily is glad that she ________ for her honesty at the  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meeting.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praise			B. praised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is praised		D. was praised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(2015•河北) Everybody ________ deeply after they heard the story.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moves　		B. moved　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is moved　		D. was moved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0190" y="164147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59680" y="41929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2740" y="1361440"/>
            <a:ext cx="112255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(2014•河北) The pet dog is warm and lovely. It ________ as a daughter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of my family.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treats			B. treated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is treated		D. was treated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(2021•河北)These gifts ________ by children in their last summer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holidays.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made			B. were made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make			D. are made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68335" y="1574165"/>
            <a:ext cx="582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78375" y="4129405"/>
            <a:ext cx="534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3555" y="1337310"/>
            <a:ext cx="111366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(2021•唐山路南区一模)A number of volunteers will ________ for the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2022 Beijing Winter Olympic Games.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be needed		B. are needed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are needing		D. be needing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(2021•邢台二模)It is 100 years since the Communist Party of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China(中国共产党) ________. It’s her 100th birthday this year.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found 			B. founded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is founded 		D. was founded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65955" y="47390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302750" y="155511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5090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专题九 动词的语态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1325" y="1312545"/>
            <a:ext cx="114363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(2021•保定竞秀区一模) Mobile Payment ________ in our life widely.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It makes our life more convenient.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used　 		B. was used　　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is used　　		D. has used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(2021•唐山路南区二模) Think carefully before deciding who ________.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invites　 		B. will be invited 　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is invited　 		D. will invite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593705" y="4069715"/>
            <a:ext cx="641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00010" y="149923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348"/>
  <p:tag name="TABLE_ENDDRAG_RECT" val="60*173*841*3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902*408"/>
  <p:tag name="TABLE_ENDDRAG_RECT" val="23*106*902*4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902*408"/>
  <p:tag name="TABLE_ENDDRAG_RECT" val="23*106*902*4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5*107"/>
  <p:tag name="TABLE_ENDDRAG_RECT" val="55*365*855*10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5*107"/>
  <p:tag name="TABLE_ENDDRAG_RECT" val="55*365*855*10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5*107"/>
  <p:tag name="TABLE_ENDDRAG_RECT" val="55*365*855*10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2575</Words>
  <Application>WPS 演示</Application>
  <PresentationFormat>自定义</PresentationFormat>
  <Paragraphs>507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469</cp:revision>
  <dcterms:created xsi:type="dcterms:W3CDTF">2020-07-19T08:35:00Z</dcterms:created>
  <dcterms:modified xsi:type="dcterms:W3CDTF">2022-02-26T03:08:21Z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