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1"/>
  </p:notesMasterIdLst>
  <p:handoutMasterIdLst>
    <p:handoutMasterId r:id="rId52"/>
  </p:handoutMasterIdLst>
  <p:sldIdLst>
    <p:sldId id="257" r:id="rId2"/>
    <p:sldId id="258" r:id="rId3"/>
    <p:sldId id="259" r:id="rId4"/>
    <p:sldId id="261" r:id="rId5"/>
    <p:sldId id="273" r:id="rId6"/>
    <p:sldId id="765" r:id="rId7"/>
    <p:sldId id="626" r:id="rId8"/>
    <p:sldId id="260" r:id="rId9"/>
    <p:sldId id="265" r:id="rId10"/>
    <p:sldId id="571" r:id="rId11"/>
    <p:sldId id="688" r:id="rId12"/>
    <p:sldId id="635" r:id="rId13"/>
    <p:sldId id="685" r:id="rId14"/>
    <p:sldId id="728" r:id="rId15"/>
    <p:sldId id="640" r:id="rId16"/>
    <p:sldId id="690" r:id="rId17"/>
    <p:sldId id="692" r:id="rId18"/>
    <p:sldId id="691" r:id="rId19"/>
    <p:sldId id="689" r:id="rId20"/>
    <p:sldId id="684" r:id="rId21"/>
    <p:sldId id="683" r:id="rId22"/>
    <p:sldId id="694" r:id="rId23"/>
    <p:sldId id="693" r:id="rId24"/>
    <p:sldId id="697" r:id="rId25"/>
    <p:sldId id="696" r:id="rId26"/>
    <p:sldId id="699" r:id="rId27"/>
    <p:sldId id="698" r:id="rId28"/>
    <p:sldId id="695" r:id="rId29"/>
    <p:sldId id="633" r:id="rId30"/>
    <p:sldId id="400" r:id="rId31"/>
    <p:sldId id="700" r:id="rId32"/>
    <p:sldId id="702" r:id="rId33"/>
    <p:sldId id="705" r:id="rId34"/>
    <p:sldId id="704" r:id="rId35"/>
    <p:sldId id="703" r:id="rId36"/>
    <p:sldId id="701" r:id="rId37"/>
    <p:sldId id="657" r:id="rId38"/>
    <p:sldId id="708" r:id="rId39"/>
    <p:sldId id="650" r:id="rId40"/>
    <p:sldId id="709" r:id="rId41"/>
    <p:sldId id="707" r:id="rId42"/>
    <p:sldId id="710" r:id="rId43"/>
    <p:sldId id="706" r:id="rId44"/>
    <p:sldId id="714" r:id="rId45"/>
    <p:sldId id="713" r:id="rId46"/>
    <p:sldId id="712" r:id="rId47"/>
    <p:sldId id="711" r:id="rId48"/>
    <p:sldId id="715" r:id="rId49"/>
    <p:sldId id="717" r:id="rId5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默认节" id="{9f2c4468-e007-4eb4-aa58-fb7746fa64f5}">
          <p14:sldIdLst>
            <p14:sldId id="257"/>
            <p14:sldId id="258"/>
            <p14:sldId id="259"/>
            <p14:sldId id="261"/>
            <p14:sldId id="273"/>
            <p14:sldId id="765"/>
            <p14:sldId id="626"/>
            <p14:sldId id="260"/>
            <p14:sldId id="265"/>
            <p14:sldId id="571"/>
            <p14:sldId id="688"/>
            <p14:sldId id="635"/>
            <p14:sldId id="685"/>
            <p14:sldId id="728"/>
            <p14:sldId id="640"/>
            <p14:sldId id="690"/>
            <p14:sldId id="692"/>
            <p14:sldId id="691"/>
            <p14:sldId id="689"/>
            <p14:sldId id="684"/>
            <p14:sldId id="683"/>
            <p14:sldId id="694"/>
            <p14:sldId id="693"/>
            <p14:sldId id="697"/>
            <p14:sldId id="696"/>
            <p14:sldId id="699"/>
            <p14:sldId id="698"/>
            <p14:sldId id="695"/>
            <p14:sldId id="633"/>
            <p14:sldId id="400"/>
            <p14:sldId id="700"/>
            <p14:sldId id="702"/>
            <p14:sldId id="705"/>
            <p14:sldId id="704"/>
            <p14:sldId id="703"/>
            <p14:sldId id="701"/>
            <p14:sldId id="657"/>
            <p14:sldId id="708"/>
            <p14:sldId id="650"/>
            <p14:sldId id="709"/>
            <p14:sldId id="707"/>
            <p14:sldId id="710"/>
            <p14:sldId id="706"/>
            <p14:sldId id="714"/>
            <p14:sldId id="713"/>
            <p14:sldId id="712"/>
            <p14:sldId id="711"/>
            <p14:sldId id="715"/>
            <p14:sldId id="717"/>
            <p14:sldId id="264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DA251C"/>
    <a:srgbClr val="F5F5F5"/>
    <a:srgbClr val="4472C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 showGuides="1">
      <p:cViewPr varScale="1">
        <p:scale>
          <a:sx n="64" d="100"/>
          <a:sy n="64" d="100"/>
        </p:scale>
        <p:origin x="-724" y="-64"/>
      </p:cViewPr>
      <p:guideLst>
        <p:guide orient="horz" pos="2255"/>
        <p:guide pos="387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5BB56C-4931-4118-B3F5-299378C19C45}" type="datetimeFigureOut">
              <a:rPr lang="zh-CN" altLang="en-US" smtClean="0"/>
              <a:pPr/>
              <a:t>2021/9/22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496906-7F17-49DB-A88E-BC92012453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FBB724-59E0-414B-B5B4-090993CEF57D}" type="datetimeFigureOut">
              <a:rPr lang="zh-CN" altLang="en-US" smtClean="0"/>
              <a:pPr/>
              <a:t>2021/9/22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530" y="1143000"/>
            <a:ext cx="54869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0E95EE-6685-4757-B717-501E08EF73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bg>
      <p:bgPr>
        <a:solidFill>
          <a:srgbClr val="DA25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5431187" y="263457"/>
            <a:ext cx="1330828" cy="2898940"/>
            <a:chOff x="5320236" y="0"/>
            <a:chExt cx="1566554" cy="3412757"/>
          </a:xfrm>
        </p:grpSpPr>
        <p:sp>
          <p:nvSpPr>
            <p:cNvPr id="5" name="任意多边形 3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4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 userDrawn="1"/>
        </p:nvSpPr>
        <p:spPr>
          <a:xfrm>
            <a:off x="4290660" y="5331023"/>
            <a:ext cx="3611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2022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版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《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高考帮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》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配套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课件</a:t>
            </a: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3713220" y="3595403"/>
            <a:ext cx="4765100" cy="1454328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9" name="任意多边形 7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8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9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 userDrawn="1"/>
        </p:nvSpPr>
        <p:spPr>
          <a:xfrm>
            <a:off x="6026492" y="-4852"/>
            <a:ext cx="138559" cy="13208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3201" cy="6858000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 userDrawn="1"/>
        </p:nvSpPr>
        <p:spPr>
          <a:xfrm>
            <a:off x="72007" y="69000"/>
            <a:ext cx="12049186" cy="6720000"/>
          </a:xfrm>
          <a:prstGeom prst="roundRect">
            <a:avLst>
              <a:gd name="adj" fmla="val 13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11295413" y="103788"/>
            <a:ext cx="118901" cy="205737"/>
            <a:chOff x="8465487" y="93561"/>
            <a:chExt cx="85864" cy="154303"/>
          </a:xfrm>
        </p:grpSpPr>
        <p:sp>
          <p:nvSpPr>
            <p:cNvPr id="11" name="任意多边形: 形状 10"/>
            <p:cNvSpPr/>
            <p:nvPr/>
          </p:nvSpPr>
          <p:spPr>
            <a:xfrm flipH="1">
              <a:off x="8465487" y="154304"/>
              <a:ext cx="85864" cy="93560"/>
            </a:xfrm>
            <a:custGeom>
              <a:avLst/>
              <a:gdLst>
                <a:gd name="connsiteX0" fmla="*/ 61853 w 85864"/>
                <a:gd name="connsiteY0" fmla="*/ 0 h 93560"/>
                <a:gd name="connsiteX1" fmla="*/ 24011 w 85864"/>
                <a:gd name="connsiteY1" fmla="*/ 0 h 93560"/>
                <a:gd name="connsiteX2" fmla="*/ 23729 w 85864"/>
                <a:gd name="connsiteY2" fmla="*/ 3111 h 93560"/>
                <a:gd name="connsiteX3" fmla="*/ 15368 w 85864"/>
                <a:gd name="connsiteY3" fmla="*/ 17274 h 93560"/>
                <a:gd name="connsiteX4" fmla="*/ 12624 w 85864"/>
                <a:gd name="connsiteY4" fmla="*/ 20162 h 93560"/>
                <a:gd name="connsiteX5" fmla="*/ 12624 w 85864"/>
                <a:gd name="connsiteY5" fmla="*/ 20230 h 93560"/>
                <a:gd name="connsiteX6" fmla="*/ 12575 w 85864"/>
                <a:gd name="connsiteY6" fmla="*/ 20270 h 93560"/>
                <a:gd name="connsiteX7" fmla="*/ 0 w 85864"/>
                <a:gd name="connsiteY7" fmla="*/ 50628 h 93560"/>
                <a:gd name="connsiteX8" fmla="*/ 42932 w 85864"/>
                <a:gd name="connsiteY8" fmla="*/ 93560 h 93560"/>
                <a:gd name="connsiteX9" fmla="*/ 85864 w 85864"/>
                <a:gd name="connsiteY9" fmla="*/ 50628 h 93560"/>
                <a:gd name="connsiteX10" fmla="*/ 73290 w 85864"/>
                <a:gd name="connsiteY10" fmla="*/ 20270 h 93560"/>
                <a:gd name="connsiteX11" fmla="*/ 73241 w 85864"/>
                <a:gd name="connsiteY11" fmla="*/ 20230 h 93560"/>
                <a:gd name="connsiteX12" fmla="*/ 73241 w 85864"/>
                <a:gd name="connsiteY12" fmla="*/ 20162 h 93560"/>
                <a:gd name="connsiteX13" fmla="*/ 70496 w 85864"/>
                <a:gd name="connsiteY13" fmla="*/ 17274 h 93560"/>
                <a:gd name="connsiteX14" fmla="*/ 62136 w 85864"/>
                <a:gd name="connsiteY14" fmla="*/ 3111 h 9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864" h="93560">
                  <a:moveTo>
                    <a:pt x="61853" y="0"/>
                  </a:moveTo>
                  <a:lnTo>
                    <a:pt x="24011" y="0"/>
                  </a:lnTo>
                  <a:lnTo>
                    <a:pt x="23729" y="3111"/>
                  </a:lnTo>
                  <a:cubicBezTo>
                    <a:pt x="21429" y="8686"/>
                    <a:pt x="18499" y="13538"/>
                    <a:pt x="15368" y="17274"/>
                  </a:cubicBezTo>
                  <a:lnTo>
                    <a:pt x="12624" y="20162"/>
                  </a:lnTo>
                  <a:lnTo>
                    <a:pt x="12624" y="20230"/>
                  </a:lnTo>
                  <a:lnTo>
                    <a:pt x="12575" y="20270"/>
                  </a:lnTo>
                  <a:cubicBezTo>
                    <a:pt x="4806" y="28040"/>
                    <a:pt x="0" y="38773"/>
                    <a:pt x="0" y="50628"/>
                  </a:cubicBezTo>
                  <a:cubicBezTo>
                    <a:pt x="0" y="74339"/>
                    <a:pt x="19222" y="93560"/>
                    <a:pt x="42932" y="93560"/>
                  </a:cubicBezTo>
                  <a:cubicBezTo>
                    <a:pt x="66643" y="93560"/>
                    <a:pt x="85864" y="74339"/>
                    <a:pt x="85864" y="50628"/>
                  </a:cubicBezTo>
                  <a:cubicBezTo>
                    <a:pt x="85864" y="38773"/>
                    <a:pt x="81059" y="28040"/>
                    <a:pt x="73290" y="20270"/>
                  </a:cubicBezTo>
                  <a:lnTo>
                    <a:pt x="73241" y="20230"/>
                  </a:lnTo>
                  <a:lnTo>
                    <a:pt x="73241" y="20162"/>
                  </a:lnTo>
                  <a:lnTo>
                    <a:pt x="70496" y="17274"/>
                  </a:lnTo>
                  <a:cubicBezTo>
                    <a:pt x="67366" y="13538"/>
                    <a:pt x="64436" y="8686"/>
                    <a:pt x="62136" y="3111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8486110" y="93561"/>
              <a:ext cx="49867" cy="70269"/>
            </a:xfrm>
            <a:custGeom>
              <a:avLst/>
              <a:gdLst>
                <a:gd name="connsiteX0" fmla="*/ 19901 w 49867"/>
                <a:gd name="connsiteY0" fmla="*/ 0 h 70269"/>
                <a:gd name="connsiteX1" fmla="*/ 29966 w 49867"/>
                <a:gd name="connsiteY1" fmla="*/ 0 h 70269"/>
                <a:gd name="connsiteX2" fmla="*/ 29966 w 49867"/>
                <a:gd name="connsiteY2" fmla="*/ 7176 h 70269"/>
                <a:gd name="connsiteX3" fmla="*/ 34160 w 49867"/>
                <a:gd name="connsiteY3" fmla="*/ 7176 h 70269"/>
                <a:gd name="connsiteX4" fmla="*/ 43157 w 49867"/>
                <a:gd name="connsiteY4" fmla="*/ 14256 h 70269"/>
                <a:gd name="connsiteX5" fmla="*/ 43157 w 49867"/>
                <a:gd name="connsiteY5" fmla="*/ 14958 h 70269"/>
                <a:gd name="connsiteX6" fmla="*/ 43534 w 49867"/>
                <a:gd name="connsiteY6" fmla="*/ 15018 h 70269"/>
                <a:gd name="connsiteX7" fmla="*/ 49867 w 49867"/>
                <a:gd name="connsiteY7" fmla="*/ 22537 h 70269"/>
                <a:gd name="connsiteX8" fmla="*/ 49867 w 49867"/>
                <a:gd name="connsiteY8" fmla="*/ 22927 h 70269"/>
                <a:gd name="connsiteX9" fmla="*/ 49867 w 49867"/>
                <a:gd name="connsiteY9" fmla="*/ 27097 h 70269"/>
                <a:gd name="connsiteX10" fmla="*/ 49867 w 49867"/>
                <a:gd name="connsiteY10" fmla="*/ 70269 h 70269"/>
                <a:gd name="connsiteX11" fmla="*/ 0 w 49867"/>
                <a:gd name="connsiteY11" fmla="*/ 70269 h 70269"/>
                <a:gd name="connsiteX12" fmla="*/ 0 w 49867"/>
                <a:gd name="connsiteY12" fmla="*/ 27097 h 70269"/>
                <a:gd name="connsiteX13" fmla="*/ 0 w 49867"/>
                <a:gd name="connsiteY13" fmla="*/ 22927 h 70269"/>
                <a:gd name="connsiteX14" fmla="*/ 0 w 49867"/>
                <a:gd name="connsiteY14" fmla="*/ 22537 h 70269"/>
                <a:gd name="connsiteX15" fmla="*/ 6333 w 49867"/>
                <a:gd name="connsiteY15" fmla="*/ 15018 h 70269"/>
                <a:gd name="connsiteX16" fmla="*/ 6710 w 49867"/>
                <a:gd name="connsiteY16" fmla="*/ 14958 h 70269"/>
                <a:gd name="connsiteX17" fmla="*/ 6710 w 49867"/>
                <a:gd name="connsiteY17" fmla="*/ 14256 h 70269"/>
                <a:gd name="connsiteX18" fmla="*/ 15707 w 49867"/>
                <a:gd name="connsiteY18" fmla="*/ 7176 h 70269"/>
                <a:gd name="connsiteX19" fmla="*/ 19901 w 49867"/>
                <a:gd name="connsiteY19" fmla="*/ 7176 h 70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867" h="70269">
                  <a:moveTo>
                    <a:pt x="19901" y="0"/>
                  </a:moveTo>
                  <a:lnTo>
                    <a:pt x="29966" y="0"/>
                  </a:lnTo>
                  <a:lnTo>
                    <a:pt x="29966" y="7176"/>
                  </a:lnTo>
                  <a:lnTo>
                    <a:pt x="34160" y="7176"/>
                  </a:lnTo>
                  <a:cubicBezTo>
                    <a:pt x="39129" y="7176"/>
                    <a:pt x="43157" y="10346"/>
                    <a:pt x="43157" y="14256"/>
                  </a:cubicBezTo>
                  <a:lnTo>
                    <a:pt x="43157" y="14958"/>
                  </a:lnTo>
                  <a:lnTo>
                    <a:pt x="43534" y="15018"/>
                  </a:lnTo>
                  <a:cubicBezTo>
                    <a:pt x="47256" y="16257"/>
                    <a:pt x="49867" y="19157"/>
                    <a:pt x="49867" y="22537"/>
                  </a:cubicBezTo>
                  <a:lnTo>
                    <a:pt x="49867" y="22927"/>
                  </a:lnTo>
                  <a:lnTo>
                    <a:pt x="49867" y="27097"/>
                  </a:lnTo>
                  <a:lnTo>
                    <a:pt x="49867" y="70269"/>
                  </a:lnTo>
                  <a:lnTo>
                    <a:pt x="0" y="70269"/>
                  </a:lnTo>
                  <a:lnTo>
                    <a:pt x="0" y="27097"/>
                  </a:lnTo>
                  <a:lnTo>
                    <a:pt x="0" y="22927"/>
                  </a:lnTo>
                  <a:lnTo>
                    <a:pt x="0" y="22537"/>
                  </a:lnTo>
                  <a:cubicBezTo>
                    <a:pt x="0" y="19157"/>
                    <a:pt x="2612" y="16257"/>
                    <a:pt x="6333" y="15018"/>
                  </a:cubicBezTo>
                  <a:lnTo>
                    <a:pt x="6710" y="14958"/>
                  </a:lnTo>
                  <a:lnTo>
                    <a:pt x="6710" y="14256"/>
                  </a:lnTo>
                  <a:cubicBezTo>
                    <a:pt x="6710" y="10346"/>
                    <a:pt x="10738" y="7176"/>
                    <a:pt x="15707" y="7176"/>
                  </a:cubicBezTo>
                  <a:lnTo>
                    <a:pt x="19901" y="7176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" name="组合 12"/>
          <p:cNvGrpSpPr/>
          <p:nvPr userDrawn="1"/>
        </p:nvGrpSpPr>
        <p:grpSpPr>
          <a:xfrm>
            <a:off x="11493310" y="138508"/>
            <a:ext cx="505871" cy="154395"/>
            <a:chOff x="2452571" y="1771159"/>
            <a:chExt cx="7813430" cy="2384926"/>
          </a:xfrm>
          <a:solidFill>
            <a:srgbClr val="DA251C"/>
          </a:solidFill>
        </p:grpSpPr>
        <p:sp>
          <p:nvSpPr>
            <p:cNvPr id="14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15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16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9468" y="392655"/>
            <a:ext cx="11515730" cy="640175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735">
                <a:latin typeface="+mn-lt"/>
                <a:ea typeface="+mn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confont-10517-5127270"/>
          <p:cNvSpPr/>
          <p:nvPr userDrawn="1"/>
        </p:nvSpPr>
        <p:spPr>
          <a:xfrm>
            <a:off x="9580359" y="1331809"/>
            <a:ext cx="373805" cy="373841"/>
          </a:xfrm>
          <a:custGeom>
            <a:avLst/>
            <a:gdLst>
              <a:gd name="connsiteX0" fmla="*/ 253961 w 507905"/>
              <a:gd name="connsiteY0" fmla="*/ 126976 h 508005"/>
              <a:gd name="connsiteX1" fmla="*/ 348093 w 507905"/>
              <a:gd name="connsiteY1" fmla="*/ 159840 h 508005"/>
              <a:gd name="connsiteX2" fmla="*/ 312192 w 507905"/>
              <a:gd name="connsiteY2" fmla="*/ 195752 h 508005"/>
              <a:gd name="connsiteX3" fmla="*/ 253961 w 507905"/>
              <a:gd name="connsiteY3" fmla="*/ 177796 h 508005"/>
              <a:gd name="connsiteX4" fmla="*/ 177780 w 507905"/>
              <a:gd name="connsiteY4" fmla="*/ 254002 h 508005"/>
              <a:gd name="connsiteX5" fmla="*/ 253961 w 507905"/>
              <a:gd name="connsiteY5" fmla="*/ 330208 h 508005"/>
              <a:gd name="connsiteX6" fmla="*/ 312192 w 507905"/>
              <a:gd name="connsiteY6" fmla="*/ 312204 h 508005"/>
              <a:gd name="connsiteX7" fmla="*/ 348093 w 507905"/>
              <a:gd name="connsiteY7" fmla="*/ 348212 h 508005"/>
              <a:gd name="connsiteX8" fmla="*/ 253961 w 507905"/>
              <a:gd name="connsiteY8" fmla="*/ 381028 h 508005"/>
              <a:gd name="connsiteX9" fmla="*/ 126976 w 507905"/>
              <a:gd name="connsiteY9" fmla="*/ 254002 h 508005"/>
              <a:gd name="connsiteX10" fmla="*/ 253961 w 507905"/>
              <a:gd name="connsiteY10" fmla="*/ 126976 h 508005"/>
              <a:gd name="connsiteX11" fmla="*/ 253952 w 507905"/>
              <a:gd name="connsiteY11" fmla="*/ 50772 h 508005"/>
              <a:gd name="connsiteX12" fmla="*/ 50762 w 507905"/>
              <a:gd name="connsiteY12" fmla="*/ 254002 h 508005"/>
              <a:gd name="connsiteX13" fmla="*/ 253952 w 507905"/>
              <a:gd name="connsiteY13" fmla="*/ 457233 h 508005"/>
              <a:gd name="connsiteX14" fmla="*/ 457143 w 507905"/>
              <a:gd name="connsiteY14" fmla="*/ 254002 h 508005"/>
              <a:gd name="connsiteX15" fmla="*/ 253952 w 507905"/>
              <a:gd name="connsiteY15" fmla="*/ 50772 h 508005"/>
              <a:gd name="connsiteX16" fmla="*/ 253952 w 507905"/>
              <a:gd name="connsiteY16" fmla="*/ 0 h 508005"/>
              <a:gd name="connsiteX17" fmla="*/ 507905 w 507905"/>
              <a:gd name="connsiteY17" fmla="*/ 254002 h 508005"/>
              <a:gd name="connsiteX18" fmla="*/ 253952 w 507905"/>
              <a:gd name="connsiteY18" fmla="*/ 508005 h 508005"/>
              <a:gd name="connsiteX19" fmla="*/ 0 w 507905"/>
              <a:gd name="connsiteY19" fmla="*/ 254002 h 508005"/>
              <a:gd name="connsiteX20" fmla="*/ 253952 w 507905"/>
              <a:gd name="connsiteY20" fmla="*/ 0 h 508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07905" h="508005">
                <a:moveTo>
                  <a:pt x="253961" y="126976"/>
                </a:moveTo>
                <a:cubicBezTo>
                  <a:pt x="276863" y="126976"/>
                  <a:pt x="319525" y="131263"/>
                  <a:pt x="348093" y="159840"/>
                </a:cubicBezTo>
                <a:lnTo>
                  <a:pt x="312192" y="195752"/>
                </a:lnTo>
                <a:cubicBezTo>
                  <a:pt x="300956" y="184512"/>
                  <a:pt x="279196" y="177796"/>
                  <a:pt x="253961" y="177796"/>
                </a:cubicBezTo>
                <a:cubicBezTo>
                  <a:pt x="212680" y="177796"/>
                  <a:pt x="177780" y="212708"/>
                  <a:pt x="177780" y="254002"/>
                </a:cubicBezTo>
                <a:cubicBezTo>
                  <a:pt x="177780" y="295296"/>
                  <a:pt x="212680" y="330208"/>
                  <a:pt x="253961" y="330208"/>
                </a:cubicBezTo>
                <a:cubicBezTo>
                  <a:pt x="279149" y="330208"/>
                  <a:pt x="300956" y="323492"/>
                  <a:pt x="312192" y="312204"/>
                </a:cubicBezTo>
                <a:lnTo>
                  <a:pt x="348093" y="348212"/>
                </a:lnTo>
                <a:cubicBezTo>
                  <a:pt x="319525" y="376741"/>
                  <a:pt x="276863" y="381028"/>
                  <a:pt x="253961" y="381028"/>
                </a:cubicBezTo>
                <a:cubicBezTo>
                  <a:pt x="183969" y="381028"/>
                  <a:pt x="126976" y="324016"/>
                  <a:pt x="126976" y="254002"/>
                </a:cubicBezTo>
                <a:cubicBezTo>
                  <a:pt x="126976" y="183988"/>
                  <a:pt x="183969" y="126976"/>
                  <a:pt x="253961" y="126976"/>
                </a:cubicBezTo>
                <a:close/>
                <a:moveTo>
                  <a:pt x="253952" y="50772"/>
                </a:moveTo>
                <a:cubicBezTo>
                  <a:pt x="143810" y="50772"/>
                  <a:pt x="50762" y="143838"/>
                  <a:pt x="50762" y="254002"/>
                </a:cubicBezTo>
                <a:cubicBezTo>
                  <a:pt x="50762" y="364167"/>
                  <a:pt x="143810" y="457233"/>
                  <a:pt x="253952" y="457233"/>
                </a:cubicBezTo>
                <a:cubicBezTo>
                  <a:pt x="364095" y="457233"/>
                  <a:pt x="457143" y="364167"/>
                  <a:pt x="457143" y="254002"/>
                </a:cubicBezTo>
                <a:cubicBezTo>
                  <a:pt x="457143" y="143838"/>
                  <a:pt x="364095" y="50772"/>
                  <a:pt x="253952" y="50772"/>
                </a:cubicBezTo>
                <a:close/>
                <a:moveTo>
                  <a:pt x="253952" y="0"/>
                </a:moveTo>
                <a:cubicBezTo>
                  <a:pt x="391619" y="0"/>
                  <a:pt x="507905" y="116309"/>
                  <a:pt x="507905" y="254002"/>
                </a:cubicBezTo>
                <a:cubicBezTo>
                  <a:pt x="507905" y="391696"/>
                  <a:pt x="391619" y="508005"/>
                  <a:pt x="253952" y="508005"/>
                </a:cubicBezTo>
                <a:cubicBezTo>
                  <a:pt x="116286" y="508005"/>
                  <a:pt x="0" y="391696"/>
                  <a:pt x="0" y="254002"/>
                </a:cubicBezTo>
                <a:cubicBezTo>
                  <a:pt x="0" y="116309"/>
                  <a:pt x="116286" y="0"/>
                  <a:pt x="253952" y="0"/>
                </a:cubicBezTo>
                <a:close/>
              </a:path>
            </a:pathLst>
          </a:cu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75210" y="663056"/>
            <a:ext cx="1658035" cy="460772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689181" y="1123828"/>
            <a:ext cx="10920866" cy="3461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>
                <a:solidFill>
                  <a:srgbClr val="DA251C"/>
                </a:solidFill>
              </a:rPr>
              <a:t>《</a:t>
            </a:r>
            <a:r>
              <a:rPr lang="zh-CN" altLang="en-US" sz="2000" b="1" dirty="0">
                <a:solidFill>
                  <a:srgbClr val="DA251C"/>
                </a:solidFill>
              </a:rPr>
              <a:t>高考帮</a:t>
            </a:r>
            <a:r>
              <a:rPr lang="en-US" altLang="zh-CN" sz="2000" b="1" dirty="0">
                <a:solidFill>
                  <a:srgbClr val="DA251C"/>
                </a:solidFill>
              </a:rPr>
              <a:t>》</a:t>
            </a:r>
            <a:r>
              <a:rPr lang="zh-CN" altLang="en-US" sz="2000" b="1" dirty="0">
                <a:solidFill>
                  <a:srgbClr val="DA251C"/>
                </a:solidFill>
              </a:rPr>
              <a:t>系列图书配套</a:t>
            </a:r>
            <a:r>
              <a:rPr lang="en-US" altLang="zh-CN" sz="2000" b="1" dirty="0">
                <a:solidFill>
                  <a:srgbClr val="DA251C"/>
                </a:solidFill>
              </a:rPr>
              <a:t>PPT</a:t>
            </a:r>
            <a:r>
              <a:rPr lang="zh-CN" altLang="en-US" sz="2000" b="1" dirty="0">
                <a:solidFill>
                  <a:srgbClr val="DA251C"/>
                </a:solidFill>
              </a:rPr>
              <a:t>课件版权声明 </a:t>
            </a:r>
            <a:endParaRPr lang="en-US" altLang="zh-CN" sz="2000" b="1" dirty="0">
              <a:solidFill>
                <a:srgbClr val="DA251C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</a:rPr>
              <a:t>本系列课件为河南天星教育传媒股份有限公司旗下</a:t>
            </a:r>
            <a:r>
              <a:rPr lang="en-US" altLang="zh-CN" sz="1400" dirty="0">
                <a:solidFill>
                  <a:prstClr val="black"/>
                </a:solidFill>
              </a:rPr>
              <a:t>《</a:t>
            </a:r>
            <a:r>
              <a:rPr lang="zh-CN" altLang="en-US" sz="1400" dirty="0">
                <a:solidFill>
                  <a:prstClr val="black"/>
                </a:solidFill>
              </a:rPr>
              <a:t>高考帮</a:t>
            </a:r>
            <a:r>
              <a:rPr lang="en-US" altLang="zh-CN" sz="1400" dirty="0">
                <a:solidFill>
                  <a:prstClr val="black"/>
                </a:solidFill>
              </a:rPr>
              <a:t>》</a:t>
            </a:r>
            <a:r>
              <a:rPr lang="zh-CN" altLang="en-US" sz="1400" dirty="0">
                <a:solidFill>
                  <a:prstClr val="black"/>
                </a:solidFill>
              </a:rPr>
              <a:t>品牌图书配属</a:t>
            </a:r>
            <a:r>
              <a:rPr lang="en-US" altLang="zh-CN" sz="1400" dirty="0">
                <a:solidFill>
                  <a:prstClr val="black"/>
                </a:solidFill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</a:rPr>
              <a:t>课件，由天星教育开发，并拥有所有版权。本系列仅用于个人学习欣赏、教学研究，及其他非商业性或非盈利性用途。使用者须遵守著作权法及其他相关法律规定，不得侵犯本集团及相关权利人的合法权利。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</a:rPr>
              <a:t>    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</a:rPr>
              <a:t>将本课件任何内容用于其他用途时，应获得授权，如未经授权用于商业或盈利用途，一经发现，我司将追究侵权者的法律责任。</a:t>
            </a:r>
            <a:endParaRPr lang="en-US" altLang="zh-CN" sz="14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prstClr val="black"/>
              </a:solidFill>
            </a:endParaRPr>
          </a:p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</a:rPr>
              <a:t>河南天星教育传媒股份有限公司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2021/9/22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矩形: 圆角 8"/>
          <p:cNvSpPr/>
          <p:nvPr userDrawn="1"/>
        </p:nvSpPr>
        <p:spPr>
          <a:xfrm>
            <a:off x="71372" y="69000"/>
            <a:ext cx="12049186" cy="6720000"/>
          </a:xfrm>
          <a:prstGeom prst="roundRect">
            <a:avLst>
              <a:gd name="adj" fmla="val 13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 userDrawn="1"/>
        </p:nvSpPr>
        <p:spPr>
          <a:xfrm>
            <a:off x="0" y="2234988"/>
            <a:ext cx="12193201" cy="2387600"/>
          </a:xfrm>
          <a:prstGeom prst="roundRect">
            <a:avLst>
              <a:gd name="adj" fmla="val 50000"/>
            </a:avLst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49555" y="2182495"/>
            <a:ext cx="11943715" cy="830580"/>
          </a:xfrm>
          <a:prstGeom prst="rect">
            <a:avLst/>
          </a:prstGeom>
        </p:spPr>
        <p:txBody>
          <a:bodyPr wrap="square" anchor="b">
            <a:spAutoFit/>
          </a:bodyPr>
          <a:lstStyle>
            <a:lvl1pPr algn="ctr">
              <a:defRPr sz="5335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87965" y="3602567"/>
            <a:ext cx="11380321" cy="6401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3735"/>
            </a:lvl1pPr>
            <a:lvl2pPr marL="609600" indent="0" algn="ctr">
              <a:buNone/>
              <a:defRPr sz="2665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35"/>
            </a:lvl4pPr>
            <a:lvl5pPr marL="2438400" indent="0" algn="ctr">
              <a:buNone/>
              <a:defRPr sz="2135"/>
            </a:lvl5pPr>
            <a:lvl6pPr marL="3048000" indent="0" algn="ctr">
              <a:buNone/>
              <a:defRPr sz="2135"/>
            </a:lvl6pPr>
            <a:lvl7pPr marL="3657600" indent="0" algn="ctr">
              <a:buNone/>
              <a:defRPr sz="2135"/>
            </a:lvl7pPr>
            <a:lvl8pPr marL="4267200" indent="0" algn="ctr">
              <a:buNone/>
              <a:defRPr sz="2135"/>
            </a:lvl8pPr>
            <a:lvl9pPr marL="4876800" indent="0" algn="ctr">
              <a:buNone/>
              <a:defRPr sz="2135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83" y="1520731"/>
            <a:ext cx="5991974" cy="697627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sz="3735"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标题 1"/>
          <p:cNvSpPr txBox="1"/>
          <p:nvPr userDrawn="1"/>
        </p:nvSpPr>
        <p:spPr>
          <a:xfrm>
            <a:off x="4162775" y="143693"/>
            <a:ext cx="3867651" cy="869335"/>
          </a:xfrm>
          <a:prstGeom prst="roundRect">
            <a:avLst>
              <a:gd name="adj" fmla="val 50000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/>
              <a:t>目   录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83" y="1520731"/>
            <a:ext cx="5991974" cy="697627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sz="3735"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标题 1"/>
          <p:cNvSpPr txBox="1"/>
          <p:nvPr userDrawn="1"/>
        </p:nvSpPr>
        <p:spPr>
          <a:xfrm>
            <a:off x="4162775" y="143693"/>
            <a:ext cx="3867651" cy="870181"/>
          </a:xfrm>
          <a:prstGeom prst="roundRect">
            <a:avLst>
              <a:gd name="adj" fmla="val 50000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/>
              <a:t>考情解读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pPr/>
              <a:t>2021/9/22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83" y="1520731"/>
            <a:ext cx="5991974" cy="697627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sz="3735"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标题 1"/>
          <p:cNvSpPr txBox="1"/>
          <p:nvPr userDrawn="1"/>
        </p:nvSpPr>
        <p:spPr>
          <a:xfrm>
            <a:off x="4162775" y="143693"/>
            <a:ext cx="3867651" cy="870181"/>
          </a:xfrm>
          <a:prstGeom prst="roundRect">
            <a:avLst>
              <a:gd name="adj" fmla="val 50000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/>
              <a:t>知识体系构建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83534" y="2595360"/>
            <a:ext cx="5445491" cy="1157240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marL="0" indent="0">
              <a:buNone/>
              <a:defRPr sz="3735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7" name="矩形: 圆角 6"/>
          <p:cNvSpPr/>
          <p:nvPr userDrawn="1"/>
        </p:nvSpPr>
        <p:spPr>
          <a:xfrm>
            <a:off x="-360045" y="1979295"/>
            <a:ext cx="5666105" cy="2387600"/>
          </a:xfrm>
          <a:prstGeom prst="roundRect">
            <a:avLst>
              <a:gd name="adj" fmla="val 50000"/>
            </a:avLst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3476" y="2817283"/>
            <a:ext cx="5390411" cy="712047"/>
          </a:xfrm>
          <a:prstGeom prst="rect">
            <a:avLst/>
          </a:prstGeom>
          <a:ln>
            <a:noFill/>
          </a:ln>
        </p:spPr>
        <p:txBody>
          <a:bodyPr wrap="square" anchor="b">
            <a:spAutoFit/>
          </a:bodyPr>
          <a:lstStyle>
            <a:lvl1pPr>
              <a:defRPr sz="4265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考点帮</a:t>
            </a:r>
            <a:r>
              <a:rPr lang="en-US" altLang="zh-CN" dirty="0"/>
              <a:t>·必备</a:t>
            </a:r>
            <a:r>
              <a:rPr lang="zh-CN" altLang="en-US" dirty="0"/>
              <a:t>知识通关</a:t>
            </a: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1295413" y="103788"/>
            <a:ext cx="118901" cy="205737"/>
            <a:chOff x="8465487" y="93561"/>
            <a:chExt cx="85864" cy="154303"/>
          </a:xfrm>
        </p:grpSpPr>
        <p:sp>
          <p:nvSpPr>
            <p:cNvPr id="9" name="任意多边形: 形状 8"/>
            <p:cNvSpPr/>
            <p:nvPr/>
          </p:nvSpPr>
          <p:spPr>
            <a:xfrm flipH="1">
              <a:off x="8465487" y="154304"/>
              <a:ext cx="85864" cy="93560"/>
            </a:xfrm>
            <a:custGeom>
              <a:avLst/>
              <a:gdLst>
                <a:gd name="connsiteX0" fmla="*/ 61853 w 85864"/>
                <a:gd name="connsiteY0" fmla="*/ 0 h 93560"/>
                <a:gd name="connsiteX1" fmla="*/ 24011 w 85864"/>
                <a:gd name="connsiteY1" fmla="*/ 0 h 93560"/>
                <a:gd name="connsiteX2" fmla="*/ 23729 w 85864"/>
                <a:gd name="connsiteY2" fmla="*/ 3111 h 93560"/>
                <a:gd name="connsiteX3" fmla="*/ 15368 w 85864"/>
                <a:gd name="connsiteY3" fmla="*/ 17274 h 93560"/>
                <a:gd name="connsiteX4" fmla="*/ 12624 w 85864"/>
                <a:gd name="connsiteY4" fmla="*/ 20162 h 93560"/>
                <a:gd name="connsiteX5" fmla="*/ 12624 w 85864"/>
                <a:gd name="connsiteY5" fmla="*/ 20230 h 93560"/>
                <a:gd name="connsiteX6" fmla="*/ 12575 w 85864"/>
                <a:gd name="connsiteY6" fmla="*/ 20270 h 93560"/>
                <a:gd name="connsiteX7" fmla="*/ 0 w 85864"/>
                <a:gd name="connsiteY7" fmla="*/ 50628 h 93560"/>
                <a:gd name="connsiteX8" fmla="*/ 42932 w 85864"/>
                <a:gd name="connsiteY8" fmla="*/ 93560 h 93560"/>
                <a:gd name="connsiteX9" fmla="*/ 85864 w 85864"/>
                <a:gd name="connsiteY9" fmla="*/ 50628 h 93560"/>
                <a:gd name="connsiteX10" fmla="*/ 73290 w 85864"/>
                <a:gd name="connsiteY10" fmla="*/ 20270 h 93560"/>
                <a:gd name="connsiteX11" fmla="*/ 73241 w 85864"/>
                <a:gd name="connsiteY11" fmla="*/ 20230 h 93560"/>
                <a:gd name="connsiteX12" fmla="*/ 73241 w 85864"/>
                <a:gd name="connsiteY12" fmla="*/ 20162 h 93560"/>
                <a:gd name="connsiteX13" fmla="*/ 70496 w 85864"/>
                <a:gd name="connsiteY13" fmla="*/ 17274 h 93560"/>
                <a:gd name="connsiteX14" fmla="*/ 62136 w 85864"/>
                <a:gd name="connsiteY14" fmla="*/ 3111 h 9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864" h="93560">
                  <a:moveTo>
                    <a:pt x="61853" y="0"/>
                  </a:moveTo>
                  <a:lnTo>
                    <a:pt x="24011" y="0"/>
                  </a:lnTo>
                  <a:lnTo>
                    <a:pt x="23729" y="3111"/>
                  </a:lnTo>
                  <a:cubicBezTo>
                    <a:pt x="21429" y="8686"/>
                    <a:pt x="18499" y="13538"/>
                    <a:pt x="15368" y="17274"/>
                  </a:cubicBezTo>
                  <a:lnTo>
                    <a:pt x="12624" y="20162"/>
                  </a:lnTo>
                  <a:lnTo>
                    <a:pt x="12624" y="20230"/>
                  </a:lnTo>
                  <a:lnTo>
                    <a:pt x="12575" y="20270"/>
                  </a:lnTo>
                  <a:cubicBezTo>
                    <a:pt x="4806" y="28040"/>
                    <a:pt x="0" y="38773"/>
                    <a:pt x="0" y="50628"/>
                  </a:cubicBezTo>
                  <a:cubicBezTo>
                    <a:pt x="0" y="74339"/>
                    <a:pt x="19222" y="93560"/>
                    <a:pt x="42932" y="93560"/>
                  </a:cubicBezTo>
                  <a:cubicBezTo>
                    <a:pt x="66643" y="93560"/>
                    <a:pt x="85864" y="74339"/>
                    <a:pt x="85864" y="50628"/>
                  </a:cubicBezTo>
                  <a:cubicBezTo>
                    <a:pt x="85864" y="38773"/>
                    <a:pt x="81059" y="28040"/>
                    <a:pt x="73290" y="20270"/>
                  </a:cubicBezTo>
                  <a:lnTo>
                    <a:pt x="73241" y="20230"/>
                  </a:lnTo>
                  <a:lnTo>
                    <a:pt x="73241" y="20162"/>
                  </a:lnTo>
                  <a:lnTo>
                    <a:pt x="70496" y="17274"/>
                  </a:lnTo>
                  <a:cubicBezTo>
                    <a:pt x="67366" y="13538"/>
                    <a:pt x="64436" y="8686"/>
                    <a:pt x="62136" y="3111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: 形状 9"/>
            <p:cNvSpPr/>
            <p:nvPr/>
          </p:nvSpPr>
          <p:spPr>
            <a:xfrm>
              <a:off x="8486110" y="93561"/>
              <a:ext cx="49867" cy="70269"/>
            </a:xfrm>
            <a:custGeom>
              <a:avLst/>
              <a:gdLst>
                <a:gd name="connsiteX0" fmla="*/ 19901 w 49867"/>
                <a:gd name="connsiteY0" fmla="*/ 0 h 70269"/>
                <a:gd name="connsiteX1" fmla="*/ 29966 w 49867"/>
                <a:gd name="connsiteY1" fmla="*/ 0 h 70269"/>
                <a:gd name="connsiteX2" fmla="*/ 29966 w 49867"/>
                <a:gd name="connsiteY2" fmla="*/ 7176 h 70269"/>
                <a:gd name="connsiteX3" fmla="*/ 34160 w 49867"/>
                <a:gd name="connsiteY3" fmla="*/ 7176 h 70269"/>
                <a:gd name="connsiteX4" fmla="*/ 43157 w 49867"/>
                <a:gd name="connsiteY4" fmla="*/ 14256 h 70269"/>
                <a:gd name="connsiteX5" fmla="*/ 43157 w 49867"/>
                <a:gd name="connsiteY5" fmla="*/ 14958 h 70269"/>
                <a:gd name="connsiteX6" fmla="*/ 43534 w 49867"/>
                <a:gd name="connsiteY6" fmla="*/ 15018 h 70269"/>
                <a:gd name="connsiteX7" fmla="*/ 49867 w 49867"/>
                <a:gd name="connsiteY7" fmla="*/ 22537 h 70269"/>
                <a:gd name="connsiteX8" fmla="*/ 49867 w 49867"/>
                <a:gd name="connsiteY8" fmla="*/ 22927 h 70269"/>
                <a:gd name="connsiteX9" fmla="*/ 49867 w 49867"/>
                <a:gd name="connsiteY9" fmla="*/ 27097 h 70269"/>
                <a:gd name="connsiteX10" fmla="*/ 49867 w 49867"/>
                <a:gd name="connsiteY10" fmla="*/ 70269 h 70269"/>
                <a:gd name="connsiteX11" fmla="*/ 0 w 49867"/>
                <a:gd name="connsiteY11" fmla="*/ 70269 h 70269"/>
                <a:gd name="connsiteX12" fmla="*/ 0 w 49867"/>
                <a:gd name="connsiteY12" fmla="*/ 27097 h 70269"/>
                <a:gd name="connsiteX13" fmla="*/ 0 w 49867"/>
                <a:gd name="connsiteY13" fmla="*/ 22927 h 70269"/>
                <a:gd name="connsiteX14" fmla="*/ 0 w 49867"/>
                <a:gd name="connsiteY14" fmla="*/ 22537 h 70269"/>
                <a:gd name="connsiteX15" fmla="*/ 6333 w 49867"/>
                <a:gd name="connsiteY15" fmla="*/ 15018 h 70269"/>
                <a:gd name="connsiteX16" fmla="*/ 6710 w 49867"/>
                <a:gd name="connsiteY16" fmla="*/ 14958 h 70269"/>
                <a:gd name="connsiteX17" fmla="*/ 6710 w 49867"/>
                <a:gd name="connsiteY17" fmla="*/ 14256 h 70269"/>
                <a:gd name="connsiteX18" fmla="*/ 15707 w 49867"/>
                <a:gd name="connsiteY18" fmla="*/ 7176 h 70269"/>
                <a:gd name="connsiteX19" fmla="*/ 19901 w 49867"/>
                <a:gd name="connsiteY19" fmla="*/ 7176 h 70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867" h="70269">
                  <a:moveTo>
                    <a:pt x="19901" y="0"/>
                  </a:moveTo>
                  <a:lnTo>
                    <a:pt x="29966" y="0"/>
                  </a:lnTo>
                  <a:lnTo>
                    <a:pt x="29966" y="7176"/>
                  </a:lnTo>
                  <a:lnTo>
                    <a:pt x="34160" y="7176"/>
                  </a:lnTo>
                  <a:cubicBezTo>
                    <a:pt x="39129" y="7176"/>
                    <a:pt x="43157" y="10346"/>
                    <a:pt x="43157" y="14256"/>
                  </a:cubicBezTo>
                  <a:lnTo>
                    <a:pt x="43157" y="14958"/>
                  </a:lnTo>
                  <a:lnTo>
                    <a:pt x="43534" y="15018"/>
                  </a:lnTo>
                  <a:cubicBezTo>
                    <a:pt x="47256" y="16257"/>
                    <a:pt x="49867" y="19157"/>
                    <a:pt x="49867" y="22537"/>
                  </a:cubicBezTo>
                  <a:lnTo>
                    <a:pt x="49867" y="22927"/>
                  </a:lnTo>
                  <a:lnTo>
                    <a:pt x="49867" y="27097"/>
                  </a:lnTo>
                  <a:lnTo>
                    <a:pt x="49867" y="70269"/>
                  </a:lnTo>
                  <a:lnTo>
                    <a:pt x="0" y="70269"/>
                  </a:lnTo>
                  <a:lnTo>
                    <a:pt x="0" y="27097"/>
                  </a:lnTo>
                  <a:lnTo>
                    <a:pt x="0" y="22927"/>
                  </a:lnTo>
                  <a:lnTo>
                    <a:pt x="0" y="22537"/>
                  </a:lnTo>
                  <a:cubicBezTo>
                    <a:pt x="0" y="19157"/>
                    <a:pt x="2612" y="16257"/>
                    <a:pt x="6333" y="15018"/>
                  </a:cubicBezTo>
                  <a:lnTo>
                    <a:pt x="6710" y="14958"/>
                  </a:lnTo>
                  <a:lnTo>
                    <a:pt x="6710" y="14256"/>
                  </a:lnTo>
                  <a:cubicBezTo>
                    <a:pt x="6710" y="10346"/>
                    <a:pt x="10738" y="7176"/>
                    <a:pt x="15707" y="7176"/>
                  </a:cubicBezTo>
                  <a:lnTo>
                    <a:pt x="19901" y="7176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 userDrawn="1"/>
        </p:nvGrpSpPr>
        <p:grpSpPr>
          <a:xfrm>
            <a:off x="11493310" y="138508"/>
            <a:ext cx="505871" cy="154395"/>
            <a:chOff x="2452571" y="1771159"/>
            <a:chExt cx="7813430" cy="2384926"/>
          </a:xfrm>
          <a:solidFill>
            <a:srgbClr val="DA251C"/>
          </a:solidFill>
        </p:grpSpPr>
        <p:sp>
          <p:nvSpPr>
            <p:cNvPr id="12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13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14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2193201" cy="6858000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 userDrawn="1"/>
        </p:nvSpPr>
        <p:spPr>
          <a:xfrm>
            <a:off x="72642" y="69000"/>
            <a:ext cx="12049186" cy="6720000"/>
          </a:xfrm>
          <a:prstGeom prst="roundRect">
            <a:avLst>
              <a:gd name="adj" fmla="val 13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0" y="184785"/>
            <a:ext cx="5318125" cy="723091"/>
          </a:xfrm>
          <a:prstGeom prst="roundRect">
            <a:avLst>
              <a:gd name="adj" fmla="val 31077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lnSpc>
                <a:spcPct val="100000"/>
              </a:lnSpc>
              <a:defRPr sz="3735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输入标题</a:t>
            </a:r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11295413" y="103788"/>
            <a:ext cx="118901" cy="205737"/>
            <a:chOff x="8465487" y="93561"/>
            <a:chExt cx="85864" cy="154303"/>
          </a:xfrm>
        </p:grpSpPr>
        <p:sp>
          <p:nvSpPr>
            <p:cNvPr id="17" name="任意多边形: 形状 16"/>
            <p:cNvSpPr/>
            <p:nvPr/>
          </p:nvSpPr>
          <p:spPr>
            <a:xfrm flipH="1">
              <a:off x="8465487" y="154304"/>
              <a:ext cx="85864" cy="93560"/>
            </a:xfrm>
            <a:custGeom>
              <a:avLst/>
              <a:gdLst>
                <a:gd name="connsiteX0" fmla="*/ 61853 w 85864"/>
                <a:gd name="connsiteY0" fmla="*/ 0 h 93560"/>
                <a:gd name="connsiteX1" fmla="*/ 24011 w 85864"/>
                <a:gd name="connsiteY1" fmla="*/ 0 h 93560"/>
                <a:gd name="connsiteX2" fmla="*/ 23729 w 85864"/>
                <a:gd name="connsiteY2" fmla="*/ 3111 h 93560"/>
                <a:gd name="connsiteX3" fmla="*/ 15368 w 85864"/>
                <a:gd name="connsiteY3" fmla="*/ 17274 h 93560"/>
                <a:gd name="connsiteX4" fmla="*/ 12624 w 85864"/>
                <a:gd name="connsiteY4" fmla="*/ 20162 h 93560"/>
                <a:gd name="connsiteX5" fmla="*/ 12624 w 85864"/>
                <a:gd name="connsiteY5" fmla="*/ 20230 h 93560"/>
                <a:gd name="connsiteX6" fmla="*/ 12575 w 85864"/>
                <a:gd name="connsiteY6" fmla="*/ 20270 h 93560"/>
                <a:gd name="connsiteX7" fmla="*/ 0 w 85864"/>
                <a:gd name="connsiteY7" fmla="*/ 50628 h 93560"/>
                <a:gd name="connsiteX8" fmla="*/ 42932 w 85864"/>
                <a:gd name="connsiteY8" fmla="*/ 93560 h 93560"/>
                <a:gd name="connsiteX9" fmla="*/ 85864 w 85864"/>
                <a:gd name="connsiteY9" fmla="*/ 50628 h 93560"/>
                <a:gd name="connsiteX10" fmla="*/ 73290 w 85864"/>
                <a:gd name="connsiteY10" fmla="*/ 20270 h 93560"/>
                <a:gd name="connsiteX11" fmla="*/ 73241 w 85864"/>
                <a:gd name="connsiteY11" fmla="*/ 20230 h 93560"/>
                <a:gd name="connsiteX12" fmla="*/ 73241 w 85864"/>
                <a:gd name="connsiteY12" fmla="*/ 20162 h 93560"/>
                <a:gd name="connsiteX13" fmla="*/ 70496 w 85864"/>
                <a:gd name="connsiteY13" fmla="*/ 17274 h 93560"/>
                <a:gd name="connsiteX14" fmla="*/ 62136 w 85864"/>
                <a:gd name="connsiteY14" fmla="*/ 3111 h 9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864" h="93560">
                  <a:moveTo>
                    <a:pt x="61853" y="0"/>
                  </a:moveTo>
                  <a:lnTo>
                    <a:pt x="24011" y="0"/>
                  </a:lnTo>
                  <a:lnTo>
                    <a:pt x="23729" y="3111"/>
                  </a:lnTo>
                  <a:cubicBezTo>
                    <a:pt x="21429" y="8686"/>
                    <a:pt x="18499" y="13538"/>
                    <a:pt x="15368" y="17274"/>
                  </a:cubicBezTo>
                  <a:lnTo>
                    <a:pt x="12624" y="20162"/>
                  </a:lnTo>
                  <a:lnTo>
                    <a:pt x="12624" y="20230"/>
                  </a:lnTo>
                  <a:lnTo>
                    <a:pt x="12575" y="20270"/>
                  </a:lnTo>
                  <a:cubicBezTo>
                    <a:pt x="4806" y="28040"/>
                    <a:pt x="0" y="38773"/>
                    <a:pt x="0" y="50628"/>
                  </a:cubicBezTo>
                  <a:cubicBezTo>
                    <a:pt x="0" y="74339"/>
                    <a:pt x="19222" y="93560"/>
                    <a:pt x="42932" y="93560"/>
                  </a:cubicBezTo>
                  <a:cubicBezTo>
                    <a:pt x="66643" y="93560"/>
                    <a:pt x="85864" y="74339"/>
                    <a:pt x="85864" y="50628"/>
                  </a:cubicBezTo>
                  <a:cubicBezTo>
                    <a:pt x="85864" y="38773"/>
                    <a:pt x="81059" y="28040"/>
                    <a:pt x="73290" y="20270"/>
                  </a:cubicBezTo>
                  <a:lnTo>
                    <a:pt x="73241" y="20230"/>
                  </a:lnTo>
                  <a:lnTo>
                    <a:pt x="73241" y="20162"/>
                  </a:lnTo>
                  <a:lnTo>
                    <a:pt x="70496" y="17274"/>
                  </a:lnTo>
                  <a:cubicBezTo>
                    <a:pt x="67366" y="13538"/>
                    <a:pt x="64436" y="8686"/>
                    <a:pt x="62136" y="3111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8486110" y="93561"/>
              <a:ext cx="49867" cy="70269"/>
            </a:xfrm>
            <a:custGeom>
              <a:avLst/>
              <a:gdLst>
                <a:gd name="connsiteX0" fmla="*/ 19901 w 49867"/>
                <a:gd name="connsiteY0" fmla="*/ 0 h 70269"/>
                <a:gd name="connsiteX1" fmla="*/ 29966 w 49867"/>
                <a:gd name="connsiteY1" fmla="*/ 0 h 70269"/>
                <a:gd name="connsiteX2" fmla="*/ 29966 w 49867"/>
                <a:gd name="connsiteY2" fmla="*/ 7176 h 70269"/>
                <a:gd name="connsiteX3" fmla="*/ 34160 w 49867"/>
                <a:gd name="connsiteY3" fmla="*/ 7176 h 70269"/>
                <a:gd name="connsiteX4" fmla="*/ 43157 w 49867"/>
                <a:gd name="connsiteY4" fmla="*/ 14256 h 70269"/>
                <a:gd name="connsiteX5" fmla="*/ 43157 w 49867"/>
                <a:gd name="connsiteY5" fmla="*/ 14958 h 70269"/>
                <a:gd name="connsiteX6" fmla="*/ 43534 w 49867"/>
                <a:gd name="connsiteY6" fmla="*/ 15018 h 70269"/>
                <a:gd name="connsiteX7" fmla="*/ 49867 w 49867"/>
                <a:gd name="connsiteY7" fmla="*/ 22537 h 70269"/>
                <a:gd name="connsiteX8" fmla="*/ 49867 w 49867"/>
                <a:gd name="connsiteY8" fmla="*/ 22927 h 70269"/>
                <a:gd name="connsiteX9" fmla="*/ 49867 w 49867"/>
                <a:gd name="connsiteY9" fmla="*/ 27097 h 70269"/>
                <a:gd name="connsiteX10" fmla="*/ 49867 w 49867"/>
                <a:gd name="connsiteY10" fmla="*/ 70269 h 70269"/>
                <a:gd name="connsiteX11" fmla="*/ 0 w 49867"/>
                <a:gd name="connsiteY11" fmla="*/ 70269 h 70269"/>
                <a:gd name="connsiteX12" fmla="*/ 0 w 49867"/>
                <a:gd name="connsiteY12" fmla="*/ 27097 h 70269"/>
                <a:gd name="connsiteX13" fmla="*/ 0 w 49867"/>
                <a:gd name="connsiteY13" fmla="*/ 22927 h 70269"/>
                <a:gd name="connsiteX14" fmla="*/ 0 w 49867"/>
                <a:gd name="connsiteY14" fmla="*/ 22537 h 70269"/>
                <a:gd name="connsiteX15" fmla="*/ 6333 w 49867"/>
                <a:gd name="connsiteY15" fmla="*/ 15018 h 70269"/>
                <a:gd name="connsiteX16" fmla="*/ 6710 w 49867"/>
                <a:gd name="connsiteY16" fmla="*/ 14958 h 70269"/>
                <a:gd name="connsiteX17" fmla="*/ 6710 w 49867"/>
                <a:gd name="connsiteY17" fmla="*/ 14256 h 70269"/>
                <a:gd name="connsiteX18" fmla="*/ 15707 w 49867"/>
                <a:gd name="connsiteY18" fmla="*/ 7176 h 70269"/>
                <a:gd name="connsiteX19" fmla="*/ 19901 w 49867"/>
                <a:gd name="connsiteY19" fmla="*/ 7176 h 70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867" h="70269">
                  <a:moveTo>
                    <a:pt x="19901" y="0"/>
                  </a:moveTo>
                  <a:lnTo>
                    <a:pt x="29966" y="0"/>
                  </a:lnTo>
                  <a:lnTo>
                    <a:pt x="29966" y="7176"/>
                  </a:lnTo>
                  <a:lnTo>
                    <a:pt x="34160" y="7176"/>
                  </a:lnTo>
                  <a:cubicBezTo>
                    <a:pt x="39129" y="7176"/>
                    <a:pt x="43157" y="10346"/>
                    <a:pt x="43157" y="14256"/>
                  </a:cubicBezTo>
                  <a:lnTo>
                    <a:pt x="43157" y="14958"/>
                  </a:lnTo>
                  <a:lnTo>
                    <a:pt x="43534" y="15018"/>
                  </a:lnTo>
                  <a:cubicBezTo>
                    <a:pt x="47256" y="16257"/>
                    <a:pt x="49867" y="19157"/>
                    <a:pt x="49867" y="22537"/>
                  </a:cubicBezTo>
                  <a:lnTo>
                    <a:pt x="49867" y="22927"/>
                  </a:lnTo>
                  <a:lnTo>
                    <a:pt x="49867" y="27097"/>
                  </a:lnTo>
                  <a:lnTo>
                    <a:pt x="49867" y="70269"/>
                  </a:lnTo>
                  <a:lnTo>
                    <a:pt x="0" y="70269"/>
                  </a:lnTo>
                  <a:lnTo>
                    <a:pt x="0" y="27097"/>
                  </a:lnTo>
                  <a:lnTo>
                    <a:pt x="0" y="22927"/>
                  </a:lnTo>
                  <a:lnTo>
                    <a:pt x="0" y="22537"/>
                  </a:lnTo>
                  <a:cubicBezTo>
                    <a:pt x="0" y="19157"/>
                    <a:pt x="2612" y="16257"/>
                    <a:pt x="6333" y="15018"/>
                  </a:cubicBezTo>
                  <a:lnTo>
                    <a:pt x="6710" y="14958"/>
                  </a:lnTo>
                  <a:lnTo>
                    <a:pt x="6710" y="14256"/>
                  </a:lnTo>
                  <a:cubicBezTo>
                    <a:pt x="6710" y="10346"/>
                    <a:pt x="10738" y="7176"/>
                    <a:pt x="15707" y="7176"/>
                  </a:cubicBezTo>
                  <a:lnTo>
                    <a:pt x="19901" y="7176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9" name="组合 18"/>
          <p:cNvGrpSpPr/>
          <p:nvPr userDrawn="1"/>
        </p:nvGrpSpPr>
        <p:grpSpPr>
          <a:xfrm>
            <a:off x="11493310" y="138508"/>
            <a:ext cx="505871" cy="154395"/>
            <a:chOff x="2452571" y="1771159"/>
            <a:chExt cx="7813430" cy="2384926"/>
          </a:xfrm>
          <a:solidFill>
            <a:srgbClr val="DA251C"/>
          </a:solidFill>
        </p:grpSpPr>
        <p:sp>
          <p:nvSpPr>
            <p:cNvPr id="20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21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22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920" y="303530"/>
            <a:ext cx="11187430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2.设题特点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(1)设空。篇首一般不设空,为考生提供一个完整的背景信息,便于考生开篇明义。有提示词类填空题和无提示词类填空题的比例一般为7∶3;有提示词的填空题可填1—3个单词,无提示词的填空题只能填1个词。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(2)考点设置广泛。语法填空主要考查考生对重点词汇(以实词为主)和基础语法知识的掌握情况。考点涉及动词的时态、语态和主谓一致,非谓语动词,并列连词,三大从句的引导词,名词单复数与词形转换,形容词和副词的构词规律、比较级,介词、冠词和代词的基本用法及固定搭配等。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(3)考查重在基础,突出重点。对介词、冠词等的考查一般涉及1道小题,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920" y="303530"/>
            <a:ext cx="11187430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而对动词(包括非谓语动词)、形容词、副词、名词、连接词的考查相对较多。此外,高考对基础语法的考查并不忌讳连续设题、重复设题。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(4)答案的规律。无提示词类填空题往往填冠词、代词、介词、并列连词、从句的引导词等。有提示词类的题,给出的单词的词形变化是有规律可循的,如:动词通常最终变为不同的时态、语态或非谓语动词,形容词通常最终变为副词、名词或其比较级、最高级,副词通常最终变为其比较级或最高级,名词通常最终变为复数形式或形容词等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285" y="808990"/>
            <a:ext cx="11187430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Cloze 1 　[2020全国Ⅰ]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主题:"嫦娥四号"无人探测器登月成功　词数:177　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难度:★★★ 　建议时间:9分钟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高考真题</a:t>
            </a:r>
            <a:endParaRPr 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China has become the first country to land a spacecraft on the far side of the moon.The unmanned Chang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e-4 probe(探测器) — the name was inspired by an ancient Chinese moon goddess — 　</a:t>
            </a:r>
            <a:r>
              <a:rPr lang="en-US"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61　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(touch) down last week in the South Pole-Aitken basin.Landing on the moon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 far side is </a:t>
            </a:r>
            <a:r>
              <a:rPr lang="en-US"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62　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(extreme) 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3752215" cy="676952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sz="3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析考情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·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题型突破</a:t>
            </a:r>
            <a:endParaRPr lang="zh-CN" altLang="en-US" sz="32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标题 3"/>
          <p:cNvSpPr>
            <a:spLocks noGrp="1"/>
          </p:cNvSpPr>
          <p:nvPr/>
        </p:nvSpPr>
        <p:spPr>
          <a:xfrm>
            <a:off x="0" y="132080"/>
            <a:ext cx="3751580" cy="676954"/>
          </a:xfrm>
          <a:prstGeom prst="roundRect">
            <a:avLst>
              <a:gd name="adj" fmla="val 31077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735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sz="3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链高考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· 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真题探究</a:t>
            </a:r>
            <a:endParaRPr lang="zh-CN" altLang="en-US" sz="32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23850" y="467360"/>
            <a:ext cx="11868785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challenging.Because the moon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 body blocks direct radio communication with a probe, China first had to put a satellite in orbit above the moon in a spot </a:t>
            </a:r>
            <a:r>
              <a:rPr lang="en-US"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63　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it could send signals to the spacecraft and to Earth.The far side of the moon is of particular </a:t>
            </a:r>
            <a:r>
              <a:rPr lang="en-US"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64　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(interesting) to scientists because it has a lot of deep craters(环形山), more so </a:t>
            </a:r>
            <a:r>
              <a:rPr lang="en-US"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65　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the familiar near side. Chinese researchers hope to use the instruments onboard Chang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e-4 </a:t>
            </a:r>
            <a:r>
              <a:rPr lang="en-US"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66　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(find) and study areas of the South Pole-Aitken basin."This really excites scientists,"Carle Pieters, a scientist at Brown University, says,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23850" y="151765"/>
            <a:ext cx="11868785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"because it </a:t>
            </a:r>
            <a:r>
              <a:rPr lang="en-US"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67　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(mean) we have the chance to obtain information about how the moon </a:t>
            </a:r>
            <a:r>
              <a:rPr lang="en-US"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68　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(construct)."Data about the moon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 composition, such as how </a:t>
            </a:r>
            <a:r>
              <a:rPr lang="en-US"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　69　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ice and other treasures it contains, could help China decide whether </a:t>
            </a:r>
            <a:r>
              <a:rPr lang="en-US"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70　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(it) plans for a future lunar(月球的) base are practical. 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命题分析</a:t>
            </a:r>
            <a:endParaRPr lang="en-US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▶素养解读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本文介绍了"嫦娥四号"在月球背面成功着陆的重大事件,展示了中国社会主义建设新成就,彰显民族自豪感,引导考生关注中国科技成果、关注时事,坚定理想信念和爱国主义情怀,增强"四个自信"。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285" y="502285"/>
            <a:ext cx="11187430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庖丁解牛</a:t>
            </a:r>
            <a:endParaRPr lang="en-US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本题的易错点集中在谓语动词和词形转换上。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▶第61题,首先要分析句子结构,空处填谓语动词,根据时间状语可知,填一般过去时。touch down表示"着陆,降落",为不及物动词短语,此处考生容易因词汇掌握不牢固而错用被动语态。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▶第62题,该题要考虑形容词变副词时去-e不去-e的情况,要求考生牢固掌握词尾变化规则。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920" y="151765"/>
            <a:ext cx="11187430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解题思路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61.touched　考查动词时态。句中有时间状语last week, 故用一般过去时。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62.extremely　考查形容词变副词。修饰后面的形容词challenging需用副词extremely。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63.where　考查定语从句。先行词是spot, 后跟定语从句,关系词在从句中作地点状语,故用关系副词where。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64.interest　考查名词。句中含有"be+of+名词"结构(相当于"be+形容词"),be of particular interest=be particularly interesting,故填名词interest。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00050" y="231140"/>
            <a:ext cx="11392535" cy="64928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416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65.than　考查介词。本句中含有more,空格后为比较对象,因此本空应填than。空前的so为副词,替代上文中的"deep craters"。</a:t>
            </a:r>
          </a:p>
          <a:p>
            <a:pPr indent="0" fontAlgn="auto">
              <a:lnSpc>
                <a:spcPts val="416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66.to find　考查非谓语动词。use sth. to do"用……做……",为常用搭配。</a:t>
            </a:r>
          </a:p>
          <a:p>
            <a:pPr indent="0" fontAlgn="auto">
              <a:lnSpc>
                <a:spcPts val="416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67.means　考查时态和主谓一致。根据上下文时态可知,本句也应用一般现在时,主语是it,故谓语动词用means。</a:t>
            </a:r>
          </a:p>
          <a:p>
            <a:pPr indent="0" fontAlgn="auto">
              <a:lnSpc>
                <a:spcPts val="416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68.is constructed　考查被动语态。此处表示"月球是如何构成的",应用被动语态,且此处描述的是客观情况,故填 is constructed。construct </a:t>
            </a:r>
            <a:r>
              <a:rPr lang="en-US" sz="28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vt.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建造,构建。</a:t>
            </a:r>
          </a:p>
          <a:p>
            <a:pPr indent="0" fontAlgn="auto">
              <a:lnSpc>
                <a:spcPts val="416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69.much　考查固定用法。how much"多少",修饰不可数名词。</a:t>
            </a:r>
          </a:p>
          <a:p>
            <a:pPr indent="0" fontAlgn="auto">
              <a:lnSpc>
                <a:spcPts val="4160"/>
              </a:lnSpc>
            </a:pP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【易错点拨】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how much+不可数名词;how many+可数名词复数。</a:t>
            </a:r>
          </a:p>
          <a:p>
            <a:pPr indent="0" fontAlgn="auto">
              <a:lnSpc>
                <a:spcPts val="416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70.its　考查代词。此处表示"它的计划",空后为名词,故用形容词性物主代词its。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920" y="151765"/>
            <a:ext cx="11187430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Cloze 2 　[2019全国Ⅰ]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主题:对北极熊数量的关注与研究　词数:164　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难度:★★★ 　建议时间:8分钟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高考真题</a:t>
            </a:r>
            <a:endParaRPr 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The polar bear is found in the Arctic Circle and some big land masses as far south as Newfoundland. While they are rare north of 88°, there is evidence </a:t>
            </a:r>
            <a:r>
              <a:rPr lang="en-US"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61　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they range all the way across the Arctic, and as far south as James Bay in Canada. It is difficult to figure out a global population of polar bears as much of the range has been </a:t>
            </a:r>
            <a:r>
              <a:rPr lang="en-US"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62　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(poor) studied; however, biologists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920" y="151765"/>
            <a:ext cx="11187430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calculate that there are about 20,000-25,000 polar bears worldwide. </a:t>
            </a:r>
          </a:p>
          <a:p>
            <a:pPr indent="0" algn="just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Modern methods </a:t>
            </a:r>
            <a:r>
              <a:rPr lang="en-US"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63　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tracking polar bear populations have been employed only since the mid-1980s, and are expensive </a:t>
            </a:r>
            <a:r>
              <a:rPr lang="en-US"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64　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(perform) consistently over a large area. In recent years some Inuit people in Nunavut </a:t>
            </a:r>
            <a:r>
              <a:rPr lang="en-US"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65　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(report) increases in bear sightings around human settlements, leading to a </a:t>
            </a:r>
            <a:r>
              <a:rPr lang="en-US"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66　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(believe) that populations are increasing. Scientists have responded by </a:t>
            </a:r>
            <a:r>
              <a:rPr lang="en-US"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67　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(note) that hungry bears may be congregating(聚集) around human settlements, leading to the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32205" y="3108325"/>
            <a:ext cx="9265285" cy="829310"/>
          </a:xfrm>
          <a:ln>
            <a:noFill/>
          </a:ln>
        </p:spPr>
        <p:txBody>
          <a:bodyPr wrap="square"/>
          <a:lstStyle/>
          <a:p>
            <a:r>
              <a:rPr lang="zh-CN" altLang="en-US" sz="5330" b="1" dirty="0" smtClean="0">
                <a:sym typeface="+mn-ea"/>
              </a:rPr>
              <a:t>题型四　语篇型语法填空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29900" y="1465157"/>
            <a:ext cx="11380321" cy="640175"/>
          </a:xfrm>
          <a:ln>
            <a:solidFill>
              <a:schemeClr val="bg1"/>
            </a:solidFill>
          </a:ln>
        </p:spPr>
        <p:txBody>
          <a:bodyPr>
            <a:norm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【</a:t>
            </a:r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第三部分  高考题型突破</a:t>
            </a:r>
            <a:r>
              <a:rPr lang="zh-CN" altLang="en-US" sz="2800" dirty="0">
                <a:solidFill>
                  <a:srgbClr val="FF0000"/>
                </a:solidFill>
              </a:rPr>
              <a:t>】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920" y="303530"/>
            <a:ext cx="11187430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illusion (错觉) that populations are </a:t>
            </a:r>
            <a:r>
              <a:rPr lang="en-US"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68　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(high) than they actually are. Of </a:t>
            </a:r>
            <a:r>
              <a:rPr lang="en-US"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69　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nineteen recognized polar bear subpopulations, three are declining, six </a:t>
            </a:r>
            <a:r>
              <a:rPr lang="en-US"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70　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(be) stable, one is increasing, and nine lack enough data. </a:t>
            </a:r>
          </a:p>
          <a:p>
            <a:pPr indent="0" algn="just"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命题分析</a:t>
            </a:r>
            <a:endParaRPr lang="en-US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▶素养解读</a:t>
            </a:r>
          </a:p>
          <a:p>
            <a:pPr indent="0" algn="just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文章通过介绍科学家对北极熊数量变化的关注与研究,引导考生关注生态和自然,提高环境保护意识,深入思考人与自然的和谐相处之道。</a:t>
            </a:r>
          </a:p>
          <a:p>
            <a:pPr indent="0" algn="just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本题难点集中在同位语从句、非谓语动词等考点上。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920" y="303530"/>
            <a:ext cx="11187430" cy="6383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 fontAlgn="auto">
              <a:lnSpc>
                <a:spcPts val="446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庖丁解牛</a:t>
            </a:r>
            <a:endParaRPr 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ts val="446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▶第61题,要分析出这是一个主从复合句,"</a:t>
            </a:r>
            <a:r>
              <a:rPr lang="en-US"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　 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they range... Canada"是对evidence的具体内容的解释,根据同位语从句引导词的特点可知,此空填that。</a:t>
            </a:r>
          </a:p>
          <a:p>
            <a:pPr indent="0" algn="just" fontAlgn="auto">
              <a:lnSpc>
                <a:spcPts val="446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▶第64题,要熟练掌握及运用"sth.+be+</a:t>
            </a:r>
            <a:r>
              <a:rPr lang="en-US" sz="28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adj.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+不定式" 结构,本题中Modern methods与第二个谓语相隔较远,如能识别出这个结构,就很容易填出to perform。</a:t>
            </a:r>
          </a:p>
          <a:p>
            <a:pPr indent="0" algn="just" fontAlgn="auto">
              <a:lnSpc>
                <a:spcPts val="446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解题思路</a:t>
            </a:r>
            <a:endParaRPr lang="en-US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ts val="446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61.that　考查名词性从句。本句含有一个同位语从句,解释了名词evidence"证据"的具体内容,空处在从句中不充当成分,也无意义,故填that。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920" y="151765"/>
            <a:ext cx="11187430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62.poorly　考查副词。应用副词poorly"不好地,不足"修饰动词studied。</a:t>
            </a:r>
          </a:p>
          <a:p>
            <a:pPr indent="0" algn="just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63.of/for　考查介词。名词method后接介词of/for,表示"……的方法"。</a:t>
            </a:r>
          </a:p>
          <a:p>
            <a:pPr indent="0" algn="just" fontAlgn="auto">
              <a:lnSpc>
                <a:spcPct val="150000"/>
              </a:lnSpc>
            </a:pP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【知识拓展】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其他常见的表示"方法"的名词与介词的搭配</a:t>
            </a:r>
          </a:p>
          <a:p>
            <a:pPr indent="0" algn="just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way 常与介词of搭配,如:the way of learning English;approach 常与介词to搭配,如:the approach to dealing with this problem;means常与介词of搭配,如:an effective means of communication。</a:t>
            </a:r>
          </a:p>
          <a:p>
            <a:pPr indent="0" algn="just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64.to perform　考查非谓语动词。此处属于"sth.+be+</a:t>
            </a:r>
            <a:r>
              <a:rPr lang="en-US" sz="28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adj.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+不定式"结构,sth.通常是不定式动作的承受者,不定式用主动形式表示被动含义。</a:t>
            </a:r>
          </a:p>
          <a:p>
            <a:pPr indent="0" algn="just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65.have reported　考查时态和主谓一致。句中的时间状语In recent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920" y="151765"/>
            <a:ext cx="11187430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years多与现在完成时连用,主语some Inuit people为复数意义,因此本空填have reported。</a:t>
            </a:r>
          </a:p>
          <a:p>
            <a:pPr indent="0" algn="just" fontAlgn="auto">
              <a:lnSpc>
                <a:spcPct val="150000"/>
              </a:lnSpc>
            </a:pP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【技巧点拨】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现在完成时的其他标志性词语有:just, already, ever, never, yet, before, lately, recently, for a long time, up to now, so far, in the last few years/weeks/months等。在文中看到这些词语,通常用现在完成时。 </a:t>
            </a:r>
          </a:p>
          <a:p>
            <a:pPr indent="0" algn="just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66.belief　考查名词。根据空前的a可知,此处leading to后应接名词作宾语,故本空填belief"信念"。</a:t>
            </a:r>
          </a:p>
          <a:p>
            <a:pPr indent="0" algn="just" fontAlgn="auto">
              <a:lnSpc>
                <a:spcPct val="150000"/>
              </a:lnSpc>
            </a:pP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【知识拓展】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以-ve结尾的动词变名词时,常把-ve变为-f。如:relieve (</a:t>
            </a:r>
            <a:r>
              <a:rPr lang="en-US" sz="28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v.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解除,减轻)→relief (</a:t>
            </a:r>
            <a:r>
              <a:rPr lang="en-US" sz="28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n.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宽慰,轻松; 解脱)。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920" y="151765"/>
            <a:ext cx="11187430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67.noting　考查非谓语动词。介词by后跟动词时应用其-ing形式作宾语,故本空填noting。 </a:t>
            </a:r>
          </a:p>
          <a:p>
            <a:pPr indent="0" algn="just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68.higher　考查比较级。根据空后的连词than可知,本句表示比较意义,因此本空应填比较级higher。</a:t>
            </a:r>
          </a:p>
          <a:p>
            <a:pPr indent="0" algn="just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69.the　考查冠词。Of the nineteen recognized polar bear subpopulations意为"在这19个已知的北极熊亚种群当中",本空应填定冠词the,表示特指。</a:t>
            </a:r>
          </a:p>
          <a:p>
            <a:pPr indent="0" algn="just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70.are　考查时态和主谓一致。本句中其他分句的谓语动词用了一般现在时,且空处所在分句的主语six表示复数意义,故本空应填are作该分句的谓语动词。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285" y="151765"/>
            <a:ext cx="11187430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 fontAlgn="auto">
              <a:lnSpc>
                <a:spcPct val="150000"/>
              </a:lnSpc>
            </a:pP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Cloze 3　[2018全国Ⅰ]</a:t>
            </a:r>
          </a:p>
          <a:p>
            <a:pPr indent="0" algn="just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主题:跑步的益处　词数:173　难度:★★　建议时间:8分钟</a:t>
            </a:r>
          </a:p>
          <a:p>
            <a:pPr indent="0" algn="just"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高考真题</a:t>
            </a:r>
            <a:endParaRPr 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According to a review of evidence in a medical journal, runners live three years </a:t>
            </a:r>
            <a:r>
              <a:rPr lang="en-US"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61　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(long) than non-runners. You don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 have to run fast or for long </a:t>
            </a:r>
            <a:r>
              <a:rPr lang="en-US"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62　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(see) the benefit. You may drink, smoke, be overweight and still reduce your risk of 　</a:t>
            </a:r>
            <a:r>
              <a:rPr lang="en-US"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63　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(die) early by running. </a:t>
            </a:r>
          </a:p>
          <a:p>
            <a:pPr indent="0" algn="just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While running regularly can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 make you live forever, the review says it </a:t>
            </a:r>
            <a:r>
              <a:rPr lang="en-US"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64　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(be) more effective at lengthening life </a:t>
            </a:r>
            <a:r>
              <a:rPr lang="en-US"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65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920" y="303530"/>
            <a:ext cx="11466195" cy="6383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 fontAlgn="auto">
              <a:lnSpc>
                <a:spcPts val="446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walking, cycling or swimming. Two of the authors of the review also made a study published in 2014 </a:t>
            </a:r>
            <a:r>
              <a:rPr lang="en-US"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66　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showed a mere five to 10 minutes a day of running reduced the risk of heart disease and early deaths from all </a:t>
            </a:r>
            <a:r>
              <a:rPr lang="en-US"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67　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(cause). </a:t>
            </a:r>
          </a:p>
          <a:p>
            <a:pPr indent="0" algn="just" fontAlgn="auto">
              <a:lnSpc>
                <a:spcPts val="446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The best exercise is one that you enjoy and will do. But otherwise... it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 probably running. To avoid knee pain, you can run on soft surfaces, do exercises to </a:t>
            </a:r>
            <a:r>
              <a:rPr lang="en-US"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68　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(strength) your leg muscles(肌肉),avoid hills and get good running shoes. Running is cheap, easy and it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 always </a:t>
            </a:r>
            <a:r>
              <a:rPr lang="en-US"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69　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(energy). If you are time-poor, you need run for only half the time to get the same benefits as other sports,so perhaps we should all give </a:t>
            </a:r>
            <a:r>
              <a:rPr lang="en-US"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70　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a try. 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920" y="303530"/>
            <a:ext cx="11187430" cy="6383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 fontAlgn="auto">
              <a:lnSpc>
                <a:spcPts val="446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命题分析</a:t>
            </a:r>
          </a:p>
          <a:p>
            <a:pPr indent="0" algn="just" fontAlgn="auto">
              <a:lnSpc>
                <a:spcPts val="446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▶素养解读</a:t>
            </a:r>
          </a:p>
          <a:p>
            <a:pPr indent="0" algn="just" fontAlgn="auto">
              <a:lnSpc>
                <a:spcPts val="446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本文主要介绍了跑步的益处,培养考生有效地陈述事件、传递信息以及表达个人观点和情感的能力,并引导考生积极运动,关注身心健康,进而形成积极向上的生活态度。</a:t>
            </a:r>
          </a:p>
          <a:p>
            <a:pPr indent="0" algn="just" fontAlgn="auto">
              <a:lnSpc>
                <a:spcPts val="446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庖丁解牛</a:t>
            </a:r>
            <a:endParaRPr lang="en-US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ts val="446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▶第62、63题的提示词均为动词,首先判断两个设空处都填非谓语,然后根据语境判断非谓语的形式。第63题除了考查介词后用动词-ing外,还考查die的不规则变化。 </a:t>
            </a:r>
          </a:p>
          <a:p>
            <a:pPr indent="0" algn="just" fontAlgn="auto">
              <a:lnSpc>
                <a:spcPts val="446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▶第68、69题的提示词均为名词,首先判断空处在句中作什么成分,以此来确定空处所填词的词性,再根据构词法对词汇进行变形。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285" y="151765"/>
            <a:ext cx="11187430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解题思路</a:t>
            </a:r>
          </a:p>
          <a:p>
            <a:pPr indent="0" algn="just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61.longer　考查比较级。句中有than,故用long的比较级longer。</a:t>
            </a:r>
          </a:p>
          <a:p>
            <a:pPr indent="0" algn="just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62.to see　考查非谓语动词。本句有谓语,因此此处应用非谓语动词;分析句子结构及句意可知,此处应用动词不定式to see作目的状语。</a:t>
            </a:r>
          </a:p>
          <a:p>
            <a:pPr indent="0" algn="just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63.dying　考查非谓语动词。短语reduce one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 risk of...表示"降低某人……的风险", 介词of后跟动词作宾语时要用其-ing形式。</a:t>
            </a:r>
          </a:p>
          <a:p>
            <a:pPr indent="0" algn="just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64.is　考查时态和主谓一致。本文主体时态为一般现在时,再结合语境可知,本句中宾语从句也应用一般现在时;宾语从句的主语为it,故用is。</a:t>
            </a:r>
          </a:p>
          <a:p>
            <a:pPr indent="0" algn="just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65.than　考查介词。此处表示跑步比散步、骑行或游泳更能有效地延长生命。根据句中的more可知,此处应用介词than引出比较对象。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03530" y="426085"/>
            <a:ext cx="11320145" cy="62420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 fontAlgn="auto">
              <a:lnSpc>
                <a:spcPts val="436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66.that/which　考查定语从句。分析句子结构可知,空处引导定语从句,先行词为a study,指物,且定语从句中缺少主语,故填关系代词that/which。</a:t>
            </a:r>
          </a:p>
          <a:p>
            <a:pPr indent="0" algn="just" fontAlgn="auto">
              <a:lnSpc>
                <a:spcPts val="436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67.causes　考查名词。 此处cause是可数名词,意为"原因",句中的all表示"所有",其后应用可数名词的复数形式,故填causes。</a:t>
            </a:r>
          </a:p>
          <a:p>
            <a:pPr indent="0" algn="just" fontAlgn="auto">
              <a:lnSpc>
                <a:spcPts val="436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68.strengthen　考查非谓语动词。分析句子结构可知,此处为动词不定式作目的状语,故本空应填动词strengthen,意为"增强,加强"。</a:t>
            </a:r>
          </a:p>
          <a:p>
            <a:pPr indent="0" algn="just" fontAlgn="auto">
              <a:lnSpc>
                <a:spcPts val="436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69.energetic　考查形容词。and连接两个并列分句,and前面的cheap和easy均为形容词,故空处应用形容词energetic作表语,意为"需要能量的"。</a:t>
            </a:r>
          </a:p>
          <a:p>
            <a:pPr indent="0" algn="just" fontAlgn="auto">
              <a:lnSpc>
                <a:spcPts val="436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70.it　考查代词。give it a try意为"试一试",根据语境可知,it指代running。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" action="ppaction://noaction"/>
          </p:cNvPr>
          <p:cNvSpPr/>
          <p:nvPr/>
        </p:nvSpPr>
        <p:spPr>
          <a:xfrm>
            <a:off x="690085" y="1210763"/>
            <a:ext cx="10065636" cy="54777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高考帮</a:t>
            </a:r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备考方向导航</a:t>
            </a:r>
          </a:p>
        </p:txBody>
      </p:sp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689610" y="1989455"/>
            <a:ext cx="10066020" cy="151447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r>
              <a:rPr 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析考情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· 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题型突破</a:t>
            </a:r>
          </a:p>
          <a:p>
            <a:pPr fontAlgn="auto">
              <a:lnSpc>
                <a:spcPct val="150000"/>
              </a:lnSpc>
            </a:pPr>
            <a:r>
              <a:rPr 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链高考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· 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真题探究</a:t>
            </a:r>
            <a:endParaRPr sz="28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考法帮</a:t>
            </a:r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·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解题能力提升</a:t>
            </a:r>
            <a:endParaRPr sz="28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9610" y="3778250"/>
            <a:ext cx="3196590" cy="1383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考法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有提示词类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考法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无提示词类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"/>
          </p:cNvPr>
          <p:cNvSpPr/>
          <p:nvPr/>
        </p:nvSpPr>
        <p:spPr>
          <a:xfrm>
            <a:off x="5412740" y="401320"/>
            <a:ext cx="6487795" cy="562292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考法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有提示词类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考法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   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无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提示词类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0" y="2859405"/>
            <a:ext cx="52705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+mj-ea"/>
                <a:ea typeface="+mj-ea"/>
                <a:cs typeface="+mj-ea"/>
              </a:rPr>
              <a:t>考法帮</a:t>
            </a:r>
            <a:r>
              <a:rPr lang="en-US" altLang="zh-CN" sz="4000" dirty="0">
                <a:solidFill>
                  <a:schemeClr val="bg1"/>
                </a:solidFill>
                <a:latin typeface="+mj-ea"/>
                <a:ea typeface="+mj-ea"/>
                <a:cs typeface="+mj-ea"/>
                <a:sym typeface="+mn-ea"/>
              </a:rPr>
              <a:t>·</a:t>
            </a:r>
            <a:r>
              <a:rPr lang="zh-CN" altLang="en-US" sz="4000" dirty="0">
                <a:solidFill>
                  <a:schemeClr val="bg1"/>
                </a:solidFill>
                <a:latin typeface="+mj-ea"/>
                <a:ea typeface="+mj-ea"/>
                <a:cs typeface="+mj-ea"/>
                <a:sym typeface="+mn-ea"/>
              </a:rPr>
              <a:t>解题能力提升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920" y="779145"/>
            <a:ext cx="11187430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命题角度1　提供动词 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当设空处提供动词原形时,一般考查动词的时态、语态,非谓语动词或词类转换。其解题步骤为: 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</a:p>
          <a:p>
            <a:pPr indent="0" fontAlgn="auto">
              <a:lnSpc>
                <a:spcPct val="150000"/>
              </a:lnSpc>
            </a:pPr>
            <a:endParaRPr 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标题 3"/>
          <p:cNvSpPr>
            <a:spLocks noGrp="1"/>
          </p:cNvSpPr>
          <p:nvPr/>
        </p:nvSpPr>
        <p:spPr>
          <a:xfrm>
            <a:off x="0" y="102235"/>
            <a:ext cx="4194175" cy="676952"/>
          </a:xfrm>
          <a:prstGeom prst="roundRect">
            <a:avLst>
              <a:gd name="adj" fmla="val 31077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735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考法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有提示词类</a:t>
            </a:r>
            <a:endParaRPr lang="zh-CN" altLang="en-US" sz="32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689" name="2020BB1.jpg" descr="id:2147500619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735" y="2977515"/>
            <a:ext cx="8708390" cy="2127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285" y="502285"/>
            <a:ext cx="11187430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2.</a:t>
            </a:r>
          </a:p>
          <a:p>
            <a:pPr indent="0" fontAlgn="auto">
              <a:lnSpc>
                <a:spcPct val="150000"/>
              </a:lnSpc>
            </a:pPr>
            <a:endParaRPr 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</a:p>
        </p:txBody>
      </p:sp>
      <p:pic>
        <p:nvPicPr>
          <p:cNvPr id="690" name="2020BB2.jpg" descr="id:2147500626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7305" y="833120"/>
            <a:ext cx="8601075" cy="49047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920" y="303530"/>
            <a:ext cx="11187430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3.如果不作谓语或非谓语,就考虑词类转换。</a:t>
            </a:r>
          </a:p>
          <a:p>
            <a:pPr indent="0" fontAlgn="auto">
              <a:lnSpc>
                <a:spcPct val="150000"/>
              </a:lnSpc>
            </a:pPr>
            <a:endParaRPr 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</a:t>
            </a:r>
            <a:r>
              <a:rPr 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Wudang martial arts based on the Taoist ideology ______　　　　 (create) by a famous Taoist ______ (name) Zhang Sanfeng, in the early years of the Ming Dynasty. </a:t>
            </a:r>
          </a:p>
          <a:p>
            <a:pPr indent="0" fontAlgn="auto">
              <a:lnSpc>
                <a:spcPct val="15000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分析句子结构可知,第一空在句中作谓语,根据时间状语in the early years of the Ming Dynasty可知,此处为过去的动作,应用一般过</a:t>
            </a:r>
          </a:p>
        </p:txBody>
      </p:sp>
      <p:pic>
        <p:nvPicPr>
          <p:cNvPr id="691" name="2021YOOO.jpg" descr="id:2147500633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635" y="1141730"/>
            <a:ext cx="10153015" cy="2251075"/>
          </a:xfrm>
          <a:prstGeom prst="rect">
            <a:avLst/>
          </a:prstGeom>
        </p:spPr>
      </p:pic>
      <p:pic>
        <p:nvPicPr>
          <p:cNvPr id="2" name="新典例.jpg" descr="id:2147501944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920" y="3719830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285" y="502285"/>
            <a:ext cx="11187430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去时; 本句主语Wudang martial arts为复数形式,且与create为被动关系,因此谓语动词应用复数形式,且为被动语态,故第一空应填were created。第二空用非谓语动词作后置定语,name与其逻辑主语Taoist为动宾关系,应用过去分词,故第二空应填named。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</a:t>
            </a:r>
            <a:r>
              <a:rPr 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[2021安徽合肥调研,64]Yet there is life — an astonishing 　　　　_______(vary) of creatures that you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ll never imagine. </a:t>
            </a:r>
          </a:p>
          <a:p>
            <a:pPr indent="0" fontAlgn="auto">
              <a:lnSpc>
                <a:spcPct val="15000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根据空前的an astonishing和空后的of可知,空处应填名词,a variety of为常见搭配,表示"各种各样的,多种的",故填vary的名词形式variety。 </a:t>
            </a:r>
          </a:p>
        </p:txBody>
      </p:sp>
      <p:pic>
        <p:nvPicPr>
          <p:cNvPr id="2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285" y="3322955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285" y="502285"/>
            <a:ext cx="1118743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命题角度2　词形转换</a:t>
            </a:r>
            <a:endParaRPr 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当提示词为名词、形容词、副词时,设空处考查词形转换的可能性比较大。具体各词类间的转换如下: </a:t>
            </a:r>
          </a:p>
          <a:p>
            <a:pPr indent="0" fontAlgn="auto">
              <a:lnSpc>
                <a:spcPct val="150000"/>
              </a:lnSpc>
            </a:pPr>
            <a:endParaRPr 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696" name="FFFF.jpg" descr="id:2147500668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0025" y="2940685"/>
            <a:ext cx="6600190" cy="2117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285" y="502285"/>
            <a:ext cx="1118743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其解题步骤为:</a:t>
            </a:r>
          </a:p>
          <a:p>
            <a:pPr indent="0" fontAlgn="auto">
              <a:lnSpc>
                <a:spcPct val="150000"/>
              </a:lnSpc>
            </a:pPr>
            <a:endParaRPr 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697" name="LL-2015-GF-T1.jpg" descr="id:2147500675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285" y="1377315"/>
            <a:ext cx="11057255" cy="38385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285" y="309245"/>
            <a:ext cx="11403965" cy="59391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 fontAlgn="auto">
              <a:lnSpc>
                <a:spcPts val="456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As we all know, baked or fried foods may be 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　　(taste), but eating too many of them will 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(probable) result in some illnesses. </a:t>
            </a:r>
          </a:p>
          <a:p>
            <a:pPr indent="0" algn="just" fontAlgn="auto">
              <a:lnSpc>
                <a:spcPts val="456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第一空在句中作表语,表示"好吃的",应用taste的形容词形式tasty;第二空在句中修饰动词result,应用probable的副词形式probably。</a:t>
            </a:r>
          </a:p>
          <a:p>
            <a:pPr indent="0" algn="just" fontAlgn="auto">
              <a:lnSpc>
                <a:spcPts val="456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[2020山东青岛期中,64]Also,search engines rank by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　　　　(popular)rather than accuracy,so solid facts can be tricky to find. </a:t>
            </a:r>
          </a:p>
          <a:p>
            <a:pPr indent="0" algn="just" fontAlgn="auto">
              <a:lnSpc>
                <a:spcPts val="456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句意:此外,搜索引擎根据受欢迎程度而不是准确性进行排名,因此很难找到确凿的事实。空处作介词by的宾语,再根据rather than后的名词accuracy可知,此处应用名词形式。故填popularity。</a:t>
            </a:r>
            <a:endParaRPr lang="en-US" altLang="zh-CN" sz="28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285" y="502285"/>
            <a:ext cx="864870" cy="394970"/>
          </a:xfrm>
          <a:prstGeom prst="rect">
            <a:avLst/>
          </a:prstGeom>
        </p:spPr>
      </p:pic>
      <p:pic>
        <p:nvPicPr>
          <p:cNvPr id="3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285" y="3397885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285" y="309245"/>
            <a:ext cx="11403965" cy="59391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 fontAlgn="auto">
              <a:lnSpc>
                <a:spcPts val="456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[2021黑龙江八校摸底考试,48]There is no denying the fact that elective courses can  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(broad) our horizons. </a:t>
            </a:r>
          </a:p>
          <a:p>
            <a:pPr indent="0" algn="just" fontAlgn="auto">
              <a:lnSpc>
                <a:spcPts val="456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句意:不可否认,选修课可以开阔我们的视野。分析句子结构可知,空处作从句的谓语,且在情态动词后,应用动词原形,故填broaden。</a:t>
            </a:r>
          </a:p>
          <a:p>
            <a:pPr indent="0" algn="just" fontAlgn="auto">
              <a:lnSpc>
                <a:spcPts val="456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特别提醒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有时考查的词形转换只涉及词义的变化,词性并不改变,通常涉及以下两类:</a:t>
            </a:r>
          </a:p>
          <a:p>
            <a:pPr indent="0" algn="just" fontAlgn="auto">
              <a:lnSpc>
                <a:spcPts val="456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1.考查与词根意义相反的派生词,此时,应根据句子意思及上下文的逻辑关系,在词根前加un-,im-等或在词根后加-less等。</a:t>
            </a:r>
          </a:p>
          <a:p>
            <a:pPr indent="0" algn="just" fontAlgn="auto">
              <a:lnSpc>
                <a:spcPts val="456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2.考查名词加后缀表示职业,如science→scientist[2018全国Ⅲ第66题],music→musician等。</a:t>
            </a:r>
          </a:p>
        </p:txBody>
      </p:sp>
      <p:pic>
        <p:nvPicPr>
          <p:cNvPr id="2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285" y="502285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920" y="151765"/>
            <a:ext cx="11187430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命题角度3　形容词或副词的比较等级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当括号中所给词为形容词或副词时,除了考虑词形转换外,也有可能是考查其比较等级。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1.句中通常会有信号词,比如than。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2.句中含有带比较等级的固定句型,或并列结构中使用比较等级。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3.有时要根据上下文语境来确定比较等级。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The 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(hard)you try to beat him,the more likely you will get hit.He controls you! </a:t>
            </a:r>
          </a:p>
          <a:p>
            <a:pPr indent="0" fontAlgn="auto">
              <a:lnSpc>
                <a:spcPct val="15000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分析句子结构可知,此处为"The+比较级..., the+比较级..."结构,表示"越……,就越……",故填harder。</a:t>
            </a:r>
            <a:endParaRPr lang="en-US" sz="28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" y="4181475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73025" y="144145"/>
            <a:ext cx="2721610" cy="676952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考情解读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019742" y="5772150"/>
            <a:ext cx="5080000" cy="2298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en-US" sz="900" b="0">
                <a:solidFill>
                  <a:srgbClr val="000000"/>
                </a:solidFill>
                <a:latin typeface="NEU-BZ-S92" charset="0"/>
                <a:ea typeface="方正书宋_GBK" panose="03000509000000000000" charset="-122"/>
                <a:cs typeface="Times New Roman" panose="02020603050405020304" charset="0"/>
              </a:rPr>
              <a:t> 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50850" y="1075055"/>
            <a:ext cx="1093343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课标要求</a:t>
            </a:r>
          </a:p>
          <a:p>
            <a:pPr indent="0" fontAlgn="auto">
              <a:lnSpc>
                <a:spcPct val="150000"/>
              </a:lnSpc>
            </a:pPr>
            <a:r>
              <a:rPr lang="en-US" alt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该题型把语法放在语境中进行考查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要求考生自主运用语法知识解题。这种题型要求考生重视语篇阅读理解能力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理清语法基本概念。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285" y="167005"/>
            <a:ext cx="11403965" cy="6523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 fontAlgn="auto">
              <a:lnSpc>
                <a:spcPts val="456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命题角度4　名词的数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</a:p>
          <a:p>
            <a:pPr indent="0" algn="just" fontAlgn="auto">
              <a:lnSpc>
                <a:spcPts val="456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括号中所给词为名词时,有时可能不是考查词形转换,而是考查名词复数。</a:t>
            </a:r>
          </a:p>
          <a:p>
            <a:pPr indent="0" algn="just" fontAlgn="auto">
              <a:lnSpc>
                <a:spcPts val="456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1.所填词前通常有many, several, one of等修饰可数名词复数的标志性词语。</a:t>
            </a:r>
          </a:p>
          <a:p>
            <a:pPr indent="0" algn="just" fontAlgn="auto">
              <a:lnSpc>
                <a:spcPts val="456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2.所填词为可数名词,但其前没有限定词修饰时,通常考虑复数形式。</a:t>
            </a:r>
          </a:p>
          <a:p>
            <a:pPr indent="0" algn="just" fontAlgn="auto">
              <a:lnSpc>
                <a:spcPts val="456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3.根据句意确定名词的数。</a:t>
            </a:r>
          </a:p>
          <a:p>
            <a:pPr indent="0" algn="just" fontAlgn="auto">
              <a:lnSpc>
                <a:spcPts val="456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</a:t>
            </a:r>
            <a:r>
              <a:rPr 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[2016四川,64]She licked the baby constantly to keep it clean.Any smell might attract natural 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(enemy)that would try to eat the little panda. </a:t>
            </a:r>
          </a:p>
          <a:p>
            <a:pPr indent="0" algn="just" fontAlgn="auto">
              <a:lnSpc>
                <a:spcPts val="456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由设空位置可以判断出动词attract缺宾语,因此要用名词,enemy为可数名词,结合语境可知此处应填名词复数,故填enemies。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285" y="3808730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285" y="309245"/>
            <a:ext cx="11403965" cy="59391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456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命题角度5　提示词为代词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</a:p>
          <a:p>
            <a:pPr indent="0" fontAlgn="auto">
              <a:lnSpc>
                <a:spcPts val="456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当提示词为代词时,设空处所填词一般有以下三种情况:</a:t>
            </a:r>
          </a:p>
          <a:p>
            <a:pPr indent="0" fontAlgn="auto">
              <a:lnSpc>
                <a:spcPts val="456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1.作定语:填形容词性物主代词。</a:t>
            </a:r>
          </a:p>
          <a:p>
            <a:pPr indent="0" fontAlgn="auto">
              <a:lnSpc>
                <a:spcPts val="456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2.作主语:填名词性物主代词。</a:t>
            </a:r>
          </a:p>
          <a:p>
            <a:pPr indent="0" fontAlgn="auto">
              <a:lnSpc>
                <a:spcPts val="456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3.作宾语:填代词宾格、名词性物主代词或反身代词。</a:t>
            </a:r>
          </a:p>
          <a:p>
            <a:pPr indent="0" fontAlgn="auto">
              <a:lnSpc>
                <a:spcPts val="456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Students involved in service projects help 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(they) as well as their communities. </a:t>
            </a:r>
          </a:p>
          <a:p>
            <a:pPr indent="0" fontAlgn="auto">
              <a:lnSpc>
                <a:spcPts val="456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空处作动词help的宾语,且由语境可知,此处表示"帮助他们自己",空处所填词与主语Students是一致的,应用反身代词作宾语。故填themselves。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285" y="3382010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920" y="779145"/>
            <a:ext cx="1118743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首先,分析句子结构确定要填哪类词。其次,根据上下文逻辑关系及语意确定具体用哪个词。解题时要注意以下6条规律: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1.缺少主语或宾语,要填it或关系代词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(1)缺主语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如果在谓语动词前设空,应首先考虑以下两种情况: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①it:指代上文提到的某物或某事,或固定句式中作形式主语,或强调句型中用it。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②关系代词:在定语从句中作主语的关系代词that, which, who等。</a:t>
            </a:r>
          </a:p>
        </p:txBody>
      </p:sp>
      <p:sp>
        <p:nvSpPr>
          <p:cNvPr id="3" name="标题 3"/>
          <p:cNvSpPr>
            <a:spLocks noGrp="1"/>
          </p:cNvSpPr>
          <p:nvPr/>
        </p:nvSpPr>
        <p:spPr>
          <a:xfrm>
            <a:off x="0" y="102235"/>
            <a:ext cx="4194175" cy="676954"/>
          </a:xfrm>
          <a:prstGeom prst="roundRect">
            <a:avLst>
              <a:gd name="adj" fmla="val 31077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735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考法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无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提示词类</a:t>
            </a:r>
            <a:endParaRPr lang="zh-CN" altLang="en-US" sz="32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285" y="167005"/>
            <a:ext cx="11403965" cy="6523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 fontAlgn="auto">
              <a:lnSpc>
                <a:spcPts val="456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9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They don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 give up;instead, they remind themselves how important 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is to keep going. </a:t>
            </a:r>
          </a:p>
          <a:p>
            <a:pPr indent="0" algn="just" fontAlgn="auto">
              <a:lnSpc>
                <a:spcPts val="456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分析句式可知,空处在宾语从句中作形式主语,代替后面不定式短语to keep going,故填it。</a:t>
            </a:r>
          </a:p>
          <a:p>
            <a:pPr indent="0" algn="just" fontAlgn="auto">
              <a:lnSpc>
                <a:spcPts val="456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10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Relaxation is very necessary, 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will enhance your awareness and ability to concentrate. </a:t>
            </a:r>
          </a:p>
          <a:p>
            <a:pPr indent="0" algn="just" fontAlgn="auto">
              <a:lnSpc>
                <a:spcPts val="456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分析句子结构可知,空处引导非限制性定语从句,先行词为relaxation, 且关系词在从句中作主语,指物,故用关系代词which。</a:t>
            </a:r>
          </a:p>
          <a:p>
            <a:pPr indent="0" algn="just" fontAlgn="auto">
              <a:lnSpc>
                <a:spcPts val="456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(2)缺宾语</a:t>
            </a:r>
          </a:p>
          <a:p>
            <a:pPr indent="0" algn="just" fontAlgn="auto">
              <a:lnSpc>
                <a:spcPts val="456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如果空前为及物动词、及物动词短语或者介词,要考虑以下两类: </a:t>
            </a:r>
          </a:p>
          <a:p>
            <a:pPr indent="0" algn="just" fontAlgn="auto">
              <a:lnSpc>
                <a:spcPts val="4560"/>
              </a:lnSpc>
            </a:pPr>
            <a:r>
              <a:rPr lang="en-US" alt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①it:指代上文提到的某事或某物,或在固定句式中作形式宾语。</a:t>
            </a:r>
          </a:p>
        </p:txBody>
      </p:sp>
      <p:pic>
        <p:nvPicPr>
          <p:cNvPr id="2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285" y="307975"/>
            <a:ext cx="864870" cy="394970"/>
          </a:xfrm>
          <a:prstGeom prst="rect">
            <a:avLst/>
          </a:prstGeom>
        </p:spPr>
      </p:pic>
      <p:pic>
        <p:nvPicPr>
          <p:cNvPr id="3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285" y="2647950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285" y="167005"/>
            <a:ext cx="11403965" cy="6523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 fontAlgn="auto">
              <a:lnSpc>
                <a:spcPts val="456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②关系代词:在定语从句中作宾语的关系代词that,which,whom等。</a:t>
            </a:r>
          </a:p>
          <a:p>
            <a:pPr indent="0" algn="just" fontAlgn="auto">
              <a:lnSpc>
                <a:spcPts val="456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[2017全国Ⅱ,67]However, the railway quickly proved to be a great success and within six months, more than 25,000 people were using 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every day. </a:t>
            </a:r>
          </a:p>
          <a:p>
            <a:pPr indent="0" algn="just" fontAlgn="auto">
              <a:lnSpc>
                <a:spcPts val="456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根据语境可知,空处指代上文出现的"the railway",故此处应用it。</a:t>
            </a:r>
          </a:p>
          <a:p>
            <a:pPr indent="0" algn="just" fontAlgn="auto">
              <a:lnSpc>
                <a:spcPts val="456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2.在名词、代词、动词-ing前设空,可以考虑用限定词或介词</a:t>
            </a:r>
          </a:p>
          <a:p>
            <a:pPr indent="0" algn="just" fontAlgn="auto">
              <a:lnSpc>
                <a:spcPts val="456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(1)限定词</a:t>
            </a:r>
          </a:p>
          <a:p>
            <a:pPr indent="0" algn="just" fontAlgn="auto">
              <a:lnSpc>
                <a:spcPts val="456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如果在名词前设空,应首先考虑限定词。因为根据英语的习惯,名词前一般要有限定词。常考查的限定词包括冠词(a, an, the)、关系词(whose等)、疑问代词(what, which等)和不定代词(no, some, any, each, every, either, neither, many等)。 </a:t>
            </a:r>
            <a:endParaRPr lang="en-US" altLang="zh-CN" sz="28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285" y="955040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285" y="167005"/>
            <a:ext cx="11403965" cy="6523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456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12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[2020山东临沂期中,65]Mary Moe may look like 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average grandmother, but she is not. </a:t>
            </a:r>
          </a:p>
          <a:p>
            <a:pPr indent="0" fontAlgn="auto">
              <a:lnSpc>
                <a:spcPts val="456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此处修饰可数名词单数,且表示泛指,应用不定冠词,又因为average的发音以元音音素开头,故填an。</a:t>
            </a:r>
          </a:p>
          <a:p>
            <a:pPr indent="0" fontAlgn="auto">
              <a:lnSpc>
                <a:spcPts val="456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13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The old bank, 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appearance is not a pretty sight, is extremely beautiful on the inside. </a:t>
            </a:r>
          </a:p>
          <a:p>
            <a:pPr indent="0" fontAlgn="auto">
              <a:lnSpc>
                <a:spcPts val="456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分析句子结构可知,空处在此引导非限制性定语从句,该从句修饰先行词The old bank;根据句意可知,The old bank与appearance之间为所属关系,故用whose。</a:t>
            </a:r>
          </a:p>
          <a:p>
            <a:pPr indent="0" fontAlgn="auto">
              <a:lnSpc>
                <a:spcPts val="456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(2)介词</a:t>
            </a:r>
          </a:p>
          <a:p>
            <a:pPr indent="0" fontAlgn="auto">
              <a:lnSpc>
                <a:spcPts val="456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如果在名词或代词前设空,而该名词或代词在句中不作主语、表语,也不作</a:t>
            </a:r>
            <a:endParaRPr lang="en-US" altLang="zh-CN" sz="28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285" y="365760"/>
            <a:ext cx="864870" cy="394970"/>
          </a:xfrm>
          <a:prstGeom prst="rect">
            <a:avLst/>
          </a:prstGeom>
        </p:spPr>
      </p:pic>
      <p:pic>
        <p:nvPicPr>
          <p:cNvPr id="3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285" y="2635885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285" y="309245"/>
            <a:ext cx="11403965" cy="59391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456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动词的宾语,该空很可能填介词。此时要特别注意所填词与空前的词是否可以构成固定搭配。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ts val="456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14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However,ads are not just a tool for getting people to buy things; they also serve 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 window into culture, society and history. </a:t>
            </a:r>
          </a:p>
          <a:p>
            <a:pPr indent="0" fontAlgn="auto">
              <a:lnSpc>
                <a:spcPts val="456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en-US" alt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句意:然而,广告不仅仅是一种让人们买东西的工具,也是文化、社会和历史的窗口。serve as sth.为固定搭配,表示"可用作……,起……作用"。</a:t>
            </a:r>
          </a:p>
          <a:p>
            <a:pPr indent="0" fontAlgn="auto">
              <a:lnSpc>
                <a:spcPts val="4560"/>
              </a:lnSpc>
            </a:pPr>
            <a:r>
              <a:rPr lang="en-US" alt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3.若两个或多个单词/短语之间或两个句子间没有连接词,可能要填连词,常考查的有表示承接、平行、递进等关系的and、表示选择关系的or和固定结构或句式中的连词。</a:t>
            </a:r>
          </a:p>
        </p:txBody>
      </p:sp>
      <p:pic>
        <p:nvPicPr>
          <p:cNvPr id="2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285" y="1632585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285" y="167005"/>
            <a:ext cx="11403965" cy="6523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 fontAlgn="auto">
              <a:lnSpc>
                <a:spcPts val="456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15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It was time for her to have a new baby, 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it was also time for the young panda to be independent. </a:t>
            </a:r>
          </a:p>
          <a:p>
            <a:pPr indent="0" algn="just" fontAlgn="auto">
              <a:lnSpc>
                <a:spcPts val="456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由语境及句子结构可知,前后分句之间为平行关系,因此用and。</a:t>
            </a:r>
          </a:p>
          <a:p>
            <a:pPr indent="0" algn="just" fontAlgn="auto">
              <a:lnSpc>
                <a:spcPts val="456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4.若两个句子(一个主谓关系算一个句子)之间没有连词,也没有分号或句号,一般考虑填从句的引导词。</a:t>
            </a:r>
          </a:p>
          <a:p>
            <a:pPr indent="0" algn="just" fontAlgn="auto">
              <a:lnSpc>
                <a:spcPts val="456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16</a:t>
            </a:r>
            <a:r>
              <a:rPr 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it cried,she rocked it back and forth and gave it comforting pats. </a:t>
            </a:r>
          </a:p>
          <a:p>
            <a:pPr indent="0" algn="just" fontAlgn="auto">
              <a:lnSpc>
                <a:spcPts val="456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分析句子结构可以看出,逗号前后为两个句子,缺少从句的引导词。结合语境可知,应用When或If引导时间或条件状语从句。故填When/If。</a:t>
            </a:r>
          </a:p>
          <a:p>
            <a:pPr indent="0" algn="just" fontAlgn="auto">
              <a:lnSpc>
                <a:spcPts val="456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17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The next day, my brother and I went to the beach 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we watched some people play volleyball. </a:t>
            </a:r>
            <a:endParaRPr lang="en-US" altLang="zh-CN" sz="28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285" y="353060"/>
            <a:ext cx="864870" cy="394970"/>
          </a:xfrm>
          <a:prstGeom prst="rect">
            <a:avLst/>
          </a:prstGeom>
        </p:spPr>
      </p:pic>
      <p:pic>
        <p:nvPicPr>
          <p:cNvPr id="3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285" y="3231515"/>
            <a:ext cx="864870" cy="394970"/>
          </a:xfrm>
          <a:prstGeom prst="rect">
            <a:avLst/>
          </a:prstGeom>
        </p:spPr>
      </p:pic>
      <p:pic>
        <p:nvPicPr>
          <p:cNvPr id="4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285" y="5534025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285" y="167005"/>
            <a:ext cx="11403965" cy="6523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 fontAlgn="auto">
              <a:lnSpc>
                <a:spcPts val="456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分析句子结构可知,空处引导定语从句,该从句修饰先行词beach,关系词在从句中作地点状语,故用关系副词where。</a:t>
            </a:r>
          </a:p>
          <a:p>
            <a:pPr indent="0" algn="just" fontAlgn="auto">
              <a:lnSpc>
                <a:spcPts val="456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5.在形容词或副词前设空,表示程度要考虑用how,so,too 等;在名词前设空,如果是感叹句考虑用what等;不定式前设空,要考虑用疑问代词或疑问副词。</a:t>
            </a:r>
          </a:p>
          <a:p>
            <a:pPr indent="0" algn="just" fontAlgn="auto">
              <a:lnSpc>
                <a:spcPts val="456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18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Teens came together to do projects for people who are 　　　　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old or poor to do them. </a:t>
            </a:r>
          </a:p>
          <a:p>
            <a:pPr indent="0" algn="just" fontAlgn="auto">
              <a:lnSpc>
                <a:spcPts val="456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根据语境可知空处表示程度,修饰old和poor,故此处要填副词too,构成"too+</a:t>
            </a:r>
            <a:r>
              <a:rPr sz="28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adj.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+to do sth."结构,表示"太……而不能做某事"。故填too。</a:t>
            </a:r>
          </a:p>
          <a:p>
            <a:pPr indent="0" algn="just" fontAlgn="auto">
              <a:lnSpc>
                <a:spcPts val="456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6.若句子结构较完整,空后的谓语动词是原形,且与上下文在时态上或与主语在数上不一致,很可能填情态动词或表示强调或倒装的助动词(do, </a:t>
            </a:r>
            <a:endParaRPr lang="en-US" altLang="zh-CN" sz="28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285" y="3231515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285" y="167005"/>
            <a:ext cx="11403965" cy="6523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 fontAlgn="auto">
              <a:lnSpc>
                <a:spcPts val="456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does, did等)。如果是一般疑问句则要考虑填助动词(do, does, did, have, has, had等)或情态动词(can, may等)。  </a:t>
            </a:r>
          </a:p>
          <a:p>
            <a:pPr indent="0" algn="just" fontAlgn="auto">
              <a:lnSpc>
                <a:spcPts val="456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</a:t>
            </a:r>
            <a:r>
              <a:rPr 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19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What is acceptable in one country _______ be considered extremely rude in another. </a:t>
            </a:r>
          </a:p>
          <a:p>
            <a:pPr indent="0" algn="just" fontAlgn="auto">
              <a:lnSpc>
                <a:spcPts val="456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句中的"What is acceptable in one country"是主语从句,空格后的be considered是谓语;又因be是原形,故空格处应填情态动词或表示强调的助动词;由语境可知,此处应填表示"可能"的情态动词may。</a:t>
            </a:r>
          </a:p>
          <a:p>
            <a:pPr indent="0" algn="just" fontAlgn="auto">
              <a:lnSpc>
                <a:spcPts val="456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Then the driver stood up and asked, "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anyone lose a suitcase at the last stop?" </a:t>
            </a:r>
          </a:p>
          <a:p>
            <a:pPr indent="0" algn="just" fontAlgn="auto">
              <a:lnSpc>
                <a:spcPts val="456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句尾的问号提示该句为疑问句,由语境可知,"丢失"是发生在过去的动作,且空处位于疑问句句首,故填助动词Did。 </a:t>
            </a:r>
            <a:endParaRPr lang="en-US" altLang="zh-CN" sz="28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285" y="1512570"/>
            <a:ext cx="864870" cy="394970"/>
          </a:xfrm>
          <a:prstGeom prst="rect">
            <a:avLst/>
          </a:prstGeom>
        </p:spPr>
      </p:pic>
      <p:pic>
        <p:nvPicPr>
          <p:cNvPr id="2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285" y="4396105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42570" y="170180"/>
            <a:ext cx="25723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三年考情回顾</a:t>
            </a: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454660" y="692150"/>
          <a:ext cx="11393487" cy="5791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2120"/>
                <a:gridCol w="982345"/>
                <a:gridCol w="1267460"/>
                <a:gridCol w="1871345"/>
                <a:gridCol w="1080135"/>
                <a:gridCol w="655955"/>
                <a:gridCol w="744220"/>
                <a:gridCol w="695325"/>
                <a:gridCol w="660717"/>
                <a:gridCol w="634048"/>
                <a:gridCol w="646747"/>
                <a:gridCol w="434340"/>
                <a:gridCol w="422910"/>
                <a:gridCol w="374650"/>
                <a:gridCol w="471170"/>
              </a:tblGrid>
              <a:tr h="304800">
                <a:tc rowSpan="2"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卷别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主题语境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语境内容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语篇类型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词数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9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考点分布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0"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谓语动词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非谓语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词形转换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形副等级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名词的数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冠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连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介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代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2020新高考Ⅰ(山东)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人与社会·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历史文化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博物馆相关</a:t>
                      </a:r>
                    </a:p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知识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说明文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203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3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1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0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0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0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1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1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rowSpan="6"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sz="200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  <a:p>
                      <a:pPr indent="0" algn="ctr">
                        <a:buNone/>
                      </a:pPr>
                      <a:endParaRPr lang="en-US" sz="200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  <a:p>
                      <a:pPr indent="0" algn="ctr">
                        <a:buNone/>
                      </a:pPr>
                      <a:endParaRPr lang="en-US" sz="200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全</a:t>
                      </a:r>
                      <a:endParaRPr 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国 </a:t>
                      </a:r>
                    </a:p>
                    <a:p>
                      <a:pPr indent="0" algn="ctr">
                        <a:buNone/>
                      </a:pPr>
                      <a:endParaRPr 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卷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endParaRPr 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2020Ⅰ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人与社会·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科技进步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"嫦娥四号"无人探测器登月成功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700" marR="1270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说明文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177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3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1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1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0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0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1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1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1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2020Ⅱ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人与社会·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传统文化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中国新年的装</a:t>
                      </a:r>
                    </a:p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饰物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12700" marR="1270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说明文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170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1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3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3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0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0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1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0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0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2019Ⅰ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人与自然·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环境保护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对北极熊数量的关注与研究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12700" marR="1270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说明文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164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1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0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1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1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1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0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2019Ⅱ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人与自我·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工作意识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90岁英国女士获"年度女性奖"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700" marR="1270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记叙文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185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3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0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0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1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0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0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2018Ⅰ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人与自我·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健康生活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跑步的益处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12700" marR="1270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说明文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173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1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1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1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0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1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1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1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2018Ⅱ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人与自然·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自然生态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饮食与农作物种植结构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12700" marR="1270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说明文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184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3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0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0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1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1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1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0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浙江2020.7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人与社会·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社会历史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人类农业技术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33655" marR="3365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说明文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179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3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0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0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1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1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1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0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582930" y="1045210"/>
            <a:ext cx="25723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命题分析预测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82930" y="1711325"/>
            <a:ext cx="1116012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语法填空对考生的语篇阅读能力提出了更高要求,旨在考查考生在语篇层面上理解句意和文意、分析语言结构的能力以及正确运用基础语法和构词法的能力。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建议考生在平时的学习中,根据构词法来记忆和复习单词,掌握各词类的不同用法,遇到长难句能正确分析句子结构,从而正确理解句意。在练习中,要特别关注与中国传统文化相关和反映中国建设新成就的语篇素材。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582930" y="1045210"/>
            <a:ext cx="25723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聚焦核心素养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82930" y="1711325"/>
            <a:ext cx="1116012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法填空题以语篇为依托,考点明确,重点突出,考查的知识面较广,重视对基础语法知识的考查,突出语法的表意功能。该题型重在检测考生在语境中综合运用英语知识的能力,培育考生的文化意识,锻炼考生的逻辑思维能力,从而提升考生分析、解决问题的能力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5459730" y="704850"/>
            <a:ext cx="6487795" cy="562292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r>
              <a:rPr 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析考情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· 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题型突破</a:t>
            </a:r>
            <a:endParaRPr lang="zh-CN" altLang="en-US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链高考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· 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真题探究</a:t>
            </a:r>
            <a:endParaRPr sz="28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0" y="2859405"/>
            <a:ext cx="52705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+mj-ea"/>
                <a:ea typeface="+mj-ea"/>
                <a:cs typeface="+mj-ea"/>
              </a:rPr>
              <a:t>高考帮</a:t>
            </a:r>
            <a:r>
              <a:rPr lang="en-US" altLang="zh-CN" sz="4000" dirty="0">
                <a:solidFill>
                  <a:schemeClr val="bg1"/>
                </a:solidFill>
                <a:latin typeface="+mj-ea"/>
                <a:ea typeface="+mj-ea"/>
                <a:cs typeface="+mj-ea"/>
                <a:sym typeface="+mn-ea"/>
              </a:rPr>
              <a:t>·</a:t>
            </a:r>
            <a:r>
              <a:rPr lang="zh-CN" altLang="en-US" sz="4000" dirty="0">
                <a:solidFill>
                  <a:schemeClr val="bg1"/>
                </a:solidFill>
                <a:latin typeface="+mj-ea"/>
                <a:ea typeface="+mj-ea"/>
                <a:cs typeface="+mj-ea"/>
                <a:sym typeface="+mn-ea"/>
              </a:rPr>
              <a:t>备考方向导航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3752215" cy="676954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sz="3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析考情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· 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题型突破</a:t>
            </a:r>
            <a:endParaRPr lang="zh-CN" altLang="en-US" sz="32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95630" y="736600"/>
            <a:ext cx="11000740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命题特点</a:t>
            </a:r>
          </a:p>
          <a:p>
            <a:pPr indent="0" fontAlgn="auto">
              <a:lnSpc>
                <a:spcPct val="150000"/>
              </a:lnSpc>
            </a:pPr>
            <a:r>
              <a:rPr sz="28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1.选材特点</a:t>
            </a:r>
          </a:p>
          <a:p>
            <a:pPr indent="0" fontAlgn="auto">
              <a:lnSpc>
                <a:spcPct val="150000"/>
              </a:lnSpc>
            </a:pPr>
            <a:r>
              <a:rPr sz="28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(1)短文型语法填空通常为一篇200词左右的短文,选材一般以说明文为主,记叙文和议论文为辅。 </a:t>
            </a:r>
          </a:p>
          <a:p>
            <a:pPr indent="0" fontAlgn="auto">
              <a:lnSpc>
                <a:spcPct val="150000"/>
              </a:lnSpc>
            </a:pPr>
            <a:r>
              <a:rPr sz="28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(2)题材多样,所选材料符合考生的认知水平,可读性强。</a:t>
            </a:r>
          </a:p>
          <a:p>
            <a:pPr indent="0" fontAlgn="auto">
              <a:lnSpc>
                <a:spcPct val="150000"/>
              </a:lnSpc>
            </a:pPr>
            <a:r>
              <a:rPr sz="28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(3)难度适中,与高中课本中的阅读材料难度相当,符合高中中等学生的阅读水平,篇章与语句的结构变化多样。</a:t>
            </a:r>
          </a:p>
          <a:p>
            <a:pPr indent="0" fontAlgn="auto">
              <a:lnSpc>
                <a:spcPct val="150000"/>
              </a:lnSpc>
            </a:pPr>
            <a:r>
              <a:rPr sz="28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(4)趋势:所选材料的词数有增加趋势,句子结构更加复杂,对考生的句式理解和分析能力提出了更高的要求。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23ebd65-cce2-42d2-bdbd-63447fd21efa}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体NewRoman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1263</Words>
  <Application>WPS 演示</Application>
  <PresentationFormat>自定义</PresentationFormat>
  <Paragraphs>377</Paragraphs>
  <Slides>49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0" baseType="lpstr">
      <vt:lpstr>Office 主题​​</vt:lpstr>
      <vt:lpstr>幻灯片 1</vt:lpstr>
      <vt:lpstr>题型四　语篇型语法填空</vt:lpstr>
      <vt:lpstr>幻灯片 3</vt:lpstr>
      <vt:lpstr>  考情解读</vt:lpstr>
      <vt:lpstr>幻灯片 5</vt:lpstr>
      <vt:lpstr>幻灯片 6</vt:lpstr>
      <vt:lpstr>幻灯片 7</vt:lpstr>
      <vt:lpstr>幻灯片 8</vt:lpstr>
      <vt:lpstr>  析考情 · 题型突破</vt:lpstr>
      <vt:lpstr>幻灯片 10</vt:lpstr>
      <vt:lpstr>幻灯片 11</vt:lpstr>
      <vt:lpstr>  析考情·题型突破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tesoon</dc:creator>
  <cp:lastModifiedBy>dell</cp:lastModifiedBy>
  <cp:revision>500</cp:revision>
  <dcterms:created xsi:type="dcterms:W3CDTF">2021-01-08T01:23:00Z</dcterms:created>
  <dcterms:modified xsi:type="dcterms:W3CDTF">2021-09-22T15:59:56Z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2052-11.1.0.10353</vt:lpwstr>
  </property>
  <property fmtid="{D5CDD505-2E9C-101B-9397-08002B2CF9AE}" pid="3" name="ICV">
    <vt:lpwstr>F2BA9ECBD6B14C7D857132FB797A6EAB</vt:lpwstr>
  </property>
</Properties>
</file>