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slides/slide36.xml" ContentType="application/vnd.openxmlformats-officedocument.presentationml.slide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81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slides/slide29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slides/slide32.xml" ContentType="application/vnd.openxmlformats-officedocument.presentationml.slide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  <p:sldMasterId id="2147483677" r:id="rId3"/>
  </p:sldMasterIdLst>
  <p:notesMasterIdLst>
    <p:notesMasterId r:id="rId70"/>
  </p:notesMasterIdLst>
  <p:handoutMasterIdLst>
    <p:handoutMasterId r:id="rId71"/>
  </p:handoutMasterIdLst>
  <p:sldIdLst>
    <p:sldId id="277" r:id="rId4"/>
    <p:sldId id="293" r:id="rId5"/>
    <p:sldId id="295" r:id="rId6"/>
    <p:sldId id="296" r:id="rId7"/>
    <p:sldId id="302" r:id="rId8"/>
    <p:sldId id="297" r:id="rId9"/>
    <p:sldId id="298" r:id="rId10"/>
    <p:sldId id="303" r:id="rId11"/>
    <p:sldId id="299" r:id="rId12"/>
    <p:sldId id="304" r:id="rId13"/>
    <p:sldId id="300" r:id="rId14"/>
    <p:sldId id="305" r:id="rId15"/>
    <p:sldId id="301" r:id="rId16"/>
    <p:sldId id="313" r:id="rId17"/>
    <p:sldId id="314" r:id="rId18"/>
    <p:sldId id="315" r:id="rId19"/>
    <p:sldId id="316" r:id="rId20"/>
    <p:sldId id="318" r:id="rId21"/>
    <p:sldId id="317" r:id="rId22"/>
    <p:sldId id="319" r:id="rId23"/>
    <p:sldId id="320" r:id="rId24"/>
    <p:sldId id="321" r:id="rId25"/>
    <p:sldId id="322" r:id="rId26"/>
    <p:sldId id="324" r:id="rId27"/>
    <p:sldId id="325" r:id="rId28"/>
    <p:sldId id="326" r:id="rId29"/>
    <p:sldId id="358" r:id="rId30"/>
    <p:sldId id="327" r:id="rId31"/>
    <p:sldId id="335" r:id="rId32"/>
    <p:sldId id="336" r:id="rId33"/>
    <p:sldId id="338" r:id="rId34"/>
    <p:sldId id="337" r:id="rId35"/>
    <p:sldId id="328" r:id="rId36"/>
    <p:sldId id="342" r:id="rId37"/>
    <p:sldId id="343" r:id="rId38"/>
    <p:sldId id="340" r:id="rId39"/>
    <p:sldId id="344" r:id="rId40"/>
    <p:sldId id="346" r:id="rId41"/>
    <p:sldId id="329" r:id="rId42"/>
    <p:sldId id="347" r:id="rId43"/>
    <p:sldId id="348" r:id="rId44"/>
    <p:sldId id="330" r:id="rId45"/>
    <p:sldId id="359" r:id="rId46"/>
    <p:sldId id="360" r:id="rId47"/>
    <p:sldId id="361" r:id="rId48"/>
    <p:sldId id="362" r:id="rId49"/>
    <p:sldId id="331" r:id="rId50"/>
    <p:sldId id="365" r:id="rId51"/>
    <p:sldId id="401" r:id="rId52"/>
    <p:sldId id="333" r:id="rId53"/>
    <p:sldId id="363" r:id="rId54"/>
    <p:sldId id="364" r:id="rId55"/>
    <p:sldId id="386" r:id="rId56"/>
    <p:sldId id="387" r:id="rId57"/>
    <p:sldId id="388" r:id="rId58"/>
    <p:sldId id="332" r:id="rId59"/>
    <p:sldId id="389" r:id="rId60"/>
    <p:sldId id="390" r:id="rId61"/>
    <p:sldId id="391" r:id="rId62"/>
    <p:sldId id="334" r:id="rId63"/>
    <p:sldId id="392" r:id="rId64"/>
    <p:sldId id="393" r:id="rId65"/>
    <p:sldId id="394" r:id="rId66"/>
    <p:sldId id="395" r:id="rId67"/>
    <p:sldId id="397" r:id="rId68"/>
    <p:sldId id="396" r:id="rId69"/>
  </p:sldIdLst>
  <p:sldSz cx="12192000" cy="6858000"/>
  <p:notesSz cx="6858000" cy="9144000"/>
  <p:custDataLst>
    <p:tags r:id="rId7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99"/>
    <a:srgbClr val="01B0F0"/>
    <a:srgbClr val="FAB529"/>
    <a:srgbClr val="008BD6"/>
    <a:srgbClr val="FF6B00"/>
    <a:srgbClr val="E36B2A"/>
    <a:srgbClr val="D7A800"/>
    <a:srgbClr val="95411F"/>
    <a:srgbClr val="FF0066"/>
    <a:srgbClr val="FF5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179"/>
    <p:restoredTop sz="94617"/>
  </p:normalViewPr>
  <p:slideViewPr>
    <p:cSldViewPr snapToGrid="0">
      <p:cViewPr varScale="1">
        <p:scale>
          <a:sx n="62" d="100"/>
          <a:sy n="62" d="100"/>
        </p:scale>
        <p:origin x="-592" y="-80"/>
      </p:cViewPr>
      <p:guideLst>
        <p:guide orient="horz" pos="2109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76" Type="http://schemas.openxmlformats.org/officeDocument/2006/relationships/tableStyles" Target="tableStyles.xml"/><Relationship Id="rId7" Type="http://schemas.openxmlformats.org/officeDocument/2006/relationships/slide" Target="slides/slide4.xml"/><Relationship Id="rId71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slide" Target="slides/slide58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tags" Target="tags/tag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notesMaster" Target="notesMasters/notesMaster1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-157187" y="141911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391400" y="3521075"/>
            <a:ext cx="2743200" cy="365125"/>
          </a:xfrm>
        </p:spPr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5227" y="114145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第一部分  教材知识梳理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知识清单</a:t>
            </a:r>
            <a:endParaRPr kumimoji="1" lang="zh-CN" altLang="en-US" sz="2800" b="1" spc="200" baseline="0" dirty="0" smtClean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实数的相关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" Target="slide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" Target="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" Target="slide6.xml"/><Relationship Id="rId5" Type="http://schemas.openxmlformats.org/officeDocument/2006/relationships/tags" Target="../tags/tag6.xml"/><Relationship Id="rId15" Type="http://schemas.openxmlformats.org/officeDocument/2006/relationships/slide" Target="slide27.xml"/><Relationship Id="rId10" Type="http://schemas.openxmlformats.org/officeDocument/2006/relationships/slideLayout" Target="../slideLayouts/slideLayout23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slide" Target="slid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4" Type="http://schemas.openxmlformats.org/officeDocument/2006/relationships/slide" Target="slide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" Target="slide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46.xml"/><Relationship Id="rId3" Type="http://schemas.openxmlformats.org/officeDocument/2006/relationships/slide" Target="slide1.xml"/><Relationship Id="rId7" Type="http://schemas.openxmlformats.org/officeDocument/2006/relationships/slide" Target="slide4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1.xml"/><Relationship Id="rId6" Type="http://schemas.openxmlformats.org/officeDocument/2006/relationships/slide" Target="slide38.xml"/><Relationship Id="rId11" Type="http://schemas.openxmlformats.org/officeDocument/2006/relationships/slide" Target="slide60.xml"/><Relationship Id="rId5" Type="http://schemas.openxmlformats.org/officeDocument/2006/relationships/slide" Target="slide33.xml"/><Relationship Id="rId10" Type="http://schemas.openxmlformats.org/officeDocument/2006/relationships/slide" Target="slide56.xml"/><Relationship Id="rId4" Type="http://schemas.openxmlformats.org/officeDocument/2006/relationships/slide" Target="slide28.xml"/><Relationship Id="rId9" Type="http://schemas.openxmlformats.org/officeDocument/2006/relationships/slide" Target="slide50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tags" Target="../tags/tag44.xml"/><Relationship Id="rId7" Type="http://schemas.openxmlformats.org/officeDocument/2006/relationships/slide" Target="slide27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slide" Target="slide7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5.xml"/><Relationship Id="rId5" Type="http://schemas.openxmlformats.org/officeDocument/2006/relationships/slide" Target="slide27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slide" Target="slid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6.xml"/><Relationship Id="rId5" Type="http://schemas.openxmlformats.org/officeDocument/2006/relationships/slide" Target="slide27.xml"/><Relationship Id="rId4" Type="http://schemas.openxmlformats.org/officeDocument/2006/relationships/slide" Target="slide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7.xml"/><Relationship Id="rId5" Type="http://schemas.openxmlformats.org/officeDocument/2006/relationships/slide" Target="slide27.xml"/><Relationship Id="rId4" Type="http://schemas.openxmlformats.org/officeDocument/2006/relationships/slide" Target="slide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8.xml"/><Relationship Id="rId5" Type="http://schemas.openxmlformats.org/officeDocument/2006/relationships/slide" Target="slide27.xml"/><Relationship Id="rId4" Type="http://schemas.openxmlformats.org/officeDocument/2006/relationships/slide" Target="slide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tags" Target="../tags/tag51.xml"/><Relationship Id="rId7" Type="http://schemas.openxmlformats.org/officeDocument/2006/relationships/slide" Target="slide27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" Target="slide7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2.xml"/><Relationship Id="rId5" Type="http://schemas.openxmlformats.org/officeDocument/2006/relationships/slide" Target="slide27.xml"/><Relationship Id="rId4" Type="http://schemas.openxmlformats.org/officeDocument/2006/relationships/slide" Target="slide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3.xml"/><Relationship Id="rId5" Type="http://schemas.openxmlformats.org/officeDocument/2006/relationships/slide" Target="slide27.xml"/><Relationship Id="rId4" Type="http://schemas.openxmlformats.org/officeDocument/2006/relationships/slide" Target="slide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4.xml"/><Relationship Id="rId5" Type="http://schemas.openxmlformats.org/officeDocument/2006/relationships/slide" Target="slide27.xml"/><Relationship Id="rId4" Type="http://schemas.openxmlformats.org/officeDocument/2006/relationships/slide" Target="slide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5.xml"/><Relationship Id="rId5" Type="http://schemas.openxmlformats.org/officeDocument/2006/relationships/slide" Target="slide27.xml"/><Relationship Id="rId4" Type="http://schemas.openxmlformats.org/officeDocument/2006/relationships/slide" Target="slide7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tags" Target="../tags/tag58.xml"/><Relationship Id="rId7" Type="http://schemas.openxmlformats.org/officeDocument/2006/relationships/slide" Target="slide27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slide" Target="slide7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9.xml"/><Relationship Id="rId5" Type="http://schemas.openxmlformats.org/officeDocument/2006/relationships/slide" Target="slide27.xml"/><Relationship Id="rId4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0.xml"/><Relationship Id="rId5" Type="http://schemas.openxmlformats.org/officeDocument/2006/relationships/slide" Target="slide27.xml"/><Relationship Id="rId4" Type="http://schemas.openxmlformats.org/officeDocument/2006/relationships/slide" Target="slide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1.xml"/><Relationship Id="rId5" Type="http://schemas.openxmlformats.org/officeDocument/2006/relationships/slide" Target="slide27.xml"/><Relationship Id="rId4" Type="http://schemas.openxmlformats.org/officeDocument/2006/relationships/slide" Target="slide7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tags" Target="../tags/tag64.xml"/><Relationship Id="rId7" Type="http://schemas.openxmlformats.org/officeDocument/2006/relationships/slide" Target="slide27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slide" Target="slide7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Relationship Id="rId4" Type="http://schemas.openxmlformats.org/officeDocument/2006/relationships/slide" Target="slide2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Relationship Id="rId4" Type="http://schemas.openxmlformats.org/officeDocument/2006/relationships/slide" Target="slide2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Relationship Id="rId4" Type="http://schemas.openxmlformats.org/officeDocument/2006/relationships/slide" Target="slide2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slide" Target="slide27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1.xml"/><Relationship Id="rId5" Type="http://schemas.openxmlformats.org/officeDocument/2006/relationships/slide" Target="slide27.xml"/><Relationship Id="rId4" Type="http://schemas.openxmlformats.org/officeDocument/2006/relationships/slide" Target="slide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2.xml"/><Relationship Id="rId4" Type="http://schemas.openxmlformats.org/officeDocument/2006/relationships/slide" Target="slide2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3.xml"/><Relationship Id="rId4" Type="http://schemas.openxmlformats.org/officeDocument/2006/relationships/slide" Target="slide2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tags" Target="../tags/tag76.xml"/><Relationship Id="rId7" Type="http://schemas.openxmlformats.org/officeDocument/2006/relationships/slide" Target="slide27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slide" Target="slide7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7.xml"/><Relationship Id="rId4" Type="http://schemas.openxmlformats.org/officeDocument/2006/relationships/slide" Target="slide2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8.xml"/><Relationship Id="rId4" Type="http://schemas.openxmlformats.org/officeDocument/2006/relationships/slide" Target="slide2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9.xml"/><Relationship Id="rId4" Type="http://schemas.openxmlformats.org/officeDocument/2006/relationships/slide" Target="slide2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0.xml"/><Relationship Id="rId4" Type="http://schemas.openxmlformats.org/officeDocument/2006/relationships/slide" Target="slide2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1.xml"/><Relationship Id="rId4" Type="http://schemas.openxmlformats.org/officeDocument/2006/relationships/slide" Target="slide27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tags" Target="../tags/tag84.xml"/><Relationship Id="rId7" Type="http://schemas.openxmlformats.org/officeDocument/2006/relationships/slide" Target="slide27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slide" Target="slide7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5.xml"/><Relationship Id="rId4" Type="http://schemas.openxmlformats.org/officeDocument/2006/relationships/slide" Target="slide2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6.xml"/><Relationship Id="rId4" Type="http://schemas.openxmlformats.org/officeDocument/2006/relationships/slide" Target="slide2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7.xml"/><Relationship Id="rId4" Type="http://schemas.openxmlformats.org/officeDocument/2006/relationships/slide" Target="slide2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tags" Target="../tags/tag90.xml"/><Relationship Id="rId7" Type="http://schemas.openxmlformats.org/officeDocument/2006/relationships/slide" Target="slide27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slide" Target="slide7.xml"/><Relationship Id="rId5" Type="http://schemas.openxmlformats.org/officeDocument/2006/relationships/slide" Target="slide1.xml"/><Relationship Id="rId4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1.xml"/><Relationship Id="rId4" Type="http://schemas.openxmlformats.org/officeDocument/2006/relationships/slide" Target="slide2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2.xml"/><Relationship Id="rId4" Type="http://schemas.openxmlformats.org/officeDocument/2006/relationships/slide" Target="slide2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3.xml"/><Relationship Id="rId4" Type="http://schemas.openxmlformats.org/officeDocument/2006/relationships/slide" Target="slide2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4.xml"/><Relationship Id="rId4" Type="http://schemas.openxmlformats.org/officeDocument/2006/relationships/slide" Target="slide2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5.xml"/><Relationship Id="rId4" Type="http://schemas.openxmlformats.org/officeDocument/2006/relationships/slide" Target="slide2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6.xml"/><Relationship Id="rId4" Type="http://schemas.openxmlformats.org/officeDocument/2006/relationships/slide" Target="slide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51505" y="2817495"/>
            <a:ext cx="6941185" cy="737235"/>
            <a:chOff x="3027246" y="1938253"/>
            <a:chExt cx="5990707" cy="968738"/>
          </a:xfrm>
        </p:grpSpPr>
        <p:sp>
          <p:nvSpPr>
            <p:cNvPr id="38" name="圆角矩形 6">
              <a:hlinkClick r:id="rId11" action="ppaction://hlinksldjump"/>
            </p:cNvPr>
            <p:cNvSpPr/>
            <p:nvPr>
              <p:custDataLst>
                <p:tags r:id="rId8"/>
              </p:custDataLst>
            </p:nvPr>
          </p:nvSpPr>
          <p:spPr>
            <a:xfrm flipV="1">
              <a:off x="4137042" y="2036712"/>
              <a:ext cx="4880911" cy="79268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/>
            <p:nvPr>
              <p:custDataLst>
                <p:tags r:id="rId9"/>
              </p:custDataLst>
            </p:nvPr>
          </p:nvSpPr>
          <p:spPr>
            <a:xfrm>
              <a:off x="3027246" y="2016110"/>
              <a:ext cx="885507" cy="799447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5" name="文本框 2">
              <a:hlinkClick r:id="rId12" action="ppaction://hlinksldjump"/>
            </p:cNvPr>
            <p:cNvSpPr txBox="1"/>
            <p:nvPr/>
          </p:nvSpPr>
          <p:spPr>
            <a:xfrm>
              <a:off x="4390787" y="1938253"/>
              <a:ext cx="4559207" cy="9687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数据纵览  考情分析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4200" y="2242422"/>
              <a:ext cx="36000" cy="39005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86430" y="3669030"/>
            <a:ext cx="6941820" cy="737235"/>
            <a:chOff x="2941329" y="3106174"/>
            <a:chExt cx="6094086" cy="1013103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6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/>
            <p:nvPr>
              <p:custDataLst>
                <p:tags r:id="rId7"/>
              </p:custDataLst>
            </p:nvPr>
          </p:nvSpPr>
          <p:spPr>
            <a:xfrm>
              <a:off x="2941329" y="3252773"/>
              <a:ext cx="900705" cy="835302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6" name="文本框 16">
              <a:hlinkClick r:id="rId13" action="ppaction://hlinksldjump"/>
            </p:cNvPr>
            <p:cNvSpPr txBox="1"/>
            <p:nvPr/>
          </p:nvSpPr>
          <p:spPr>
            <a:xfrm>
              <a:off x="4087522" y="3106174"/>
              <a:ext cx="4529681" cy="1013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152140" y="4444365"/>
            <a:ext cx="6941820" cy="769690"/>
            <a:chOff x="2953465" y="4213889"/>
            <a:chExt cx="6064488" cy="1155560"/>
          </a:xfrm>
        </p:grpSpPr>
        <p:sp>
          <p:nvSpPr>
            <p:cNvPr id="34" name="圆角矩形 6"/>
            <p:cNvSpPr/>
            <p:nvPr>
              <p:custDataLst>
                <p:tags r:id="rId4"/>
              </p:custDataLst>
            </p:nvPr>
          </p:nvSpPr>
          <p:spPr>
            <a:xfrm flipV="1">
              <a:off x="4076826" y="4477012"/>
              <a:ext cx="4941127" cy="792230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5" name="椭圆 7"/>
            <p:cNvSpPr/>
            <p:nvPr>
              <p:custDataLst>
                <p:tags r:id="rId5"/>
              </p:custDataLst>
            </p:nvPr>
          </p:nvSpPr>
          <p:spPr>
            <a:xfrm>
              <a:off x="2953465" y="4456039"/>
              <a:ext cx="896330" cy="913410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3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7" name="文本框 16">
              <a:hlinkClick r:id="rId14" action="ppaction://hlinksldjump"/>
            </p:cNvPr>
            <p:cNvSpPr txBox="1"/>
            <p:nvPr/>
          </p:nvSpPr>
          <p:spPr>
            <a:xfrm>
              <a:off x="4720412" y="4213889"/>
              <a:ext cx="3891249" cy="11068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数据透视  知识清单</a:t>
              </a:r>
            </a:p>
          </p:txBody>
        </p:sp>
        <p:sp>
          <p:nvSpPr>
            <p:cNvPr id="64" name="圆角矩形 63"/>
            <p:cNvSpPr/>
            <p:nvPr/>
          </p:nvSpPr>
          <p:spPr bwMode="auto">
            <a:xfrm rot="16200000">
              <a:off x="3876853" y="4708206"/>
              <a:ext cx="36000" cy="386837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575833" y="1293368"/>
            <a:ext cx="9712711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七年级</a:t>
            </a:r>
            <a:r>
              <a:rPr lang="en-US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en-US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zh-CN" alt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151504" y="5321300"/>
            <a:ext cx="6941186" cy="751288"/>
            <a:chOff x="3024550" y="3691330"/>
            <a:chExt cx="6048318" cy="1128229"/>
          </a:xfrm>
        </p:grpSpPr>
        <p:sp>
          <p:nvSpPr>
            <p:cNvPr id="7" name="圆角矩形 6"/>
            <p:cNvSpPr/>
            <p:nvPr>
              <p:custDataLst>
                <p:tags r:id="rId2"/>
              </p:custDataLst>
            </p:nvPr>
          </p:nvSpPr>
          <p:spPr>
            <a:xfrm flipV="1">
              <a:off x="4145573" y="3971687"/>
              <a:ext cx="4927295" cy="792438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3"/>
              </p:custDataLst>
            </p:nvPr>
          </p:nvSpPr>
          <p:spPr>
            <a:xfrm>
              <a:off x="3024550" y="3994573"/>
              <a:ext cx="894022" cy="824986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 fontScale="90000" lnSpcReduction="10000"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4</a:t>
              </a:r>
            </a:p>
          </p:txBody>
        </p:sp>
        <p:sp>
          <p:nvSpPr>
            <p:cNvPr id="9" name="文本框 16">
              <a:hlinkClick r:id="rId15" action="ppaction://hlinksldjump"/>
            </p:cNvPr>
            <p:cNvSpPr txBox="1"/>
            <p:nvPr/>
          </p:nvSpPr>
          <p:spPr>
            <a:xfrm>
              <a:off x="4730410" y="3691330"/>
              <a:ext cx="3891249" cy="11071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数据共享  考点聚焦</a:t>
              </a:r>
            </a:p>
          </p:txBody>
        </p:sp>
        <p:sp>
          <p:nvSpPr>
            <p:cNvPr id="10" name="圆角矩形 9"/>
            <p:cNvSpPr/>
            <p:nvPr/>
          </p:nvSpPr>
          <p:spPr bwMode="auto">
            <a:xfrm rot="16200000" flipH="1">
              <a:off x="3980973" y="4214218"/>
              <a:ext cx="37843" cy="385841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6685" y="908050"/>
            <a:ext cx="11892915" cy="580517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94358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49250" y="1344214"/>
            <a:ext cx="11358039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14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(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2021•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承德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模拟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Mother’s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Day is on the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 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two) Sunday in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May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 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15. (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2012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•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石家庄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28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中一模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)Computers will be much smaller and more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________(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use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).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三、连词成句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16. (2021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·河北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)classmates, I, with, had a party,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my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__________________________________________. 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324090" y="1553845"/>
            <a:ext cx="12426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second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87145" y="3467735"/>
            <a:ext cx="13620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useful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49985" y="5952490"/>
            <a:ext cx="56946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had a party with my classmates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  <p:bldP spid="6" grpId="0"/>
      <p:bldP spid="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2875" y="906780"/>
            <a:ext cx="11905615" cy="580199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9405" y="1373336"/>
            <a:ext cx="1135803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17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(2021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·河北模拟统考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)stories, often, about, the past, tell, grandma, me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__________________________________________.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18. (2021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·石家庄新华区一模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)my, bought, I, gift, mother, a, yesterday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51255" y="4625340"/>
            <a:ext cx="73583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bought my mother a gift yesterday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50620" y="2807970"/>
            <a:ext cx="73583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Grandma often tells me stories about the past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95350"/>
            <a:ext cx="11958955" cy="588137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9405" y="1373336"/>
            <a:ext cx="1135803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19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(2021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·石家庄十八县重点中学摸底联考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)want, manager, to, be, a, I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__________________________________________.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20. (2021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·衡水一模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 sweater, your, nice, looks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51255" y="4726940"/>
            <a:ext cx="73583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sweater looks nice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50620" y="2764155"/>
            <a:ext cx="73583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want to be a manger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01805" cy="58718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数据透视知识清单.eps" descr="id:2147518120;FounderCES"/>
          <p:cNvPicPr/>
          <p:nvPr/>
        </p:nvPicPr>
        <p:blipFill>
          <a:blip/>
          <a:stretch>
            <a:fillRect/>
          </a:stretch>
        </p:blipFill>
        <p:spPr>
          <a:xfrm>
            <a:off x="1380460" y="1465545"/>
            <a:ext cx="8379912" cy="601250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61975" y="2203196"/>
          <a:ext cx="11134725" cy="390969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735626"/>
                <a:gridCol w="9684724"/>
              </a:tblGrid>
              <a:tr h="390969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英</a:t>
                      </a: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汉</a:t>
                      </a:r>
                      <a:endParaRPr lang="zh-CN" sz="2400" b="1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互</a:t>
                      </a:r>
                      <a:endParaRPr lang="zh-CN" sz="2400" b="1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译</a:t>
                      </a:r>
                      <a:endParaRPr lang="zh-CN" sz="2400" b="1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1.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球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                              2.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v.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听起来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3.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  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adj.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有趣的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    4. boring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adj.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   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5.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adj.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困难的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           6.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adj.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令人放松的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7.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v.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注视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,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观看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            8. classmate 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 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9. tomato 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    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</a:t>
                      </a:r>
                      <a:r>
                        <a:rPr lang="en-US" altLang="zh-CN" sz="2400" b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   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10.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草莓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11. need 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v.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 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</a:t>
                      </a:r>
                      <a:r>
                        <a:rPr lang="en-US" altLang="zh-CN" sz="2400" b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         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12.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鸡肉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13. breakfast 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 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</a:t>
                      </a:r>
                      <a:r>
                        <a:rPr lang="en-US" altLang="zh-CN" sz="2400" b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14.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adj.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健康的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2" name="圆角矩形 1"/>
          <p:cNvSpPr/>
          <p:nvPr/>
        </p:nvSpPr>
        <p:spPr>
          <a:xfrm>
            <a:off x="2304415" y="11626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3" name="矩形 2"/>
          <p:cNvSpPr/>
          <p:nvPr/>
        </p:nvSpPr>
        <p:spPr>
          <a:xfrm>
            <a:off x="2977515" y="11626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数据透视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</p:txBody>
      </p:sp>
      <p:sp>
        <p:nvSpPr>
          <p:cNvPr id="12" name="椭圆 11"/>
          <p:cNvSpPr/>
          <p:nvPr/>
        </p:nvSpPr>
        <p:spPr>
          <a:xfrm>
            <a:off x="2599055" y="10490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3       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367915" y="2343150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ball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579235" y="2330450"/>
            <a:ext cx="11525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sound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514600" y="2827020"/>
            <a:ext cx="18522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interesting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087995" y="2886075"/>
            <a:ext cx="2474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令人厌烦的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423795" y="3444240"/>
            <a:ext cx="13601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difficult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570980" y="3414395"/>
            <a:ext cx="1298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relaxing 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456815" y="3972560"/>
            <a:ext cx="11525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watch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992745" y="3982720"/>
            <a:ext cx="1655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同班同学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727450" y="4540885"/>
            <a:ext cx="1377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西红柿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477635" y="4499610"/>
            <a:ext cx="176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starwberry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534410" y="5067300"/>
            <a:ext cx="11525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需要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652260" y="5057775"/>
            <a:ext cx="1225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chicken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159885" y="5611495"/>
            <a:ext cx="11525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早餐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562725" y="5573395"/>
            <a:ext cx="13379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healthy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3" grpId="0"/>
      <p:bldP spid="13" grpId="1"/>
      <p:bldP spid="14" grpId="0"/>
      <p:bldP spid="14" grpId="1"/>
      <p:bldP spid="16" grpId="0"/>
      <p:bldP spid="16" grpId="1"/>
      <p:bldP spid="17" grpId="0"/>
      <p:bldP spid="17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6685" y="886460"/>
            <a:ext cx="11914505" cy="58451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数据透视知识清单.eps" descr="id:2147518120;FounderCES"/>
          <p:cNvPicPr/>
          <p:nvPr/>
        </p:nvPicPr>
        <p:blipFill>
          <a:blip/>
          <a:stretch>
            <a:fillRect/>
          </a:stretch>
        </p:blipFill>
        <p:spPr>
          <a:xfrm>
            <a:off x="1380460" y="1465545"/>
            <a:ext cx="8379912" cy="601250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61975" y="2203196"/>
          <a:ext cx="11134725" cy="390950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735626"/>
                <a:gridCol w="9684724"/>
              </a:tblGrid>
              <a:tr h="390950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英</a:t>
                      </a: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汉</a:t>
                      </a:r>
                      <a:endParaRPr lang="zh-CN" sz="2400" b="1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互</a:t>
                      </a:r>
                      <a:endParaRPr lang="zh-CN" sz="2400" b="1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译</a:t>
                      </a:r>
                      <a:endParaRPr lang="zh-CN" sz="2400" b="1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15. happy 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adj.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               </a:t>
                      </a:r>
                      <a:r>
                        <a:rPr lang="en-US" altLang="zh-CN" sz="2400" b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16. trousers 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17.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星期五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                     18. sell 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v.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______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19.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价格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                         20.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二月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21. September 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r>
                        <a:rPr lang="en-US" altLang="zh-CN" sz="2400" b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           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22.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十月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23. November 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   </a:t>
                      </a:r>
                      <a:r>
                        <a:rPr lang="en-US" altLang="zh-CN" sz="2400" b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        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24. December 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25.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num.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第三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                       26.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num.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第十二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3991610" y="2598420"/>
            <a:ext cx="25133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愉快的；高兴的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468360" y="2593975"/>
            <a:ext cx="11525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裤子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658745" y="3109595"/>
            <a:ext cx="1298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Friday 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157085" y="3683635"/>
            <a:ext cx="1432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February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696845" y="3658870"/>
            <a:ext cx="1298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price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603500" y="5360670"/>
            <a:ext cx="9556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third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157085" y="5335905"/>
            <a:ext cx="1298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twelfth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436745" y="4262755"/>
            <a:ext cx="10845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九月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264660" y="4773930"/>
            <a:ext cx="12566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十一月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943340" y="4778375"/>
            <a:ext cx="1283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十二月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169785" y="4241800"/>
            <a:ext cx="1298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October 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922260" y="3130550"/>
            <a:ext cx="8223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卖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9" grpId="0"/>
      <p:bldP spid="19" grpId="1"/>
      <p:bldP spid="2" grpId="0"/>
      <p:bldP spid="2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55145" cy="583882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51179" y="1655884"/>
          <a:ext cx="11134725" cy="376237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735626"/>
                <a:gridCol w="9684724"/>
              </a:tblGrid>
              <a:tr h="376237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英</a:t>
                      </a: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汉</a:t>
                      </a:r>
                      <a:endParaRPr lang="zh-CN" sz="2400" b="1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互</a:t>
                      </a:r>
                      <a:endParaRPr lang="zh-CN" sz="2400" b="1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译</a:t>
                      </a:r>
                      <a:endParaRPr lang="zh-CN" sz="2400" b="1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27. festival 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    </a:t>
                      </a:r>
                      <a:r>
                        <a:rPr lang="en-US" altLang="zh-CN" sz="2400" b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           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28.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聚会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29. subject 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r>
                        <a:rPr lang="en-US" altLang="zh-CN" sz="2400" b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           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30.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星期三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31.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adj.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有用的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            32.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v.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完成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33. lesson 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</a:t>
                      </a:r>
                      <a:r>
                        <a:rPr lang="en-US" altLang="zh-CN" sz="2400" b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                  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34.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小时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35. lunch 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r>
                        <a:rPr lang="en-US" altLang="zh-CN" sz="2400" b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             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36. buy 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v.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sz="2400" b="1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19" name="文本框 18"/>
          <p:cNvSpPr txBox="1"/>
          <p:nvPr/>
        </p:nvSpPr>
        <p:spPr>
          <a:xfrm>
            <a:off x="3810000" y="2807970"/>
            <a:ext cx="11525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科目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811270" y="2244725"/>
            <a:ext cx="10344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节日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513455" y="4445000"/>
            <a:ext cx="11525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午餐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584575" y="3885565"/>
            <a:ext cx="796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569835" y="4445000"/>
            <a:ext cx="11525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买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694305" y="3347085"/>
            <a:ext cx="1298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useful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881495" y="2186940"/>
            <a:ext cx="1298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party 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668135" y="2771775"/>
            <a:ext cx="1840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Wednesday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881495" y="3356610"/>
            <a:ext cx="1298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finish 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881495" y="3900805"/>
            <a:ext cx="1298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hour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" grpId="0"/>
      <p:bldP spid="2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20" grpId="0"/>
      <p:bldP spid="2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01170" cy="58591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51179" y="1655884"/>
          <a:ext cx="11134725" cy="49377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735626"/>
                <a:gridCol w="9684724"/>
              </a:tblGrid>
              <a:tr h="3762431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0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0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0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0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0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0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0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0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词</a:t>
                      </a:r>
                      <a:endParaRPr lang="zh-CN" sz="2400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汇</a:t>
                      </a:r>
                      <a:endParaRPr lang="en-US" altLang="zh-CN" sz="2400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拓</a:t>
                      </a:r>
                      <a:endParaRPr lang="en-US" altLang="zh-CN" sz="2400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展</a:t>
                      </a:r>
                      <a:endParaRPr lang="zh-CN" sz="240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1. have(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v.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→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(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三单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2. we(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pron.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→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(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宾格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3. interest(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&amp;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v.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→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adj.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有趣的→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adj.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感兴趣的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4. bore(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v.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→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adj.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厌倦的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;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厌烦的→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adj.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令人厌烦的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5. fun(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→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adj.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滑稽可笑的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6. difficult(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adj.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→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困难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7. tomato(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→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pl.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西红柿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8. strawberry(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→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pl.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草莓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sz="2400" b="1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019550" y="1896110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56355" y="1780540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364855" y="2869565"/>
            <a:ext cx="14986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interested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507865" y="2229485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26865" y="2334895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855210" y="2829560"/>
            <a:ext cx="16300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interesting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888740" y="3957955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bored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988300" y="3894455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boring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781425" y="4456430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funny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565015" y="5008880"/>
            <a:ext cx="16071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difficulty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065270" y="5617210"/>
            <a:ext cx="14293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tomatoes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758055" y="6153785"/>
            <a:ext cx="2152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strawberries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86460"/>
            <a:ext cx="11928475" cy="585851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51179" y="1655884"/>
          <a:ext cx="11134725" cy="4389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735626"/>
                <a:gridCol w="9684724"/>
              </a:tblGrid>
              <a:tr h="3762431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词</a:t>
                      </a:r>
                      <a:endParaRPr 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汇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拓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展</a:t>
                      </a:r>
                      <a:endParaRPr lang="zh-CN" sz="2400" b="1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9. health(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→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adj.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健康的→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adv.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健康地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10. woman(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→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pl.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女子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11. busy(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adj.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→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adv.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忙碌地→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商业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,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生意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12. free(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adj.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→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自由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13. sell(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v.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→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(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过去式、过去分词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 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→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特价销售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14. two(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num.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→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(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序数词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第二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15. three(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num.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→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(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序数词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第三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16. twelve(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num.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→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(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序数词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第十二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4078605" y="1690370"/>
            <a:ext cx="13449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healthy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426960" y="2828925"/>
            <a:ext cx="13925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business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295775" y="2792730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busily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864475" y="3944620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sell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330065" y="4513580"/>
            <a:ext cx="1181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second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940300" y="5368925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54550" y="2531110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413885" y="2299970"/>
            <a:ext cx="1254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women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461250" y="1728470"/>
            <a:ext cx="18211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healthily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075430" y="3375660"/>
            <a:ext cx="14827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freedom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813175" y="3933190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sold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505960" y="5050155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third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654550" y="5586730"/>
            <a:ext cx="1334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twelfth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2" grpId="0"/>
      <p:bldP spid="2" grpId="1"/>
      <p:bldP spid="3" grpId="0"/>
      <p:bldP spid="3" grpId="1"/>
      <p:bldP spid="11" grpId="0"/>
      <p:bldP spid="11" grpId="1"/>
      <p:bldP spid="13" grpId="0"/>
      <p:bldP spid="13" grpId="1"/>
      <p:bldP spid="17" grpId="0"/>
      <p:bldP spid="17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6685" y="886460"/>
            <a:ext cx="11955780" cy="586676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51180" y="1656080"/>
          <a:ext cx="11471910" cy="415619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30885"/>
                <a:gridCol w="10741025"/>
              </a:tblGrid>
              <a:tr h="4156193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高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频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短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语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1. </a:t>
                      </a: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踢足球 </a:t>
                      </a:r>
                      <a:r>
                        <a:rPr lang="zh-CN" altLang="zh-CN" sz="2400" b="1" u="sng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　　　　　　　</a:t>
                      </a:r>
                      <a:r>
                        <a:rPr lang="en-US" altLang="zh-CN" sz="2400" b="1" u="sng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r>
                        <a:rPr lang="en-US" altLang="zh-CN" sz="2400" b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          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2. </a:t>
                      </a: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打排球 </a:t>
                      </a:r>
                      <a:r>
                        <a:rPr lang="zh-CN" altLang="zh-CN" sz="2400" b="1" u="sng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　　　　　　　</a:t>
                      </a:r>
                      <a:r>
                        <a:rPr lang="en-US" altLang="zh-CN" sz="2400" b="1" u="sng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dirty="0" smtClean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3. </a:t>
                      </a: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去同一所学校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u="sng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　　　　　</a:t>
                      </a:r>
                      <a:r>
                        <a:rPr lang="en-US" altLang="zh-CN" sz="2400" b="1" u="sng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    </a:t>
                      </a:r>
                      <a:r>
                        <a:rPr lang="zh-CN" altLang="zh-CN" sz="2400" b="1" u="sng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　　</a:t>
                      </a:r>
                      <a:r>
                        <a:rPr lang="en-US" altLang="zh-CN" sz="2400" b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4. </a:t>
                      </a: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看电视 </a:t>
                      </a:r>
                      <a:r>
                        <a:rPr lang="zh-CN" altLang="zh-CN" sz="2400" b="1" u="sng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　　　　　　　</a:t>
                      </a:r>
                      <a:r>
                        <a:rPr lang="en-US" altLang="zh-CN" sz="2400" b="1" u="sng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dirty="0" smtClean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5. </a:t>
                      </a: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课后 </a:t>
                      </a:r>
                      <a:r>
                        <a:rPr lang="zh-CN" altLang="zh-CN" sz="2400" b="1" u="sng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　　　　　　</a:t>
                      </a:r>
                      <a:r>
                        <a:rPr lang="en-US" altLang="zh-CN" sz="2400" b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               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6. </a:t>
                      </a: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思考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;</a:t>
                      </a: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思索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u="sng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　　　　　　　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dirty="0" smtClean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7. </a:t>
                      </a: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与……一起玩 </a:t>
                      </a:r>
                      <a:r>
                        <a:rPr lang="zh-CN" altLang="zh-CN" sz="2400" b="1" u="sng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　　　　　　</a:t>
                      </a:r>
                      <a:r>
                        <a:rPr lang="en-US" altLang="zh-CN" sz="2400" b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       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8. </a:t>
                      </a: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一双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;</a:t>
                      </a: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一对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u="sng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　　　　　　　</a:t>
                      </a:r>
                      <a:r>
                        <a:rPr lang="en-US" altLang="zh-CN" sz="2400" b="1" u="sng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dirty="0" smtClean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9. </a:t>
                      </a: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无疑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;</a:t>
                      </a: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肯定</a:t>
                      </a:r>
                      <a:r>
                        <a:rPr lang="zh-CN" altLang="zh-CN" sz="2400" b="1" u="sng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　　　　　　　</a:t>
                      </a:r>
                      <a:r>
                        <a:rPr lang="en-US" altLang="zh-CN" sz="2400" b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         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10. </a:t>
                      </a: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饮食习惯 </a:t>
                      </a:r>
                      <a:r>
                        <a:rPr lang="zh-CN" altLang="zh-CN" sz="2400" b="1" u="sng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　　　　　　　</a:t>
                      </a:r>
                      <a:r>
                        <a:rPr lang="en-US" altLang="zh-CN" sz="2400" b="1" u="sng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dirty="0" smtClean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11. </a:t>
                      </a: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儿童节 </a:t>
                      </a:r>
                      <a:r>
                        <a:rPr lang="zh-CN" altLang="zh-CN" sz="2400" b="1" u="sng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　　　　　　　</a:t>
                      </a:r>
                      <a:r>
                        <a:rPr lang="en-US" altLang="zh-CN" sz="2400" b="1" u="sng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  </a:t>
                      </a:r>
                      <a:r>
                        <a:rPr lang="en-US" altLang="zh-CN" sz="2400" b="1" u="none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        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12. </a:t>
                      </a: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举办艺术节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u="sng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　　　　　　</a:t>
                      </a:r>
                      <a:r>
                        <a:rPr lang="en-US" altLang="zh-CN" sz="2400" b="1" u="sng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      </a:t>
                      </a:r>
                      <a:endParaRPr lang="zh-CN" altLang="zh-CN" sz="2400" b="1" kern="1200" dirty="0" smtClean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13. </a:t>
                      </a: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从……到…… </a:t>
                      </a:r>
                      <a:r>
                        <a:rPr lang="zh-CN" altLang="zh-CN" sz="2400" b="1" u="sng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　　　　　　</a:t>
                      </a:r>
                      <a:r>
                        <a:rPr lang="zh-CN" altLang="zh-CN" sz="2400" b="1" u="none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  <a:r>
                        <a:rPr lang="en-US" altLang="zh-CN" sz="2400" b="1" u="none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    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14. </a:t>
                      </a: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想要做某</a:t>
                      </a: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事</a:t>
                      </a: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u="sng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u="sng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       </a:t>
                      </a:r>
                      <a:r>
                        <a:rPr lang="en-US" altLang="zh-CN" sz="2400" b="1" u="none" kern="1200" dirty="0" smtClean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en-US" altLang="zh-CN" sz="2400" b="1" u="none" kern="1200" baseline="0" dirty="0" smtClean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3020060" y="1861185"/>
            <a:ext cx="21545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 football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369300" y="1845310"/>
            <a:ext cx="24295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 volleyball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497570" y="2428875"/>
            <a:ext cx="1880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 TV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750945" y="2417445"/>
            <a:ext cx="30911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 to the same school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762250" y="2996565"/>
            <a:ext cx="16783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 class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910320" y="3012440"/>
            <a:ext cx="2083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 about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928745" y="3515995"/>
            <a:ext cx="16662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 with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107170" y="3504565"/>
            <a:ext cx="1691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pair of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463925" y="4097655"/>
            <a:ext cx="1477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sure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910320" y="4053840"/>
            <a:ext cx="1888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eating habit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137535" y="4603115"/>
            <a:ext cx="23812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Children’s Day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9036050" y="4603115"/>
            <a:ext cx="27260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an art festival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067810" y="5198745"/>
            <a:ext cx="1702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 ... to ...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9153525" y="5194935"/>
            <a:ext cx="2190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 to do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2" grpId="0"/>
      <p:bldP spid="2" grpId="1"/>
      <p:bldP spid="3" grpId="0"/>
      <p:bldP spid="3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6685" y="886460"/>
            <a:ext cx="11951970" cy="58464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51179" y="1655884"/>
          <a:ext cx="11134725" cy="376243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735626"/>
                <a:gridCol w="9684724"/>
              </a:tblGrid>
              <a:tr h="3762431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核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心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词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汇</a:t>
                      </a:r>
                      <a:endParaRPr lang="zh-CN" sz="2400" b="1" kern="120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词</a:t>
                      </a:r>
                      <a:endParaRPr lang="zh-CN" sz="2400" b="1" baseline="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汇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拓</a:t>
                      </a: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baseline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展</a:t>
                      </a:r>
                      <a:endParaRPr lang="zh-CN" sz="2400" b="1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17. twenty(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num.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→</a:t>
                      </a:r>
                      <a:r>
                        <a:rPr lang="zh-CN" altLang="zh-CN" sz="2400" b="0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  <a:r>
                        <a:rPr lang="en-US" altLang="zh-CN" sz="2400" b="0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</a:t>
                      </a:r>
                      <a:r>
                        <a:rPr lang="zh-CN" altLang="zh-CN" sz="2400" b="0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(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序数词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第二十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18. China(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→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中国人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,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汉语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adj.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中国的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19. science(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→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科学家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20. use(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v.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→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adj.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有用的→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(</a:t>
                      </a:r>
                      <a:r>
                        <a:rPr lang="en-US" altLang="zh-CN" sz="2400" b="1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adj.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用过的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;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二手的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sz="2400" b="1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196715" y="3640455"/>
            <a:ext cx="13442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scientist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196715" y="3077210"/>
            <a:ext cx="13449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Chinese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165340" y="4191000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uesd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985260" y="4191000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useful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713605" y="2552065"/>
            <a:ext cx="1499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twentieth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11" grpId="0"/>
      <p:bldP spid="11" grpId="1"/>
      <p:bldP spid="13" grpId="0"/>
      <p:bldP spid="13" grpId="1"/>
      <p:bldP spid="14" grpId="0"/>
      <p:bldP spid="1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82015"/>
            <a:ext cx="11922125" cy="584390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" name="数据分析考情预估.eps" descr="id:2147517944;FounderCES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2350674" y="1080257"/>
            <a:ext cx="7310755" cy="67437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43815" y="1767962"/>
            <a:ext cx="6963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2012—2021年河北中考命题对应单元话题分析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43815" y="2268416"/>
          <a:ext cx="10689923" cy="349355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81088"/>
                <a:gridCol w="1853247"/>
                <a:gridCol w="1315310"/>
                <a:gridCol w="1853247"/>
                <a:gridCol w="1494622"/>
                <a:gridCol w="2992409"/>
              </a:tblGrid>
              <a:tr h="750356"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　　 题型</a:t>
                      </a:r>
                    </a:p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年份　　 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完形填空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阅读理解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任务型阅读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词语运用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书面表达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317381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2022</a:t>
                      </a:r>
                      <a:r>
                        <a:rPr lang="zh-CN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预测</a:t>
                      </a: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aseline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根据近年河北中考真题卷分析</a:t>
                      </a:r>
                      <a:r>
                        <a:rPr lang="en-US" sz="2000" baseline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sz="2000" baseline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在全面复习本课时知识的基础上</a:t>
                      </a:r>
                      <a:r>
                        <a:rPr lang="en-US" sz="2000" baseline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sz="2000" baseline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应加强朋友共度</a:t>
                      </a:r>
                      <a:r>
                        <a:rPr lang="zh-CN" sz="2000" baseline="0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时</a:t>
                      </a:r>
                      <a:endParaRPr lang="en-US" altLang="zh-CN" sz="2000" baseline="0" dirty="0" smtClean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000" baseline="0" dirty="0" smtClean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aseline="0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光</a:t>
                      </a:r>
                      <a:r>
                        <a:rPr lang="en-US" sz="2000" baseline="0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sz="2000" baseline="0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食物</a:t>
                      </a:r>
                      <a:r>
                        <a:rPr lang="en-US" sz="2000" baseline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sz="2000" baseline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购物</a:t>
                      </a:r>
                      <a:r>
                        <a:rPr lang="en-US" sz="2000" baseline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sz="2000" baseline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学校科目这几个话题的复习</a:t>
                      </a:r>
                      <a:r>
                        <a:rPr lang="en-US" sz="2000" baseline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sz="2000" baseline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预计明年中考这些话题在完形填空或</a:t>
                      </a:r>
                      <a:r>
                        <a:rPr lang="zh-CN" sz="2000" baseline="0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词</a:t>
                      </a:r>
                      <a:endParaRPr lang="en-US" altLang="zh-CN" sz="2000" baseline="0" dirty="0" smtClean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000" baseline="0" dirty="0" smtClean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aseline="0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语运用中</a:t>
                      </a:r>
                      <a:r>
                        <a:rPr lang="zh-CN" sz="2000" baseline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出现概率较大。</a:t>
                      </a:r>
                      <a:endParaRPr lang="zh-CN" sz="2000" baseline="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674258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2019</a:t>
                      </a:r>
                      <a:r>
                        <a:rPr lang="zh-CN" sz="2000" b="1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—</a:t>
                      </a:r>
                      <a:endParaRPr lang="en-US" altLang="zh-CN" sz="2000" b="1" kern="1200" dirty="0" smtClean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sz="2000" b="1" kern="1200" dirty="0" smtClean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2021</a:t>
                      </a:r>
                      <a:endParaRPr lang="zh-CN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方正书宋_GBK"/>
                        </a:rPr>
                        <a:t>—</a:t>
                      </a:r>
                      <a:endParaRPr lang="zh-CN" sz="200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方正书宋_GBK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751562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2018</a:t>
                      </a:r>
                      <a:endParaRPr lang="zh-CN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网购</a:t>
                      </a:r>
                      <a:r>
                        <a:rPr lang="en-US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对应</a:t>
                      </a: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000" dirty="0" smtClean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话题</a:t>
                      </a:r>
                      <a:r>
                        <a:rPr lang="en-US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:</a:t>
                      </a: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购物</a:t>
                      </a:r>
                      <a:r>
                        <a:rPr lang="en-US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方正书宋_GBK"/>
                        </a:rPr>
                        <a:t>—</a:t>
                      </a:r>
                      <a:endParaRPr lang="zh-CN" sz="200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方正书宋_GBK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8" name="圆角矩形 7"/>
          <p:cNvSpPr/>
          <p:nvPr/>
        </p:nvSpPr>
        <p:spPr>
          <a:xfrm>
            <a:off x="2304415" y="10737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9" name="矩形 8"/>
          <p:cNvSpPr/>
          <p:nvPr/>
        </p:nvSpPr>
        <p:spPr>
          <a:xfrm>
            <a:off x="2977515" y="10737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数据总览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2" name="椭圆 11"/>
          <p:cNvSpPr/>
          <p:nvPr/>
        </p:nvSpPr>
        <p:spPr>
          <a:xfrm>
            <a:off x="2599055" y="9601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            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760730" y="2296795"/>
            <a:ext cx="1172845" cy="7112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99160"/>
            <a:ext cx="11934190" cy="58318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13161" y="1455467"/>
          <a:ext cx="11210761" cy="468228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386"/>
              </a:tblGrid>
              <a:tr h="4682286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1.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—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soccer!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—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That sounds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.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——让我们踢足球去吧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!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——那听起来很有趣。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2.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—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she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bananas?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—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Yes, she does./No, she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.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——她喜欢香蕉吗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?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——是的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,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她喜欢。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/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不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,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她不喜欢。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3. We go to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  <a:r>
                        <a:rPr lang="en-US" altLang="zh-CN" sz="2400" b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and we love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.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我们在同一所学校上学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,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并且我们都爱足球。</a:t>
                      </a:r>
                      <a:endParaRPr lang="en-US" altLang="zh-CN" sz="2400" b="1" u="none" kern="1200" baseline="0" dirty="0" smtClean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233295" y="1714500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Let’s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742690" y="1657350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742690" y="2223135"/>
            <a:ext cx="1892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interesting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154555" y="3325495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914140" y="3336925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927600" y="3869690"/>
            <a:ext cx="1309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doesn’t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013710" y="5005070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061460" y="5016500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same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440680" y="5016500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239125" y="5005070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soccer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9" grpId="0"/>
      <p:bldP spid="19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6685" y="886460"/>
            <a:ext cx="11889740" cy="58851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51179" y="1655884"/>
          <a:ext cx="11210761" cy="446934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386"/>
              </a:tblGrid>
              <a:tr h="4469343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4. I only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TV.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我只在电视上看运动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(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节目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。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5.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—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is the hat?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—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It’s five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.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——这个帽子多少钱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?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——五美元。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6. I’ll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two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.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我要买两双。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7. We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all our clothes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very good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.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我们以非常优惠的价格出售我们所有的衣服。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440305" y="1777365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804285" y="1731645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sports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385435" y="1793240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221230" y="2896235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488055" y="2896235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044825" y="3456940"/>
            <a:ext cx="12820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dollars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316480" y="4539615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047490" y="4491990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pairs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362200" y="5090795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sell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559425" y="5090795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952105" y="5036185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price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9" grpId="0"/>
      <p:bldP spid="19" grpId="1"/>
      <p:bldP spid="20" grpId="0"/>
      <p:bldP spid="20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6685" y="886460"/>
            <a:ext cx="11902440" cy="584581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51179" y="1655884"/>
          <a:ext cx="11210761" cy="4389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386"/>
              </a:tblGrid>
              <a:tr h="4156193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8.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—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is your birthday?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—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My birthday is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2nd.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——你的生日是什么时候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?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——我的生日是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5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月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日。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9.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—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you!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—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Thank you. 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——祝你生日快乐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!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——谢谢。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10.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—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are you?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—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I’m thirteen.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——你多大了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?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——我十三岁。</a:t>
                      </a:r>
                      <a:endParaRPr lang="en-US" altLang="zh-CN" sz="2400" b="1" u="none" kern="1200" baseline="0" dirty="0" smtClean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143125" y="1739900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274185" y="2301875"/>
            <a:ext cx="666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594985" y="2234565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054225" y="3348990"/>
            <a:ext cx="12261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Happy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280410" y="3348990"/>
            <a:ext cx="14878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birthday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034915" y="3348990"/>
            <a:ext cx="5600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357870" y="1861185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381250" y="5038090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602990" y="5049520"/>
            <a:ext cx="619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6" grpId="0"/>
      <p:bldP spid="17" grpId="0"/>
      <p:bldP spid="17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896090" cy="587692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51179" y="1655884"/>
          <a:ext cx="11210761" cy="415619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386"/>
              </a:tblGrid>
              <a:tr h="4156193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11.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—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 good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.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祝你过得愉快。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12.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—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your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?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—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My favorite subject is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.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——你最喜欢的科目是什么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?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——我最喜欢的科目是科学。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13.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—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does Bob like P.E.?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— 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</a:t>
                      </a:r>
                      <a:r>
                        <a:rPr lang="en-US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zh-CN" altLang="zh-CN" sz="2400" b="1" u="sng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　　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it’s interesting. </a:t>
                      </a:r>
                      <a:endParaRPr lang="zh-CN" altLang="zh-CN" sz="2400" b="1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    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——鲍勃为什么喜欢体育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? </a:t>
                      </a:r>
                      <a:r>
                        <a:rPr lang="zh-CN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——因为它有趣。</a:t>
                      </a:r>
                      <a:endParaRPr lang="en-US" altLang="zh-CN" sz="2400" b="1" u="none" kern="1200" baseline="0" dirty="0" smtClean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238375" y="1891030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19930" y="1902460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238375" y="2442845"/>
            <a:ext cx="1190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What’s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357870" y="1861185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65600" y="2454275"/>
            <a:ext cx="1376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favorite</a:t>
            </a:r>
            <a:endParaRPr lang="en-US" altLang="zh-CN" sz="2400" b="1" dirty="0" smtClean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59095" y="2413000"/>
            <a:ext cx="12376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subject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039995" y="3006090"/>
            <a:ext cx="11544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science 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413000" y="4042410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231390" y="4661535"/>
            <a:ext cx="13646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6685" y="886460"/>
            <a:ext cx="11943715" cy="58464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51179" y="1655884"/>
          <a:ext cx="11210761" cy="415619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496386"/>
              </a:tblGrid>
              <a:tr h="4156193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重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点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句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型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14. I like </a:t>
                      </a:r>
                      <a:r>
                        <a:rPr lang="zh-CN" altLang="zh-CN" sz="2400" b="1" u="sng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</a:t>
                      </a:r>
                      <a:r>
                        <a:rPr lang="en-US" altLang="zh-CN" sz="2400" b="1" u="sng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</a:t>
                      </a:r>
                      <a:r>
                        <a:rPr lang="zh-CN" altLang="zh-CN" sz="2400" b="1" u="sng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</a:t>
                      </a:r>
                      <a:r>
                        <a:rPr lang="en-US" altLang="zh-CN" sz="2400" b="1" u="sng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1" u="sng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</a:t>
                      </a:r>
                      <a:r>
                        <a:rPr lang="en-US" altLang="zh-CN" sz="2400" b="1" u="sng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I have P.E. and </a:t>
                      </a:r>
                      <a:r>
                        <a:rPr lang="zh-CN" altLang="zh-CN" sz="2400" b="1" u="sng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. </a:t>
                      </a:r>
                      <a:endParaRPr lang="zh-CN" altLang="zh-CN" sz="2400" b="1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</a:t>
                      </a:r>
                      <a:r>
                        <a:rPr lang="zh-CN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我喜欢周一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因为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那天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zh-CN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我上体育课和历史课。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15. </a:t>
                      </a:r>
                      <a:r>
                        <a:rPr lang="zh-CN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— </a:t>
                      </a:r>
                      <a:r>
                        <a:rPr lang="zh-CN" altLang="zh-CN" sz="2400" b="1" u="sng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is your </a:t>
                      </a:r>
                      <a:r>
                        <a:rPr lang="zh-CN" altLang="zh-CN" sz="2400" b="1" u="sng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</a:t>
                      </a:r>
                      <a:r>
                        <a:rPr lang="en-US" altLang="zh-CN" sz="2400" b="1" u="sng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</a:t>
                      </a:r>
                      <a:r>
                        <a:rPr lang="zh-CN" altLang="zh-CN" sz="2400" b="1" u="sng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class?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</a:t>
                      </a:r>
                      <a:r>
                        <a:rPr lang="zh-CN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—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It’s </a:t>
                      </a:r>
                      <a:r>
                        <a:rPr lang="zh-CN" altLang="zh-CN" sz="2400" b="1" u="sng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</a:t>
                      </a:r>
                      <a:r>
                        <a:rPr lang="zh-CN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Monday and Friday. </a:t>
                      </a:r>
                      <a:endParaRPr lang="zh-CN" altLang="zh-CN" sz="2400" b="1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</a:t>
                      </a:r>
                      <a:r>
                        <a:rPr lang="zh-CN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——</a:t>
                      </a:r>
                      <a:r>
                        <a:rPr lang="zh-CN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你的地理课在什么时候</a:t>
                      </a:r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? </a:t>
                      </a:r>
                      <a:r>
                        <a:rPr lang="zh-CN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——</a:t>
                      </a:r>
                      <a:r>
                        <a:rPr lang="zh-CN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在周一和周五。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endParaRPr lang="en-US" altLang="zh-CN" sz="2400" b="1" u="none" kern="1200" baseline="0" dirty="0" smtClean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2552065" y="2142490"/>
            <a:ext cx="14878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Monday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957320" y="2185035"/>
            <a:ext cx="13100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421245" y="2142490"/>
            <a:ext cx="12973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history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278380" y="3279140"/>
            <a:ext cx="1047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488815" y="3260090"/>
            <a:ext cx="1976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geography 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909570" y="3850640"/>
            <a:ext cx="607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2" grpId="0"/>
      <p:bldP spid="2" grpId="1"/>
      <p:bldP spid="3" grpId="0"/>
      <p:bldP spid="3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86460"/>
            <a:ext cx="11944350" cy="59715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51180" y="1656080"/>
          <a:ext cx="10724515" cy="30454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4375"/>
                <a:gridCol w="10010140"/>
              </a:tblGrid>
              <a:tr h="304546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语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法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1. </a:t>
                      </a: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含实义动词的一般现在时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2. </a:t>
                      </a: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可数名词和不可数名词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3. </a:t>
                      </a: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基数词和序数词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4. </a:t>
                      </a: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名词所有格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5. </a:t>
                      </a: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特殊疑问句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86460"/>
            <a:ext cx="11932285" cy="58464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知识清单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51180" y="1656080"/>
          <a:ext cx="10873740" cy="334327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92785"/>
                <a:gridCol w="10180955"/>
              </a:tblGrid>
              <a:tr h="334327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话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FF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题</a:t>
                      </a:r>
                      <a:endParaRPr lang="en-US" altLang="zh-CN" sz="2400" b="1" kern="1200" dirty="0" smtClean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Unit 5 Spending time with friends(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与朋友共度时光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Unit 6 Food 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食物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Unit 7 Shopping 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购物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Unit 8 Dates(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日期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Unit 9 School subjects(</a:t>
                      </a: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学校科目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2400" b="1" u="none" kern="1200" baseline="0" dirty="0" smtClean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82015"/>
            <a:ext cx="11938635" cy="588137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3604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en-US" altLang="zh-CN" sz="28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009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0720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424918" y="2957815"/>
            <a:ext cx="284971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数据共享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考点聚焦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4307396" y="173923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三角形 7"/>
          <p:cNvSpPr/>
          <p:nvPr/>
        </p:nvSpPr>
        <p:spPr>
          <a:xfrm>
            <a:off x="40898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文本框 2">
            <a:hlinkClick r:id="rId4" action="ppaction://hlinksldjump"/>
          </p:cNvPr>
          <p:cNvSpPr txBox="1"/>
          <p:nvPr/>
        </p:nvSpPr>
        <p:spPr>
          <a:xfrm>
            <a:off x="4453239" y="1449272"/>
            <a:ext cx="5572869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 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play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的用法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2">
            <a:hlinkClick r:id="rId5" action="ppaction://hlinksldjump"/>
          </p:cNvPr>
          <p:cNvSpPr txBox="1"/>
          <p:nvPr/>
        </p:nvSpPr>
        <p:spPr>
          <a:xfrm>
            <a:off x="4450774" y="2088931"/>
            <a:ext cx="6406097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sound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的用法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1" name="文本框 2">
            <a:hlinkClick r:id="rId6" action="ppaction://hlinksldjump"/>
          </p:cNvPr>
          <p:cNvSpPr txBox="1"/>
          <p:nvPr/>
        </p:nvSpPr>
        <p:spPr>
          <a:xfrm>
            <a:off x="4453239" y="2748632"/>
            <a:ext cx="50975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fun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用法</a:t>
            </a:r>
          </a:p>
        </p:txBody>
      </p:sp>
      <p:sp>
        <p:nvSpPr>
          <p:cNvPr id="22" name="文本框 2">
            <a:hlinkClick r:id="rId7" action="ppaction://hlinksldjump"/>
          </p:cNvPr>
          <p:cNvSpPr txBox="1"/>
          <p:nvPr/>
        </p:nvSpPr>
        <p:spPr>
          <a:xfrm>
            <a:off x="4594152" y="3378312"/>
            <a:ext cx="4838287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difficult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用法</a:t>
            </a:r>
          </a:p>
        </p:txBody>
      </p:sp>
      <p:sp>
        <p:nvSpPr>
          <p:cNvPr id="25" name="文本框 2">
            <a:hlinkClick r:id="rId8" action="ppaction://hlinksldjump"/>
          </p:cNvPr>
          <p:cNvSpPr txBox="1"/>
          <p:nvPr/>
        </p:nvSpPr>
        <p:spPr>
          <a:xfrm>
            <a:off x="4582870" y="4070215"/>
            <a:ext cx="4838287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want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用法</a:t>
            </a:r>
          </a:p>
        </p:txBody>
      </p:sp>
      <p:sp>
        <p:nvSpPr>
          <p:cNvPr id="27" name="文本框 2">
            <a:hlinkClick r:id="rId9" action="ppaction://hlinksldjump"/>
          </p:cNvPr>
          <p:cNvSpPr txBox="1"/>
          <p:nvPr/>
        </p:nvSpPr>
        <p:spPr>
          <a:xfrm>
            <a:off x="4582870" y="4714841"/>
            <a:ext cx="6233996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考点 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take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的用法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9" name="文本框 28">
            <a:hlinkClick r:id="rId10" action="ppaction://hlinksldjump"/>
          </p:cNvPr>
          <p:cNvSpPr txBox="1"/>
          <p:nvPr/>
        </p:nvSpPr>
        <p:spPr>
          <a:xfrm>
            <a:off x="4650428" y="5375533"/>
            <a:ext cx="57581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考点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busy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的用法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1" name="文本框 30">
            <a:hlinkClick r:id="rId11" action="ppaction://hlinksldjump"/>
          </p:cNvPr>
          <p:cNvSpPr txBox="1"/>
          <p:nvPr/>
        </p:nvSpPr>
        <p:spPr>
          <a:xfrm>
            <a:off x="4650428" y="6047111"/>
            <a:ext cx="543814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考点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That’s for sure.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5614035" y="2069465"/>
            <a:ext cx="481965" cy="489585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endParaRPr kumimoji="1"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614035" y="2713355"/>
            <a:ext cx="481965" cy="489585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endParaRPr kumimoji="1"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5621020" y="3378200"/>
            <a:ext cx="481965" cy="489585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四</a:t>
            </a:r>
            <a:endParaRPr kumimoji="1"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5580380" y="6035675"/>
            <a:ext cx="481965" cy="489585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八</a:t>
            </a:r>
            <a:endParaRPr kumimoji="1"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5580380" y="5379085"/>
            <a:ext cx="481965" cy="489585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七</a:t>
            </a:r>
            <a:endParaRPr kumimoji="1"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5580380" y="4714875"/>
            <a:ext cx="481965" cy="489585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六</a:t>
            </a:r>
            <a:endParaRPr kumimoji="1"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5601335" y="4042410"/>
            <a:ext cx="481965" cy="489585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五</a:t>
            </a:r>
            <a:endParaRPr kumimoji="1"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5624830" y="1444625"/>
            <a:ext cx="475615" cy="489585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</a:p>
        </p:txBody>
      </p:sp>
    </p:spTree>
    <p:custDataLst>
      <p:tags r:id="rId1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92810"/>
            <a:ext cx="11913870" cy="58578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101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59144" y="2381540"/>
            <a:ext cx="5530329" cy="627895"/>
            <a:chOff x="1034884" y="629878"/>
            <a:chExt cx="5530329" cy="627895"/>
          </a:xfrm>
        </p:grpSpPr>
        <p:sp>
          <p:nvSpPr>
            <p:cNvPr id="12" name="圆角矩形 6">
              <a:hlinkClick r:id="rId8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683" y="664479"/>
              <a:ext cx="3922530" cy="580638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play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的用法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考点一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82920" y="3106124"/>
            <a:ext cx="10867292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学法方法点拨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play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可用作动词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意为 “玩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播放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演奏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扮演”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;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作名词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意为“游戏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戏剧等”。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play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作动词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常见用法如下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: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play + the +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乐器类的名词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表示演奏某种乐器。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406015" y="14801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6" name="矩形 5"/>
          <p:cNvSpPr/>
          <p:nvPr/>
        </p:nvSpPr>
        <p:spPr>
          <a:xfrm>
            <a:off x="3079115" y="14801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数据共享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</p:txBody>
      </p:sp>
      <p:sp>
        <p:nvSpPr>
          <p:cNvPr id="15" name="椭圆 14"/>
          <p:cNvSpPr/>
          <p:nvPr/>
        </p:nvSpPr>
        <p:spPr>
          <a:xfrm>
            <a:off x="2700655" y="13665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4        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9850" y="911225"/>
            <a:ext cx="1202880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0511" y="1516490"/>
            <a:ext cx="10867292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play the piano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弹钢琴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play the guitar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弹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吉他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play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violin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拉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小提琴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play +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表示球类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棋牌类的名词。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play soccer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踢足球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play chess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下国际象棋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play cards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打牌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3. play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意为“播放”。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Our music teacher often plays music in class.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我们音乐老师经常在课上播放音乐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39700" y="882015"/>
            <a:ext cx="11912600" cy="584009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考情分析</a:t>
            </a: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838200" y="1653436"/>
          <a:ext cx="10689923" cy="411949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81088"/>
                <a:gridCol w="1853247"/>
                <a:gridCol w="1315310"/>
                <a:gridCol w="1651366"/>
                <a:gridCol w="1465545"/>
                <a:gridCol w="3223367"/>
              </a:tblGrid>
              <a:tr h="789139"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　　 </a:t>
                      </a:r>
                    </a:p>
                    <a:p>
                      <a:pPr algn="l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   </a:t>
                      </a: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题型</a:t>
                      </a:r>
                    </a:p>
                    <a:p>
                      <a:pPr algn="l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000" b="1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年份　　 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完形填空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阅读理解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任务型阅读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词语运用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书面表达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726016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2017</a:t>
                      </a:r>
                      <a:endParaRPr lang="zh-CN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方正书宋_GBK"/>
                        </a:rPr>
                        <a:t>—</a:t>
                      </a:r>
                      <a:endParaRPr lang="zh-CN" sz="200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方正书宋_GBK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方正书宋_GBK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方正书宋_GBK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方正书宋_GBK"/>
                        </a:rPr>
                        <a:t>—</a:t>
                      </a:r>
                      <a:endParaRPr lang="zh-CN" sz="200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22804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2016</a:t>
                      </a:r>
                      <a:endParaRPr lang="zh-CN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方正书宋_GBK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方正书宋_GBK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方正书宋_GBK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方正书宋_GBK"/>
                        </a:rPr>
                        <a:t>—</a:t>
                      </a:r>
                      <a:endParaRPr lang="zh-CN" sz="200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是否说英语</a:t>
                      </a:r>
                      <a:r>
                        <a:rPr lang="en-US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对应话题</a:t>
                      </a:r>
                      <a:r>
                        <a:rPr lang="en-US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:</a:t>
                      </a:r>
                      <a:r>
                        <a:rPr lang="zh-CN" sz="20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学科</a:t>
                      </a:r>
                      <a:r>
                        <a:rPr lang="en-US" sz="2000" dirty="0">
                          <a:effectLst/>
                          <a:latin typeface="方正书宋_GBK"/>
                        </a:rPr>
                        <a:t>)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365337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2012</a:t>
                      </a:r>
                      <a:r>
                        <a:rPr lang="zh-CN" sz="2000" b="1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—</a:t>
                      </a:r>
                      <a:endParaRPr lang="en-US" altLang="zh-CN" sz="2000" b="1" kern="1200" dirty="0" smtClean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endParaRPr lang="en-US" sz="2000" b="1" kern="1200" dirty="0" smtClean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000" b="1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2015</a:t>
                      </a:r>
                      <a:endParaRPr lang="zh-CN" sz="2000" b="1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方正书宋_GBK"/>
                        </a:rPr>
                        <a:t>—</a:t>
                      </a:r>
                      <a:endParaRPr lang="zh-CN" sz="200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方正书宋_GBK"/>
                        </a:rPr>
                        <a:t>—</a:t>
                      </a:r>
                      <a:endParaRPr lang="zh-CN" sz="200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方正书宋_GBK"/>
                        </a:rPr>
                        <a:t>—</a:t>
                      </a:r>
                      <a:endParaRPr lang="zh-CN" sz="200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方正书宋_GBK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方正书宋_GBK"/>
                        </a:rPr>
                        <a:t>—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方正书宋_GBK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cxnSp>
        <p:nvCxnSpPr>
          <p:cNvPr id="2" name="直接连接符 1"/>
          <p:cNvCxnSpPr/>
          <p:nvPr/>
        </p:nvCxnSpPr>
        <p:spPr>
          <a:xfrm>
            <a:off x="838200" y="1653540"/>
            <a:ext cx="1182370" cy="79121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02235" y="890270"/>
            <a:ext cx="1199451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0511" y="1516490"/>
            <a:ext cx="10867292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play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意为“玩”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常见搭配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play with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sth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./sb. “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玩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或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“和某人一起玩儿”。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Don’t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play with fire.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不要玩火。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5. play a role/part in …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扮演角色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中起到作用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Everybody should play a role in protecting the environment.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每个人都应该在保护环境中发挥自己的作用。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45085" y="878840"/>
            <a:ext cx="12054840" cy="58826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0511" y="1428807"/>
            <a:ext cx="1086729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考点考法强化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)My sister practices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 the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violin every evening.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to play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playing     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to pull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 pulling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) —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Can you play 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basketball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?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—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No, I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can’t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But I can play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piano.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the; the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/;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the         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the; /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/;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80298" y="226737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134567" y="353546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1" grpId="0"/>
      <p:bldP spid="11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67945" y="901700"/>
            <a:ext cx="12040235" cy="58705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0511" y="1428807"/>
            <a:ext cx="10867292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)My father often plays 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chess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in the afternoon.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the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/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		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a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	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an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4. Zhang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Jiacheng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 the single-armed 14-year-old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basketball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,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showed  his    excellent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skills and great courage in match.  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runner	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player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	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coach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 artist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5. 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Don’t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play 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fire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It’s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too dangerous.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of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with 	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from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872811" y="161792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01557" y="290221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09485" y="4819153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91440" y="909320"/>
            <a:ext cx="11974830" cy="58705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26957" y="92148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5530329" cy="627895"/>
            <a:chOff x="1034884" y="629878"/>
            <a:chExt cx="5530329" cy="627895"/>
          </a:xfrm>
        </p:grpSpPr>
        <p:sp>
          <p:nvSpPr>
            <p:cNvPr id="12" name="圆角矩形 6">
              <a:hlinkClick r:id="rId8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683" y="664479"/>
              <a:ext cx="3922530" cy="580638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sound</a:t>
              </a:r>
              <a:r>
                <a:rPr lang="zh-CN" alt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的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用法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考点二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703536" y="1863154"/>
            <a:ext cx="1078491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sound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用作名词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意为“声音”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;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用作系动词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意为“听起来”。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sound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作名词时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意为“声音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响声”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统指自然界的一切声音。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 like the sound of nature.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我喜欢自然界的声音。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sound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作系动词时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意为“听起来”。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Shall we go hiking this Saturday?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我们这周六去远足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好吗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Sounds good.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听起来不错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79375" y="897890"/>
            <a:ext cx="11962765" cy="58477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102290" y="1550005"/>
            <a:ext cx="10434181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sound like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意为“听起来像”。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That sounds like an interesting story.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那听起来像是个有趣的故事。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【拓展】其他感官系动词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: look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“看上去”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; smell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“闻起来”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; taste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“尝起来”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; feel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“摸起来”。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This kind of cloth feels soft.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这种布料摸起来很柔软。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 milk tastes strange.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牛奶尝起来怪怪的。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You look beautiful in this blue dress.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你穿这件蓝色裙子很漂亮。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45085" y="886460"/>
            <a:ext cx="12058015" cy="584136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864296" y="1662738"/>
            <a:ext cx="1017520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【拓展】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其他感官系动词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: look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“看上去”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; smell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“闻起来”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; taste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“尝起来”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; feel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“摸起来”。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This kind of cloth feels soft.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这种布料摸起来很柔软。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 milk tastes strange.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牛奶尝起来怪怪的。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You look beautiful in this blue dress.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你穿这件蓝色裙子很漂亮。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31015" cy="583565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086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26302" y="1353652"/>
            <a:ext cx="11123112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【考点考法强化】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1. 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When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there is a thunderstorm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, we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see lightning first, and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then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hear the thunder. Do you know why?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That’s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because light travels faster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than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跨学科素材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 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voice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B. noise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C. sound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D. noisy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)I like the cakes made by Ms. Green, because the cakes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b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beautiful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and 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delicious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 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sound; taste	B. smell; feel     C. look; taste	D. feel; sound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25826" y="3473355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606643" y="538765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6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3825" y="886460"/>
            <a:ext cx="11950065" cy="586930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901874" y="1640910"/>
            <a:ext cx="1112311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)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We will go boating and have a barbecue during our school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trip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—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an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exciting trip. Have a good time! 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Sound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Sounds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Sound like	D. Sounds like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4. 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)I heard a strange 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inside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 room when I passed by.  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noise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B. voice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C. sound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D. songs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83459" y="4400281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14166" y="3123056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931650" cy="588264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30099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102816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102991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5530329" cy="627895"/>
            <a:chOff x="1034884" y="629878"/>
            <a:chExt cx="5530329" cy="627895"/>
          </a:xfrm>
        </p:grpSpPr>
        <p:sp>
          <p:nvSpPr>
            <p:cNvPr id="12" name="圆角矩形 6">
              <a:hlinkClick r:id="rId8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683" y="664479"/>
              <a:ext cx="3922530" cy="580638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fun</a:t>
              </a:r>
              <a:r>
                <a:rPr lang="zh-CN" alt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的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用法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考点三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63880" y="1903955"/>
            <a:ext cx="1082525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fun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可用作不可数名词和形容词。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用作名词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意为“有趣的事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玩笑”。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have fun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意为“玩得开心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;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过得愉快”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相当于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have a good/nice/great/wonderful time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或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enjoy oneself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We had great fun dancing and singing.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我们唱歌跳舞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玩得很开心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6685" y="886460"/>
            <a:ext cx="11908790" cy="585851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51146" y="1341125"/>
            <a:ext cx="10825258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make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fun of sb.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意为“取笑某人”。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Don’t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make fun of others.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不要取笑别人。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用作形容词时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意为“有趣的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使人快乐的”。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This is a fun game.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这是个有趣的游戏。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【拓展】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funny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形容词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意为“滑稽的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好笑的”。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He tells us funny stories.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他给我们讲好笑的故事。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904980" cy="58337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9407" y="1866379"/>
            <a:ext cx="11198269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一、单项选择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(2015•</a:t>
            </a:r>
            <a:r>
              <a:rPr lang="zh-CN" altLang="en-US" sz="2800" b="1" dirty="0">
                <a:latin typeface="方正书宋_GBK"/>
                <a:ea typeface="宋体" panose="02010600030101010101" pitchFamily="2" charset="-122"/>
              </a:rPr>
              <a:t>河北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 The movie covers all of Chinese history. It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is ________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worth seeing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again.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mainly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really    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possibly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	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hardly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(2013•</a:t>
            </a:r>
            <a:r>
              <a:rPr lang="zh-CN" altLang="en-US" sz="2800" b="1" dirty="0">
                <a:latin typeface="方正书宋_GBK"/>
                <a:ea typeface="宋体" panose="02010600030101010101" pitchFamily="2" charset="-122"/>
              </a:rPr>
              <a:t>河北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Don’t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return the video to Peter.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 it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don’t watch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won’t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watch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haven’t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watched	D.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wasn’t watching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304415" y="1073785"/>
            <a:ext cx="3659505" cy="503555"/>
          </a:xfrm>
          <a:prstGeom prst="roundRect">
            <a:avLst/>
          </a:prstGeom>
          <a:ln w="19050">
            <a:solidFill>
              <a:srgbClr val="01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                    </a:t>
            </a:r>
          </a:p>
        </p:txBody>
      </p:sp>
      <p:sp>
        <p:nvSpPr>
          <p:cNvPr id="3" name="矩形 2"/>
          <p:cNvSpPr/>
          <p:nvPr/>
        </p:nvSpPr>
        <p:spPr>
          <a:xfrm>
            <a:off x="2977515" y="1073785"/>
            <a:ext cx="5560060" cy="503555"/>
          </a:xfrm>
          <a:prstGeom prst="rect">
            <a:avLst/>
          </a:prstGeom>
          <a:solidFill>
            <a:srgbClr val="01B0F0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数据连接</a:t>
            </a:r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</a:p>
        </p:txBody>
      </p:sp>
      <p:sp>
        <p:nvSpPr>
          <p:cNvPr id="6" name="椭圆 5"/>
          <p:cNvSpPr/>
          <p:nvPr/>
        </p:nvSpPr>
        <p:spPr>
          <a:xfrm>
            <a:off x="2599055" y="960120"/>
            <a:ext cx="729615" cy="729615"/>
          </a:xfrm>
          <a:prstGeom prst="ellipse">
            <a:avLst/>
          </a:prstGeom>
          <a:solidFill>
            <a:srgbClr val="01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         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0013950" y="269557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414385" y="458597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5" grpId="0"/>
      <p:bldP spid="15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86460"/>
            <a:ext cx="11932285" cy="589470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51146" y="1341125"/>
            <a:ext cx="10825258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【考点考法强化】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)The Greens are going on a trip to Mount Tai. They will have fun 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the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mountain.  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 climb up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to climb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up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climbing up	D. climbed up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原创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great fun it is to have a cup of hot coffee in cold winter! 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 How	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What a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What an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What</a:t>
            </a:r>
            <a:r>
              <a:rPr lang="en-US" altLang="zh-CN" sz="2800" dirty="0"/>
              <a:t> 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20861" y="282228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459897" y="409638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906780"/>
            <a:ext cx="11902440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5—9—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51146" y="1341125"/>
            <a:ext cx="1082525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(2021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·石家庄第二十三中学三模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How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was your trip to the Great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Wall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Wonderful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 I enjoyed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herself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himself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yourself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	D. myself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4. 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原创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)We went to Harbin and had great fun 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skate) this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winter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holiday. </a:t>
            </a:r>
            <a:r>
              <a:rPr lang="en-US" altLang="zh-CN" sz="2800" dirty="0"/>
              <a:t> 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15831" y="280306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807986" y="4037078"/>
            <a:ext cx="14154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skat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3" grpId="0"/>
      <p:bldP spid="3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6685" y="899160"/>
            <a:ext cx="11916410" cy="5848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en-US" altLang="zh-CN" strike="noStrike" noProof="1" smtClean="0"/>
              <a:t>                  </a:t>
            </a:r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5530329" cy="627895"/>
            <a:chOff x="1034884" y="629878"/>
            <a:chExt cx="5530329" cy="627895"/>
          </a:xfrm>
        </p:grpSpPr>
        <p:sp>
          <p:nvSpPr>
            <p:cNvPr id="12" name="圆角矩形 6">
              <a:hlinkClick r:id="rId8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683" y="664479"/>
              <a:ext cx="3922530" cy="580638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difficult</a:t>
              </a:r>
              <a:r>
                <a:rPr lang="zh-CN" alt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的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用法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考点四      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9915" y="2091055"/>
            <a:ext cx="1075055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difficult用作形容词,意为“困难的;费力的”,近义词是hard,反义词为easy,其名词形式为difficulty。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I think it’s a difficult problem. 我认为这是一个很难的问题。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6685" y="899160"/>
            <a:ext cx="11881485" cy="5848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en-US" altLang="zh-CN" strike="noStrike" noProof="1" smtClean="0"/>
              <a:t>                  </a:t>
            </a:r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75945" y="1675765"/>
            <a:ext cx="1093914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常考句式和短语: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1. It is difficult for sb. to do sth.“做某事对某人来说很难。”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It is really difficult for him to give up smoking. 对他来说,戒烟真的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很难。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2. have difficulty (in) doing sth. “做某事有困难”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I have difficulty (in) learning physics well. 我很难把物理学好。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99160"/>
            <a:ext cx="11928475" cy="5848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en-US" altLang="zh-CN" strike="noStrike" noProof="1" smtClean="0"/>
              <a:t>                  </a:t>
            </a:r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24155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02285" y="1515745"/>
            <a:ext cx="107505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【考点考法强化】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1. (原创)—Linda, I have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working out the problem. Could  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you help me?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—No problem.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A. fun　	          B. difficult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C. funny　	D. difficulty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20531" y="234713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99160"/>
            <a:ext cx="11914505" cy="58489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en-US" altLang="zh-CN" strike="noStrike" noProof="1" smtClean="0"/>
              <a:t>                  </a:t>
            </a:r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9915" y="1675765"/>
            <a:ext cx="107505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2. (原创)It’s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for them to finish the work in such a short time.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A. easy 	 	B. difficult     	 C. interesting　	D. boring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3. (原创) — It’s impossible for me to learn physics well.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— Nothing is too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if you put your heart into it.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A. easy	           B. possible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C. difficult	D. interesting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14591" y="187405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4222996" y="379302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3" grpId="0"/>
      <p:bldP spid="3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4460" y="886460"/>
            <a:ext cx="11955780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5530329" cy="627895"/>
            <a:chOff x="1034884" y="629878"/>
            <a:chExt cx="5530329" cy="627895"/>
          </a:xfrm>
        </p:grpSpPr>
        <p:sp>
          <p:nvSpPr>
            <p:cNvPr id="12" name="圆角矩形 6">
              <a:hlinkClick r:id="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683" y="664479"/>
              <a:ext cx="3922530" cy="580638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want</a:t>
              </a:r>
              <a:r>
                <a:rPr lang="zh-CN" alt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的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用法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考点五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9915" y="1968500"/>
            <a:ext cx="1090104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want用作动词,意为“需要;想要”。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常见用法如下: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want sth. 意为“想要……”。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Do you want another cup of coffee? 你想再来一杯咖啡吗?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2. want to do意为“想要做……”。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She wants to catch the bus. 她想要赶上那辆公交车。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6685" y="919480"/>
            <a:ext cx="11933555" cy="58350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9012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26110" y="1556385"/>
            <a:ext cx="1090104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3. want sb. to do 意为“想要某人做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”。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Do you want me to walk with you? 你想让我和你一起散步吗?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4. be wanted是常见的打电话用语。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Danny, you’re wanted on the phone. 丹尼,有你的电话。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2015"/>
            <a:ext cx="11884025" cy="586867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26110" y="1556385"/>
            <a:ext cx="1090104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【考点考法强化】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(原创)I want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the box to my room.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A. bring　　	B. take　　	C. to bring　　	D. to take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2. (原创)I want my mother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 new dress for me.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A. buy	          B. buying	C. to buy	          D. buys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endParaRPr lang="en-US" altLang="zh-CN" sz="2800" b="1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39101" y="238015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5300591" y="364824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3" grpId="0"/>
      <p:bldP spid="3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2015"/>
            <a:ext cx="11884025" cy="586867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26110" y="1556385"/>
            <a:ext cx="1090104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(原创) My father wants ________ a movie tonight.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A. watch　	B. to watch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C. watching	D. to watching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(原创) Mom, you ________ on the phone.  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A. want　	         B. are wanted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C. like　	         D. are liked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204071" y="174896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4283956" y="367555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875665"/>
            <a:ext cx="11892915" cy="587438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133612" y="906249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9406" y="1665962"/>
            <a:ext cx="11358038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唐山路南区一模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)Go straight and you will see a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bakery ________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your right.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to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on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 at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in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4. (2021•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石家庄新华区一模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)Bruce puts on the ________ to keep his feet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away from the cold floor.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A. socks		 B. jackets	   	C. hats		D. gloves</a:t>
            </a:r>
          </a:p>
          <a:p>
            <a:pPr>
              <a:lnSpc>
                <a:spcPct val="150000"/>
              </a:lnSpc>
            </a:pP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748010" y="186118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135620" y="375158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3" grpId="0"/>
      <p:bldP spid="3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871960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5530329" cy="627895"/>
            <a:chOff x="1034884" y="629878"/>
            <a:chExt cx="5530329" cy="627895"/>
          </a:xfrm>
        </p:grpSpPr>
        <p:sp>
          <p:nvSpPr>
            <p:cNvPr id="12" name="圆角矩形 6">
              <a:hlinkClick r:id="rId8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683" y="664479"/>
              <a:ext cx="3922530" cy="580638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take</a:t>
              </a:r>
              <a:r>
                <a:rPr lang="zh-CN" alt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的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用法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考点六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1660" y="1880235"/>
            <a:ext cx="1098994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take用作动词,词义很多,以下列举了take的常见用法: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意为“带领,拿走”。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The mother took the sick girl to the hospital. 这位母亲把生病的女孩带到医院。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2. 意为“吃,喝,服用”。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Don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 forget to take the medicine. 别忘记吃药。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871960" cy="58350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1660" y="1617980"/>
            <a:ext cx="1098994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3. 表示“乘坐”。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I want to take a bus to Beijing. 我想乘公共汽车去北京。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4. 表示“买下”。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ll take it. 我要买下它。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5. 表示“花费时间”。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It takes me an hour to do my homework every day. 每天做作业花费我一小时的时间。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6685" y="886460"/>
            <a:ext cx="11896725" cy="582993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21640" y="1454785"/>
            <a:ext cx="1109980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(原创)Now many wild animals are in danger. If we don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 </a:t>
            </a: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to 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protect them, it will be hard for us to see them in the near future.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A. take place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	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B. take part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	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C. take action	D. take care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2. (2021•保定第十七中学一模)When the storm stopped, the plane could 　　　　</a:t>
            </a: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A. turn off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B. cut off	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C. take off	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	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D. get off</a:t>
            </a:r>
          </a:p>
          <a:p>
            <a:pPr fontAlgn="auto">
              <a:lnSpc>
                <a:spcPct val="150000"/>
              </a:lnSpc>
            </a:pP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TextBox 12"/>
          <p:cNvSpPr txBox="1"/>
          <p:nvPr/>
        </p:nvSpPr>
        <p:spPr>
          <a:xfrm>
            <a:off x="9976096" y="228871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1" name="TextBox 12"/>
          <p:cNvSpPr txBox="1"/>
          <p:nvPr/>
        </p:nvSpPr>
        <p:spPr>
          <a:xfrm>
            <a:off x="1385181" y="484458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1" grpId="0"/>
      <p:bldP spid="11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320" y="886460"/>
            <a:ext cx="11872595" cy="583057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367" y="1593789"/>
              <a:ext cx="1527235" cy="488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21640" y="1454785"/>
            <a:ext cx="1109980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3. (原创)I can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 </a:t>
            </a: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the risk of losing you in order to achieve my 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goal.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A. bring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B. take	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C. face	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D. lose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4. (原创)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m looking forward to </a:t>
            </a: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myself a better person.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Why not </a:t>
            </a: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 hobby like painting or taking photos?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A. making; turn up	B. make; put up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C. make; make up	D. making; take up</a:t>
            </a:r>
          </a:p>
          <a:p>
            <a:pPr fontAlgn="auto">
              <a:lnSpc>
                <a:spcPct val="150000"/>
              </a:lnSpc>
            </a:pP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TextBox 12"/>
          <p:cNvSpPr txBox="1"/>
          <p:nvPr/>
        </p:nvSpPr>
        <p:spPr>
          <a:xfrm>
            <a:off x="3427341" y="163593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2"/>
          <p:cNvSpPr txBox="1"/>
          <p:nvPr/>
        </p:nvSpPr>
        <p:spPr>
          <a:xfrm>
            <a:off x="6430891" y="355934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97890"/>
            <a:ext cx="11906885" cy="583120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21640" y="1454785"/>
            <a:ext cx="1109980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(原创)It is good manners to </a:t>
            </a: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your gloves before shaking </a:t>
            </a: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endParaRPr lang="en-US" altLang="zh-CN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hands.  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put off	</a:t>
            </a: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	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turn off	</a:t>
            </a: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take off	</a:t>
            </a: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show off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6. (2021•衡水第四中学一模)</a:t>
            </a: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How often </a:t>
            </a: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Olympic </a:t>
            </a: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endParaRPr lang="en-US" altLang="zh-CN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Games</a:t>
            </a:r>
            <a:r>
              <a:rPr lang="en-US" altLang="zh-CN" sz="2800" b="1" dirty="0" smtClean="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? 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Every four years. 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do; take place</a:t>
            </a: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is; held</a:t>
            </a: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are; hold	</a:t>
            </a: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are; taken place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TextBox 12"/>
          <p:cNvSpPr txBox="1"/>
          <p:nvPr/>
        </p:nvSpPr>
        <p:spPr>
          <a:xfrm>
            <a:off x="5726041" y="164545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2" name="TextBox 12"/>
          <p:cNvSpPr txBox="1"/>
          <p:nvPr/>
        </p:nvSpPr>
        <p:spPr>
          <a:xfrm>
            <a:off x="7580241" y="354664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97890"/>
            <a:ext cx="11931650" cy="585851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>
              <a:gd name="adj" fmla="val 13349"/>
            </a:avLst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47345" y="1702435"/>
            <a:ext cx="1109980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7. (原创)Look at the heavy snow! Nobody knows when the plane will 　　　　</a:t>
            </a: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endParaRPr lang="en-US" altLang="zh-CN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and when it will land.  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A. turn off	</a:t>
            </a: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B. put off</a:t>
            </a: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C. get off	</a:t>
            </a:r>
            <a:r>
              <a:rPr lang="en-US" altLang="zh-CN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		</a:t>
            </a:r>
            <a:r>
              <a:rPr lang="zh-CN" altLang="en-US" sz="2800" b="1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D. take off</a:t>
            </a: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TextBox 12"/>
          <p:cNvSpPr txBox="1"/>
          <p:nvPr/>
        </p:nvSpPr>
        <p:spPr>
          <a:xfrm>
            <a:off x="1366131" y="253890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5095" y="883285"/>
            <a:ext cx="11951335" cy="585851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485" y="921385"/>
            <a:ext cx="1746885" cy="457835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8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5530329" cy="627895"/>
            <a:chOff x="1034884" y="629878"/>
            <a:chExt cx="5530329" cy="627895"/>
          </a:xfrm>
        </p:grpSpPr>
        <p:sp>
          <p:nvSpPr>
            <p:cNvPr id="12" name="圆角矩形 6">
              <a:hlinkClick r:id="rId8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683" y="664479"/>
              <a:ext cx="3922530" cy="580638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busy</a:t>
              </a:r>
              <a:r>
                <a:rPr lang="zh-CN" altLang="en-US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的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用法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七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9915" y="1968500"/>
            <a:ext cx="1037590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busy用作形容词,意为“忙碌的;繁忙的”,比较级为busier,最高级为busiest。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常见用法如下: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be busy with/doing sth. 忙于(做)某事。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m busy preparing for my job interview. 我现在正忙着为工作面试做准备。</a:t>
            </a:r>
          </a:p>
          <a:p>
            <a:pPr fontAlgn="auto">
              <a:lnSpc>
                <a:spcPct val="150000"/>
              </a:lnSpc>
            </a:pP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3285"/>
            <a:ext cx="11892280" cy="58705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01345" y="2007870"/>
            <a:ext cx="1037590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He is busy with his homework. 他正忙着做家庭作业。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2. busy的反义词是free,意为“空闲的”。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Are you free or busy this weekend?你这个周末有没有空?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3285"/>
            <a:ext cx="11903710" cy="586740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322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340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9915" y="1493520"/>
            <a:ext cx="1058735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(原创)Center Street is so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that I try to avoid driving on it.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A. free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B. busy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C. easy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D. heavy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2. (原创)— Cindy, could you help me out with the housework?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— Sorry, Mom. I am quite busy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my model plane.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A. make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B. making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C. made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D. to make</a:t>
            </a:r>
          </a:p>
          <a:p>
            <a:pPr fontAlgn="auto">
              <a:lnSpc>
                <a:spcPct val="150000"/>
              </a:lnSpc>
            </a:pPr>
            <a:endParaRPr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TextBox 12"/>
          <p:cNvSpPr txBox="1"/>
          <p:nvPr/>
        </p:nvSpPr>
        <p:spPr>
          <a:xfrm>
            <a:off x="5238996" y="231474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6" name="TextBox 12"/>
          <p:cNvSpPr txBox="1"/>
          <p:nvPr/>
        </p:nvSpPr>
        <p:spPr>
          <a:xfrm>
            <a:off x="6420096" y="424705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12395" y="883285"/>
            <a:ext cx="11987530" cy="585597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195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58857" y="919420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9915" y="1493520"/>
            <a:ext cx="1058735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3. (原创)Mom, would you please help me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my clothes? I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m 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busy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my homework.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A. to wash; at</a:t>
            </a:r>
            <a:r>
              <a:rPr 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       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B. washing; of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C. washing; with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D. wash; with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7355451" y="169435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6685" y="908050"/>
            <a:ext cx="11918950" cy="582739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906884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9405" y="1513584"/>
            <a:ext cx="1119826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(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2021•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石家庄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新华区一模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)He 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six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classes every day. He is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really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busy.  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has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is having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had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will have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6. (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2021•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保定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市第十七中学一模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)Sandy had to refuse a second piece of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cake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she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had an upset stomach.  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while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because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if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	       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unless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35980" y="168465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126615" y="423989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6525" y="886460"/>
            <a:ext cx="11906885" cy="586422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19480"/>
            <a:ext cx="1675765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9599" y="1112175"/>
            <a:ext cx="5524414" cy="627895"/>
            <a:chOff x="1034884" y="629878"/>
            <a:chExt cx="5524414" cy="627895"/>
          </a:xfrm>
        </p:grpSpPr>
        <p:sp>
          <p:nvSpPr>
            <p:cNvPr id="12" name="圆角矩形 6">
              <a:hlinkClick r:id="rId8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36768" y="649441"/>
              <a:ext cx="3922530" cy="580638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endPara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r>
                <a:rPr lang="en-US" altLang="zh-CN" sz="2800" b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That’s </a:t>
              </a: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for sure.</a:t>
              </a:r>
            </a:p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考点八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39775" y="2085340"/>
            <a:ext cx="1029208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【学法方法点拨】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“That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s for sure.” 意为“的确如此。”表示完全赞同他人的观点。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— Tom is an honest boy. 汤姆是个诚实的男孩。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— That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s for sure. He never tells lies. 的确如此,他从不撒谎。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7955" y="886460"/>
            <a:ext cx="11896090" cy="583501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19480"/>
            <a:ext cx="1675765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67690" y="1583055"/>
            <a:ext cx="1029208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【拓展】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sure的常见用法: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be sure意为“确信,有把握”。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Are you sure?你确定吗?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2. be sure of; be sure+that从句,意为“确信”。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m sure of his honesty. 我可以确信他的诚实。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m sure that he will come. 我确定他会来。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36525" y="897890"/>
            <a:ext cx="11931015" cy="579755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19480"/>
            <a:ext cx="1675765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74980" y="1421765"/>
            <a:ext cx="1056957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3. be sure to do 意为“一定,必定会”。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He is sure to win. 他一定能赢。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4. make sure of sth./make sure that …意为“确保,设法保证”。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You should make sure of the time. 你应该把时间弄清楚。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5. sure 在口语中可以单独回答问题,意为“当然可以”。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— I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m very thirsty. Could you give me something to drink?我太渴了。你能给我一些喝的吗?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— Sure. 当然可以。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6685" y="897890"/>
            <a:ext cx="11896725" cy="582295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19480"/>
            <a:ext cx="1675765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74980" y="1421765"/>
            <a:ext cx="1056957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【考点考法强化】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 (原创)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Physics is an interesting subject.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. I like it, too.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A. Sounds good	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B. That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s for sure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C. You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re welcome	D. Have a good time</a:t>
            </a:r>
          </a:p>
          <a:p>
            <a:pPr fontAlgn="auto">
              <a:lnSpc>
                <a:spcPct val="150000"/>
              </a:lnSpc>
            </a:pPr>
            <a:endParaRPr lang="en-US" altLang="zh-CN" sz="2800" b="1" u="sng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TextBox 12"/>
          <p:cNvSpPr txBox="1"/>
          <p:nvPr/>
        </p:nvSpPr>
        <p:spPr>
          <a:xfrm>
            <a:off x="1879211" y="289640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25095" y="886460"/>
            <a:ext cx="11955145" cy="58597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19480"/>
            <a:ext cx="1675765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62280" y="1612265"/>
            <a:ext cx="1056957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2. (原创)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— Where are you going on vacation?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—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Maybe Hong Kong or Taiwan.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A. It doesn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 matter.	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B. Excuse me.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C. I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m not sure.	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D. Can you help me?</a:t>
            </a:r>
          </a:p>
          <a:p>
            <a:pPr fontAlgn="auto">
              <a:lnSpc>
                <a:spcPct val="150000"/>
              </a:lnSpc>
            </a:pPr>
            <a:endParaRPr lang="en-US" altLang="zh-CN" sz="2800" b="1" u="sng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TextBox 12"/>
          <p:cNvSpPr txBox="1"/>
          <p:nvPr/>
        </p:nvSpPr>
        <p:spPr>
          <a:xfrm>
            <a:off x="1852541" y="243222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6685" y="886460"/>
            <a:ext cx="11897360" cy="58718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19480"/>
            <a:ext cx="1675765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74980" y="1421765"/>
            <a:ext cx="1056957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3. (2021•邯郸育华中学二模)—Many apps have added a “teen 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mode” (青少年模式). Can you tell me how the mode protects 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teens?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It controls how long teenagers use the app and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they 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use the app in a healthy way.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A. look after　	B. make sure　 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C. take down　	D. take care</a:t>
            </a:r>
          </a:p>
          <a:p>
            <a:pPr fontAlgn="auto">
              <a:lnSpc>
                <a:spcPct val="150000"/>
              </a:lnSpc>
            </a:pPr>
            <a:endParaRPr lang="en-US" altLang="zh-CN" sz="2800" b="1" u="sng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TextBox 12"/>
          <p:cNvSpPr txBox="1"/>
          <p:nvPr/>
        </p:nvSpPr>
        <p:spPr>
          <a:xfrm>
            <a:off x="8850876" y="3533949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 flipV="1">
            <a:off x="146685" y="886460"/>
            <a:ext cx="11908155" cy="584708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考点聚焦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275" y="919480"/>
            <a:ext cx="1675765" cy="411480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921325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返回子目录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74980" y="1421765"/>
            <a:ext cx="1056957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4. (原创)You need to take notes at the meeting so make sure 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 pen and some paper with you.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A. bring	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B. bringing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C. to bring	D. not bring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5. (原创)bird, be, to, of, care, sure, my, take, good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 _</a:t>
            </a:r>
            <a:r>
              <a:rPr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</a:t>
            </a:r>
            <a:r>
              <a:rPr lang="en-US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___________________.</a:t>
            </a:r>
            <a:endParaRPr lang="en-US" altLang="zh-CN" sz="2800" b="1" u="sng" dirty="0" smtClean="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TextBox 12"/>
          <p:cNvSpPr txBox="1"/>
          <p:nvPr/>
        </p:nvSpPr>
        <p:spPr>
          <a:xfrm>
            <a:off x="1349621" y="2235374"/>
            <a:ext cx="4914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43330" y="4717415"/>
            <a:ext cx="5715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sure to take good care of my bird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908050"/>
            <a:ext cx="11954510" cy="581025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94358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9430" y="1588770"/>
            <a:ext cx="1158303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7. (2021•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承德一模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)Train tickets ________ online. It is convenient.  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A. sold	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were sold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are sold	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have sold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(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2021•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唐山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迁安一模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)Time to go to bed. ________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your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toys, Bill.  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Put away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Put up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Put out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	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Put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off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9. (2021•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唐山路北区一模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)Many students ________ attend after-school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extra classes if they are really serious about the lessons in school.  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A. wouldn’t	B. can’t    		 C. mustn’t		D. needn’t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44105" y="303466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927090" y="175514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365365" y="4307840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5" grpId="0"/>
      <p:bldP spid="15" grpId="1"/>
      <p:bldP spid="6" grpId="0"/>
      <p:bldP spid="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908050"/>
            <a:ext cx="11918315" cy="5858510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1557" y="894358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49504" y="1448889"/>
            <a:ext cx="11358039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(2021•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石家庄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42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中一模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)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Hi, Ken. Did Mrs. Zhang tell us _______ ? 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Yes, she said we should meet there at nine. 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A. which was the way to the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station	</a:t>
            </a:r>
            <a:endParaRPr lang="zh-CN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B. why we should meet at the station</a:t>
            </a:r>
            <a:endParaRPr lang="zh-CN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 when we should get to the station	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D. who we should meet at the station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516235" y="1637665"/>
            <a:ext cx="79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/>
        </p:nvSpPr>
        <p:spPr>
          <a:xfrm>
            <a:off x="147320" y="920750"/>
            <a:ext cx="11887835" cy="584644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45085" y="207010"/>
            <a:ext cx="12146915" cy="6750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298450"/>
            <a:ext cx="85636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课时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七年级（上）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5—9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真题试做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圆角矩形 9">
            <a:hlinkClick r:id=""/>
          </p:cNvPr>
          <p:cNvSpPr/>
          <p:nvPr/>
        </p:nvSpPr>
        <p:spPr>
          <a:xfrm>
            <a:off x="10202192" y="918488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9405" y="1501058"/>
            <a:ext cx="11358039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、词语运用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11. (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2021•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唐山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路南区一模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 In the evening, she went back home ________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happy).  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12. (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2021•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唐山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滦州一模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 Have you ever picked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 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strawberry)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yourself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?  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13. (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2021•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河北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九地市联考一模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)The experience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 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teach) me a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lesson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hard work is the only key to good results.  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332085" y="2254250"/>
            <a:ext cx="13354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happily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726045" y="3599180"/>
            <a:ext cx="23418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starwberries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990840" y="4824095"/>
            <a:ext cx="1600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taught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6" grpId="0"/>
      <p:bldP spid="6" grpId="1"/>
      <p:bldP spid="11" grpId="0"/>
      <p:bldP spid="11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DOCER_TEMPLATE_OPEN_ONCE_MARK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dcdc595f-7f46-4a64-a946-80ca83e70a80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a5651eb-b6c8-4d57-b4a3-fb37a44ed65e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903*327"/>
  <p:tag name="TABLE_ENDDRAG_RECT" val="43*130*903*32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82*239"/>
  <p:tag name="TABLE_ENDDRAG_RECT" val="43*130*882*239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56*263"/>
  <p:tag name="TABLE_ENDDRAG_RECT" val="43*130*856*26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3774</Words>
  <Application>WPS 演示</Application>
  <PresentationFormat>自定义</PresentationFormat>
  <Paragraphs>971</Paragraphs>
  <Slides>66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66</vt:i4>
      </vt:variant>
    </vt:vector>
  </HeadingPairs>
  <TitlesOfParts>
    <vt:vector size="69" baseType="lpstr">
      <vt:lpstr>Office 主题​​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254</cp:revision>
  <dcterms:created xsi:type="dcterms:W3CDTF">2020-07-19T08:35:00Z</dcterms:created>
  <dcterms:modified xsi:type="dcterms:W3CDTF">2022-02-26T03:19:06Z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62B0166924B84D7CBA7790EC8427695F</vt:lpwstr>
  </property>
  <property fmtid="{D5CDD505-2E9C-101B-9397-08002B2CF9AE}" pid="3" name="KSOProductBuildVer">
    <vt:lpwstr>2052-11.1.0.11045</vt:lpwstr>
  </property>
</Properties>
</file>