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0"/>
  </p:notesMasterIdLst>
  <p:handoutMasterIdLst>
    <p:handoutMasterId r:id="rId61"/>
  </p:handoutMasterIdLst>
  <p:sldIdLst>
    <p:sldId id="277" r:id="rId4"/>
    <p:sldId id="293" r:id="rId5"/>
    <p:sldId id="301" r:id="rId6"/>
    <p:sldId id="304" r:id="rId7"/>
    <p:sldId id="302" r:id="rId8"/>
    <p:sldId id="315" r:id="rId9"/>
    <p:sldId id="418" r:id="rId10"/>
    <p:sldId id="305" r:id="rId11"/>
    <p:sldId id="312" r:id="rId12"/>
    <p:sldId id="434" r:id="rId13"/>
    <p:sldId id="311" r:id="rId14"/>
    <p:sldId id="313" r:id="rId15"/>
    <p:sldId id="314" r:id="rId16"/>
    <p:sldId id="420" r:id="rId17"/>
    <p:sldId id="316" r:id="rId18"/>
    <p:sldId id="317" r:id="rId19"/>
    <p:sldId id="318" r:id="rId20"/>
    <p:sldId id="310" r:id="rId21"/>
    <p:sldId id="309" r:id="rId22"/>
    <p:sldId id="435" r:id="rId23"/>
    <p:sldId id="437" r:id="rId24"/>
    <p:sldId id="436" r:id="rId25"/>
    <p:sldId id="438" r:id="rId26"/>
    <p:sldId id="320" r:id="rId27"/>
    <p:sldId id="423" r:id="rId28"/>
    <p:sldId id="334" r:id="rId29"/>
    <p:sldId id="306" r:id="rId30"/>
    <p:sldId id="295" r:id="rId31"/>
    <p:sldId id="439" r:id="rId32"/>
    <p:sldId id="333" r:id="rId33"/>
    <p:sldId id="335" r:id="rId34"/>
    <p:sldId id="337" r:id="rId35"/>
    <p:sldId id="440" r:id="rId36"/>
    <p:sldId id="339" r:id="rId37"/>
    <p:sldId id="340" r:id="rId38"/>
    <p:sldId id="425" r:id="rId39"/>
    <p:sldId id="441" r:id="rId40"/>
    <p:sldId id="347" r:id="rId41"/>
    <p:sldId id="344" r:id="rId42"/>
    <p:sldId id="442" r:id="rId43"/>
    <p:sldId id="345" r:id="rId44"/>
    <p:sldId id="346" r:id="rId45"/>
    <p:sldId id="443" r:id="rId46"/>
    <p:sldId id="343" r:id="rId47"/>
    <p:sldId id="348" r:id="rId48"/>
    <p:sldId id="350" r:id="rId49"/>
    <p:sldId id="351" r:id="rId50"/>
    <p:sldId id="352" r:id="rId51"/>
    <p:sldId id="354" r:id="rId52"/>
    <p:sldId id="361" r:id="rId53"/>
    <p:sldId id="362" r:id="rId54"/>
    <p:sldId id="363" r:id="rId55"/>
    <p:sldId id="364" r:id="rId56"/>
    <p:sldId id="428" r:id="rId57"/>
    <p:sldId id="430" r:id="rId58"/>
    <p:sldId id="431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94617"/>
  </p:normalViewPr>
  <p:slideViewPr>
    <p:cSldViewPr snapToGrid="0">
      <p:cViewPr>
        <p:scale>
          <a:sx n="80" d="100"/>
          <a:sy n="80" d="100"/>
        </p:scale>
        <p:origin x="-20" y="2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41.xml"/><Relationship Id="rId7" Type="http://schemas.openxmlformats.org/officeDocument/2006/relationships/slide" Target="slide49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6.xml"/><Relationship Id="rId5" Type="http://schemas.openxmlformats.org/officeDocument/2006/relationships/slide" Target="slide27.xml"/><Relationship Id="rId4" Type="http://schemas.openxmlformats.org/officeDocument/2006/relationships/slide" Target="slide32.xml"/><Relationship Id="rId9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" Target="slide26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slide" Target="slid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" Target="slide26.xml"/><Relationship Id="rId4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  5—6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340791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1878545"/>
            <a:ext cx="114928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唐山丰南区一模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have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please) of having her as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my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河北中考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押题卷二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)One of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compete)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caught our attention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15198" y="3229248"/>
            <a:ext cx="223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competitors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75122" y="1957385"/>
            <a:ext cx="1504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pleasure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9493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633" y="1622276"/>
            <a:ext cx="115158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、连词成句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live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hope, a healthy and happy life, to,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people  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____________________________________________________.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承德模拟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invented, was, when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____________________________________________________?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衡水一模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)a bad day, what, he, has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____________________________________________________! 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6677" y="3043554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hope to live a healthy and happy life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3973" y="4287668"/>
            <a:ext cx="839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was it invented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7621" y="5570559"/>
            <a:ext cx="938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 bad day he has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8241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439545"/>
            <a:ext cx="108045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library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be, in, quiet, the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____________________________________________________.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石家庄模拟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)running, how, he, is, fast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____________________________________________________!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786" y="224049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quiet in the library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5730" y="353705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fast he is running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40375" y="1749945"/>
          <a:ext cx="11011773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4979"/>
                <a:gridCol w="563102"/>
                <a:gridCol w="9883692"/>
              </a:tblGrid>
              <a:tr h="485273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chopstick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form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生产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制造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出产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France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 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避免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回避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德国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historical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14. style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82855" y="1768422"/>
            <a:ext cx="45441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银色的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叶子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广泛地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普遍地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本地的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everyday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</a:p>
          <a:p>
            <a:pPr marL="457200" indent="-457200" fontAlgn="auto">
              <a:lnSpc>
                <a:spcPct val="150000"/>
              </a:lnSpc>
              <a:buAutoNum type="arabicPeriod" startAt="12"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 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生气勃勃的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 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 </a:t>
            </a: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项目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845" y="1030954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93180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7947" y="1792371"/>
            <a:ext cx="956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筷子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95807" y="1871751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sliver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57427" y="2345291"/>
            <a:ext cx="215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形式；类型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34899" y="3440182"/>
            <a:ext cx="956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法国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80231" y="4039908"/>
            <a:ext cx="2389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每天的；日常的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36912" y="5056181"/>
            <a:ext cx="139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82836" y="5612774"/>
            <a:ext cx="1914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样式；款式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485036" y="2449679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leaf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59556" y="2875720"/>
            <a:ext cx="1344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10334" y="2946969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25660" y="3532128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25806" y="4014267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avoid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07056" y="4528566"/>
            <a:ext cx="1524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Germany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35630" y="4594516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40959" y="5654546"/>
            <a:ext cx="114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52251" y="1761838"/>
          <a:ext cx="11366319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3170"/>
                <a:gridCol w="581232"/>
                <a:gridCol w="10201917"/>
              </a:tblGrid>
              <a:tr h="490021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保持不变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剩余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national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 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翻译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音乐的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24. sour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_________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26. 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加拿大的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n.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加拿大人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28. 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男主角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 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8224" y="2356043"/>
            <a:ext cx="255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国家的；民族的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6265" y="1850956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9569" y="1753529"/>
            <a:ext cx="48190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气味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闻起来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 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疑问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怀疑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 earthquake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　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 instrument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客户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分散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cap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_________　　　 </a:t>
            </a:r>
          </a:p>
          <a:p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674476" y="1886581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08208" y="2427293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93140" y="2935938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translate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93140" y="3463808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01352" y="4071784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customer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9390" y="4569074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Canadian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03227" y="4630535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divide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90015" y="5685405"/>
            <a:ext cx="160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10944" y="2957298"/>
            <a:ext cx="1180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地震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72686" y="3504787"/>
            <a:ext cx="182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仪器；工具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53395" y="3984848"/>
            <a:ext cx="1094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酸的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61043" y="5127825"/>
            <a:ext cx="315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帽子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33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72185" y="1533450"/>
          <a:ext cx="11057518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9109"/>
                <a:gridCol w="543377"/>
                <a:gridCol w="9895032"/>
              </a:tblGrid>
              <a:tr h="47498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glass(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 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眼镜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leaf(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叶子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produce(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产品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制品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wide(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广泛地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普遍地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postman(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邮递员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nation(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国家的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民族的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国际的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参赛者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竞争者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物主代词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它的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反身代词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它自己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251085" y="1767385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4067940" y="2342985"/>
            <a:ext cx="1619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4519684" y="2875900"/>
            <a:ext cx="139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2"/>
          <p:cNvSpPr txBox="1"/>
          <p:nvPr/>
        </p:nvSpPr>
        <p:spPr>
          <a:xfrm>
            <a:off x="4440722" y="3426504"/>
            <a:ext cx="1128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2"/>
          <p:cNvSpPr txBox="1"/>
          <p:nvPr/>
        </p:nvSpPr>
        <p:spPr>
          <a:xfrm>
            <a:off x="4553473" y="3975606"/>
            <a:ext cx="145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postmen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1" name="文本框 2"/>
          <p:cNvSpPr txBox="1"/>
          <p:nvPr/>
        </p:nvSpPr>
        <p:spPr>
          <a:xfrm>
            <a:off x="4025268" y="4567895"/>
            <a:ext cx="1255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2"/>
          <p:cNvSpPr txBox="1"/>
          <p:nvPr/>
        </p:nvSpPr>
        <p:spPr>
          <a:xfrm>
            <a:off x="8307002" y="4556021"/>
            <a:ext cx="1889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2"/>
          <p:cNvSpPr txBox="1"/>
          <p:nvPr/>
        </p:nvSpPr>
        <p:spPr>
          <a:xfrm>
            <a:off x="4290638" y="5067898"/>
            <a:ext cx="184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2"/>
          <p:cNvSpPr txBox="1"/>
          <p:nvPr/>
        </p:nvSpPr>
        <p:spPr>
          <a:xfrm>
            <a:off x="4334476" y="5652768"/>
            <a:ext cx="133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7990090" y="5689747"/>
            <a:ext cx="133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6" grpId="0"/>
      <p:bldP spid="36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07634" y="1539337"/>
          <a:ext cx="11045176" cy="516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10"/>
                <a:gridCol w="579579"/>
                <a:gridCol w="9883987"/>
              </a:tblGrid>
              <a:tr h="516295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live(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活着的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在世的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生气勃勃的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色彩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鲜艳的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history(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有关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历史的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int. &amp; 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高兴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愉快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每日的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日常的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near(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prep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几乎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差不多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accident(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意外的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偶然的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smell(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气味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闻到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00984" y="2047668"/>
            <a:ext cx="13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2550324" y="2509333"/>
            <a:ext cx="1072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3981054" y="3152570"/>
            <a:ext cx="1527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historical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4451009" y="3659149"/>
            <a:ext cx="1761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pleasure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3697141" y="4180189"/>
            <a:ext cx="2380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2"/>
          <p:cNvSpPr txBox="1"/>
          <p:nvPr/>
        </p:nvSpPr>
        <p:spPr>
          <a:xfrm>
            <a:off x="5022383" y="4740978"/>
            <a:ext cx="114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4053511" y="5313726"/>
            <a:ext cx="1656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2"/>
          <p:cNvSpPr txBox="1"/>
          <p:nvPr/>
        </p:nvSpPr>
        <p:spPr>
          <a:xfrm>
            <a:off x="4130831" y="5882428"/>
            <a:ext cx="2096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smelt/smelled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96838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39164" y="1683289"/>
          <a:ext cx="10358755" cy="416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41656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translate(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翻译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译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尤指专职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翻译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译员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翻译家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music(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音乐的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有音乐天赋的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Canada(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加拿大人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加拿大的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en-US" altLang="zh-CN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popular(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 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普及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流行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hero(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男主角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profession(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职业的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专业的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62975" y="1912418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2922405" y="2498383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4336136" y="3031926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474850" y="3573142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Canadian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4740490" y="4074325"/>
            <a:ext cx="1835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popularity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4296767" y="4675743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heroes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4657365" y="5166060"/>
            <a:ext cx="1835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professional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29292" y="1359191"/>
          <a:ext cx="11884366" cy="55641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606"/>
                <a:gridCol w="11151760"/>
              </a:tblGrid>
              <a:tr h="556412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例如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闻名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由某地制造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根据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依据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处于困境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偶然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意外地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掉进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发生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毫无疑问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突然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猛地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错误地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无意中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同时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阻止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仰慕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钦佩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实现某人的梦想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2040167" y="1475966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example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8119835" y="1523465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known for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2306005" y="2019465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hand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8191085" y="2066651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made in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2750678" y="2560809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8119835" y="2601284"/>
            <a:ext cx="15831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send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2750678" y="3173247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trouble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8732153" y="3163684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… to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3111929" y="3672337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accident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1"/>
          <p:cNvSpPr txBox="1"/>
          <p:nvPr/>
        </p:nvSpPr>
        <p:spPr>
          <a:xfrm>
            <a:off x="7569429" y="3719837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 into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3000053" y="4222105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place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513987" y="4275319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 doubt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2070857" y="4757873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a low price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7917960" y="4818819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of a sudden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634026" y="5320370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mistake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8094065" y="5362319"/>
            <a:ext cx="2878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divide … into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2039402" y="5908877"/>
            <a:ext cx="2451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same time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7294621" y="5842480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… from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3000053" y="6386370"/>
            <a:ext cx="218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up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8742934" y="6418042"/>
            <a:ext cx="2878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 one’s dream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495398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521"/>
                <a:gridCol w="10643690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auto">
                        <a:lnSpc>
                          <a:spcPct val="150000"/>
                        </a:lnSpc>
                        <a:buAutoNum type="arabicPeriod"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it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它是银制的吗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Hangzhou are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 tea.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比如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安溪和杭州因茶叶而广为人知。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Well,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__________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tea plants 　　　　　　　　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sides of mountains.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噢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据我所知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茶树被种植在山坡上。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50693" y="172980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4422716" y="174622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5814782" y="1718326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silver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2163978" y="282054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3378688" y="2769372"/>
            <a:ext cx="1719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8298675" y="2769372"/>
            <a:ext cx="1241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9990997" y="2783021"/>
            <a:ext cx="1213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2284538" y="3358332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2905541" y="447528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1"/>
          <p:cNvSpPr txBox="1"/>
          <p:nvPr/>
        </p:nvSpPr>
        <p:spPr>
          <a:xfrm>
            <a:off x="6118542" y="445243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1"/>
          <p:cNvSpPr txBox="1"/>
          <p:nvPr/>
        </p:nvSpPr>
        <p:spPr>
          <a:xfrm>
            <a:off x="4463660" y="445243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1"/>
          <p:cNvSpPr txBox="1"/>
          <p:nvPr/>
        </p:nvSpPr>
        <p:spPr>
          <a:xfrm>
            <a:off x="7793716" y="445303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1"/>
          <p:cNvSpPr txBox="1"/>
          <p:nvPr/>
        </p:nvSpPr>
        <p:spPr>
          <a:xfrm>
            <a:off x="9140445" y="445243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1"/>
          <p:cNvSpPr txBox="1"/>
          <p:nvPr/>
        </p:nvSpPr>
        <p:spPr>
          <a:xfrm>
            <a:off x="2011578" y="5026819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1"/>
          <p:cNvSpPr txBox="1"/>
          <p:nvPr/>
        </p:nvSpPr>
        <p:spPr>
          <a:xfrm>
            <a:off x="3511520" y="4948354"/>
            <a:ext cx="1180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35090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1005" y="1762953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1"/>
            </p:custDataLst>
          </p:nvPr>
        </p:nvGraphicFramePr>
        <p:xfrm>
          <a:off x="950026" y="2353958"/>
          <a:ext cx="10747168" cy="41728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5562"/>
                <a:gridCol w="1533592"/>
                <a:gridCol w="1502465"/>
                <a:gridCol w="2331389"/>
                <a:gridCol w="1618258"/>
                <a:gridCol w="2555902"/>
              </a:tblGrid>
              <a:tr h="583414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13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根据近年河北中考真题卷分析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本课时的常考话题为“发明”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现代便捷生活得益</a:t>
                      </a:r>
                      <a:endParaRPr lang="en-US" altLang="zh-CN" sz="1800" b="1" kern="10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于各种各样的发明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这个话题常见于任务型阅读题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而“中国制造”在世界上影响</a:t>
                      </a:r>
                      <a:endParaRPr lang="en-US" altLang="zh-CN" sz="1800" b="1" kern="10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力越来越大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这助于培养学生的民族自豪感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这一话题预计会以阅读题形式出现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16682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未来世界的一些新技术发明</a:t>
                      </a:r>
                      <a:endParaRPr lang="en-US" altLang="zh-CN" sz="2000" b="1" dirty="0" smtClean="0"/>
                    </a:p>
                    <a:p>
                      <a:pPr algn="ctr"/>
                      <a:r>
                        <a:rPr lang="en-US" altLang="zh-CN" sz="2000" b="1" dirty="0" smtClean="0"/>
                        <a:t>(</a:t>
                      </a:r>
                      <a:r>
                        <a:rPr lang="zh-CN" altLang="en-US" sz="2000" b="1" dirty="0" smtClean="0"/>
                        <a:t>对应话题</a:t>
                      </a:r>
                      <a:r>
                        <a:rPr lang="en-US" altLang="zh-CN" sz="2000" b="1" dirty="0" smtClean="0"/>
                        <a:t>:</a:t>
                      </a:r>
                    </a:p>
                    <a:p>
                      <a:pPr algn="ctr"/>
                      <a:r>
                        <a:rPr lang="zh-CN" altLang="en-US" sz="2000" b="1" dirty="0" smtClean="0"/>
                        <a:t>发明</a:t>
                      </a:r>
                      <a:r>
                        <a:rPr lang="en-US" altLang="zh-CN" sz="2000" b="1" dirty="0" smtClean="0"/>
                        <a:t>)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5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电脑科技给我们带来的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便捷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发明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961915" y="2377705"/>
            <a:ext cx="1163768" cy="567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549990"/>
          <a:ext cx="11524211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521"/>
                <a:gridCol w="10643690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Did you know that tea,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drink in the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world(after water),was invented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你知道茶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世界上最受欢迎的饮料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仅次于水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是一项偶然的发明吗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many people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__________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drink Chinese tea.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好像全世界的很多人都喝中国茶。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He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 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in trouble.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他把它们放出去是为了身处困境时可以求助。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040312" y="1593326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557488" y="159392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004151" y="1537484"/>
            <a:ext cx="1672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6446094" y="208800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7490689" y="2157234"/>
            <a:ext cx="1781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2067375" y="32469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3432150" y="32469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190440" y="32469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8626971" y="32469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9978388" y="3221852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2012788" y="378476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3432150" y="3798413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2353980" y="4898359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4749133" y="4898359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6762208" y="4884713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8381307" y="4884713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9800737" y="4816473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479276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521"/>
                <a:gridCol w="10643690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He realized that Americans can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products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made in China.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他意识到美国人几乎无法避免购买中国制造的产品。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— Where did you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 I went to an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__________ __________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你去哪里度假了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我去了一个国际风筝节。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They are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bright </a:t>
                      </a:r>
                      <a:r>
                        <a:rPr lang="en-US" altLang="zh-CN" sz="2400" b="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happiness and good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wishes.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它们被看作幸福和美好愿望的光明象征。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973801" y="1647805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7654753" y="1680679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9169652" y="1637463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4474828" y="3287812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6089185" y="3342404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7192366" y="3342404"/>
            <a:ext cx="152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3611098" y="3876842"/>
            <a:ext cx="248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6375792" y="3882578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7654753" y="3865624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festival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3233831" y="5539692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923873" y="5539692"/>
            <a:ext cx="127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7014887" y="5498748"/>
            <a:ext cx="152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597490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8635"/>
                <a:gridCol w="10725576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It takes __________ weeks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everything.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要花好几个星期才能完成所有工序。</a:t>
                      </a:r>
                    </a:p>
                    <a:p>
                      <a:pPr marL="457200" indent="-457200" fontAlgn="auto">
                        <a:lnSpc>
                          <a:spcPct val="150000"/>
                        </a:lnSpc>
                        <a:buAutoNum type="arabicPeriod" startAt="11"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many people now know about tea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the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Chinese are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ones who best understand the    </a:t>
                      </a:r>
                    </a:p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tea.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即使现在许多人都了解一些茶文化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但毫无疑问的是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中国人是最了解茶之精   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髓的人。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you help me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invention?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你能帮我想一种发明吗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905535" y="1762299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715218" y="1762299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742831" y="1707707"/>
            <a:ext cx="16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951031" y="2883692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385481" y="2824070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9226723" y="2892310"/>
            <a:ext cx="1598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3311976" y="3420404"/>
            <a:ext cx="1505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060960" y="3415530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839632" y="3979694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4138384" y="5613242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5992205" y="5635508"/>
            <a:ext cx="127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8675" y="95114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549990"/>
          <a:ext cx="11524211" cy="523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8635"/>
                <a:gridCol w="10725576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 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 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When __________ the telephone __________?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电话是什么时候发明的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Dr. Naismith __________ the men in his class 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two teams and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 them __________ 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 new game.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奈史密斯医生把他班里的人分成两队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教他们玩他的新游戏。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Basketball has __________ __________ become a popular sport to play,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 it has __________ become a __________ sport to watch.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篮球不仅成了一项人们喜欢玩的运动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也成了一项人们喜欢观看的运动。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905536" y="176230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927473" y="1781042"/>
            <a:ext cx="197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3531183" y="2887087"/>
            <a:ext cx="183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7902053" y="2887087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803790" y="3390380"/>
            <a:ext cx="1254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4448562" y="33903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5927473" y="334818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4095222" y="450777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5526792" y="447420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2053360" y="506441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342303" y="5050762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7008018" y="4996170"/>
            <a:ext cx="1576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1531620"/>
          <a:ext cx="11578003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798"/>
                <a:gridCol w="10318205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Many young people _________ _________ _________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these basketball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 and want to become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很多年轻人仰慕这些篮球英雄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想变得像他们一样。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These stars ___________ young people _________ _________ hard to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_________their dreams.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这些明星鼓励年轻人为实现他们自己的梦想而努力。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文本框 1"/>
          <p:cNvSpPr txBox="1"/>
          <p:nvPr/>
        </p:nvSpPr>
        <p:spPr>
          <a:xfrm>
            <a:off x="4965343" y="2254723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6496168" y="2186483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8011069" y="2250797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2128883" y="2797387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6487038" y="2797387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3552661" y="3840137"/>
            <a:ext cx="2207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7506101" y="3893104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8835364" y="3881081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2156177" y="4445245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6638" y="1001113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2035895"/>
          <a:ext cx="11578003" cy="2998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798"/>
                <a:gridCol w="10318205"/>
              </a:tblGrid>
              <a:tr h="13537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被动语态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一般现在时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被动语态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一般过去时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47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5 Things made in China(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中国制造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6 Inventions(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670244" y="2098741"/>
            <a:ext cx="483235" cy="4254500"/>
            <a:chOff x="9277" y="2370"/>
            <a:chExt cx="761" cy="6700"/>
          </a:xfrm>
        </p:grpSpPr>
        <p:sp>
          <p:nvSpPr>
            <p:cNvPr id="24" name="椭圆 23"/>
            <p:cNvSpPr/>
            <p:nvPr/>
          </p:nvSpPr>
          <p:spPr>
            <a:xfrm>
              <a:off x="9294" y="386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94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98" y="237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94" y="4735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77" y="64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94" y="559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94" y="74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68709" y="2073304"/>
            <a:ext cx="8609326" cy="4267966"/>
            <a:chOff x="7346" y="3300"/>
            <a:chExt cx="12329" cy="6186"/>
          </a:xfrm>
        </p:grpSpPr>
        <p:grpSp>
          <p:nvGrpSpPr>
            <p:cNvPr id="14" name="组合 13"/>
            <p:cNvGrpSpPr/>
            <p:nvPr/>
          </p:nvGrpSpPr>
          <p:grpSpPr>
            <a:xfrm>
              <a:off x="7346" y="3300"/>
              <a:ext cx="12329" cy="5459"/>
              <a:chOff x="3488291" y="2037374"/>
              <a:chExt cx="7829019" cy="346413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496927" y="2037374"/>
                <a:ext cx="7820383" cy="2335569"/>
                <a:chOff x="3496927" y="2037374"/>
                <a:chExt cx="7820383" cy="2335569"/>
              </a:xfrm>
            </p:grpSpPr>
            <p:sp>
              <p:nvSpPr>
                <p:cNvPr id="21" name="文本框 2">
                  <a:hlinkClick r:id="rId2" action="ppaction://hlinksldjump"/>
                </p:cNvPr>
                <p:cNvSpPr txBox="1"/>
                <p:nvPr/>
              </p:nvSpPr>
              <p:spPr>
                <a:xfrm>
                  <a:off x="3505381" y="3349174"/>
                  <a:ext cx="7708853" cy="529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辨析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please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pleased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pleasant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pleasure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" name="文本框 2">
                  <a:hlinkClick r:id="rId3" action="ppaction://hlinksldjump"/>
                </p:cNvPr>
                <p:cNvSpPr txBox="1"/>
                <p:nvPr/>
              </p:nvSpPr>
              <p:spPr>
                <a:xfrm>
                  <a:off x="3506944" y="3842994"/>
                  <a:ext cx="4838313" cy="529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avoid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19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496927" y="2822134"/>
                  <a:ext cx="7820383" cy="529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known for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known as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known to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508702" y="2037374"/>
                  <a:ext cx="7805146" cy="89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 smtClean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made of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made from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made into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 </a:t>
                  </a:r>
                  <a:endPara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endParaRPr>
                </a:p>
                <a:p>
                  <a:pPr>
                    <a:lnSpc>
                      <a:spcPct val="125000"/>
                    </a:lnSpc>
                  </a:pP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                    be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made by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made in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made up of</a:t>
                  </a:r>
                  <a:endParaRPr lang="zh-CN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5" name="文本框 2">
                <a:hlinkClick r:id="rId6" action="ppaction://hlinksldjump"/>
              </p:cNvPr>
              <p:cNvSpPr txBox="1"/>
              <p:nvPr/>
            </p:nvSpPr>
            <p:spPr>
              <a:xfrm>
                <a:off x="3488291" y="4353900"/>
                <a:ext cx="4838313" cy="59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remain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用法</a:t>
                </a:r>
              </a:p>
            </p:txBody>
          </p:sp>
          <p:sp>
            <p:nvSpPr>
              <p:cNvPr id="27" name="文本框 2">
                <a:hlinkClick r:id="rId7" action="ppaction://hlinksldjump"/>
              </p:cNvPr>
              <p:cNvSpPr txBox="1"/>
              <p:nvPr/>
            </p:nvSpPr>
            <p:spPr>
              <a:xfrm>
                <a:off x="3505613" y="4907103"/>
                <a:ext cx="6223970" cy="59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doubt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文本框 28">
              <a:hlinkClick r:id="rId8" action="ppaction://hlinksldjump"/>
            </p:cNvPr>
            <p:cNvSpPr txBox="1"/>
            <p:nvPr/>
          </p:nvSpPr>
          <p:spPr>
            <a:xfrm>
              <a:off x="7824" y="8651"/>
              <a:ext cx="9068" cy="8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by accident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9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0480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43540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25805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308635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72644" y="6598920"/>
            <a:ext cx="53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644525" y="3669012"/>
          <a:ext cx="9991090" cy="2737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8741"/>
                <a:gridCol w="3643952"/>
                <a:gridCol w="5258397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29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made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原材料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,“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成”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可看出原材料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house is made of wood.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这座房子是木头做的。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made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原材料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制成”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看不出原材料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en-US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This kind of wine is made from grapes. </a:t>
                      </a:r>
                      <a:r>
                        <a:rPr lang="zh-CN" altLang="en-US" sz="2400" b="1" kern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这种酒是葡萄做的。</a:t>
                      </a:r>
                      <a:endParaRPr lang="en-US" altLang="en-US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3" y="2156459"/>
            <a:ext cx="9416019" cy="777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endParaRPr lang="en-US" altLang="zh-CN" sz="2400" b="1" strike="noStrike" noProof="1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made of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made from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made into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 </a:t>
            </a:r>
          </a:p>
          <a:p>
            <a:pPr algn="ctr" fontAlgn="auto"/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made by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made in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made up of</a:t>
            </a:r>
          </a:p>
          <a:p>
            <a:pPr algn="ctr" fontAlgn="auto"/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1877256"/>
          <a:ext cx="10694704" cy="4266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7600"/>
                <a:gridCol w="3239406"/>
                <a:gridCol w="6537698"/>
              </a:tblGrid>
              <a:tr h="43160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made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into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成品 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,“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被制成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These old things can be made into many useful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things.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这些旧物可以做成许多有用的东西。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8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made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by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制作人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,“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被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制成”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wooden house was made by my grandfather.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这座木屋是我祖父建的。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1877256"/>
          <a:ext cx="10498341" cy="4266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6286"/>
                <a:gridCol w="2988860"/>
                <a:gridCol w="6513195"/>
              </a:tblGrid>
              <a:tr h="431601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made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in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产地 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,“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制造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mobile phone was made in China.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这部手机是中国制造的。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8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made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up of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由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组成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band is made up of five college students.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这个乐队由五名大学生组成。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11116" y="1456055"/>
          <a:ext cx="10359891" cy="49962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6587"/>
                <a:gridCol w="1632675"/>
                <a:gridCol w="1879914"/>
                <a:gridCol w="1396660"/>
                <a:gridCol w="2463313"/>
                <a:gridCol w="1680742"/>
              </a:tblGrid>
              <a:tr h="1021797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年份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2015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—</a:t>
                      </a: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2019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  <a:endParaRPr lang="en-US" altLang="zh-CN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600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2014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高科技时代手表的发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展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发明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2013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u="sng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59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电视产业的发展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发明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1033153" y="1484416"/>
            <a:ext cx="1294411" cy="9737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6766" y="1482063"/>
            <a:ext cx="111656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 is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stones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it is made _______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 rooms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from; up of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of; up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up of; from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from;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The paper is a great invention and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wood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made of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The washing machine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China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made of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made in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3208" y="2262503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5935" y="5452716"/>
            <a:ext cx="86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dirty="0"/>
          </a:p>
        </p:txBody>
      </p:sp>
      <p:sp>
        <p:nvSpPr>
          <p:cNvPr id="13" name="文本框 7"/>
          <p:cNvSpPr txBox="1"/>
          <p:nvPr/>
        </p:nvSpPr>
        <p:spPr>
          <a:xfrm>
            <a:off x="7026800" y="4169076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2834" y="1520906"/>
            <a:ext cx="111934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)Lemons can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_______ a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nice drink when you mix their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juice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sugar and water.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made into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made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made up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)Desks and chairs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wood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while paper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_______wood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too.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 made from; is made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 made up of; is made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 made into; are made out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 made of; is made from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64706" y="1690370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86032" y="3623658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205096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2871842"/>
          <a:ext cx="11435485" cy="32491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1703"/>
                <a:gridCol w="4681182"/>
                <a:gridCol w="5782600"/>
              </a:tblGrid>
              <a:tr h="540097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048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known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意为“因为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而出名”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相当于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famous for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其后所接内容表示某人或物的特点、特长等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Hangzhou is famous for its silk.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杭州因丝绸有名。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Guilin is known for its beautiful mountains and rivers.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桂林因其美丽的山水而闻名。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39" y="1449928"/>
            <a:ext cx="7980327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known for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known as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known to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86854" y="1645239"/>
          <a:ext cx="10498341" cy="4493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6286"/>
                <a:gridCol w="3957851"/>
                <a:gridCol w="5544204"/>
              </a:tblGrid>
              <a:tr h="57460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5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436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known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意为“作为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有名”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相当于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 famous as,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其后的名词表示一个人的身份、职业等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Yuan </a:t>
                      </a:r>
                      <a:r>
                        <a:rPr lang="en-US" altLang="zh-CN" sz="2400" b="1" kern="1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Longping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is famous as a scientist.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袁隆平作为一名科学家而著名。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5951">
                <a:tc rowSpan="2"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known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所了解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知道”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其后接表示人的词语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Dr. Wang is known to all in the village. 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村里所有人都知道王医生。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59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人们都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知道”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其后接动词原形</a:t>
                      </a:r>
                      <a:endParaRPr lang="zh-CN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man was known to save a boy’s life. </a:t>
                      </a:r>
                      <a:r>
                        <a:rPr lang="zh-CN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人们知道这个人拯救了一个男孩的性命。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3765"/>
            <a:ext cx="111764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a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famous artist, he follows his old way of life.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Known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Known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Known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	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Known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)Professor White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known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his plays.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good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         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The girl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singer ________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everyone in her hometown.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well known as; for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well know as; in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well known as; to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best known for;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9218" y="3524502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1444074" y="221234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3053715" y="4755075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539804"/>
            <a:ext cx="112709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Kunming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its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pleasant weather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neither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hot in summer nor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cold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winter.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known as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known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known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known by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)Hong Kong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shopping centers.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of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2991" y="1690370"/>
            <a:ext cx="386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32462" y="4160836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955424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2805376"/>
          <a:ext cx="11435485" cy="38656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355"/>
                <a:gridCol w="4384461"/>
                <a:gridCol w="5973669"/>
              </a:tblGrid>
              <a:tr h="4149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6113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意为“使高兴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请”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It’s difficult to please her.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取悦她不容易。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992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意为“高兴的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满意的”。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pleased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后可接不定式或从句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pleased with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是固定搭配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满意”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was very pleased with her son’s behavior.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她对她的儿子的表现非常满意。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I’m very pleased to know you have passed the exam.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得知你通过了考试我很高兴。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39" y="1449928"/>
            <a:ext cx="7012599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please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pleased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pleasant 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pleasure</a:t>
            </a:r>
            <a:endParaRPr lang="zh-CN" altLang="en-US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415465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41190" y="1672535"/>
          <a:ext cx="11477767" cy="50421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3206"/>
                <a:gridCol w="4506144"/>
                <a:gridCol w="5688417"/>
              </a:tblGrid>
              <a:tr h="57460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5000"/>
                        </a:lnSpc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436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pleasant</a:t>
                      </a: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形容词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意为“令人快乐的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愉快的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宜人的”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通常用于修饰事物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其同义词为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enjoyable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We spent a pleasant holiday together.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我们一起度过了一个令人愉快的假日。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190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pleasure</a:t>
                      </a: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意为“快乐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乐趣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愉快”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可作可数名词或不可数名词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另外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 with pleasure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意为“十分愿意”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表示乐意提供帮助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;  my pleasure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是“不客气”的意思</a:t>
                      </a:r>
                      <a:endParaRPr lang="zh-CN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— Could you help me open the door?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    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能为我开一下门吗</a:t>
                      </a: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?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— </a:t>
                      </a: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With pleasure.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乐意效劳。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— </a:t>
                      </a: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Thanks for helping me.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谢谢你帮助我。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— </a:t>
                      </a: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My pleasure. </a:t>
                      </a:r>
                      <a:r>
                        <a:rPr lang="zh-CN" alt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不客气。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4" y="1675871"/>
            <a:ext cx="11151009" cy="509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)Are you pleased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done?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against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)We had 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chat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 afternoon.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pleased	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pleasure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pleasant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)It is everyone’s duty to make our school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 place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learn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in.  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pleased	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pleasure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pleasant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4049" y="2410558"/>
            <a:ext cx="4803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5415" y="3688359"/>
            <a:ext cx="37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8620322" y="4850693"/>
            <a:ext cx="37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08125"/>
            <a:ext cx="10603865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help me carry the heavy box?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________.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my pleasure. 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My pleasure.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 pleasure.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Thank you.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He had reason to be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with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himself, since he was one of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five out of fifty candidates who finally got this job.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pleased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pleasure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pleasant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01862" y="2287685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4742620" y="4200646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44607" y="555640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49" y="2009000"/>
            <a:ext cx="1101663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一、单项选择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(2020•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)Train tickets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online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is convenient.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sold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 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were sold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 sold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sold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唐山路南区二模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)His new house has two yards,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______ price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a bit high.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his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their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0945" y="269303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89392" y="4635421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08125"/>
            <a:ext cx="10603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The laughter from the little girl sounds so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patients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 encouraged.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pleasant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pleased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pleasure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My teacher was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with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homework. I saw a smile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face.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nervous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excited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regretful</a:t>
            </a:r>
          </a:p>
        </p:txBody>
      </p:sp>
      <p:sp>
        <p:nvSpPr>
          <p:cNvPr id="12" name="文本框 10"/>
          <p:cNvSpPr txBox="1"/>
          <p:nvPr/>
        </p:nvSpPr>
        <p:spPr>
          <a:xfrm>
            <a:off x="5062626" y="4141355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7884236" y="1650670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4373" y="2276653"/>
            <a:ext cx="1086244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意为“避开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躲避”。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后可接名词或代词作宾语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也可接动名词作宾语。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avoid accidents.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尽量避免事故发生。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avoid making the same mistake.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你应该避免犯相同的错误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avoid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9607" y="2170585"/>
            <a:ext cx="107853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在有些动词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宾语用动名词形式。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allow、enjoy、mind、miss、keep、suggest、consider、finish、practice、can’t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busy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 like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 to …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looking forward to seeing you again.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我期待再次见到你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9607" y="2498137"/>
            <a:ext cx="10785344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not consider changing a new job?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为什么不考虑换个新工作呢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mind me opening the door?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你介意我把门打开吗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Greens are busy cleaning their house.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格林一家正忙着打扫房子。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feel like eating anything.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我什么都不想吃。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59827"/>
            <a:ext cx="114499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To avoid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we’d better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parents’ meeting online.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gather; hold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gathering; hold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gather; holding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gather; to hold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Her friends asked her to avoid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too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about herself at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party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But still, she was heard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endlessly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her own success.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talk; talk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talk; talking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talking; talking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talking; talk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14802" y="2212340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39122" y="4155199"/>
            <a:ext cx="43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06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69032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haven’t finished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book, so I want to renew 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read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reading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read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reading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)They chose this path in order to avoid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enemies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met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meet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meeting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meet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)Jane has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practice _______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piano twice a week.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playing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plays   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play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play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38282" y="1582430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8381" y="5451218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8129932" y="3530227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291241"/>
            <a:ext cx="103952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remain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意为“剩下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余下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留下”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没有现在进行时态和被动语态。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happy time will remain in my memory forever.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这段快乐的时光将永远留存在我的记忆中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remain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用作系动词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意为“保持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仍是”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后面可接形容词、名词、分词或介词短语作表语。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remained silent.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他保持沉默。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years later, the man remained a farmer.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许多年过去了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这个人仍然是个农民。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4" y="1475740"/>
            <a:ext cx="116592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terrible disaster, the officer had no choice but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calm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deal with different problems.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remain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require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remind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reduce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)Norman Bethune invented many tools that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recall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recycle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review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remain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65906" y="2199728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96423" y="4841781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9859" y="1994753"/>
            <a:ext cx="11578002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doubt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可用作动词和名词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在肯定句中后面可接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引导的从句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在否定句及疑问句中可跟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doubt if/whether we can finish the work on time.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怀疑我们能否按时完成工作。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doubt that he will win.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我相信他会赢。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23770" y="1320800"/>
            <a:ext cx="327596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doubt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13788"/>
            <a:ext cx="11570335" cy="4431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唐山路南区一模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)Wear your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______so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can see clearly.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glasses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shoes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pants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gloves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唐山迁安一模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)This skirt feels soft. It’s made of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glass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paper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silver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cotton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1827" y="871795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5990" y="2007990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07636" y="393267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0157" y="1770427"/>
            <a:ext cx="106730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常见搭配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 no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doubt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毫无疑问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; without doubt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毫无疑问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的确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There is no doubt that hard work will bring success.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毫无疑问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努力会带来成功。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He is without doubt the cleverest student I have ever taught.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确实是我所教过的学生中最聪明的。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_______,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computer has influenced people’s life a lot since it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was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invented.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 a result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By the way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 doubt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Without doubt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doubt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stick to this idea.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since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why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82654" y="2332938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9093" y="4890504"/>
            <a:ext cx="164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86436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Some scientists believe that there is no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new medicine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for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cancer will be found.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problem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matter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doubt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question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There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 _______ that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Taiwan belongs to China.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Yeah. And all Chinese people are expecting it to come back soon.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doubt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style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trade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result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97690" y="1968083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9170" y="4523242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accident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意为“意外地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偶然”。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little girl knocked over the glass by accident.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小女孩不小心把玻璃杯碰翻了。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其他“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by+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名词”构成的短语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偶然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heard the news by chance.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我偶然听到了这个消息。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290" y="1347470"/>
            <a:ext cx="475234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by accident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4263" y="1579355"/>
            <a:ext cx="117284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by mistake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错误地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Sorry, I took your umbrella by mistake.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对不起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我误拿了你的雨伞。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by hand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手工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The skirt is made by hand.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这条裙子是手工制作的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by heart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用心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You should learn the words by heart.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你应该用心学习这些单词。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by bus/train/plane …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乘坐公交车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火车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飞机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They went to Australia by plane.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他们乘飞机去澳大利亚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met my old friend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on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way home from work.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mistake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by the way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bus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accident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failed the exam quite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he always works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hard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his lessons.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chance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the way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accident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heart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78935" y="232635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085159" y="426938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She found her keys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when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cleaned her room after she lost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them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weeks before.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mistake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after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this way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 accident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Frankie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don’t give too much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information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strangers on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line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very dangerous.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 OK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Dad. I promise I will learn your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words </a:t>
            </a: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personal; by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      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popular; in mind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common; in general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84032" y="169037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382936" y="3629721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882015"/>
            <a:ext cx="1147000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唐山迁安一模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)It’s hard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mistakes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but we can try our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best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the task better.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cancel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admire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avoid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attend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 like walking in the garden because the flowers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sweet.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smell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feel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sound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18918" y="163772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49977" y="417301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0221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河北中考模拟一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_______ all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students like the new teacher.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enjoy having her classes.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Nearly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Hardly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Usually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Only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)Bob, since you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your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homework, let’s go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walk together.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are completing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will complete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have completed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were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completing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861003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9787" y="151915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65297" y="403370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1663881"/>
            <a:ext cx="11578003" cy="5081278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(2021•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石家庄十八县重点中学摸底联考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)As the most exciting and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traditional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way to shop, street markets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______here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and there in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China           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these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days.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find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found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are found	D. were found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10. (2020•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河北中考模拟卷一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Did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you have a good time in Russia?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Come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and have a look. My photos will show you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what the trip was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when I went there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how the trip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                        D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why I went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479433" y="92053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919603" y="231568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34182" y="4843362"/>
            <a:ext cx="450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5—6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1441326"/>
            <a:ext cx="11492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唐山滦州一模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Their parents prepare too much for them in their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day) life.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衡水第四中学一模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)As we know, English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spoken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over the world.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石家庄长安区二模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advised me to avoid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make)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same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mistake.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1842" y="2776517"/>
            <a:ext cx="132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01882" y="3429924"/>
            <a:ext cx="132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98187" y="4733966"/>
            <a:ext cx="1546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4272</Words>
  <Application>WPS 演示</Application>
  <PresentationFormat>自定义</PresentationFormat>
  <Paragraphs>942</Paragraphs>
  <Slides>56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296</cp:revision>
  <dcterms:created xsi:type="dcterms:W3CDTF">2020-07-19T08:35:00Z</dcterms:created>
  <dcterms:modified xsi:type="dcterms:W3CDTF">2022-02-26T03:11:19Z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