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78"/>
  </p:notesMasterIdLst>
  <p:handoutMasterIdLst>
    <p:handoutMasterId r:id="rId79"/>
  </p:handoutMasterIdLst>
  <p:sldIdLst>
    <p:sldId id="277" r:id="rId4"/>
    <p:sldId id="417" r:id="rId5"/>
    <p:sldId id="293" r:id="rId6"/>
    <p:sldId id="418" r:id="rId7"/>
    <p:sldId id="419" r:id="rId8"/>
    <p:sldId id="420" r:id="rId9"/>
    <p:sldId id="304" r:id="rId10"/>
    <p:sldId id="421" r:id="rId11"/>
    <p:sldId id="422" r:id="rId12"/>
    <p:sldId id="423" r:id="rId13"/>
    <p:sldId id="424" r:id="rId14"/>
    <p:sldId id="425" r:id="rId15"/>
    <p:sldId id="426" r:id="rId16"/>
    <p:sldId id="427" r:id="rId17"/>
    <p:sldId id="334" r:id="rId18"/>
    <p:sldId id="429" r:id="rId19"/>
    <p:sldId id="306" r:id="rId20"/>
    <p:sldId id="430" r:id="rId21"/>
    <p:sldId id="431" r:id="rId22"/>
    <p:sldId id="432" r:id="rId23"/>
    <p:sldId id="433" r:id="rId24"/>
    <p:sldId id="434" r:id="rId25"/>
    <p:sldId id="337" r:id="rId26"/>
    <p:sldId id="435" r:id="rId27"/>
    <p:sldId id="436" r:id="rId28"/>
    <p:sldId id="437" r:id="rId29"/>
    <p:sldId id="438" r:id="rId30"/>
    <p:sldId id="439" r:id="rId31"/>
    <p:sldId id="341" r:id="rId32"/>
    <p:sldId id="440" r:id="rId33"/>
    <p:sldId id="441" r:id="rId34"/>
    <p:sldId id="442" r:id="rId35"/>
    <p:sldId id="443" r:id="rId36"/>
    <p:sldId id="444" r:id="rId37"/>
    <p:sldId id="445" r:id="rId38"/>
    <p:sldId id="446" r:id="rId39"/>
    <p:sldId id="447" r:id="rId40"/>
    <p:sldId id="448" r:id="rId41"/>
    <p:sldId id="449" r:id="rId42"/>
    <p:sldId id="345" r:id="rId43"/>
    <p:sldId id="450" r:id="rId44"/>
    <p:sldId id="451" r:id="rId45"/>
    <p:sldId id="452" r:id="rId46"/>
    <p:sldId id="453" r:id="rId47"/>
    <p:sldId id="454" r:id="rId48"/>
    <p:sldId id="455" r:id="rId49"/>
    <p:sldId id="350" r:id="rId50"/>
    <p:sldId id="456" r:id="rId51"/>
    <p:sldId id="457" r:id="rId52"/>
    <p:sldId id="458" r:id="rId53"/>
    <p:sldId id="354" r:id="rId54"/>
    <p:sldId id="459" r:id="rId55"/>
    <p:sldId id="460" r:id="rId56"/>
    <p:sldId id="461" r:id="rId57"/>
    <p:sldId id="462" r:id="rId58"/>
    <p:sldId id="463" r:id="rId59"/>
    <p:sldId id="486" r:id="rId60"/>
    <p:sldId id="487" r:id="rId61"/>
    <p:sldId id="488" r:id="rId62"/>
    <p:sldId id="489" r:id="rId63"/>
    <p:sldId id="490" r:id="rId64"/>
    <p:sldId id="491" r:id="rId65"/>
    <p:sldId id="360" r:id="rId66"/>
    <p:sldId id="492" r:id="rId67"/>
    <p:sldId id="493" r:id="rId68"/>
    <p:sldId id="494" r:id="rId69"/>
    <p:sldId id="364" r:id="rId70"/>
    <p:sldId id="495" r:id="rId71"/>
    <p:sldId id="496" r:id="rId72"/>
    <p:sldId id="497" r:id="rId73"/>
    <p:sldId id="498" r:id="rId74"/>
    <p:sldId id="499" r:id="rId75"/>
    <p:sldId id="500" r:id="rId76"/>
    <p:sldId id="501" r:id="rId77"/>
  </p:sldIdLst>
  <p:sldSz cx="12192000" cy="6858000"/>
  <p:notesSz cx="6858000" cy="9144000"/>
  <p:custDataLst>
    <p:tags r:id="rId8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presProps" Target="presProps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tags" Target="tags/tag1.xml"/><Relationship Id="rId85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notesMaster" Target="notesMasters/notesMaster1.xml"/><Relationship Id="rId8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15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7.xml"/><Relationship Id="rId5" Type="http://schemas.openxmlformats.org/officeDocument/2006/relationships/tags" Target="../tags/tag6.xml"/><Relationship Id="rId10" Type="http://schemas.openxmlformats.org/officeDocument/2006/relationships/slide" Target="slide2.xml"/><Relationship Id="rId4" Type="http://schemas.openxmlformats.org/officeDocument/2006/relationships/tags" Target="../tags/tag5.xml"/><Relationship Id="rId9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47.xml"/><Relationship Id="rId3" Type="http://schemas.openxmlformats.org/officeDocument/2006/relationships/slide" Target="slide1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slide" Target="slide16.xml"/><Relationship Id="rId11" Type="http://schemas.openxmlformats.org/officeDocument/2006/relationships/slide" Target="slide67.xml"/><Relationship Id="rId5" Type="http://schemas.openxmlformats.org/officeDocument/2006/relationships/slide" Target="slide40.xml"/><Relationship Id="rId10" Type="http://schemas.openxmlformats.org/officeDocument/2006/relationships/slide" Target="slide63.xml"/><Relationship Id="rId4" Type="http://schemas.openxmlformats.org/officeDocument/2006/relationships/slide" Target="slide29.xml"/><Relationship Id="rId9" Type="http://schemas.openxmlformats.org/officeDocument/2006/relationships/slide" Target="slide5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slide" Target="slid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slide" Target="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slide" Target="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slide" Target="slide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slide" Target="slide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slide" Target="slide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slide" Target="slide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slide" Target="slide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slide" Target="slide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slide" Target="slide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4" Type="http://schemas.openxmlformats.org/officeDocument/2006/relationships/slide" Target="slide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4" Type="http://schemas.openxmlformats.org/officeDocument/2006/relationships/slide" Target="slide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slide" Target="slide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slide" Target="slide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slide" Target="slide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slide" Target="slide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" Target="sl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4" Type="http://schemas.openxmlformats.org/officeDocument/2006/relationships/slide" Target="slide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1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4" Type="http://schemas.openxmlformats.org/officeDocument/2006/relationships/slide" Target="slide1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Relationship Id="rId4" Type="http://schemas.openxmlformats.org/officeDocument/2006/relationships/slide" Target="slide1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" Target="slide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1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1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1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Relationship Id="rId4" Type="http://schemas.openxmlformats.org/officeDocument/2006/relationships/slide" Target="slide1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Relationship Id="rId4" Type="http://schemas.openxmlformats.org/officeDocument/2006/relationships/slide" Target="slide1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Relationship Id="rId4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9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7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22910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5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51809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3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2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专题八  动词的时态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5465" y="1544955"/>
            <a:ext cx="112998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(2021·河北)William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six books, and all of them are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bestsellers.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will write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is writing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has written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was writing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(2021·石家庄十八县重点中学摸底联考)Li Ming and his sister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car when I passed their house.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will clean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were cleaning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cleaned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are cleaning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07230" y="1722120"/>
            <a:ext cx="419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32255" y="4881880"/>
            <a:ext cx="431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780" y="1523365"/>
            <a:ext cx="114471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(2021·承德平泉一模)Tony wants to succeed in the experiment.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many times to do it.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tries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tried　　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has tried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 tried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(2021·保定第十七中学一模)—I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card. I want to report it.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—You can call the bank to report the loss. It would be fast.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lose　　　　　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losing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lose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 lost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16100" y="2292985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57620" y="4245610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1523365"/>
            <a:ext cx="111302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二、词语运用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11. (2021·河北九地市联考一模)On a winter afternoon, we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(take)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an English exam in the classroom. 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12. (2021·邢台二模)Last week,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(visit) a special school for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students with weak sight or hearing loss. 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13. (2021·河北)My mother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(work) in a toy shop.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14. (2021·河北)Finally, we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(win)! How happy we were! 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20910" y="2338070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took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68010" y="3635375"/>
            <a:ext cx="1339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visited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42840" y="4906010"/>
            <a:ext cx="1191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works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38395" y="5565775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1523365"/>
            <a:ext cx="110959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15. (2021·承德平泉一模)A good friend will cheer you up when you are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(have) a bad day. 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16. (2021·石家庄四区联考)I think words and expressions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(be)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necessary knowledge. 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17. (2021·石家庄40中二模)In very cold places almost nothing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(grow). 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18. (2021·承德模拟)When I was a little boy,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(think) my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mom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seemed to be kinder to others than to her family. 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73200" y="2284095"/>
            <a:ext cx="1270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having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57080" y="2989580"/>
            <a:ext cx="1022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167620" y="4197350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grows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63815" y="5503545"/>
            <a:ext cx="140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thought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1523365"/>
            <a:ext cx="110502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19. (2021·石家庄新华区一模)Her mother saw that and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(come)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up with an idea quickly. 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20. (2020·衡水第六中学一模)I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(return) the book to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you as soon as I finish reading it.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128760" y="1716405"/>
            <a:ext cx="987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came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09565" y="2924175"/>
            <a:ext cx="2430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will return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7660" y="663575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890895" y="1834515"/>
            <a:ext cx="480695" cy="4544695"/>
            <a:chOff x="9277" y="2889"/>
            <a:chExt cx="757" cy="7157"/>
          </a:xfrm>
        </p:grpSpPr>
        <p:sp>
          <p:nvSpPr>
            <p:cNvPr id="24" name="椭圆 23"/>
            <p:cNvSpPr/>
            <p:nvPr/>
          </p:nvSpPr>
          <p:spPr>
            <a:xfrm>
              <a:off x="9294" y="386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9294" y="831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294" y="2889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9294" y="4735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277" y="6493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294" y="559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294" y="9288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294" y="744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06235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541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768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051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01235" y="1859280"/>
            <a:ext cx="7054215" cy="4513580"/>
            <a:chOff x="7346" y="3220"/>
            <a:chExt cx="10102" cy="6542"/>
          </a:xfrm>
        </p:grpSpPr>
        <p:grpSp>
          <p:nvGrpSpPr>
            <p:cNvPr id="14" name="组合 13"/>
            <p:cNvGrpSpPr/>
            <p:nvPr/>
          </p:nvGrpSpPr>
          <p:grpSpPr>
            <a:xfrm>
              <a:off x="7346" y="3220"/>
              <a:ext cx="10102" cy="4830"/>
              <a:chOff x="3488291" y="1987070"/>
              <a:chExt cx="6414517" cy="3067231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496928" y="1987070"/>
                <a:ext cx="6405880" cy="2003417"/>
                <a:chOff x="3496928" y="1987070"/>
                <a:chExt cx="6405880" cy="2003417"/>
              </a:xfrm>
            </p:grpSpPr>
            <p:sp>
              <p:nvSpPr>
                <p:cNvPr id="21" name="文本框 2">
                  <a:hlinkClick r:id="rId4" action="ppaction://hlinksldjump"/>
                </p:cNvPr>
                <p:cNvSpPr txBox="1"/>
                <p:nvPr/>
              </p:nvSpPr>
              <p:spPr>
                <a:xfrm>
                  <a:off x="3505382" y="3072903"/>
                  <a:ext cx="5097580" cy="4237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三</a:t>
                  </a:r>
                  <a:r>
                    <a:rPr lang="en-US" altLang="zh-CN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一般将来时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2" name="文本框 2">
                  <a:hlinkClick r:id="rId5" action="ppaction://hlinksldjump"/>
                </p:cNvPr>
                <p:cNvSpPr txBox="1"/>
                <p:nvPr/>
              </p:nvSpPr>
              <p:spPr>
                <a:xfrm>
                  <a:off x="3506944" y="3566727"/>
                  <a:ext cx="4838313" cy="423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四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现在进行时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7" name="文本框 2">
                  <a:hlinkClick r:id="rId6" action="ppaction://hlinksldjump"/>
                </p:cNvPr>
                <p:cNvSpPr txBox="1"/>
                <p:nvPr/>
              </p:nvSpPr>
              <p:spPr>
                <a:xfrm>
                  <a:off x="3508702" y="1987070"/>
                  <a:ext cx="5972810" cy="4237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一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一般现在时</a:t>
                  </a:r>
                </a:p>
              </p:txBody>
            </p:sp>
            <p:sp>
              <p:nvSpPr>
                <p:cNvPr id="19" name="文本框 2">
                  <a:hlinkClick r:id="rId7" action="ppaction://hlinksldjump"/>
                </p:cNvPr>
                <p:cNvSpPr txBox="1"/>
                <p:nvPr/>
              </p:nvSpPr>
              <p:spPr>
                <a:xfrm>
                  <a:off x="3496928" y="2545870"/>
                  <a:ext cx="6405880" cy="4237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二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一般过去时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       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5" name="文本框 2">
                <a:hlinkClick r:id="rId8" action="ppaction://hlinksldjump"/>
              </p:cNvPr>
              <p:cNvSpPr txBox="1"/>
              <p:nvPr/>
            </p:nvSpPr>
            <p:spPr>
              <a:xfrm>
                <a:off x="3488291" y="4077629"/>
                <a:ext cx="4838313" cy="4237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l"/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五</a:t>
                </a:r>
                <a:r>
                  <a:rPr 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过去进行时</a:t>
                </a:r>
                <a:endPara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7" name="文本框 2">
                <a:hlinkClick r:id="rId9" action="ppaction://hlinksldjump"/>
              </p:cNvPr>
              <p:cNvSpPr txBox="1"/>
              <p:nvPr/>
            </p:nvSpPr>
            <p:spPr>
              <a:xfrm>
                <a:off x="3505613" y="4630570"/>
                <a:ext cx="6223970" cy="4237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六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现在完成时</a:t>
                </a:r>
              </a:p>
            </p:txBody>
          </p:sp>
        </p:grpSp>
        <p:sp>
          <p:nvSpPr>
            <p:cNvPr id="29" name="文本框 28">
              <a:hlinkClick r:id="rId10" action="ppaction://hlinksldjump"/>
            </p:cNvPr>
            <p:cNvSpPr txBox="1"/>
            <p:nvPr/>
          </p:nvSpPr>
          <p:spPr>
            <a:xfrm>
              <a:off x="7824" y="8211"/>
              <a:ext cx="9068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过去完成时</a:t>
              </a:r>
            </a:p>
          </p:txBody>
        </p:sp>
        <p:sp>
          <p:nvSpPr>
            <p:cNvPr id="31" name="文本框 30">
              <a:hlinkClick r:id="rId11" action="ppaction://hlinksldjump"/>
            </p:cNvPr>
            <p:cNvSpPr txBox="1"/>
            <p:nvPr/>
          </p:nvSpPr>
          <p:spPr>
            <a:xfrm>
              <a:off x="7809" y="9095"/>
              <a:ext cx="8564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八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过去将来时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44525" y="2740025"/>
            <a:ext cx="10747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构成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①主语+am/is/are+表语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girl is my friend. 这个女孩是我的朋友。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②主语+动词(或动词的三单形式)+其他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father likes to play tennis. 我父亲喜欢打网球。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57425" y="2156460"/>
            <a:ext cx="31292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一般现在时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6910" y="1638935"/>
            <a:ext cx="107473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常见时间状语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 a week、three times a month之类的表示频率的词组; always、often、usually、sometimes等频度副词; on Sundays、every day (week/month/year …)、in the morning、at night等时间状语。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一般现在时的用法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①表示经常性或习惯性的动作。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often walk to school. 我经常走着去上学。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6910" y="1638935"/>
            <a:ext cx="107473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②表示目前的状态、能力、性格、特征等。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 well in physics. 我擅长物理。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③用一般现在时表示将来的情况。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表示在时间上已确定或安排好的事情。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 going to Changchun. Our plane takes off at 8:10. 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我们打算去长春。我们的飞机8:10起飞。</a:t>
            </a:r>
          </a:p>
          <a:p>
            <a:pPr indent="0" fontAlgn="auto">
              <a:lnSpc>
                <a:spcPct val="150000"/>
              </a:lnSpc>
            </a:pPr>
            <a:endParaRPr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6910" y="1638935"/>
            <a:ext cx="10747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在if、as soon as、until、when等引导的时间、条件状语从句中用一般现在时表示将来。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it doesn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rain this afternoon, we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 go fishing. 如果今天下午不下雨,我们将去钓鱼。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④表示客观事实或普遍真理。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 travels faster than sound. 光传播得比声音快。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6630" y="1795145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2012—2021年河北中考命题分析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546100" y="2188845"/>
          <a:ext cx="11010265" cy="4324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0670"/>
                <a:gridCol w="563245"/>
                <a:gridCol w="1009015"/>
                <a:gridCol w="562610"/>
                <a:gridCol w="1009015"/>
                <a:gridCol w="563245"/>
                <a:gridCol w="316230"/>
                <a:gridCol w="614680"/>
                <a:gridCol w="563880"/>
                <a:gridCol w="897255"/>
                <a:gridCol w="561975"/>
                <a:gridCol w="897255"/>
                <a:gridCol w="561340"/>
                <a:gridCol w="1339850"/>
              </a:tblGrid>
              <a:tr h="2084705">
                <a:tc gridSpan="7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考点综述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动词的时态是河北中考单选中的高频考点。题目中没有明显的时间状语,时态的判定要通过对语境的理解来进行。另外词语运用中也有通过对上下文的理解来判断动词的时态题,多为一般过去时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黑体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满分攻略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考生要掌握常考时态的意义与构成,能根据语境提示来判断所用时态,并且要牢记动词的现在分词、过去式、过去分词的变化规律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黑体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204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2022预测(★★☆)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F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预测2022年河北中考时态题仍然是单项中的重头戏。重点考查时态为:进行时态,现在完成时,一般过去时,语境多关于家庭生活与学校生活。并且在词语运用中会有一道动词时态的题目。分值3—4分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9563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　　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考点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年份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一般现在时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一般过去时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一般将来时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过去进行时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现在完成时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567055" y="5313045"/>
            <a:ext cx="1498600" cy="11811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29590" y="1401445"/>
            <a:ext cx="1114361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(2021·保定定兴县二模)The wise men say reading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bridge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between our lives and the unknown world.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built　　　　　B. build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builds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has built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(2021·北京丰台区一模)—What do you often do at weekends?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parents with the housework.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help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helped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will help	D. am helping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57945" y="2231390"/>
            <a:ext cx="488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56460" y="4801870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29590" y="1401445"/>
            <a:ext cx="1114361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(2021·北京西城区一模)There is a new park next to my home. I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walk there every day.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took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take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was taking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have taken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(2021·北京门头沟区一模)Usually the students in our class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　for information in many ways.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search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have searched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are searching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will search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00200" y="2199640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209530" y="413956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29590" y="1401445"/>
            <a:ext cx="111436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(2021·北京大兴区一模)Every year many foreigners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Beijing to visit the Palace Museum.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come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came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were coming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have come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377680" y="1552575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78000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构成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①主语+was/were+表语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 were happy yesterday. 我们昨天很开心。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②主语+动词的过去式+其他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Where did you go just now?刚才你去哪儿了?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353885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一般过去时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78000"/>
            <a:ext cx="106038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常见时间状语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last night (week/month …)、yesterday、some years ago、in 1995、in the past、the other day、just now等,另外,since引导的时间状语从句中当主句是现在完成时时,从句为一般过去时。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一般过去时的用法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①表示过去某时间发生的动作或存在的状态。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bought my car last year. 我去年买的车。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78000"/>
            <a:ext cx="111366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②表示过去一段时间内习惯性或经常发生的动作。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When I lived in Hangzhou, I often went for a walk along the river. 当我在杭州居住时,我经常沿着河边散步。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注意: used to + do “过去常常”,表示过去习惯性的动作或状态,但如今已不存在。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Scarf used to take a walk after supper. 斯卡夫过去常常在晚饭后散步。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8325" y="1313815"/>
            <a:ext cx="1098867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(2021·河北中考模拟一)—The vegetables look so fresh. </a:t>
            </a:r>
          </a:p>
          <a:p>
            <a:pPr fontAlgn="auto">
              <a:lnSpc>
                <a:spcPct val="14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—Yeah.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them early in the supermarket.  </a:t>
            </a:r>
          </a:p>
          <a:p>
            <a:pPr fontAlgn="auto">
              <a:lnSpc>
                <a:spcPct val="14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will buy　　 	B. bought</a:t>
            </a:r>
          </a:p>
          <a:p>
            <a:pPr fontAlgn="auto">
              <a:lnSpc>
                <a:spcPct val="14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have bought　	D. would buy</a:t>
            </a:r>
          </a:p>
          <a:p>
            <a:pPr fontAlgn="auto">
              <a:lnSpc>
                <a:spcPct val="14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(2021·达州)—Alice has gone out. </a:t>
            </a:r>
          </a:p>
          <a:p>
            <a:pPr fontAlgn="auto">
              <a:lnSpc>
                <a:spcPct val="14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—Oh, has she? What time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 </a:t>
            </a:r>
          </a:p>
          <a:p>
            <a:pPr fontAlgn="auto">
              <a:lnSpc>
                <a:spcPct val="14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has; gone	B. will; go	</a:t>
            </a:r>
          </a:p>
          <a:p>
            <a:pPr fontAlgn="auto">
              <a:lnSpc>
                <a:spcPct val="14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did; go	D. is; going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56205" y="2644775"/>
            <a:ext cx="442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22240" y="504063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7075" y="1313815"/>
            <a:ext cx="106070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(2021·昆明)—What did you do this Dragon Boat Festival?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boat races on TV and read books.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watch	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watched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am watching	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will watch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(2021·重庆)Last Sunday my brother and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our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grandparents.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will visit	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visits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visit	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visited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58695" y="2088515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94980" y="4041140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8325" y="1724025"/>
            <a:ext cx="1098867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(2021·北京西城区一模)When Helen Keller was 7, she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learn to read by using her fingers.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starts	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started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will start	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has started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672955" y="1934845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821180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学法方法点拨】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构成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①主语+will/shall(仅用于第一人称)+动词原形+其他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 will have a picnic next Sunday. 我们下周日去野餐。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②主语+am/is/are +going to +动词原形+其他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Mr. Wang is going to move to Xi􀆳an next year. 王先生明年将搬到西安居住。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30022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一般将来时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546100" y="2048510"/>
          <a:ext cx="11010265" cy="4549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9505"/>
                <a:gridCol w="779145"/>
                <a:gridCol w="1224280"/>
                <a:gridCol w="562610"/>
                <a:gridCol w="1009015"/>
                <a:gridCol w="563245"/>
                <a:gridCol w="930910"/>
                <a:gridCol w="563880"/>
                <a:gridCol w="897255"/>
                <a:gridCol w="561975"/>
                <a:gridCol w="897255"/>
                <a:gridCol w="561340"/>
                <a:gridCol w="1339850"/>
              </a:tblGrid>
              <a:tr h="4927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　　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一般现在时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一般过去时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一般将来时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过去进行时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现在完成时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06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F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work— works(工作职业)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win— won(课余生活)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enjoy(日常生活)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water(家庭生活)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write(个人经历)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488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F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feel— felt(家庭生活)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get(家庭生活)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finish(学校生活)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12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cook— cooked(家庭生活)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535920" y="1634490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5625" y="2080895"/>
            <a:ext cx="1067435" cy="10725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80720" y="2665095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年份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7225" y="1464945"/>
            <a:ext cx="1078547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常见时间状语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tomorrow、the day after tomorrow、next week(month/year/Sunday …)、in+一段时间、in 2025等。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一般将来时的用法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①表示未来将要发生的事情。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Greens will travel to France next month. 格林一家下个月将会去法国旅行。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7225" y="1464945"/>
            <a:ext cx="1078547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②“be going to+动词原形”表示计划、打算做某事,表示已决定的、很可能发生的事,或有某种迹象表明要发生的事。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going to buy for your mother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birthday? 你要为你妈妈的生日买什么?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注意: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will/shall与be going to在有些情况下是可以互换的,以下几种情况两者是有区别的。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7225" y="1464945"/>
            <a:ext cx="1078547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①表示意愿时用will。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will give the doll to you if you like it. 如果你喜欢,我可以把这个娃娃送给你。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②表示有礼貌地询问对方是否愿意或表示客气地邀请或命令用will。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Will you please open the door for me? 请为我开一下门,好吗?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③表示不以人的意志为转移的客观的将来用will。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Today is Saturday. Tomorrow will be Sunday. 今天是星期六。明天(将)是星期日。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7045" y="1464945"/>
            <a:ext cx="1134681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④表示根据目前某种迹象判断,推测某事非常有可能发生时用be going to。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Look! There come the dark clouds. It is going to rain. 瞧!乌云密集。天要下雨了。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其他可用于表示“将来”的情况: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 be doing表示将来。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常用于这种结构的动词有go、come、leave、arrive、stay、start、begin等,表示即将发生或安排好要做的事情。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7395" y="1464945"/>
            <a:ext cx="1073531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aunt is arriving in three days. 我姑姑三天后要到。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②“be about to+动词原形”和“be to+动词原形”结构表示即将发生的动作。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was about to wash my clothes when she came in. 她进来的时候我正打算去洗衣服。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③在时间、条件状语从句中要用一般现在时代替将来时。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ll write to her when I have time. 我有时间会给她写信。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2925" y="1464945"/>
            <a:ext cx="1114425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(2021·保定竞秀区一模)Just go down the street and you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park.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see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saw　 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see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 seen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(2021·唐山丰润区一模)It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such a special year that we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forget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didn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forget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forget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aren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forgetting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32340" y="2165985"/>
            <a:ext cx="40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18675" y="454088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2925" y="1464945"/>
            <a:ext cx="1114425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(2021·北京门头沟区二模)If it doesn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rain, we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picnic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tomorrow.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have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has had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(2021·临沧耿马县二模)—Father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Day is coming. Have you prepared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a gift for your father?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—Not yet. But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 sure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one for him.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will buy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have bought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buy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bought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60435" y="1600200"/>
            <a:ext cx="340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47335" y="449580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2925" y="1464945"/>
            <a:ext cx="1114425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(2021·漳州二模改编)—I have never seen Mr. Brown before.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worry.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him to you before the meeting.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introduced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introduce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introduce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 introduced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(2021·北京昌平区二模)You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sleepy and tired if you go to bed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late at night.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feel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will feel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feeling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are feeling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45610" y="2213610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10555" y="3961765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2925" y="1464945"/>
            <a:ext cx="1114425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(2021·北京西城区二模)—Where are you going this summer vacation?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Yunnan. It is my dream place.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will go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go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went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has gone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(2021·铜仁市)—Has your father come back yet?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—No. 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come back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Sunday.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doesn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t; until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t; after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doesn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t; after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t; until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77085" y="2202180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04490" y="4612640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2925" y="1464945"/>
            <a:ext cx="1114425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(2021·安徽模拟)—We have only one cinema in our town. But there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two next year.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—Wow, that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great.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are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have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be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(2021·北京平谷区二模)I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ticket for you if you want to go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to Disneyland.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will buy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bought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am buying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 bought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64310" y="2211705"/>
            <a:ext cx="340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35270" y="3950335"/>
            <a:ext cx="363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546100" y="2048510"/>
          <a:ext cx="11010265" cy="45002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9505"/>
                <a:gridCol w="779145"/>
                <a:gridCol w="1224280"/>
                <a:gridCol w="562610"/>
                <a:gridCol w="1009015"/>
                <a:gridCol w="563245"/>
                <a:gridCol w="930910"/>
                <a:gridCol w="563880"/>
                <a:gridCol w="897255"/>
                <a:gridCol w="561975"/>
                <a:gridCol w="897255"/>
                <a:gridCol w="561340"/>
                <a:gridCol w="1339850"/>
              </a:tblGrid>
              <a:tr h="43053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　　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一般现在时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一般过去时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一般将来时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过去进行时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现在完成时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F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work— works(工作职业)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tell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（家庭生活）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Times New Roman" panose="02020603050405020304" pitchFamily="18" charset="0"/>
                        </a:rPr>
                        <a:t>rain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（家庭生活）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draw(家庭生活)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go—went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（家庭生活）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1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F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sing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（个人情况）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(家庭生活)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receive(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庆祝活动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535920" y="1634490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78485" y="2054225"/>
            <a:ext cx="1035050" cy="10210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80720" y="2665095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年份</a:t>
            </a:r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构成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主语+am/is/are+动词的现在分词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They are talking loudly. 他们正在大声说话。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常见时间状语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now、these days、at the moment、right now等,另外,当句子中含有look、listen、can you see、can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you see之类的暗示词语时,要使用现在进行时。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277876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现在进行时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659255"/>
            <a:ext cx="1060386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现在进行时的用法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 表示此时此刻正在进行的动作。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Look! The cat is running after a mouse. 看!这只猫正在追一只老鼠。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②表示现阶段正在进行的动作或持续的状态。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They are studying hard this term. 他们这学期学习一直很努力。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③与always、constantly、forever 等词连用,表示反复发生的动作或持续存在的状态,往往带有说话人的主观色彩。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 are always changing your mind. 你总是改变主意。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270635"/>
            <a:ext cx="1060386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④一些表示位置移动的动词可用现在进行时表示将来。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 leaving tomorrow. 明天我要走了。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注意: 下列动词一般不用于现在进行时态。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表示感觉的动词,如see、hear等。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表示喜欢或厌恶的动词,如like、love、hate等。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表示希望的动词,如want等。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表示状态的动词,如stay、be 等。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表示归属的动词(短语),如have、belong to等。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表示思维、知识或理解能力的动词,如understand、remember等。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270635"/>
            <a:ext cx="1060386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(2021·承德一模)The noise comes from the boys. They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party.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have　　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are having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have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 had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(2021·唐山路南区二模) My little sister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at home. I need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to be with her.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studies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is studying　 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studied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has studied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40595" y="2018030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618095" y="4377690"/>
            <a:ext cx="544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25625"/>
            <a:ext cx="1060386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(2021·石家庄42中一模)—Tom, where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dad?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—Oh, 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flowers in the garden.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waters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is watering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watered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has watered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(2021·福建改编)Hurry up! Mr. Brown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for us in the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meeting room at the moment.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is waiting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will wait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waited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was waiting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21990" y="2552065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15860" y="432498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2562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(2021·海南改编)—Jerry, can you give me a hand?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—Just a minute.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an e-mail.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have sent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am sending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was sending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would send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(2021·湘潭改编)Look! Many people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 the park.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dance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are dancing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were dancing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dance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18025" y="2564130"/>
            <a:ext cx="44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32015" y="434784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25625"/>
            <a:ext cx="10603865" cy="250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(2021·怀化改编)—May I use your dictionary?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—Sorry,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now.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am using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use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used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use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16935" y="2497455"/>
            <a:ext cx="442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构成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主语+was/were+动词的现在分词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was cooking this time yesterday. 昨天这个时间我正在做饭。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常见时间状语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then、at that time/moment、this time yesterday、at ten yesterday及一些when引导的一般过去时的时间状语等。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3324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过去进行时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过去进行时的用法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表示过去某一时刻或过去一段时间内正在进行的动作。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was reading when I came in. 当我进来时,他正在读书。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(2021·保定竞秀区一模)Yesterday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bus home when I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suddenly found I was on the wrong line.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took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was taking　 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take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is taking</a:t>
            </a: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50405" y="2572385"/>
            <a:ext cx="499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546100" y="1778635"/>
          <a:ext cx="1101026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9505"/>
                <a:gridCol w="779145"/>
                <a:gridCol w="1224280"/>
                <a:gridCol w="562610"/>
                <a:gridCol w="1009015"/>
                <a:gridCol w="563245"/>
                <a:gridCol w="930910"/>
                <a:gridCol w="563880"/>
                <a:gridCol w="897255"/>
                <a:gridCol w="561975"/>
                <a:gridCol w="897255"/>
                <a:gridCol w="561340"/>
                <a:gridCol w="1339850"/>
              </a:tblGrid>
              <a:tr h="36195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　考点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一般现在时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一般过去时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一般将来时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过去进行时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现在完成时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F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win— won(学校生活)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use(学校生活)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cook(家庭生活)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07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en-US" altLang="en-US" sz="900" b="0">
                        <a:solidFill>
                          <a:srgbClr val="FF00FF"/>
                        </a:solidFill>
                        <a:latin typeface="NEU-FZ-S92" charset="0"/>
                        <a:ea typeface="NEU-FZ-S92" charset="0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wear(家庭生活)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leave(学校生活)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see(出行)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get(游戏与休闲)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take—took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（周末活动）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win(游戏与休闲)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begoingto(计划)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write— writing(家庭生活)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sit(日常活动)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find(日常活动)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535920" y="1397000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78485" y="1827530"/>
            <a:ext cx="1078230" cy="919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37235" y="2424430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1975" y="1562100"/>
            <a:ext cx="1118108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(2021·石家庄42中三模)I am sorry to miss the beginning. Gina and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classroom.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have cleaned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am cleaning　　 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were cleaning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cleaned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(2021·达州)—Jane, I rang you up last night but nobody answered.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—Oh, I together with my parents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walks in the park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then.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have taken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was taking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were taking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had taken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68145" y="2304415"/>
            <a:ext cx="44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77990" y="4686300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2026285"/>
            <a:ext cx="1060386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构成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主语+have/has+动词的过去分词+其他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常见时间状语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already、yet、just、before、never、ever、lately、recently、in recent years、so far、in the past few years、since+时间点、for+时间段等。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23770" y="1320800"/>
            <a:ext cx="370776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现在完成时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2146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202628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现在完成时的用法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①表示过去发生的或已经完成的某一动作对现在造成的影响或结果。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have finished my homework. 我已经完成作业了。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②表示动作或状态在过去已经开始,持续到现在,也许还要持续下去,表示持续的动作或状态,谓语动词多为延续性动词。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 have been friends since we were in primary school. 我们从小学开始就是朋友了。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0" y="1670050"/>
            <a:ext cx="11113770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 “This/It is the +序数词+time that … ”句式, that后使用现在完成时。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is the second time that I have been to Canada. 这是我第二次到加拿大。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④“This/It is the +形容词最高级+名词+ that … ”句式, that后使用现在完成时。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is the best film that I have ever seen. 这是我看过的最好的电影。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0" y="1670050"/>
            <a:ext cx="1111377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注意: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 already、yet常和现在完成时连用, already用于肯定句,可放在助动词之后、过去分词之前,也可放在句末。yet用在疑问句中意为“已经”,用在否定句中表示“还”,常放在句末。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I have already finished my homework. What about you?我已经完成我的作业了。你呢?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Not yet. 还没有呢。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0" y="1670050"/>
            <a:ext cx="1111377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②延续性动词与非延续性动词的用法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现在完成时表示动作从过去某个时候开始一直持续到现在,与一段时间连用时应注意肯定句中的谓语动词应是延续性动词,非延续性动词不能和一段时间连用。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ve been away from home for three months. 我离开家已经有三个月了。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常考的延续性动词和非延续性动词对照: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keep — borrow、lend　　　　be open — open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have — buy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away — leave</a:t>
            </a:r>
          </a:p>
        </p:txBody>
      </p:sp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0" y="1670050"/>
            <a:ext cx="11113770" cy="250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dead — die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on — start/begin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back — come/go back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— become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a member of — join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married to — marry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wear/have on — put on</a:t>
            </a:r>
          </a:p>
        </p:txBody>
      </p:sp>
    </p:spTree>
    <p:custDataLst>
      <p:tags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0" y="1572895"/>
            <a:ext cx="1111377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(2021·石家庄十八县重点中学摸底联考)—High-speed railway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our daily life more convenient.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—Right. It is called one of the “four new great inventions” of modern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China.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has made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made　　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make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had made</a:t>
            </a: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2255" y="2905760"/>
            <a:ext cx="442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0" y="1572895"/>
            <a:ext cx="1111377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(2021·石家庄40中二模) Ms. Green isn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in the office. She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the library.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has gone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went　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go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has been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(2021·恩施州改编)Thanks to the use of 5G technology, ways of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lot.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improves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has improved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have improved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improve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119360" y="1711325"/>
            <a:ext cx="328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16680" y="4711065"/>
            <a:ext cx="340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1340" y="1315085"/>
            <a:ext cx="1111377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(2021·乐山改编)—Alex, go and clean your bedroom.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tidy and clean now.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have cleaned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cleaned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clean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clean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(2021·菏泽改编)—It is reported that the First Flight Ceremony of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Heze Mudan Airport was held on April 2nd, 2021.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—Yes. Great changes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 my hometown since I left home.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have taken place　　 	B. were taken place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took place　　　　　	D. have been taken place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67890" y="2029460"/>
            <a:ext cx="340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70450" y="5029200"/>
            <a:ext cx="351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546100" y="1778635"/>
          <a:ext cx="11010265" cy="48113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9505"/>
                <a:gridCol w="779145"/>
                <a:gridCol w="1224280"/>
                <a:gridCol w="562610"/>
                <a:gridCol w="1020445"/>
                <a:gridCol w="551815"/>
                <a:gridCol w="930910"/>
                <a:gridCol w="563880"/>
                <a:gridCol w="897255"/>
                <a:gridCol w="561975"/>
                <a:gridCol w="897255"/>
                <a:gridCol w="561340"/>
                <a:gridCol w="1339850"/>
              </a:tblGrid>
              <a:tr h="33401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　考点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一般现在时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一般过去时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一般将来时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过去进行时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现在完成时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题目设置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serve— serves(工作与职业)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turnon— turnedon(家庭生活)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talk(学校生活)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knock(家庭生活)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interview(学校生活)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pass(学校生活)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fly a kite(休闲时光)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leave(学校生活)</a:t>
                      </a:r>
                      <a:endParaRPr lang="en-US" sz="900" b="0">
                        <a:solidFill>
                          <a:srgbClr val="000000"/>
                        </a:solidFill>
                        <a:latin typeface="方正书宋_GBK" charset="0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go(家庭生活)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drive(安全)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enjoy(休闲时光)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watch(日常生活)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meet—met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（朋友）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458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goswimming(休闲时光)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get(购物)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have(日常活动)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shop(家庭生活)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receive(著名人物)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535920" y="1397000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78485" y="1827530"/>
            <a:ext cx="1033145" cy="8966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80720" y="2449195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年份</a:t>
            </a:r>
          </a:p>
        </p:txBody>
      </p:sp>
    </p:spTree>
    <p:custDataLst>
      <p:tags r:id="rId1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0" y="1292225"/>
            <a:ext cx="1111377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(2021·湘潭改编)—Treasure Island is exciting.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—I agree with you.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twice.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have read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had read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read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am reading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(2021·武汉)—What good books did you read recently?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Tales of China since last year, and now the third time.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read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am reading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have read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read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33925" y="198628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45030" y="4404995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0" y="1292225"/>
            <a:ext cx="1111377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(2021·江西)—How do we turn on the oven?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you, weren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you listening?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tell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am telling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tell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 told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(2021·苏州)The documentary A Plastic Ocean is so impressive that I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several times so far.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watched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watch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have watched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watch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20570" y="200914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77340" y="4391025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0" y="1292225"/>
            <a:ext cx="11113770" cy="250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(2021·安徽)—Our computer is working again!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—Yes. Our IT teacher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it. It took him about an hour.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has fixed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will fix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is fixing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was fixing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06340" y="1997710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构成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主语+had+过去分词+其他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常见时间状语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by last week、by the end of last year、by the time及before、when引导的时间状语从句等。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14245" y="1288415"/>
            <a:ext cx="404876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过去完成时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372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过去完成时的用法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过去完成时在句中使用时,一般有一个或暗含一个发生在过去的动作与其相比较,使用过去完成时的动词动作发生在过去的动作之前,即“过去的过去”。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By the time I got home, my sister had finished her homework. 等我到家的时候,我妹妹已经完成她的作业了。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346200"/>
            <a:ext cx="111594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(2021·上海浦东新区二模)By the end of last March, we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fifty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trees in the schoolyard.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plant　　　　　 　　　B. were planting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had planted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plant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(2021·上海青浦区二模)By the end of last December, little Arthur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over 400 English words.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will learn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has learned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is learning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had learned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730105" y="2153285"/>
            <a:ext cx="340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41450" y="5335905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346200"/>
            <a:ext cx="111594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(2021·上海二模)By the end of last month, they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work on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new hospital already.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finish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will finish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has finished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had finished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(2021·上海普陀区二模)By seven 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clock this morning, Allen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　breakfast with his wife.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will have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had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had had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is having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83295" y="1555115"/>
            <a:ext cx="40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45115" y="4109720"/>
            <a:ext cx="43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11366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构成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①主语+would+动词原形+其他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②主语+were/was going to+动词原形+其他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常见时间状语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过去完成时没有明显的时间状语,多通过语境确定,常用于宾语从句中。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066290" y="1347470"/>
            <a:ext cx="3524885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过去将来时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11366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过去将来时的用法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①表示从过去某一时间看将来发生的动作或存在的状态。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asked if I would go with him. 他问我是否要和他一起去。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②表示曾经打算或准备要做的动作或表示有某种迹象将要发生某事。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They were going to have a rest when I saw them then. 当我见到他们时,他们正打算休息一下。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860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09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15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 smtClean="0">
              <a:solidFill>
                <a:srgbClr val="FF6B00"/>
              </a:solidFill>
              <a:latin typeface="Times New Roman" panose="02020603050405020304" pitchFamily="18" charset="0"/>
              <a:ea typeface="黑体" panose="02010609060101010101" pitchFamily="49" charset="-122"/>
              <a:hlinkClick r:id="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9260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Times New Roman" panose="02020603050405020304" pitchFamily="18" charset="0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Times New Roman" panose="02020603050405020304" pitchFamily="18" charset="0"/>
                <a:ea typeface="黑体" panose="02010609060101010101" pitchFamily="49" charset="-122"/>
                <a:hlinkClick r:id="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71270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40410" y="1390015"/>
            <a:ext cx="66700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动词的五种基本形式变化表</a:t>
            </a:r>
            <a:endParaRPr lang="en-US" sz="2800" b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979805" y="2341245"/>
          <a:ext cx="10419715" cy="4283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8750"/>
                <a:gridCol w="4736465"/>
                <a:gridCol w="4254500"/>
              </a:tblGrid>
              <a:tr h="3835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形式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构成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动词原形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不带to的动词不定式形式,也就是词典中一般给出的形式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be,have,do,learn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330">
                <a:tc row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第三人称单数形式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在动词原形后加-s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run— runs　like— likes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以ch、sh、s、o、x结尾的动词,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在词尾加-es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teach— teaches　wash— washesgo— goes　pass— passes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以“辅音字母 +y”结尾的动词,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先将y变i,再加-es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study— studies　try— tries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0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以“元音字母 +y”结尾的动词,在词尾加-s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stay— stays　play— plays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2192655"/>
            <a:ext cx="112998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(2019·河北)He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me his name, but I can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remember it now.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tells　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will tell　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told　　D. is telling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(2019·河北)Sorry, I didn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see you, because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picture.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draw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drew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was drawing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 drawn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46500" y="2994660"/>
            <a:ext cx="533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22310" y="4279900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860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09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15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 smtClean="0">
              <a:solidFill>
                <a:srgbClr val="FF6B00"/>
              </a:solidFill>
              <a:latin typeface="Times New Roman" panose="02020603050405020304" pitchFamily="18" charset="0"/>
              <a:ea typeface="黑体" panose="02010609060101010101" pitchFamily="49" charset="-122"/>
              <a:hlinkClick r:id="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9260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Times New Roman" panose="02020603050405020304" pitchFamily="18" charset="0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Times New Roman" panose="02020603050405020304" pitchFamily="18" charset="0"/>
                <a:ea typeface="黑体" panose="02010609060101010101" pitchFamily="49" charset="-122"/>
                <a:hlinkClick r:id="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71270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979805" y="1941830"/>
          <a:ext cx="10419715" cy="4283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3040"/>
                <a:gridCol w="4679315"/>
                <a:gridCol w="4277360"/>
              </a:tblGrid>
              <a:tr h="3835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形式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构成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330">
                <a:tc row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现在分词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在动词原形后加-ing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read — reading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以不发音字母e结尾的动词,去掉e,再加-ing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live — living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write — writing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以重读闭音节结尾且末尾只有一个辅音字母的词,双写该辅音字母后再加-ing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 — sitting　begin — beginning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0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少数几个以ie结尾的动词要变ie为y,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再加-ing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 — dying　lie — lying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tie — tying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860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09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15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 smtClean="0">
              <a:solidFill>
                <a:srgbClr val="FF6B00"/>
              </a:solidFill>
              <a:latin typeface="Times New Roman" panose="02020603050405020304" pitchFamily="18" charset="0"/>
              <a:ea typeface="黑体" panose="02010609060101010101" pitchFamily="49" charset="-122"/>
              <a:hlinkClick r:id="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9260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Times New Roman" panose="02020603050405020304" pitchFamily="18" charset="0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Times New Roman" panose="02020603050405020304" pitchFamily="18" charset="0"/>
                <a:ea typeface="黑体" panose="02010609060101010101" pitchFamily="49" charset="-122"/>
                <a:hlinkClick r:id="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71270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979805" y="1941830"/>
          <a:ext cx="10419715" cy="4239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8750"/>
                <a:gridCol w="5349875"/>
                <a:gridCol w="3641090"/>
              </a:tblGrid>
              <a:tr h="3835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形式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构成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330">
                <a:tc row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过去式与过去分词（规则变化）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在动词原形后加-ed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 — worked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以“辅音字母加 + y”结尾的动词,先将y变为i再加-ed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carry — carried　study — studied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以e结尾的动词,直接加-d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live — lived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0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以重读闭音节结尾且末尾只有一个辅音字母时,双写该辅音字母后再加-ed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stop — stopped　plan — planned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(2021·无锡江阴市一模)—Surprising? Our women</a:t>
            </a: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football team has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scored the ticket for Tokyo Olympics!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—Not at all! Even when they fell behind, they still believed they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back.  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come　　　　　　　　　B. came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will come	</a:t>
            </a: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would come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2860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09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15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 smtClean="0">
              <a:solidFill>
                <a:srgbClr val="FF6B00"/>
              </a:solidFill>
              <a:latin typeface="Times New Roman" panose="02020603050405020304" pitchFamily="18" charset="0"/>
              <a:ea typeface="黑体" panose="02010609060101010101" pitchFamily="49" charset="-122"/>
              <a:hlinkClick r:id="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9260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Times New Roman" panose="02020603050405020304" pitchFamily="18" charset="0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Times New Roman" panose="02020603050405020304" pitchFamily="18" charset="0"/>
                <a:ea typeface="黑体" panose="02010609060101010101" pitchFamily="49" charset="-122"/>
                <a:hlinkClick r:id="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71270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7785" y="414210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  <a:buClrTx/>
              <a:buSzTx/>
              <a:buNone/>
            </a:pPr>
            <a:endParaRPr sz="2800" b="1" strike="noStrike" noProof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(2021·上海嘉定区二模)The famous writer promised that she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all the money for her new book to charity.  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gave	</a:t>
            </a: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would give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has given	</a:t>
            </a: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had given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(2021·上海宝山区二模)The manager told us that the company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modern robots to do some of the work soon.  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used	</a:t>
            </a: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uses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will use	</a:t>
            </a:r>
            <a:r>
              <a:rPr lang="en-US"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would use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2860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09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15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 smtClean="0">
              <a:solidFill>
                <a:srgbClr val="FF6B00"/>
              </a:solidFill>
              <a:latin typeface="Times New Roman" panose="02020603050405020304" pitchFamily="18" charset="0"/>
              <a:ea typeface="黑体" panose="02010609060101010101" pitchFamily="49" charset="-122"/>
              <a:hlinkClick r:id="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9260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Times New Roman" panose="02020603050405020304" pitchFamily="18" charset="0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Times New Roman" panose="02020603050405020304" pitchFamily="18" charset="0"/>
                <a:ea typeface="黑体" panose="02010609060101010101" pitchFamily="49" charset="-122"/>
                <a:hlinkClick r:id="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71270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24490" y="1584960"/>
            <a:ext cx="44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733405" y="412877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  <a:buClrTx/>
              <a:buSzTx/>
              <a:buNone/>
            </a:pPr>
            <a:endParaRPr sz="2800" b="1" strike="noStrike" noProof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860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09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15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 smtClean="0">
              <a:solidFill>
                <a:srgbClr val="FF6B00"/>
              </a:solidFill>
              <a:latin typeface="Times New Roman" panose="02020603050405020304" pitchFamily="18" charset="0"/>
              <a:ea typeface="黑体" panose="02010609060101010101" pitchFamily="49" charset="-122"/>
              <a:hlinkClick r:id="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9260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Times New Roman" panose="02020603050405020304" pitchFamily="18" charset="0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Times New Roman" panose="02020603050405020304" pitchFamily="18" charset="0"/>
                <a:ea typeface="黑体" panose="02010609060101010101" pitchFamily="49" charset="-122"/>
                <a:hlinkClick r:id="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71270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3580" y="1872615"/>
            <a:ext cx="101619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(原创)Jenny said she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her holiday in China.  </a:t>
            </a:r>
            <a:endParaRPr sz="2800" b="1" strike="noStrike" noProof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spent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would spent</a:t>
            </a:r>
            <a:endParaRPr sz="2800" b="1" strike="noStrike" noProof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was going to spent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would spend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4813300" y="2039620"/>
            <a:ext cx="499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1663700"/>
            <a:ext cx="112998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(2016·河北) Oh, no!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book in the lab.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leave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left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leave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was leaving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(2016·河北)Just go down the road, and you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library next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to the bank.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see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saw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have seen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see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59020" y="1835785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049260" y="3743960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专题八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动词的时态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1663700"/>
            <a:ext cx="112998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(2015·河北) Paula is pleased that she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her lost watch.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finds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found　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has found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will find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(2014·河北) Someone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at the door. Can you open it?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knocks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knocked　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is knocking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was knocking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141210" y="182435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01870" y="3744595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08a50f5-1fe2-4e91-a999-8e3ed60ad394}"/>
  <p:tag name="TABLE_ENDDRAG_ORIGIN_RECT" val="798*680"/>
  <p:tag name="TABLE_ENDDRAG_RECT" val="76*177*798*68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72ffe7f-f027-40c5-8f88-16e2491880a3}"/>
  <p:tag name="TABLE_ENDDRAG_ORIGIN_RECT" val="820*335"/>
  <p:tag name="TABLE_ENDDRAG_RECT" val="77*184*820*33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72ffe7f-f027-40c5-8f88-16e2491880a3}"/>
  <p:tag name="TABLE_ENDDRAG_ORIGIN_RECT" val="820*335"/>
  <p:tag name="TABLE_ENDDRAG_RECT" val="77*184*820*33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08a50f5-1fe2-4e91-a999-8e3ed60ad394}"/>
  <p:tag name="TABLE_ENDDRAG_ORIGIN_RECT" val="866*356"/>
  <p:tag name="TABLE_ENDDRAG_RECT" val="43*161*866*35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08a50f5-1fe2-4e91-a999-8e3ed60ad394}"/>
  <p:tag name="TABLE_ENDDRAG_ORIGIN_RECT" val="866*333"/>
  <p:tag name="TABLE_ENDDRAG_RECT" val="43*161*866*33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08a50f5-1fe2-4e91-a999-8e3ed60ad394}"/>
  <p:tag name="TABLE_ENDDRAG_ORIGIN_RECT" val="866*369"/>
  <p:tag name="TABLE_ENDDRAG_RECT" val="43*140*866*36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08a50f5-1fe2-4e91-a999-8e3ed60ad394}"/>
  <p:tag name="TABLE_ENDDRAG_ORIGIN_RECT" val="866*368"/>
  <p:tag name="TABLE_ENDDRAG_RECT" val="43*140*866*36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72ffe7f-f027-40c5-8f88-16e2491880a3}"/>
  <p:tag name="TABLE_ENDDRAG_ORIGIN_RECT" val="820*335"/>
  <p:tag name="TABLE_ENDDRAG_RECT" val="77*184*820*33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3830</Words>
  <Application>WPS 演示</Application>
  <PresentationFormat>自定义</PresentationFormat>
  <Paragraphs>1011</Paragraphs>
  <Slides>74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74</vt:i4>
      </vt:variant>
    </vt:vector>
  </HeadingPairs>
  <TitlesOfParts>
    <vt:vector size="77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158</cp:revision>
  <dcterms:created xsi:type="dcterms:W3CDTF">2020-07-19T08:35:00Z</dcterms:created>
  <dcterms:modified xsi:type="dcterms:W3CDTF">2022-02-26T03:07:40Z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2052-11.1.0.10938</vt:lpwstr>
  </property>
</Properties>
</file>