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theme/theme5.xml" ContentType="application/vnd.openxmlformats-officedocument.theme+xml"/>
  <Override PartName="/ppt/tags/tag8.xml" ContentType="application/vnd.openxmlformats-officedocument.presentationml.tags+xml"/>
  <Override PartName="/ppt/tags/tag104.xml" ContentType="application/vnd.openxmlformats-officedocument.presentationml.tags+xml"/>
  <Override PartName="/ppt/slides/slide36.xml" ContentType="application/vnd.openxmlformats-officedocument.presentationml.slide+xml"/>
  <Override PartName="/ppt/slides/slide25.xml" ContentType="application/vnd.openxmlformats-officedocument.presentationml.slid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Override PartName="/ppt/tags/tag49.xml" ContentType="application/vnd.openxmlformats-officedocument.presentationml.tags+xml"/>
  <Override PartName="/ppt/tags/tag96.xml" ContentType="application/vnd.openxmlformats-officedocument.presentationml.tags+xml"/>
  <Default Extension="xml" ContentType="application/xml"/>
  <Override PartName="/ppt/slides/slide14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ags/tag38.xml" ContentType="application/vnd.openxmlformats-officedocument.presentationml.tags+xml"/>
  <Override PartName="/ppt/tags/tag85.xml" ContentType="application/vnd.openxmlformats-officedocument.presentationml.tags+xml"/>
  <Override PartName="/ppt/tableStyles.xml" ContentType="application/vnd.openxmlformats-officedocument.presentationml.tableStyles+xml"/>
  <Override PartName="/ppt/tags/tag16.xml" ContentType="application/vnd.openxmlformats-officedocument.presentationml.tags+xml"/>
  <Override PartName="/ppt/tags/tag27.xml" ContentType="application/vnd.openxmlformats-officedocument.presentationml.tags+xml"/>
  <Override PartName="/ppt/tags/tag63.xml" ContentType="application/vnd.openxmlformats-officedocument.presentationml.tags+xml"/>
  <Override PartName="/ppt/tags/tag74.xml" ContentType="application/vnd.openxmlformats-officedocument.presentationml.tags+xml"/>
  <Override PartName="/ppt/tags/tag52.xml" ContentType="application/vnd.openxmlformats-officedocument.presentationml.tags+xml"/>
  <Override PartName="/ppt/tags/tag109.xml" ContentType="application/vnd.openxmlformats-officedocument.presentationml.tags+xml"/>
  <Override PartName="/ppt/tags/tag41.xml" ContentType="application/vnd.openxmlformats-officedocument.presentationml.tags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ppt/tags/tag9.xml" ContentType="application/vnd.openxmlformats-officedocument.presentationml.tags+xml"/>
  <Override PartName="/ppt/tags/tag30.xml" ContentType="application/vnd.openxmlformats-officedocument.presentationml.tags+xml"/>
  <Override PartName="/ppt/tags/tag105.xml" ContentType="application/vnd.openxmlformats-officedocument.presentationml.tag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36.xml" ContentType="application/vnd.openxmlformats-officedocument.presentationml.slideLayout+xml"/>
  <Override PartName="/ppt/tags/tag5.xml" ContentType="application/vnd.openxmlformats-officedocument.presentationml.tags+xml"/>
  <Override PartName="/ppt/tags/tag79.xml" ContentType="application/vnd.openxmlformats-officedocument.presentationml.tags+xml"/>
  <Override PartName="/ppt/tags/tag101.xml" ContentType="application/vnd.openxmlformats-officedocument.presentationml.tag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33.xml" ContentType="application/vnd.openxmlformats-officedocument.presentationml.slide+xml"/>
  <Override PartName="/ppt/slides/slide44.xml" ContentType="application/vnd.openxmlformats-officedocument.presentationml.slide+xml"/>
  <Override PartName="/ppt/slides/slide62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25.xml" ContentType="application/vnd.openxmlformats-officedocument.presentationml.slideLayout+xml"/>
  <Override PartName="/ppt/tags/tag39.xml" ContentType="application/vnd.openxmlformats-officedocument.presentationml.tags+xml"/>
  <Override PartName="/ppt/tags/tag68.xml" ContentType="application/vnd.openxmlformats-officedocument.presentationml.tags+xml"/>
  <Override PartName="/ppt/tags/tag86.xml" ContentType="application/vnd.openxmlformats-officedocument.presentationml.tags+xml"/>
  <Override PartName="/ppt/tags/tag97.xml" ContentType="application/vnd.openxmlformats-officedocument.presentationml.tags+xml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slides/slide51.xml" ContentType="application/vnd.openxmlformats-officedocument.presentationml.slide+xml"/>
  <Override PartName="/ppt/tags/tag1.xml" ContentType="application/vnd.openxmlformats-officedocument.presentationml.tags+xml"/>
  <Override PartName="/ppt/slideLayouts/slideLayout14.xml" ContentType="application/vnd.openxmlformats-officedocument.presentationml.slideLayout+xml"/>
  <Override PartName="/ppt/slideLayouts/slideLayout32.xml" ContentType="application/vnd.openxmlformats-officedocument.presentationml.slideLayout+xml"/>
  <Override PartName="/ppt/tags/tag28.xml" ContentType="application/vnd.openxmlformats-officedocument.presentationml.tags+xml"/>
  <Override PartName="/ppt/tags/tag57.xml" ContentType="application/vnd.openxmlformats-officedocument.presentationml.tags+xml"/>
  <Override PartName="/ppt/tags/tag75.xml" ContentType="application/vnd.openxmlformats-officedocument.presentationml.tags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40.xml" ContentType="application/vnd.openxmlformats-officedocument.presentationml.slide+xml"/>
  <Override PartName="/ppt/slideLayouts/slideLayout21.xml" ContentType="application/vnd.openxmlformats-officedocument.presentationml.slideLayout+xml"/>
  <Override PartName="/ppt/tags/tag17.xml" ContentType="application/vnd.openxmlformats-officedocument.presentationml.tags+xml"/>
  <Override PartName="/ppt/tags/tag35.xml" ContentType="application/vnd.openxmlformats-officedocument.presentationml.tags+xml"/>
  <Override PartName="/ppt/tags/tag46.xml" ContentType="application/vnd.openxmlformats-officedocument.presentationml.tags+xml"/>
  <Override PartName="/ppt/tags/tag64.xml" ContentType="application/vnd.openxmlformats-officedocument.presentationml.tags+xml"/>
  <Override PartName="/ppt/tags/tag82.xml" ContentType="application/vnd.openxmlformats-officedocument.presentationml.tags+xml"/>
  <Override PartName="/ppt/tags/tag93.xml" ContentType="application/vnd.openxmlformats-officedocument.presentationml.tags+xml"/>
  <Override PartName="/ppt/slideLayouts/slideLayout10.xml" ContentType="application/vnd.openxmlformats-officedocument.presentationml.slideLayout+xml"/>
  <Override PartName="/ppt/tags/tag24.xml" ContentType="application/vnd.openxmlformats-officedocument.presentationml.tags+xml"/>
  <Override PartName="/ppt/tags/tag53.xml" ContentType="application/vnd.openxmlformats-officedocument.presentationml.tags+xml"/>
  <Override PartName="/ppt/tags/tag71.xml" ContentType="application/vnd.openxmlformats-officedocument.presentationml.tags+xml"/>
  <Override PartName="/ppt/tags/tag13.xml" ContentType="application/vnd.openxmlformats-officedocument.presentationml.tags+xml"/>
  <Override PartName="/ppt/tags/tag31.xml" ContentType="application/vnd.openxmlformats-officedocument.presentationml.tags+xml"/>
  <Override PartName="/ppt/tags/tag42.xml" ContentType="application/vnd.openxmlformats-officedocument.presentationml.tags+xml"/>
  <Override PartName="/ppt/tags/tag60.xml" ContentType="application/vnd.openxmlformats-officedocument.presentationml.tags+xml"/>
  <Override PartName="/ppt/slides/slide49.xml" ContentType="application/vnd.openxmlformats-officedocument.presentationml.slide+xml"/>
  <Override PartName="/ppt/handoutMasters/handoutMaster1.xml" ContentType="application/vnd.openxmlformats-officedocument.presentationml.handoutMaster+xml"/>
  <Override PartName="/ppt/tags/tag20.xml" ContentType="application/vnd.openxmlformats-officedocument.presentationml.tags+xml"/>
  <Override PartName="/ppt/tags/tag106.xml" ContentType="application/vnd.openxmlformats-officedocument.presentationml.tags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ags/tag6.xml" ContentType="application/vnd.openxmlformats-officedocument.presentationml.tags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3.xml" ContentType="application/vnd.openxmlformats-officedocument.theme+xml"/>
  <Override PartName="/ppt/tags/tag98.xml" ContentType="application/vnd.openxmlformats-officedocument.presentationml.tags+xml"/>
  <Override PartName="/ppt/tags/tag102.xml" ContentType="application/vnd.openxmlformats-officedocument.presentationml.tag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ags/tag2.xml" ContentType="application/vnd.openxmlformats-officedocument.presentationml.tags+xml"/>
  <Override PartName="/ppt/tags/tag58.xml" ContentType="application/vnd.openxmlformats-officedocument.presentationml.tags+xml"/>
  <Override PartName="/ppt/tags/tag69.xml" ContentType="application/vnd.openxmlformats-officedocument.presentationml.tags+xml"/>
  <Override PartName="/ppt/tags/tag87.xml" ContentType="application/vnd.openxmlformats-officedocument.presentationml.tags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ags/tag29.xml" ContentType="application/vnd.openxmlformats-officedocument.presentationml.tags+xml"/>
  <Override PartName="/ppt/tags/tag47.xml" ContentType="application/vnd.openxmlformats-officedocument.presentationml.tags+xml"/>
  <Override PartName="/ppt/tags/tag76.xml" ContentType="application/vnd.openxmlformats-officedocument.presentationml.tags+xml"/>
  <Override PartName="/ppt/tags/tag94.xml" ContentType="application/vnd.openxmlformats-officedocument.presentationml.tags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tags/tag18.xml" ContentType="application/vnd.openxmlformats-officedocument.presentationml.tags+xml"/>
  <Override PartName="/ppt/tags/tag36.xml" ContentType="application/vnd.openxmlformats-officedocument.presentationml.tags+xml"/>
  <Override PartName="/ppt/tags/tag54.xml" ContentType="application/vnd.openxmlformats-officedocument.presentationml.tags+xml"/>
  <Override PartName="/ppt/tags/tag65.xml" ContentType="application/vnd.openxmlformats-officedocument.presentationml.tags+xml"/>
  <Override PartName="/ppt/tags/tag83.xml" ContentType="application/vnd.openxmlformats-officedocument.presentationml.tags+xml"/>
  <Override PartName="/ppt/commentAuthors.xml" ContentType="application/vnd.openxmlformats-officedocument.presentationml.commentAuthors+xml"/>
  <Override PartName="/ppt/tags/tag14.xml" ContentType="application/vnd.openxmlformats-officedocument.presentationml.tags+xml"/>
  <Override PartName="/ppt/tags/tag25.xml" ContentType="application/vnd.openxmlformats-officedocument.presentationml.tags+xml"/>
  <Override PartName="/ppt/tags/tag43.xml" ContentType="application/vnd.openxmlformats-officedocument.presentationml.tags+xml"/>
  <Override PartName="/ppt/tags/tag61.xml" ContentType="application/vnd.openxmlformats-officedocument.presentationml.tags+xml"/>
  <Override PartName="/ppt/tags/tag72.xml" ContentType="application/vnd.openxmlformats-officedocument.presentationml.tags+xml"/>
  <Override PartName="/ppt/tags/tag90.xml" ContentType="application/vnd.openxmlformats-officedocument.presentationml.tags+xml"/>
  <Override PartName="/ppt/tags/tag32.xml" ContentType="application/vnd.openxmlformats-officedocument.presentationml.tags+xml"/>
  <Override PartName="/ppt/tags/tag50.xml" ContentType="application/vnd.openxmlformats-officedocument.presentationml.tags+xml"/>
  <Override PartName="/ppt/tags/tag107.xml" ContentType="application/vnd.openxmlformats-officedocument.presentationml.tags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tags/tag10.xml" ContentType="application/vnd.openxmlformats-officedocument.presentationml.tags+xml"/>
  <Override PartName="/ppt/tags/tag21.xml" ContentType="application/vnd.openxmlformats-officedocument.presentationml.tags+xml"/>
  <Override PartName="/ppt/slideMasters/slideMaster2.xml" ContentType="application/vnd.openxmlformats-officedocument.presentationml.slideMaster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57.xml" ContentType="application/vnd.openxmlformats-officedocument.presentationml.slide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tags/tag7.xml" ContentType="application/vnd.openxmlformats-officedocument.presentationml.tags+xml"/>
  <Override PartName="/ppt/tags/tag103.xml" ContentType="application/vnd.openxmlformats-officedocument.presentationml.tag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46.xml" ContentType="application/vnd.openxmlformats-officedocument.presentationml.slide+xml"/>
  <Override PartName="/ppt/slides/slide64.xml" ContentType="application/vnd.openxmlformats-officedocument.presentationml.slide+xml"/>
  <Override PartName="/ppt/slideLayouts/slideLayout5.xml" ContentType="application/vnd.openxmlformats-officedocument.presentationml.slideLayout+xml"/>
  <Override PartName="/ppt/slideLayouts/slideLayout27.xml" ContentType="application/vnd.openxmlformats-officedocument.presentationml.slideLayout+xml"/>
  <Override PartName="/ppt/tags/tag99.xml" ContentType="application/vnd.openxmlformats-officedocument.presentationml.tags+xml"/>
  <Override PartName="/ppt/tags/tag110.xml" ContentType="application/vnd.openxmlformats-officedocument.presentationml.tags+xml"/>
  <Override PartName="/ppt/slides/slide24.xml" ContentType="application/vnd.openxmlformats-officedocument.presentationml.slide+xml"/>
  <Override PartName="/ppt/slides/slide35.xml" ContentType="application/vnd.openxmlformats-officedocument.presentationml.slide+xml"/>
  <Override PartName="/ppt/slides/slide53.xml" ContentType="application/vnd.openxmlformats-officedocument.presentationml.slide+xml"/>
  <Override PartName="/ppt/slideLayouts/slideLayout16.xml" ContentType="application/vnd.openxmlformats-officedocument.presentationml.slideLayout+xml"/>
  <Override PartName="/ppt/slideLayouts/slideLayout34.xml" ContentType="application/vnd.openxmlformats-officedocument.presentationml.slideLayout+xml"/>
  <Override PartName="/ppt/tags/tag3.xml" ContentType="application/vnd.openxmlformats-officedocument.presentationml.tags+xml"/>
  <Override PartName="/ppt/tags/tag59.xml" ContentType="application/vnd.openxmlformats-officedocument.presentationml.tags+xml"/>
  <Override PartName="/ppt/tags/tag77.xml" ContentType="application/vnd.openxmlformats-officedocument.presentationml.tags+xml"/>
  <Override PartName="/ppt/tags/tag88.xml" ContentType="application/vnd.openxmlformats-officedocument.presentationml.tags+xml"/>
  <Default Extension="jpeg" ContentType="image/jpeg"/>
  <Override PartName="/ppt/slides/slide13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3.xml" ContentType="application/vnd.openxmlformats-officedocument.presentationml.slideLayout+xml"/>
  <Override PartName="/ppt/tags/tag19.xml" ContentType="application/vnd.openxmlformats-officedocument.presentationml.tags+xml"/>
  <Override PartName="/ppt/tags/tag37.xml" ContentType="application/vnd.openxmlformats-officedocument.presentationml.tags+xml"/>
  <Override PartName="/ppt/tags/tag48.xml" ContentType="application/vnd.openxmlformats-officedocument.presentationml.tags+xml"/>
  <Override PartName="/ppt/tags/tag66.xml" ContentType="application/vnd.openxmlformats-officedocument.presentationml.tags+xml"/>
  <Override PartName="/ppt/tags/tag84.xml" ContentType="application/vnd.openxmlformats-officedocument.presentationml.tags+xml"/>
  <Override PartName="/ppt/tags/tag95.xml" ContentType="application/vnd.openxmlformats-officedocument.presentationml.tags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30.xml" ContentType="application/vnd.openxmlformats-officedocument.presentationml.slideLayout+xml"/>
  <Override PartName="/ppt/tags/tag26.xml" ContentType="application/vnd.openxmlformats-officedocument.presentationml.tags+xml"/>
  <Override PartName="/ppt/tags/tag55.xml" ContentType="application/vnd.openxmlformats-officedocument.presentationml.tags+xml"/>
  <Override PartName="/ppt/tags/tag73.xml" ContentType="application/vnd.openxmlformats-officedocument.presentationml.tags+xml"/>
  <Override PartName="/ppt/tags/tag15.xml" ContentType="application/vnd.openxmlformats-officedocument.presentationml.tags+xml"/>
  <Override PartName="/ppt/tags/tag33.xml" ContentType="application/vnd.openxmlformats-officedocument.presentationml.tags+xml"/>
  <Override PartName="/ppt/tags/tag44.xml" ContentType="application/vnd.openxmlformats-officedocument.presentationml.tags+xml"/>
  <Override PartName="/ppt/tags/tag62.xml" ContentType="application/vnd.openxmlformats-officedocument.presentationml.tags+xml"/>
  <Override PartName="/ppt/tags/tag80.xml" ContentType="application/vnd.openxmlformats-officedocument.presentationml.tags+xml"/>
  <Override PartName="/ppt/tags/tag91.xml" ContentType="application/vnd.openxmlformats-officedocument.presentationml.tags+xml"/>
  <Override PartName="/ppt/tags/tag22.xml" ContentType="application/vnd.openxmlformats-officedocument.presentationml.tags+xml"/>
  <Override PartName="/ppt/tags/tag40.xml" ContentType="application/vnd.openxmlformats-officedocument.presentationml.tags+xml"/>
  <Override PartName="/ppt/tags/tag51.xml" ContentType="application/vnd.openxmlformats-officedocument.presentationml.tags+xml"/>
  <Override PartName="/ppt/tags/tag108.xml" ContentType="application/vnd.openxmlformats-officedocument.presentationml.tags+xml"/>
  <Override PartName="/ppt/slides/slide8.xml" ContentType="application/vnd.openxmlformats-officedocument.presentationml.slide+xml"/>
  <Override PartName="/ppt/tags/tag11.xml" ContentType="application/vnd.openxmlformats-officedocument.presentationml.tags+xml"/>
  <Override PartName="/ppt/slides/slide29.xml" ContentType="application/vnd.openxmlformats-officedocument.presentationml.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54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ags/tag4.xml" ContentType="application/vnd.openxmlformats-officedocument.presentationml.tags+xml"/>
  <Override PartName="/ppt/tags/tag89.xml" ContentType="application/vnd.openxmlformats-officedocument.presentationml.tags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tags/tag78.xml" ContentType="application/vnd.openxmlformats-officedocument.presentationml.tags+xml"/>
  <Override PartName="/ppt/tags/tag100.xml" ContentType="application/vnd.openxmlformats-officedocument.presentationml.tags+xml"/>
  <Override PartName="/ppt/slides/slide32.xml" ContentType="application/vnd.openxmlformats-officedocument.presentationml.slide+xml"/>
  <Override PartName="/ppt/tags/tag56.xml" ContentType="application/vnd.openxmlformats-officedocument.presentationml.tags+xml"/>
  <Override PartName="/ppt/tags/tag67.xml" ContentType="application/vnd.openxmlformats-officedocument.presentationml.tags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tags/tag45.xml" ContentType="application/vnd.openxmlformats-officedocument.presentationml.tags+xml"/>
  <Override PartName="/ppt/tags/tag92.xml" ContentType="application/vnd.openxmlformats-officedocument.presentationml.tags+xml"/>
  <Override PartName="/docProps/custom.xml" ContentType="application/vnd.openxmlformats-officedocument.custom-properties+xml"/>
  <Override PartName="/ppt/tags/tag34.xml" ContentType="application/vnd.openxmlformats-officedocument.presentationml.tags+xml"/>
  <Override PartName="/ppt/tags/tag81.xml" ContentType="application/vnd.openxmlformats-officedocument.presentationml.tags+xml"/>
  <Override PartName="/ppt/tags/tag12.xml" ContentType="application/vnd.openxmlformats-officedocument.presentationml.tags+xml"/>
  <Override PartName="/ppt/tags/tag23.xml" ContentType="application/vnd.openxmlformats-officedocument.presentationml.tags+xml"/>
  <Override PartName="/ppt/tags/tag70.xml" ContentType="application/vnd.openxmlformats-officedocument.presentationml.tag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5" r:id="rId2"/>
    <p:sldMasterId id="2147483677" r:id="rId3"/>
  </p:sldMasterIdLst>
  <p:notesMasterIdLst>
    <p:notesMasterId r:id="rId68"/>
  </p:notesMasterIdLst>
  <p:handoutMasterIdLst>
    <p:handoutMasterId r:id="rId69"/>
  </p:handoutMasterIdLst>
  <p:sldIdLst>
    <p:sldId id="277" r:id="rId4"/>
    <p:sldId id="293" r:id="rId5"/>
    <p:sldId id="301" r:id="rId6"/>
    <p:sldId id="304" r:id="rId7"/>
    <p:sldId id="302" r:id="rId8"/>
    <p:sldId id="417" r:id="rId9"/>
    <p:sldId id="418" r:id="rId10"/>
    <p:sldId id="419" r:id="rId11"/>
    <p:sldId id="420" r:id="rId12"/>
    <p:sldId id="421" r:id="rId13"/>
    <p:sldId id="422" r:id="rId14"/>
    <p:sldId id="314" r:id="rId15"/>
    <p:sldId id="423" r:id="rId16"/>
    <p:sldId id="317" r:id="rId17"/>
    <p:sldId id="424" r:id="rId18"/>
    <p:sldId id="425" r:id="rId19"/>
    <p:sldId id="474" r:id="rId20"/>
    <p:sldId id="310" r:id="rId21"/>
    <p:sldId id="309" r:id="rId22"/>
    <p:sldId id="476" r:id="rId23"/>
    <p:sldId id="477" r:id="rId24"/>
    <p:sldId id="478" r:id="rId25"/>
    <p:sldId id="479" r:id="rId26"/>
    <p:sldId id="334" r:id="rId27"/>
    <p:sldId id="306" r:id="rId28"/>
    <p:sldId id="295" r:id="rId29"/>
    <p:sldId id="332" r:id="rId30"/>
    <p:sldId id="481" r:id="rId31"/>
    <p:sldId id="337" r:id="rId32"/>
    <p:sldId id="483" r:id="rId33"/>
    <p:sldId id="339" r:id="rId34"/>
    <p:sldId id="484" r:id="rId35"/>
    <p:sldId id="485" r:id="rId36"/>
    <p:sldId id="341" r:id="rId37"/>
    <p:sldId id="486" r:id="rId38"/>
    <p:sldId id="347" r:id="rId39"/>
    <p:sldId id="487" r:id="rId40"/>
    <p:sldId id="345" r:id="rId41"/>
    <p:sldId id="536" r:id="rId42"/>
    <p:sldId id="343" r:id="rId43"/>
    <p:sldId id="350" r:id="rId44"/>
    <p:sldId id="491" r:id="rId45"/>
    <p:sldId id="352" r:id="rId46"/>
    <p:sldId id="492" r:id="rId47"/>
    <p:sldId id="354" r:id="rId48"/>
    <p:sldId id="524" r:id="rId49"/>
    <p:sldId id="561" r:id="rId50"/>
    <p:sldId id="526" r:id="rId51"/>
    <p:sldId id="527" r:id="rId52"/>
    <p:sldId id="528" r:id="rId53"/>
    <p:sldId id="360" r:id="rId54"/>
    <p:sldId id="562" r:id="rId55"/>
    <p:sldId id="563" r:id="rId56"/>
    <p:sldId id="564" r:id="rId57"/>
    <p:sldId id="364" r:id="rId58"/>
    <p:sldId id="532" r:id="rId59"/>
    <p:sldId id="533" r:id="rId60"/>
    <p:sldId id="534" r:id="rId61"/>
    <p:sldId id="538" r:id="rId62"/>
    <p:sldId id="565" r:id="rId63"/>
    <p:sldId id="535" r:id="rId64"/>
    <p:sldId id="537" r:id="rId65"/>
    <p:sldId id="539" r:id="rId66"/>
    <p:sldId id="540" r:id="rId67"/>
  </p:sldIdLst>
  <p:sldSz cx="12192000" cy="6858000"/>
  <p:notesSz cx="6858000" cy="9144000"/>
  <p:custDataLst>
    <p:tags r:id="rId7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dministrator" initials="A" lastIdx="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3399"/>
    <a:srgbClr val="01B0F0"/>
    <a:srgbClr val="FAB529"/>
    <a:srgbClr val="008BD6"/>
    <a:srgbClr val="FF6B00"/>
    <a:srgbClr val="E36B2A"/>
    <a:srgbClr val="D7A800"/>
    <a:srgbClr val="95411F"/>
    <a:srgbClr val="FF0066"/>
    <a:srgbClr val="FF505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21179"/>
    <p:restoredTop sz="93871" autoAdjust="0"/>
  </p:normalViewPr>
  <p:slideViewPr>
    <p:cSldViewPr snapToGrid="0">
      <p:cViewPr varScale="1">
        <p:scale>
          <a:sx n="66" d="100"/>
          <a:sy n="66" d="100"/>
        </p:scale>
        <p:origin x="-432" y="-7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 varScale="1">
        <p:scale>
          <a:sx n="101" d="100"/>
          <a:sy n="101" d="100"/>
        </p:scale>
        <p:origin x="2712" y="200"/>
      </p:cViewPr>
      <p:guideLst/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slide" Target="slides/slide36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slide" Target="slides/slide39.xml"/><Relationship Id="rId47" Type="http://schemas.openxmlformats.org/officeDocument/2006/relationships/slide" Target="slides/slide44.xml"/><Relationship Id="rId50" Type="http://schemas.openxmlformats.org/officeDocument/2006/relationships/slide" Target="slides/slide47.xml"/><Relationship Id="rId55" Type="http://schemas.openxmlformats.org/officeDocument/2006/relationships/slide" Target="slides/slide52.xml"/><Relationship Id="rId63" Type="http://schemas.openxmlformats.org/officeDocument/2006/relationships/slide" Target="slides/slide60.xml"/><Relationship Id="rId68" Type="http://schemas.openxmlformats.org/officeDocument/2006/relationships/notesMaster" Target="notesMasters/notesMaster1.xml"/><Relationship Id="rId7" Type="http://schemas.openxmlformats.org/officeDocument/2006/relationships/slide" Target="slides/slide4.xml"/><Relationship Id="rId71" Type="http://schemas.openxmlformats.org/officeDocument/2006/relationships/commentAuthors" Target="commentAuthor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9" Type="http://schemas.openxmlformats.org/officeDocument/2006/relationships/slide" Target="slides/slide26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slide" Target="slides/slide37.xml"/><Relationship Id="rId45" Type="http://schemas.openxmlformats.org/officeDocument/2006/relationships/slide" Target="slides/slide42.xml"/><Relationship Id="rId53" Type="http://schemas.openxmlformats.org/officeDocument/2006/relationships/slide" Target="slides/slide50.xml"/><Relationship Id="rId58" Type="http://schemas.openxmlformats.org/officeDocument/2006/relationships/slide" Target="slides/slide55.xml"/><Relationship Id="rId66" Type="http://schemas.openxmlformats.org/officeDocument/2006/relationships/slide" Target="slides/slide63.xml"/><Relationship Id="rId74" Type="http://schemas.openxmlformats.org/officeDocument/2006/relationships/theme" Target="theme/theme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49" Type="http://schemas.openxmlformats.org/officeDocument/2006/relationships/slide" Target="slides/slide46.xml"/><Relationship Id="rId57" Type="http://schemas.openxmlformats.org/officeDocument/2006/relationships/slide" Target="slides/slide54.xml"/><Relationship Id="rId61" Type="http://schemas.openxmlformats.org/officeDocument/2006/relationships/slide" Target="slides/slide58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4" Type="http://schemas.openxmlformats.org/officeDocument/2006/relationships/slide" Target="slides/slide41.xml"/><Relationship Id="rId52" Type="http://schemas.openxmlformats.org/officeDocument/2006/relationships/slide" Target="slides/slide49.xml"/><Relationship Id="rId60" Type="http://schemas.openxmlformats.org/officeDocument/2006/relationships/slide" Target="slides/slide57.xml"/><Relationship Id="rId65" Type="http://schemas.openxmlformats.org/officeDocument/2006/relationships/slide" Target="slides/slide62.xml"/><Relationship Id="rId73" Type="http://schemas.openxmlformats.org/officeDocument/2006/relationships/viewProps" Target="view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slide" Target="slides/slide40.xml"/><Relationship Id="rId48" Type="http://schemas.openxmlformats.org/officeDocument/2006/relationships/slide" Target="slides/slide45.xml"/><Relationship Id="rId56" Type="http://schemas.openxmlformats.org/officeDocument/2006/relationships/slide" Target="slides/slide53.xml"/><Relationship Id="rId64" Type="http://schemas.openxmlformats.org/officeDocument/2006/relationships/slide" Target="slides/slide61.xml"/><Relationship Id="rId69" Type="http://schemas.openxmlformats.org/officeDocument/2006/relationships/handoutMaster" Target="handoutMasters/handoutMaster1.xml"/><Relationship Id="rId8" Type="http://schemas.openxmlformats.org/officeDocument/2006/relationships/slide" Target="slides/slide5.xml"/><Relationship Id="rId51" Type="http://schemas.openxmlformats.org/officeDocument/2006/relationships/slide" Target="slides/slide48.xml"/><Relationship Id="rId72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slide" Target="slides/slide43.xml"/><Relationship Id="rId59" Type="http://schemas.openxmlformats.org/officeDocument/2006/relationships/slide" Target="slides/slide56.xml"/><Relationship Id="rId67" Type="http://schemas.openxmlformats.org/officeDocument/2006/relationships/slide" Target="slides/slide64.xml"/><Relationship Id="rId20" Type="http://schemas.openxmlformats.org/officeDocument/2006/relationships/slide" Target="slides/slide17.xml"/><Relationship Id="rId41" Type="http://schemas.openxmlformats.org/officeDocument/2006/relationships/slide" Target="slides/slide38.xml"/><Relationship Id="rId54" Type="http://schemas.openxmlformats.org/officeDocument/2006/relationships/slide" Target="slides/slide51.xml"/><Relationship Id="rId62" Type="http://schemas.openxmlformats.org/officeDocument/2006/relationships/slide" Target="slides/slide59.xml"/><Relationship Id="rId70" Type="http://schemas.openxmlformats.org/officeDocument/2006/relationships/tags" Target="tags/tag1.xml"/><Relationship Id="rId75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1AB4ED5-D631-4E45-A588-D5036665C4BB}" type="datetimeFigureOut">
              <a:rPr kumimoji="1" lang="zh-CN" altLang="en-US" smtClean="0"/>
              <a:pPr/>
              <a:t>2022/2/26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A7EF320-0423-7242-A28E-55FBD17D617F}" type="slidenum">
              <a:rPr kumimoji="1" lang="zh-CN" altLang="en-US" smtClean="0"/>
              <a:pPr/>
              <a:t>‹#›</a:t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BAD5BA0-58A9-468A-A6DC-E5C4BF13CF7A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1503EF8-77E2-42F8-A12D-7F7DA63747F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6" name="KSO_Shape"/>
          <p:cNvSpPr/>
          <p:nvPr userDrawn="1"/>
        </p:nvSpPr>
        <p:spPr bwMode="auto">
          <a:xfrm>
            <a:off x="109882" y="106967"/>
            <a:ext cx="360000" cy="360000"/>
          </a:xfrm>
          <a:custGeom>
            <a:avLst/>
            <a:gdLst/>
            <a:ahLst/>
            <a:cxnLst/>
            <a:rect l="l" t="t" r="r" b="b"/>
            <a:pathLst>
              <a:path w="1889279" h="1810503">
                <a:moveTo>
                  <a:pt x="1408636" y="1462945"/>
                </a:moveTo>
                <a:cubicBezTo>
                  <a:pt x="1471912" y="1494489"/>
                  <a:pt x="1528819" y="1532588"/>
                  <a:pt x="1575786" y="1578162"/>
                </a:cubicBezTo>
                <a:cubicBezTo>
                  <a:pt x="1467281" y="1672800"/>
                  <a:pt x="1335058" y="1742507"/>
                  <a:pt x="1188886" y="1779443"/>
                </a:cubicBezTo>
                <a:cubicBezTo>
                  <a:pt x="1278166" y="1700386"/>
                  <a:pt x="1353810" y="1592053"/>
                  <a:pt x="1408636" y="1462945"/>
                </a:cubicBezTo>
                <a:close/>
                <a:moveTo>
                  <a:pt x="494888" y="1445849"/>
                </a:moveTo>
                <a:cubicBezTo>
                  <a:pt x="556747" y="1590569"/>
                  <a:pt x="643865" y="1709702"/>
                  <a:pt x="747068" y="1790925"/>
                </a:cubicBezTo>
                <a:cubicBezTo>
                  <a:pt x="576321" y="1756303"/>
                  <a:pt x="422614" y="1677538"/>
                  <a:pt x="300900" y="1566189"/>
                </a:cubicBezTo>
                <a:cubicBezTo>
                  <a:pt x="355309" y="1517036"/>
                  <a:pt x="421005" y="1476420"/>
                  <a:pt x="494888" y="1445849"/>
                </a:cubicBezTo>
                <a:close/>
                <a:moveTo>
                  <a:pt x="900586" y="1355871"/>
                </a:moveTo>
                <a:lnTo>
                  <a:pt x="900586" y="1808904"/>
                </a:lnTo>
                <a:lnTo>
                  <a:pt x="884222" y="1808113"/>
                </a:lnTo>
                <a:cubicBezTo>
                  <a:pt x="745280" y="1742581"/>
                  <a:pt x="627378" y="1604992"/>
                  <a:pt x="551037" y="1423344"/>
                </a:cubicBezTo>
                <a:cubicBezTo>
                  <a:pt x="655969" y="1381011"/>
                  <a:pt x="774745" y="1357337"/>
                  <a:pt x="900586" y="1355871"/>
                </a:cubicBezTo>
                <a:close/>
                <a:moveTo>
                  <a:pt x="953521" y="1355186"/>
                </a:moveTo>
                <a:cubicBezTo>
                  <a:pt x="1099660" y="1356509"/>
                  <a:pt x="1236550" y="1386650"/>
                  <a:pt x="1354036" y="1440083"/>
                </a:cubicBezTo>
                <a:cubicBezTo>
                  <a:pt x="1283551" y="1605630"/>
                  <a:pt x="1178611" y="1734316"/>
                  <a:pt x="1054486" y="1804443"/>
                </a:cubicBezTo>
                <a:lnTo>
                  <a:pt x="953521" y="1810503"/>
                </a:lnTo>
                <a:close/>
                <a:moveTo>
                  <a:pt x="1517159" y="931303"/>
                </a:moveTo>
                <a:lnTo>
                  <a:pt x="1889279" y="931303"/>
                </a:lnTo>
                <a:cubicBezTo>
                  <a:pt x="1883282" y="1167646"/>
                  <a:pt x="1781715" y="1381244"/>
                  <a:pt x="1618873" y="1536894"/>
                </a:cubicBezTo>
                <a:cubicBezTo>
                  <a:pt x="1566437" y="1485571"/>
                  <a:pt x="1502786" y="1442774"/>
                  <a:pt x="1431939" y="1407715"/>
                </a:cubicBezTo>
                <a:cubicBezTo>
                  <a:pt x="1485774" y="1266553"/>
                  <a:pt x="1516428" y="1104135"/>
                  <a:pt x="1517159" y="931303"/>
                </a:cubicBezTo>
                <a:close/>
                <a:moveTo>
                  <a:pt x="953521" y="931303"/>
                </a:moveTo>
                <a:lnTo>
                  <a:pt x="1456842" y="931303"/>
                </a:lnTo>
                <a:cubicBezTo>
                  <a:pt x="1456123" y="1096196"/>
                  <a:pt x="1427268" y="1250986"/>
                  <a:pt x="1375819" y="1384691"/>
                </a:cubicBezTo>
                <a:cubicBezTo>
                  <a:pt x="1251537" y="1327928"/>
                  <a:pt x="1107288" y="1296191"/>
                  <a:pt x="953521" y="1294902"/>
                </a:cubicBezTo>
                <a:close/>
                <a:moveTo>
                  <a:pt x="448568" y="931303"/>
                </a:moveTo>
                <a:lnTo>
                  <a:pt x="900586" y="931303"/>
                </a:lnTo>
                <a:lnTo>
                  <a:pt x="900586" y="1295603"/>
                </a:lnTo>
                <a:cubicBezTo>
                  <a:pt x="766605" y="1297053"/>
                  <a:pt x="640053" y="1322469"/>
                  <a:pt x="528061" y="1368046"/>
                </a:cubicBezTo>
                <a:cubicBezTo>
                  <a:pt x="478984" y="1238632"/>
                  <a:pt x="450499" y="1089843"/>
                  <a:pt x="448568" y="931303"/>
                </a:cubicBezTo>
                <a:close/>
                <a:moveTo>
                  <a:pt x="0" y="931303"/>
                </a:moveTo>
                <a:lnTo>
                  <a:pt x="388264" y="931303"/>
                </a:lnTo>
                <a:cubicBezTo>
                  <a:pt x="390220" y="1097785"/>
                  <a:pt x="420532" y="1254193"/>
                  <a:pt x="473139" y="1390578"/>
                </a:cubicBezTo>
                <a:cubicBezTo>
                  <a:pt x="391203" y="1423988"/>
                  <a:pt x="318506" y="1469260"/>
                  <a:pt x="258353" y="1524144"/>
                </a:cubicBezTo>
                <a:cubicBezTo>
                  <a:pt x="102364" y="1370026"/>
                  <a:pt x="5849" y="1161456"/>
                  <a:pt x="0" y="931303"/>
                </a:cubicBezTo>
                <a:close/>
                <a:moveTo>
                  <a:pt x="536834" y="421694"/>
                </a:moveTo>
                <a:cubicBezTo>
                  <a:pt x="646682" y="464986"/>
                  <a:pt x="770110" y="489176"/>
                  <a:pt x="900586" y="490537"/>
                </a:cubicBezTo>
                <a:lnTo>
                  <a:pt x="900586" y="875390"/>
                </a:lnTo>
                <a:lnTo>
                  <a:pt x="448805" y="875390"/>
                </a:lnTo>
                <a:cubicBezTo>
                  <a:pt x="451150" y="709592"/>
                  <a:pt x="482649" y="554587"/>
                  <a:pt x="536834" y="421694"/>
                </a:cubicBezTo>
                <a:close/>
                <a:moveTo>
                  <a:pt x="1356131" y="409527"/>
                </a:moveTo>
                <a:cubicBezTo>
                  <a:pt x="1415590" y="544412"/>
                  <a:pt x="1451132" y="703874"/>
                  <a:pt x="1455052" y="875390"/>
                </a:cubicBezTo>
                <a:lnTo>
                  <a:pt x="953521" y="875390"/>
                </a:lnTo>
                <a:lnTo>
                  <a:pt x="953521" y="491238"/>
                </a:lnTo>
                <a:cubicBezTo>
                  <a:pt x="1099303" y="490092"/>
                  <a:pt x="1236528" y="461431"/>
                  <a:pt x="1356131" y="409527"/>
                </a:cubicBezTo>
                <a:close/>
                <a:moveTo>
                  <a:pt x="271202" y="273767"/>
                </a:moveTo>
                <a:cubicBezTo>
                  <a:pt x="330895" y="324894"/>
                  <a:pt x="401533" y="367494"/>
                  <a:pt x="480768" y="398692"/>
                </a:cubicBezTo>
                <a:cubicBezTo>
                  <a:pt x="424147" y="539118"/>
                  <a:pt x="390867" y="701724"/>
                  <a:pt x="388496" y="875390"/>
                </a:cubicBezTo>
                <a:lnTo>
                  <a:pt x="238" y="875390"/>
                </a:lnTo>
                <a:cubicBezTo>
                  <a:pt x="7162" y="640451"/>
                  <a:pt x="108645" y="428248"/>
                  <a:pt x="271202" y="273767"/>
                </a:cubicBezTo>
                <a:close/>
                <a:moveTo>
                  <a:pt x="1605567" y="261436"/>
                </a:moveTo>
                <a:cubicBezTo>
                  <a:pt x="1775300" y="417133"/>
                  <a:pt x="1881942" y="634296"/>
                  <a:pt x="1889035" y="875390"/>
                </a:cubicBezTo>
                <a:lnTo>
                  <a:pt x="1515364" y="875390"/>
                </a:lnTo>
                <a:cubicBezTo>
                  <a:pt x="1511419" y="696081"/>
                  <a:pt x="1474168" y="529014"/>
                  <a:pt x="1413107" y="386152"/>
                </a:cubicBezTo>
                <a:cubicBezTo>
                  <a:pt x="1485941" y="353453"/>
                  <a:pt x="1551126" y="311628"/>
                  <a:pt x="1605567" y="261436"/>
                </a:cubicBezTo>
                <a:close/>
                <a:moveTo>
                  <a:pt x="748157" y="19413"/>
                </a:moveTo>
                <a:cubicBezTo>
                  <a:pt x="649482" y="96557"/>
                  <a:pt x="565491" y="208310"/>
                  <a:pt x="504779" y="344256"/>
                </a:cubicBezTo>
                <a:cubicBezTo>
                  <a:pt x="432706" y="315858"/>
                  <a:pt x="368354" y="277545"/>
                  <a:pt x="313920" y="231604"/>
                </a:cubicBezTo>
                <a:cubicBezTo>
                  <a:pt x="434240" y="127070"/>
                  <a:pt x="583275" y="52667"/>
                  <a:pt x="748157" y="19413"/>
                </a:cubicBezTo>
                <a:close/>
                <a:moveTo>
                  <a:pt x="1137621" y="18543"/>
                </a:moveTo>
                <a:cubicBezTo>
                  <a:pt x="1297904" y="50310"/>
                  <a:pt x="1443338" y="120918"/>
                  <a:pt x="1562575" y="219802"/>
                </a:cubicBezTo>
                <a:cubicBezTo>
                  <a:pt x="1512842" y="265093"/>
                  <a:pt x="1453308" y="302843"/>
                  <a:pt x="1386970" y="332857"/>
                </a:cubicBezTo>
                <a:cubicBezTo>
                  <a:pt x="1323718" y="199817"/>
                  <a:pt x="1237626" y="91674"/>
                  <a:pt x="1137621" y="18543"/>
                </a:cubicBezTo>
                <a:close/>
                <a:moveTo>
                  <a:pt x="900586" y="1702"/>
                </a:moveTo>
                <a:lnTo>
                  <a:pt x="900586" y="430269"/>
                </a:lnTo>
                <a:cubicBezTo>
                  <a:pt x="778345" y="428899"/>
                  <a:pt x="662774" y="406468"/>
                  <a:pt x="560047" y="366408"/>
                </a:cubicBezTo>
                <a:cubicBezTo>
                  <a:pt x="637783" y="193348"/>
                  <a:pt x="753999" y="63227"/>
                  <a:pt x="890213" y="2203"/>
                </a:cubicBezTo>
                <a:close/>
                <a:moveTo>
                  <a:pt x="953521" y="0"/>
                </a:moveTo>
                <a:lnTo>
                  <a:pt x="981035" y="1330"/>
                </a:lnTo>
                <a:cubicBezTo>
                  <a:pt x="1124068" y="53565"/>
                  <a:pt x="1247786" y="180867"/>
                  <a:pt x="1332000" y="354889"/>
                </a:cubicBezTo>
                <a:cubicBezTo>
                  <a:pt x="1219743" y="403080"/>
                  <a:pt x="1090709" y="429800"/>
                  <a:pt x="953521" y="430954"/>
                </a:cubicBezTo>
                <a:close/>
              </a:path>
            </a:pathLst>
          </a:cu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7" name="圆角矩形 6"/>
          <p:cNvSpPr/>
          <p:nvPr userDrawn="1"/>
        </p:nvSpPr>
        <p:spPr>
          <a:xfrm>
            <a:off x="10389647" y="51551"/>
            <a:ext cx="1713390" cy="461073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返回目录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格式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 userDrawn="1"/>
        </p:nvSpPr>
        <p:spPr>
          <a:xfrm>
            <a:off x="-157187" y="1419117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9" name="圆角矩形 8"/>
          <p:cNvSpPr/>
          <p:nvPr userDrawn="1"/>
        </p:nvSpPr>
        <p:spPr>
          <a:xfrm>
            <a:off x="0" y="136525"/>
            <a:ext cx="12192000" cy="561061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7391400" y="3521075"/>
            <a:ext cx="2743200" cy="365125"/>
          </a:xfrm>
        </p:spPr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0" name="圆角矩形 9">
            <a:hlinkClick r:id="rId2" action="ppaction://hlinksldjump"/>
          </p:cNvPr>
          <p:cNvSpPr/>
          <p:nvPr userDrawn="1"/>
        </p:nvSpPr>
        <p:spPr>
          <a:xfrm>
            <a:off x="10035822" y="85262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返回主目录</a:t>
            </a:r>
          </a:p>
        </p:txBody>
      </p:sp>
      <p:sp>
        <p:nvSpPr>
          <p:cNvPr id="11" name="文本框 10"/>
          <p:cNvSpPr txBox="1"/>
          <p:nvPr userDrawn="1"/>
        </p:nvSpPr>
        <p:spPr>
          <a:xfrm>
            <a:off x="115227" y="114145"/>
            <a:ext cx="8216114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spc="200" baseline="0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第一部分  教材知识梳理</a:t>
            </a:r>
            <a:r>
              <a:rPr lang="en-US" altLang="zh-CN" sz="2800" b="1" spc="200" baseline="0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——</a:t>
            </a:r>
            <a:r>
              <a:rPr lang="zh-CN" altLang="en-US" sz="2800" b="1" spc="200" baseline="0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知识清单</a:t>
            </a:r>
            <a:endParaRPr kumimoji="1" lang="zh-CN" altLang="en-US" sz="2800" b="1" spc="200" baseline="0" dirty="0">
              <a:solidFill>
                <a:schemeClr val="bg1"/>
              </a:solidFill>
              <a:latin typeface="Times New Roman" panose="02020603050405020304" pitchFamily="18" charset="0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格式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 userDrawn="1"/>
        </p:nvSpPr>
        <p:spPr>
          <a:xfrm>
            <a:off x="306998" y="57393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9" name="圆角矩形 8"/>
          <p:cNvSpPr/>
          <p:nvPr userDrawn="1"/>
        </p:nvSpPr>
        <p:spPr>
          <a:xfrm>
            <a:off x="0" y="136525"/>
            <a:ext cx="12192000" cy="561061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0" name="圆角矩形 9">
            <a:hlinkClick r:id="rId2" action="ppaction://hlinksldjump"/>
          </p:cNvPr>
          <p:cNvSpPr/>
          <p:nvPr userDrawn="1"/>
        </p:nvSpPr>
        <p:spPr>
          <a:xfrm>
            <a:off x="10035822" y="85262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返回主目录</a:t>
            </a:r>
          </a:p>
        </p:txBody>
      </p:sp>
      <p:sp>
        <p:nvSpPr>
          <p:cNvPr id="11" name="文本框 10"/>
          <p:cNvSpPr txBox="1"/>
          <p:nvPr userDrawn="1"/>
        </p:nvSpPr>
        <p:spPr>
          <a:xfrm>
            <a:off x="306997" y="116050"/>
            <a:ext cx="821611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spc="200" baseline="0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第</a:t>
            </a:r>
            <a:r>
              <a:rPr lang="en-US" altLang="zh-CN" sz="3200" b="1" spc="200" baseline="0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1</a:t>
            </a:r>
            <a:r>
              <a:rPr lang="zh-CN" altLang="en-US" sz="3200" b="1" spc="200" baseline="0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讲  </a:t>
            </a:r>
            <a:r>
              <a:rPr lang="zh-CN" altLang="en-US" sz="2800" b="1" spc="200" baseline="0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实数的相关概</a:t>
            </a:r>
            <a:r>
              <a:rPr lang="en-US" altLang="zh-CN" sz="2800" b="1" spc="200" baseline="0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——</a:t>
            </a:r>
            <a:r>
              <a:rPr lang="zh-CN" altLang="en-US" sz="2400" b="1" spc="200" baseline="0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考点梳理</a:t>
            </a:r>
            <a:endParaRPr kumimoji="1" lang="zh-CN" altLang="en-US" sz="2000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格式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 userDrawn="1"/>
        </p:nvSpPr>
        <p:spPr>
          <a:xfrm>
            <a:off x="306998" y="57393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9" name="圆角矩形 8"/>
          <p:cNvSpPr/>
          <p:nvPr userDrawn="1"/>
        </p:nvSpPr>
        <p:spPr>
          <a:xfrm>
            <a:off x="0" y="136525"/>
            <a:ext cx="12192000" cy="561061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0" name="圆角矩形 9">
            <a:hlinkClick r:id="rId2" action="ppaction://hlinksldjump"/>
          </p:cNvPr>
          <p:cNvSpPr/>
          <p:nvPr userDrawn="1"/>
        </p:nvSpPr>
        <p:spPr>
          <a:xfrm>
            <a:off x="10035822" y="85262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返回主目录</a:t>
            </a:r>
          </a:p>
        </p:txBody>
      </p:sp>
      <p:sp>
        <p:nvSpPr>
          <p:cNvPr id="11" name="文本框 10"/>
          <p:cNvSpPr txBox="1"/>
          <p:nvPr userDrawn="1"/>
        </p:nvSpPr>
        <p:spPr>
          <a:xfrm>
            <a:off x="306997" y="116050"/>
            <a:ext cx="821611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spc="200" baseline="0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第</a:t>
            </a:r>
            <a:r>
              <a:rPr lang="en-US" altLang="zh-CN" sz="3200" b="1" spc="200" baseline="0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1</a:t>
            </a:r>
            <a:r>
              <a:rPr lang="zh-CN" altLang="en-US" sz="3200" b="1" spc="200" baseline="0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讲  </a:t>
            </a:r>
            <a:r>
              <a:rPr lang="zh-CN" altLang="en-US" sz="2800" b="1" spc="200" baseline="0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实数的相关概</a:t>
            </a:r>
            <a:r>
              <a:rPr lang="en-US" altLang="zh-CN" sz="2800" b="1" spc="200" baseline="0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——</a:t>
            </a:r>
            <a:r>
              <a:rPr lang="zh-CN" altLang="en-US" sz="2400" b="1" spc="200" baseline="0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题型突破</a:t>
            </a:r>
            <a:endParaRPr kumimoji="1" lang="zh-CN" altLang="en-US" sz="2000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9.xml"/><Relationship Id="rId7" Type="http://schemas.openxmlformats.org/officeDocument/2006/relationships/slideLayout" Target="../slideLayouts/slideLayout23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8.xml"/><Relationship Id="rId1" Type="http://schemas.openxmlformats.org/officeDocument/2006/relationships/slideLayout" Target="../slideLayouts/slideLayout17.xml"/><Relationship Id="rId6" Type="http://schemas.openxmlformats.org/officeDocument/2006/relationships/slideLayout" Target="../slideLayouts/slideLayout22.xml"/><Relationship Id="rId11" Type="http://schemas.openxmlformats.org/officeDocument/2006/relationships/slideLayout" Target="../slideLayouts/slideLayout27.xml"/><Relationship Id="rId5" Type="http://schemas.openxmlformats.org/officeDocument/2006/relationships/slideLayout" Target="../slideLayouts/slideLayout21.xml"/><Relationship Id="rId10" Type="http://schemas.openxmlformats.org/officeDocument/2006/relationships/slideLayout" Target="../slideLayouts/slideLayout26.xml"/><Relationship Id="rId4" Type="http://schemas.openxmlformats.org/officeDocument/2006/relationships/slideLayout" Target="../slideLayouts/slideLayout20.xml"/><Relationship Id="rId9" Type="http://schemas.openxmlformats.org/officeDocument/2006/relationships/slideLayout" Target="../slideLayouts/slideLayout25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5.xml"/><Relationship Id="rId3" Type="http://schemas.openxmlformats.org/officeDocument/2006/relationships/slideLayout" Target="../slideLayouts/slideLayout30.xml"/><Relationship Id="rId7" Type="http://schemas.openxmlformats.org/officeDocument/2006/relationships/slideLayout" Target="../slideLayouts/slideLayout34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9.xml"/><Relationship Id="rId1" Type="http://schemas.openxmlformats.org/officeDocument/2006/relationships/slideLayout" Target="../slideLayouts/slideLayout28.xml"/><Relationship Id="rId6" Type="http://schemas.openxmlformats.org/officeDocument/2006/relationships/slideLayout" Target="../slideLayouts/slideLayout33.xml"/><Relationship Id="rId11" Type="http://schemas.openxmlformats.org/officeDocument/2006/relationships/slideLayout" Target="../slideLayouts/slideLayout38.xml"/><Relationship Id="rId5" Type="http://schemas.openxmlformats.org/officeDocument/2006/relationships/slideLayout" Target="../slideLayouts/slideLayout32.xml"/><Relationship Id="rId10" Type="http://schemas.openxmlformats.org/officeDocument/2006/relationships/slideLayout" Target="../slideLayouts/slideLayout37.xml"/><Relationship Id="rId4" Type="http://schemas.openxmlformats.org/officeDocument/2006/relationships/slideLayout" Target="../slideLayouts/slideLayout31.xml"/><Relationship Id="rId9" Type="http://schemas.openxmlformats.org/officeDocument/2006/relationships/slideLayout" Target="../slideLayouts/slideLayout3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230142-2C7A-4DF6-A00E-299AD89B71E4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67" r:id="rId2"/>
    <p:sldLayoutId id="2147483668" r:id="rId3"/>
    <p:sldLayoutId id="2147483669" r:id="rId4"/>
    <p:sldLayoutId id="2147483670" r:id="rId5"/>
    <p:sldLayoutId id="2147483671" r:id="rId6"/>
    <p:sldLayoutId id="2147483672" r:id="rId7"/>
    <p:sldLayoutId id="2147483673" r:id="rId8"/>
    <p:sldLayoutId id="2147483674" r:id="rId9"/>
    <p:sldLayoutId id="2147483675" r:id="rId10"/>
    <p:sldLayoutId id="2147483676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tags" Target="../tags/tag9.xml"/><Relationship Id="rId13" Type="http://schemas.openxmlformats.org/officeDocument/2006/relationships/slide" Target="slide4.xml"/><Relationship Id="rId3" Type="http://schemas.openxmlformats.org/officeDocument/2006/relationships/tags" Target="../tags/tag4.xml"/><Relationship Id="rId7" Type="http://schemas.openxmlformats.org/officeDocument/2006/relationships/tags" Target="../tags/tag8.xml"/><Relationship Id="rId12" Type="http://schemas.openxmlformats.org/officeDocument/2006/relationships/slide" Target="slide2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slide" Target="slide1.xml"/><Relationship Id="rId5" Type="http://schemas.openxmlformats.org/officeDocument/2006/relationships/tags" Target="../tags/tag6.xml"/><Relationship Id="rId15" Type="http://schemas.openxmlformats.org/officeDocument/2006/relationships/slide" Target="slide24.xml"/><Relationship Id="rId10" Type="http://schemas.openxmlformats.org/officeDocument/2006/relationships/slideLayout" Target="../slideLayouts/slideLayout23.xml"/><Relationship Id="rId4" Type="http://schemas.openxmlformats.org/officeDocument/2006/relationships/tags" Target="../tags/tag5.xml"/><Relationship Id="rId9" Type="http://schemas.openxmlformats.org/officeDocument/2006/relationships/tags" Target="../tags/tag10.xml"/><Relationship Id="rId14" Type="http://schemas.openxmlformats.org/officeDocument/2006/relationships/slide" Target="slide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2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4.xml"/><Relationship Id="rId1" Type="http://schemas.openxmlformats.org/officeDocument/2006/relationships/tags" Target="../tags/tag23.xml"/><Relationship Id="rId4" Type="http://schemas.openxmlformats.org/officeDocument/2006/relationships/slide" Target="slide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6.xml"/><Relationship Id="rId1" Type="http://schemas.openxmlformats.org/officeDocument/2006/relationships/tags" Target="../tags/tag25.xml"/><Relationship Id="rId4" Type="http://schemas.openxmlformats.org/officeDocument/2006/relationships/slide" Target="slide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8.xml"/><Relationship Id="rId1" Type="http://schemas.openxmlformats.org/officeDocument/2006/relationships/tags" Target="../tags/tag27.xml"/><Relationship Id="rId4" Type="http://schemas.openxmlformats.org/officeDocument/2006/relationships/slide" Target="slide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0.xml"/><Relationship Id="rId1" Type="http://schemas.openxmlformats.org/officeDocument/2006/relationships/tags" Target="../tags/tag29.xml"/><Relationship Id="rId4" Type="http://schemas.openxmlformats.org/officeDocument/2006/relationships/slide" Target="slide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2.xml"/><Relationship Id="rId1" Type="http://schemas.openxmlformats.org/officeDocument/2006/relationships/tags" Target="../tags/tag31.xml"/><Relationship Id="rId4" Type="http://schemas.openxmlformats.org/officeDocument/2006/relationships/slide" Target="slide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4.xml"/><Relationship Id="rId1" Type="http://schemas.openxmlformats.org/officeDocument/2006/relationships/tags" Target="../tags/tag33.xml"/><Relationship Id="rId4" Type="http://schemas.openxmlformats.org/officeDocument/2006/relationships/slide" Target="slide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6.xml"/><Relationship Id="rId1" Type="http://schemas.openxmlformats.org/officeDocument/2006/relationships/tags" Target="../tags/tag35.xml"/><Relationship Id="rId4" Type="http://schemas.openxmlformats.org/officeDocument/2006/relationships/slide" Target="slide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8.xml"/><Relationship Id="rId1" Type="http://schemas.openxmlformats.org/officeDocument/2006/relationships/tags" Target="../tags/tag37.xml"/><Relationship Id="rId4" Type="http://schemas.openxmlformats.org/officeDocument/2006/relationships/slide" Target="slide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4" Type="http://schemas.openxmlformats.org/officeDocument/2006/relationships/slide" Target="slide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40.xml"/><Relationship Id="rId1" Type="http://schemas.openxmlformats.org/officeDocument/2006/relationships/tags" Target="../tags/tag39.xml"/><Relationship Id="rId4" Type="http://schemas.openxmlformats.org/officeDocument/2006/relationships/slide" Target="slide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42.xml"/><Relationship Id="rId1" Type="http://schemas.openxmlformats.org/officeDocument/2006/relationships/tags" Target="../tags/tag41.xml"/><Relationship Id="rId4" Type="http://schemas.openxmlformats.org/officeDocument/2006/relationships/slide" Target="slide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4" Type="http://schemas.openxmlformats.org/officeDocument/2006/relationships/slide" Target="slide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46.xml"/><Relationship Id="rId1" Type="http://schemas.openxmlformats.org/officeDocument/2006/relationships/tags" Target="../tags/tag45.xml"/><Relationship Id="rId4" Type="http://schemas.openxmlformats.org/officeDocument/2006/relationships/slide" Target="slide1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slide" Target="slide41.xml"/><Relationship Id="rId3" Type="http://schemas.openxmlformats.org/officeDocument/2006/relationships/slide" Target="slide1.xml"/><Relationship Id="rId7" Type="http://schemas.openxmlformats.org/officeDocument/2006/relationships/slide" Target="slide29.xml"/><Relationship Id="rId12" Type="http://schemas.openxmlformats.org/officeDocument/2006/relationships/slide" Target="slide59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7.xml"/><Relationship Id="rId6" Type="http://schemas.openxmlformats.org/officeDocument/2006/relationships/slide" Target="slide25.xml"/><Relationship Id="rId11" Type="http://schemas.openxmlformats.org/officeDocument/2006/relationships/slide" Target="slide55.xml"/><Relationship Id="rId5" Type="http://schemas.openxmlformats.org/officeDocument/2006/relationships/slide" Target="slide39.xml"/><Relationship Id="rId10" Type="http://schemas.openxmlformats.org/officeDocument/2006/relationships/slide" Target="slide51.xml"/><Relationship Id="rId4" Type="http://schemas.openxmlformats.org/officeDocument/2006/relationships/slide" Target="slide34.xml"/><Relationship Id="rId9" Type="http://schemas.openxmlformats.org/officeDocument/2006/relationships/slide" Target="slide45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tags" Target="../tags/tag50.xml"/><Relationship Id="rId7" Type="http://schemas.openxmlformats.org/officeDocument/2006/relationships/slide" Target="slide24.xml"/><Relationship Id="rId2" Type="http://schemas.openxmlformats.org/officeDocument/2006/relationships/tags" Target="../tags/tag49.xml"/><Relationship Id="rId1" Type="http://schemas.openxmlformats.org/officeDocument/2006/relationships/tags" Target="../tags/tag48.xml"/><Relationship Id="rId6" Type="http://schemas.openxmlformats.org/officeDocument/2006/relationships/slide" Target="slide1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5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53.xml"/><Relationship Id="rId1" Type="http://schemas.openxmlformats.org/officeDocument/2006/relationships/tags" Target="../tags/tag52.xml"/><Relationship Id="rId5" Type="http://schemas.openxmlformats.org/officeDocument/2006/relationships/slide" Target="slide24.xml"/><Relationship Id="rId4" Type="http://schemas.openxmlformats.org/officeDocument/2006/relationships/slide" Target="slide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4.xml"/><Relationship Id="rId4" Type="http://schemas.openxmlformats.org/officeDocument/2006/relationships/slide" Target="slide24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5.xml"/><Relationship Id="rId4" Type="http://schemas.openxmlformats.org/officeDocument/2006/relationships/slide" Target="slide24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tags" Target="../tags/tag58.xml"/><Relationship Id="rId7" Type="http://schemas.openxmlformats.org/officeDocument/2006/relationships/slide" Target="slide24.xml"/><Relationship Id="rId2" Type="http://schemas.openxmlformats.org/officeDocument/2006/relationships/tags" Target="../tags/tag57.xml"/><Relationship Id="rId1" Type="http://schemas.openxmlformats.org/officeDocument/2006/relationships/tags" Target="../tags/tag56.xml"/><Relationship Id="rId6" Type="http://schemas.openxmlformats.org/officeDocument/2006/relationships/slide" Target="slide1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5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4.xml"/><Relationship Id="rId1" Type="http://schemas.openxmlformats.org/officeDocument/2006/relationships/tags" Target="../tags/tag13.xml"/><Relationship Id="rId4" Type="http://schemas.openxmlformats.org/officeDocument/2006/relationships/slide" Target="slide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1.xml"/><Relationship Id="rId1" Type="http://schemas.openxmlformats.org/officeDocument/2006/relationships/tags" Target="../tags/tag60.xml"/><Relationship Id="rId5" Type="http://schemas.openxmlformats.org/officeDocument/2006/relationships/slide" Target="slide24.xml"/><Relationship Id="rId4" Type="http://schemas.openxmlformats.org/officeDocument/2006/relationships/slide" Target="slide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2.xml"/><Relationship Id="rId4" Type="http://schemas.openxmlformats.org/officeDocument/2006/relationships/slide" Target="slide24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3.xml"/><Relationship Id="rId4" Type="http://schemas.openxmlformats.org/officeDocument/2006/relationships/slide" Target="slide24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4.xml"/><Relationship Id="rId4" Type="http://schemas.openxmlformats.org/officeDocument/2006/relationships/slide" Target="slide24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tags" Target="../tags/tag67.xml"/><Relationship Id="rId7" Type="http://schemas.openxmlformats.org/officeDocument/2006/relationships/slide" Target="slide24.xml"/><Relationship Id="rId2" Type="http://schemas.openxmlformats.org/officeDocument/2006/relationships/tags" Target="../tags/tag66.xml"/><Relationship Id="rId1" Type="http://schemas.openxmlformats.org/officeDocument/2006/relationships/tags" Target="../tags/tag65.xml"/><Relationship Id="rId6" Type="http://schemas.openxmlformats.org/officeDocument/2006/relationships/slide" Target="slide1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68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9.xml"/><Relationship Id="rId4" Type="http://schemas.openxmlformats.org/officeDocument/2006/relationships/slide" Target="slide24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" Target="slide24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0.xml"/><Relationship Id="rId4" Type="http://schemas.openxmlformats.org/officeDocument/2006/relationships/slide" Target="slide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" Target="slide24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1.xml"/><Relationship Id="rId4" Type="http://schemas.openxmlformats.org/officeDocument/2006/relationships/slide" Target="slide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2.xml"/><Relationship Id="rId4" Type="http://schemas.openxmlformats.org/officeDocument/2006/relationships/slide" Target="slide24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tags" Target="../tags/tag75.xml"/><Relationship Id="rId2" Type="http://schemas.openxmlformats.org/officeDocument/2006/relationships/tags" Target="../tags/tag74.xml"/><Relationship Id="rId1" Type="http://schemas.openxmlformats.org/officeDocument/2006/relationships/tags" Target="../tags/tag73.xml"/><Relationship Id="rId6" Type="http://schemas.openxmlformats.org/officeDocument/2006/relationships/slide" Target="slide24.xml"/><Relationship Id="rId5" Type="http://schemas.openxmlformats.org/officeDocument/2006/relationships/slide" Target="slide1.xml"/><Relationship Id="rId4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5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6.xml"/><Relationship Id="rId4" Type="http://schemas.openxmlformats.org/officeDocument/2006/relationships/slide" Target="slide24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tags" Target="../tags/tag79.xml"/><Relationship Id="rId2" Type="http://schemas.openxmlformats.org/officeDocument/2006/relationships/tags" Target="../tags/tag78.xml"/><Relationship Id="rId1" Type="http://schemas.openxmlformats.org/officeDocument/2006/relationships/tags" Target="../tags/tag77.xml"/><Relationship Id="rId6" Type="http://schemas.openxmlformats.org/officeDocument/2006/relationships/slide" Target="slide24.xml"/><Relationship Id="rId5" Type="http://schemas.openxmlformats.org/officeDocument/2006/relationships/slide" Target="slide1.xml"/><Relationship Id="rId4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80.xml"/><Relationship Id="rId4" Type="http://schemas.openxmlformats.org/officeDocument/2006/relationships/slide" Target="slide24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81.xml"/><Relationship Id="rId4" Type="http://schemas.openxmlformats.org/officeDocument/2006/relationships/slide" Target="slide24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82.xml"/><Relationship Id="rId4" Type="http://schemas.openxmlformats.org/officeDocument/2006/relationships/slide" Target="slide24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tags" Target="../tags/tag85.xml"/><Relationship Id="rId2" Type="http://schemas.openxmlformats.org/officeDocument/2006/relationships/tags" Target="../tags/tag84.xml"/><Relationship Id="rId1" Type="http://schemas.openxmlformats.org/officeDocument/2006/relationships/tags" Target="../tags/tag83.xml"/><Relationship Id="rId6" Type="http://schemas.openxmlformats.org/officeDocument/2006/relationships/slide" Target="slide24.xml"/><Relationship Id="rId5" Type="http://schemas.openxmlformats.org/officeDocument/2006/relationships/slide" Target="slide1.xml"/><Relationship Id="rId4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86.xml"/><Relationship Id="rId4" Type="http://schemas.openxmlformats.org/officeDocument/2006/relationships/slide" Target="slide24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87.xml"/><Relationship Id="rId4" Type="http://schemas.openxmlformats.org/officeDocument/2006/relationships/slide" Target="slide24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88.xml"/><Relationship Id="rId4" Type="http://schemas.openxmlformats.org/officeDocument/2006/relationships/slide" Target="slide24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89.xml"/><Relationship Id="rId4" Type="http://schemas.openxmlformats.org/officeDocument/2006/relationships/slide" Target="slide2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6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90.xml"/><Relationship Id="rId4" Type="http://schemas.openxmlformats.org/officeDocument/2006/relationships/slide" Target="slide24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tags" Target="../tags/tag93.xml"/><Relationship Id="rId2" Type="http://schemas.openxmlformats.org/officeDocument/2006/relationships/tags" Target="../tags/tag92.xml"/><Relationship Id="rId1" Type="http://schemas.openxmlformats.org/officeDocument/2006/relationships/tags" Target="../tags/tag91.xml"/><Relationship Id="rId6" Type="http://schemas.openxmlformats.org/officeDocument/2006/relationships/slide" Target="slide24.xml"/><Relationship Id="rId5" Type="http://schemas.openxmlformats.org/officeDocument/2006/relationships/slide" Target="slide1.xml"/><Relationship Id="rId4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94.xml"/><Relationship Id="rId4" Type="http://schemas.openxmlformats.org/officeDocument/2006/relationships/slide" Target="slide24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95.xml"/><Relationship Id="rId4" Type="http://schemas.openxmlformats.org/officeDocument/2006/relationships/slide" Target="slide24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96.xml"/><Relationship Id="rId4" Type="http://schemas.openxmlformats.org/officeDocument/2006/relationships/slide" Target="slide24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tags" Target="../tags/tag99.xml"/><Relationship Id="rId2" Type="http://schemas.openxmlformats.org/officeDocument/2006/relationships/tags" Target="../tags/tag98.xml"/><Relationship Id="rId1" Type="http://schemas.openxmlformats.org/officeDocument/2006/relationships/tags" Target="../tags/tag97.xml"/><Relationship Id="rId6" Type="http://schemas.openxmlformats.org/officeDocument/2006/relationships/slide" Target="slide24.xml"/><Relationship Id="rId5" Type="http://schemas.openxmlformats.org/officeDocument/2006/relationships/slide" Target="slide1.xml"/><Relationship Id="rId4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00.xml"/><Relationship Id="rId4" Type="http://schemas.openxmlformats.org/officeDocument/2006/relationships/slide" Target="slide24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01.xml"/><Relationship Id="rId4" Type="http://schemas.openxmlformats.org/officeDocument/2006/relationships/slide" Target="slide24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02.xml"/><Relationship Id="rId4" Type="http://schemas.openxmlformats.org/officeDocument/2006/relationships/slide" Target="slide24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tags" Target="../tags/tag105.xml"/><Relationship Id="rId2" Type="http://schemas.openxmlformats.org/officeDocument/2006/relationships/tags" Target="../tags/tag104.xml"/><Relationship Id="rId1" Type="http://schemas.openxmlformats.org/officeDocument/2006/relationships/tags" Target="../tags/tag103.xml"/><Relationship Id="rId6" Type="http://schemas.openxmlformats.org/officeDocument/2006/relationships/slide" Target="slide24.xml"/><Relationship Id="rId5" Type="http://schemas.openxmlformats.org/officeDocument/2006/relationships/slide" Target="slide1.xml"/><Relationship Id="rId4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7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06.xml"/><Relationship Id="rId4" Type="http://schemas.openxmlformats.org/officeDocument/2006/relationships/slide" Target="slide24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07.xml"/><Relationship Id="rId4" Type="http://schemas.openxmlformats.org/officeDocument/2006/relationships/slide" Target="slide24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08.xml"/><Relationship Id="rId4" Type="http://schemas.openxmlformats.org/officeDocument/2006/relationships/slide" Target="slide24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09.xml"/><Relationship Id="rId4" Type="http://schemas.openxmlformats.org/officeDocument/2006/relationships/slide" Target="slide24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10.xml"/><Relationship Id="rId4" Type="http://schemas.openxmlformats.org/officeDocument/2006/relationships/slide" Target="slide2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6" name="组合 65"/>
          <p:cNvGrpSpPr/>
          <p:nvPr/>
        </p:nvGrpSpPr>
        <p:grpSpPr>
          <a:xfrm>
            <a:off x="3151505" y="3275329"/>
            <a:ext cx="6941185" cy="656846"/>
            <a:chOff x="3027246" y="1988318"/>
            <a:chExt cx="5990707" cy="863106"/>
          </a:xfrm>
        </p:grpSpPr>
        <p:sp>
          <p:nvSpPr>
            <p:cNvPr id="38" name="圆角矩形 6">
              <a:hlinkClick r:id="rId11" action="ppaction://hlinksldjump"/>
            </p:cNvPr>
            <p:cNvSpPr/>
            <p:nvPr>
              <p:custDataLst>
                <p:tags r:id="rId8"/>
              </p:custDataLst>
            </p:nvPr>
          </p:nvSpPr>
          <p:spPr>
            <a:xfrm flipV="1">
              <a:off x="4137042" y="2036712"/>
              <a:ext cx="4880911" cy="792680"/>
            </a:xfrm>
            <a:prstGeom prst="snip1Rect">
              <a:avLst/>
            </a:prstGeom>
            <a:ln w="222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pPr algn="ctr" fontAlgn="auto"/>
              <a:endParaRPr lang="zh-CN" altLang="en-US" sz="3200" b="1" strike="noStrike" noProof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endParaRPr>
            </a:p>
          </p:txBody>
        </p:sp>
        <p:sp>
          <p:nvSpPr>
            <p:cNvPr id="39" name="椭圆 7"/>
            <p:cNvSpPr/>
            <p:nvPr>
              <p:custDataLst>
                <p:tags r:id="rId9"/>
              </p:custDataLst>
            </p:nvPr>
          </p:nvSpPr>
          <p:spPr>
            <a:xfrm>
              <a:off x="3027246" y="2016110"/>
              <a:ext cx="885507" cy="799447"/>
            </a:xfrm>
            <a:prstGeom prst="snipRoundRect">
              <a:avLst/>
            </a:prstGeom>
            <a:solidFill>
              <a:srgbClr val="FAB529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<a:normAutofit lnSpcReduction="10000"/>
            </a:bodyPr>
            <a:lstStyle/>
            <a:p>
              <a:pPr algn="ctr" fontAlgn="auto"/>
              <a:r>
                <a:rPr lang="en-US" altLang="zh-CN" sz="3200" b="1" strike="noStrike" noProof="1">
                  <a:solidFill>
                    <a:schemeClr val="bg1"/>
                  </a:solidFill>
                  <a:latin typeface="FZDaHei-B02" panose="03000509000000000000" pitchFamily="66" charset="-122"/>
                  <a:ea typeface="FZDaHei-B02" panose="03000509000000000000" pitchFamily="66" charset="-122"/>
                </a:rPr>
                <a:t>1</a:t>
              </a:r>
              <a:endParaRPr lang="zh-CN" altLang="en-US" sz="3200" b="1" strike="noStrike" noProof="1">
                <a:solidFill>
                  <a:schemeClr val="bg1"/>
                </a:solidFill>
                <a:latin typeface="FZDaHei-B02" panose="03000509000000000000" pitchFamily="66" charset="-122"/>
                <a:ea typeface="FZDaHei-B02" panose="03000509000000000000" pitchFamily="66" charset="-122"/>
              </a:endParaRPr>
            </a:p>
          </p:txBody>
        </p:sp>
        <p:sp>
          <p:nvSpPr>
            <p:cNvPr id="45" name="文本框 2">
              <a:hlinkClick r:id="rId12" action="ppaction://hlinksldjump"/>
            </p:cNvPr>
            <p:cNvSpPr txBox="1"/>
            <p:nvPr/>
          </p:nvSpPr>
          <p:spPr>
            <a:xfrm>
              <a:off x="4422027" y="1988318"/>
              <a:ext cx="4559207" cy="86310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2800" b="1" dirty="0">
                  <a:solidFill>
                    <a:srgbClr val="01B0F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数据纵览  考情分析</a:t>
              </a:r>
            </a:p>
          </p:txBody>
        </p:sp>
        <p:sp>
          <p:nvSpPr>
            <p:cNvPr id="62" name="圆角矩形 61"/>
            <p:cNvSpPr/>
            <p:nvPr/>
          </p:nvSpPr>
          <p:spPr bwMode="auto">
            <a:xfrm rot="16200000">
              <a:off x="3924200" y="2242422"/>
              <a:ext cx="36000" cy="390052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5">
                <a:solidFill>
                  <a:prstClr val="white"/>
                </a:solidFill>
              </a:endParaRPr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3150870" y="4067174"/>
            <a:ext cx="6941820" cy="714529"/>
            <a:chOff x="2941329" y="3106174"/>
            <a:chExt cx="6094086" cy="981901"/>
          </a:xfrm>
        </p:grpSpPr>
        <p:sp>
          <p:nvSpPr>
            <p:cNvPr id="42" name="圆角矩形 6">
              <a:hlinkClick r:id="" action="ppaction://noaction"/>
            </p:cNvPr>
            <p:cNvSpPr/>
            <p:nvPr>
              <p:custDataLst>
                <p:tags r:id="rId6"/>
              </p:custDataLst>
            </p:nvPr>
          </p:nvSpPr>
          <p:spPr>
            <a:xfrm flipV="1">
              <a:off x="4044741" y="3273744"/>
              <a:ext cx="4990674" cy="792453"/>
            </a:xfrm>
            <a:prstGeom prst="snip1Rect">
              <a:avLst/>
            </a:prstGeom>
            <a:ln w="222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pPr algn="ctr" fontAlgn="auto"/>
              <a:endParaRPr lang="zh-CN" altLang="en-US" sz="3200" b="1" strike="noStrike" noProof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endParaRPr>
            </a:p>
          </p:txBody>
        </p:sp>
        <p:sp>
          <p:nvSpPr>
            <p:cNvPr id="43" name="椭圆 7"/>
            <p:cNvSpPr/>
            <p:nvPr>
              <p:custDataLst>
                <p:tags r:id="rId7"/>
              </p:custDataLst>
            </p:nvPr>
          </p:nvSpPr>
          <p:spPr>
            <a:xfrm>
              <a:off x="2941329" y="3252773"/>
              <a:ext cx="900705" cy="835302"/>
            </a:xfrm>
            <a:prstGeom prst="snipRoundRect">
              <a:avLst/>
            </a:prstGeom>
            <a:solidFill>
              <a:srgbClr val="FAB529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<a:normAutofit lnSpcReduction="10000"/>
            </a:bodyPr>
            <a:lstStyle/>
            <a:p>
              <a:pPr algn="ctr"/>
              <a:r>
                <a:rPr lang="en-US" altLang="zh-CN" sz="3200" b="1" noProof="1">
                  <a:solidFill>
                    <a:schemeClr val="bg1"/>
                  </a:solidFill>
                  <a:latin typeface="FZDaHei-B02" panose="03000509000000000000" pitchFamily="66" charset="-122"/>
                  <a:ea typeface="FZDaHei-B02" panose="03000509000000000000" pitchFamily="66" charset="-122"/>
                </a:rPr>
                <a:t>2</a:t>
              </a:r>
              <a:endParaRPr lang="zh-CN" altLang="en-US" sz="3200" b="1" noProof="1">
                <a:solidFill>
                  <a:schemeClr val="bg1"/>
                </a:solidFill>
                <a:latin typeface="FZDaHei-B02" panose="03000509000000000000" pitchFamily="66" charset="-122"/>
                <a:ea typeface="FZDaHei-B02" panose="03000509000000000000" pitchFamily="66" charset="-122"/>
              </a:endParaRPr>
            </a:p>
          </p:txBody>
        </p:sp>
        <p:sp>
          <p:nvSpPr>
            <p:cNvPr id="46" name="文本框 16">
              <a:hlinkClick r:id="rId13" action="ppaction://hlinksldjump"/>
            </p:cNvPr>
            <p:cNvSpPr txBox="1"/>
            <p:nvPr/>
          </p:nvSpPr>
          <p:spPr>
            <a:xfrm>
              <a:off x="4087522" y="3106174"/>
              <a:ext cx="4529681" cy="90263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2800" b="1" dirty="0">
                  <a:solidFill>
                    <a:srgbClr val="01B0F0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宋体" panose="02010600030101010101" pitchFamily="2" charset="-122"/>
                </a:rPr>
                <a:t>       </a:t>
              </a:r>
              <a:r>
                <a:rPr lang="zh-CN" altLang="en-US" sz="2800" b="1" dirty="0">
                  <a:solidFill>
                    <a:srgbClr val="01B0F0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宋体" panose="02010600030101010101" pitchFamily="2" charset="-122"/>
                </a:rPr>
                <a:t>数据链接  真题试做</a:t>
              </a:r>
            </a:p>
          </p:txBody>
        </p:sp>
        <p:sp>
          <p:nvSpPr>
            <p:cNvPr id="63" name="圆角矩形 62"/>
            <p:cNvSpPr/>
            <p:nvPr/>
          </p:nvSpPr>
          <p:spPr bwMode="auto">
            <a:xfrm rot="16200000">
              <a:off x="3937952" y="3491035"/>
              <a:ext cx="36000" cy="396000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altLang="zh-CN" sz="1015" dirty="0">
                  <a:solidFill>
                    <a:prstClr val="white"/>
                  </a:solidFill>
                </a:rPr>
                <a:t>a</a:t>
              </a:r>
              <a:endParaRPr lang="zh-CN" altLang="en-US" sz="1015" dirty="0">
                <a:solidFill>
                  <a:prstClr val="white"/>
                </a:solidFill>
              </a:endParaRPr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3151505" y="4859020"/>
            <a:ext cx="6941820" cy="769690"/>
            <a:chOff x="2953465" y="4213889"/>
            <a:chExt cx="6064488" cy="1155560"/>
          </a:xfrm>
        </p:grpSpPr>
        <p:sp>
          <p:nvSpPr>
            <p:cNvPr id="34" name="圆角矩形 6"/>
            <p:cNvSpPr/>
            <p:nvPr>
              <p:custDataLst>
                <p:tags r:id="rId4"/>
              </p:custDataLst>
            </p:nvPr>
          </p:nvSpPr>
          <p:spPr>
            <a:xfrm flipV="1">
              <a:off x="4076826" y="4477012"/>
              <a:ext cx="4941127" cy="792230"/>
            </a:xfrm>
            <a:prstGeom prst="snip1Rect">
              <a:avLst/>
            </a:prstGeom>
            <a:ln w="222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pPr algn="ctr" fontAlgn="auto"/>
              <a:endParaRPr lang="zh-CN" altLang="en-US" sz="3200" b="1" strike="noStrike" noProof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endParaRPr>
            </a:p>
          </p:txBody>
        </p:sp>
        <p:sp>
          <p:nvSpPr>
            <p:cNvPr id="35" name="椭圆 7"/>
            <p:cNvSpPr/>
            <p:nvPr>
              <p:custDataLst>
                <p:tags r:id="rId5"/>
              </p:custDataLst>
            </p:nvPr>
          </p:nvSpPr>
          <p:spPr>
            <a:xfrm>
              <a:off x="2953465" y="4456039"/>
              <a:ext cx="896330" cy="913410"/>
            </a:xfrm>
            <a:prstGeom prst="snipRoundRect">
              <a:avLst/>
            </a:prstGeom>
            <a:solidFill>
              <a:srgbClr val="FAB529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<a:normAutofit lnSpcReduction="10000"/>
            </a:bodyPr>
            <a:lstStyle/>
            <a:p>
              <a:pPr algn="ctr"/>
              <a:r>
                <a:rPr lang="en-US" altLang="zh-CN" sz="3200" b="1" noProof="1">
                  <a:solidFill>
                    <a:schemeClr val="bg1"/>
                  </a:solidFill>
                  <a:latin typeface="FZDaHei-B02" panose="03000509000000000000" pitchFamily="66" charset="-122"/>
                  <a:ea typeface="FZDaHei-B02" panose="03000509000000000000" pitchFamily="66" charset="-122"/>
                </a:rPr>
                <a:t>3</a:t>
              </a:r>
              <a:endParaRPr lang="zh-CN" altLang="en-US" sz="3200" b="1" noProof="1">
                <a:solidFill>
                  <a:schemeClr val="bg1"/>
                </a:solidFill>
                <a:latin typeface="FZDaHei-B02" panose="03000509000000000000" pitchFamily="66" charset="-122"/>
                <a:ea typeface="FZDaHei-B02" panose="03000509000000000000" pitchFamily="66" charset="-122"/>
              </a:endParaRPr>
            </a:p>
          </p:txBody>
        </p:sp>
        <p:sp>
          <p:nvSpPr>
            <p:cNvPr id="47" name="文本框 16">
              <a:hlinkClick r:id="rId14" action="ppaction://hlinksldjump"/>
            </p:cNvPr>
            <p:cNvSpPr txBox="1"/>
            <p:nvPr/>
          </p:nvSpPr>
          <p:spPr>
            <a:xfrm>
              <a:off x="4720412" y="4213889"/>
              <a:ext cx="3891249" cy="98614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800" b="1" dirty="0">
                  <a:solidFill>
                    <a:srgbClr val="01B0F0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宋体" panose="02010600030101010101" pitchFamily="2" charset="-122"/>
                </a:rPr>
                <a:t>      </a:t>
              </a:r>
              <a:r>
                <a:rPr lang="zh-CN" altLang="en-US" sz="2800" b="1" dirty="0">
                  <a:solidFill>
                    <a:srgbClr val="01B0F0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宋体" panose="02010600030101010101" pitchFamily="2" charset="-122"/>
                </a:rPr>
                <a:t>数据透视  知识清单</a:t>
              </a:r>
            </a:p>
          </p:txBody>
        </p:sp>
        <p:sp>
          <p:nvSpPr>
            <p:cNvPr id="64" name="圆角矩形 63"/>
            <p:cNvSpPr/>
            <p:nvPr/>
          </p:nvSpPr>
          <p:spPr bwMode="auto">
            <a:xfrm rot="16200000">
              <a:off x="3876853" y="4708206"/>
              <a:ext cx="36000" cy="386837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5">
                <a:solidFill>
                  <a:prstClr val="white"/>
                </a:solidFill>
              </a:endParaRPr>
            </a:p>
          </p:txBody>
        </p:sp>
      </p:grpSp>
      <p:sp>
        <p:nvSpPr>
          <p:cNvPr id="70" name="文本框 5"/>
          <p:cNvSpPr txBox="1"/>
          <p:nvPr/>
        </p:nvSpPr>
        <p:spPr>
          <a:xfrm>
            <a:off x="1575833" y="1185418"/>
            <a:ext cx="9712711" cy="11988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第8课时　八年级(上)</a:t>
            </a:r>
            <a:r>
              <a:rPr lang="zh-CN" altLang="en-US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</a:t>
            </a:r>
            <a:r>
              <a:rPr lang="zh-CN" altLang="en-US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5—6</a:t>
            </a:r>
            <a:endParaRPr lang="zh-CN" altLang="en-US" sz="4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  <a:sym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" y="7197"/>
            <a:ext cx="1184950" cy="982711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glow rad="63500">
              <a:schemeClr val="accent1"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74" name="矩形 73"/>
          <p:cNvSpPr/>
          <p:nvPr/>
        </p:nvSpPr>
        <p:spPr>
          <a:xfrm>
            <a:off x="0" y="1263142"/>
            <a:ext cx="1184951" cy="5587660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glow rad="63500">
              <a:schemeClr val="accent3">
                <a:satMod val="175000"/>
                <a:alpha val="40000"/>
              </a:schemeClr>
            </a:glow>
            <a:softEdge rad="126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75" name="文本框 5"/>
          <p:cNvSpPr txBox="1"/>
          <p:nvPr/>
        </p:nvSpPr>
        <p:spPr>
          <a:xfrm>
            <a:off x="149204" y="2097340"/>
            <a:ext cx="886541" cy="264591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6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目</a:t>
            </a:r>
            <a:endParaRPr lang="en-US" altLang="zh-CN" sz="6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</a:pPr>
            <a:r>
              <a:rPr lang="zh-CN" altLang="en-US" sz="6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录</a:t>
            </a:r>
            <a:endParaRPr lang="zh-CN" altLang="en-US" sz="6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  <a:sym typeface="宋体" panose="02010600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184426" y="989908"/>
            <a:ext cx="11007049" cy="273234"/>
          </a:xfrm>
          <a:prstGeom prst="rect">
            <a:avLst/>
          </a:prstGeom>
          <a:solidFill>
            <a:srgbClr val="01B0F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3151504" y="5798185"/>
            <a:ext cx="6941186" cy="737235"/>
            <a:chOff x="3024550" y="3777154"/>
            <a:chExt cx="6048318" cy="1107125"/>
          </a:xfrm>
        </p:grpSpPr>
        <p:sp>
          <p:nvSpPr>
            <p:cNvPr id="7" name="圆角矩形 6"/>
            <p:cNvSpPr/>
            <p:nvPr>
              <p:custDataLst>
                <p:tags r:id="rId2"/>
              </p:custDataLst>
            </p:nvPr>
          </p:nvSpPr>
          <p:spPr>
            <a:xfrm flipV="1">
              <a:off x="4145573" y="3971687"/>
              <a:ext cx="4927295" cy="792438"/>
            </a:xfrm>
            <a:prstGeom prst="snip1Rect">
              <a:avLst/>
            </a:prstGeom>
            <a:ln w="222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pPr algn="ctr" fontAlgn="auto"/>
              <a:endParaRPr lang="zh-CN" altLang="en-US" sz="3200" b="1" strike="noStrike" noProof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endParaRPr>
            </a:p>
          </p:txBody>
        </p:sp>
        <p:sp>
          <p:nvSpPr>
            <p:cNvPr id="8" name="椭圆 7"/>
            <p:cNvSpPr/>
            <p:nvPr>
              <p:custDataLst>
                <p:tags r:id="rId3"/>
              </p:custDataLst>
            </p:nvPr>
          </p:nvSpPr>
          <p:spPr>
            <a:xfrm>
              <a:off x="3024550" y="3994573"/>
              <a:ext cx="894022" cy="824986"/>
            </a:xfrm>
            <a:prstGeom prst="snipRoundRect">
              <a:avLst/>
            </a:prstGeom>
            <a:solidFill>
              <a:srgbClr val="FAB529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<a:normAutofit fontScale="90000" lnSpcReduction="10000"/>
            </a:bodyPr>
            <a:lstStyle/>
            <a:p>
              <a:pPr algn="ctr"/>
              <a:r>
                <a:rPr lang="en-US" altLang="zh-CN" sz="3200" b="1" noProof="1">
                  <a:solidFill>
                    <a:schemeClr val="bg1"/>
                  </a:solidFill>
                  <a:latin typeface="FZDaHei-B02" panose="03000509000000000000" pitchFamily="66" charset="-122"/>
                  <a:ea typeface="FZDaHei-B02" panose="03000509000000000000" pitchFamily="66" charset="-122"/>
                </a:rPr>
                <a:t>4</a:t>
              </a:r>
            </a:p>
          </p:txBody>
        </p:sp>
        <p:sp>
          <p:nvSpPr>
            <p:cNvPr id="9" name="文本框 16">
              <a:hlinkClick r:id="rId15" action="ppaction://hlinksldjump"/>
            </p:cNvPr>
            <p:cNvSpPr txBox="1"/>
            <p:nvPr/>
          </p:nvSpPr>
          <p:spPr>
            <a:xfrm>
              <a:off x="4787421" y="3777154"/>
              <a:ext cx="3834493" cy="110712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800" b="1" dirty="0">
                  <a:solidFill>
                    <a:srgbClr val="01B0F0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宋体" panose="02010600030101010101" pitchFamily="2" charset="-122"/>
                </a:rPr>
                <a:t>       </a:t>
              </a:r>
              <a:r>
                <a:rPr lang="zh-CN" altLang="en-US" sz="2800" b="1" dirty="0">
                  <a:solidFill>
                    <a:srgbClr val="01B0F0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宋体" panose="02010600030101010101" pitchFamily="2" charset="-122"/>
                </a:rPr>
                <a:t>数据共享  考点聚焦</a:t>
              </a:r>
            </a:p>
          </p:txBody>
        </p:sp>
        <p:sp>
          <p:nvSpPr>
            <p:cNvPr id="10" name="圆角矩形 9"/>
            <p:cNvSpPr/>
            <p:nvPr/>
          </p:nvSpPr>
          <p:spPr bwMode="auto">
            <a:xfrm rot="16200000" flipH="1">
              <a:off x="3980973" y="4214218"/>
              <a:ext cx="37843" cy="385841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5">
                <a:solidFill>
                  <a:prstClr val="white"/>
                </a:solidFill>
              </a:endParaRPr>
            </a:p>
          </p:txBody>
        </p:sp>
      </p:grpSp>
    </p:spTree>
    <p:custDataLst>
      <p:tags r:id="rId1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07633" y="662197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46391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第8课时　八年级(上)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5—6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真题试做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424180" y="1401445"/>
            <a:ext cx="11399520" cy="3655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70000"/>
              </a:lnSpc>
            </a:pPr>
            <a:r>
              <a:rPr sz="2800" b="1" dirty="0" err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三、连词成句</a:t>
            </a:r>
            <a:endParaRPr sz="28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fontAlgn="auto">
              <a:lnSpc>
                <a:spcPct val="170000"/>
              </a:lnSpc>
            </a:pPr>
            <a:r>
              <a:rPr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16. 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(2021·承德平泉一模)promise, finish, I, the, homework, I’ll</a:t>
            </a:r>
            <a:r>
              <a:rPr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　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 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</a:t>
            </a:r>
          </a:p>
          <a:p>
            <a:pPr fontAlgn="auto">
              <a:lnSpc>
                <a:spcPct val="17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____________________________________________.</a:t>
            </a:r>
          </a:p>
          <a:p>
            <a:pPr fontAlgn="auto">
              <a:lnSpc>
                <a:spcPct val="170000"/>
              </a:lnSpc>
            </a:pPr>
            <a:r>
              <a:rPr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17. 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(2017·河北) helps, a, good, you, education, succeed</a:t>
            </a:r>
            <a:endParaRPr sz="28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fontAlgn="auto">
              <a:lnSpc>
                <a:spcPct val="170000"/>
              </a:lnSpc>
            </a:pP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____________________________________________.</a:t>
            </a:r>
          </a:p>
        </p:txBody>
      </p:sp>
      <p:sp>
        <p:nvSpPr>
          <p:cNvPr id="10" name="圆角矩形 9">
            <a:hlinkClick r:id="" action="ppaction://noaction"/>
          </p:cNvPr>
          <p:cNvSpPr/>
          <p:nvPr/>
        </p:nvSpPr>
        <p:spPr>
          <a:xfrm>
            <a:off x="10147582" y="98978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270000" y="2967771"/>
            <a:ext cx="8128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 promise I’ll finish the homework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092200" y="4400550"/>
            <a:ext cx="8128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 good education helps you succeed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07633" y="662197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46391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第8课时　八年级(上)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5—6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真题试做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424180" y="1401445"/>
            <a:ext cx="11399520" cy="44850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70000"/>
              </a:lnSpc>
            </a:pPr>
            <a:r>
              <a:rPr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18. 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(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2021·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石家庄裕华区一模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)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going, where, you, are</a:t>
            </a:r>
            <a:endParaRPr sz="28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fontAlgn="auto">
              <a:lnSpc>
                <a:spcPct val="170000"/>
              </a:lnSpc>
            </a:pPr>
            <a:r>
              <a:rPr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　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_____________________________________________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?</a:t>
            </a:r>
            <a:r>
              <a:rPr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 </a:t>
            </a:r>
          </a:p>
          <a:p>
            <a:pPr fontAlgn="auto">
              <a:lnSpc>
                <a:spcPct val="170000"/>
              </a:lnSpc>
            </a:pPr>
            <a:r>
              <a:rPr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19. 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(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2021·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石家庄裕华区一模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)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news, tells, the, Linda, good</a:t>
            </a:r>
            <a:endParaRPr sz="28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fontAlgn="auto">
              <a:lnSpc>
                <a:spcPct val="170000"/>
              </a:lnSpc>
            </a:pPr>
            <a:r>
              <a:rPr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　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_____________________________________________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 </a:t>
            </a:r>
          </a:p>
          <a:p>
            <a:pPr fontAlgn="auto">
              <a:lnSpc>
                <a:spcPct val="170000"/>
              </a:lnSpc>
            </a:pPr>
            <a:r>
              <a:rPr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20. 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(2021·邢台二模)show, do, you, the, what, think, art, of</a:t>
            </a:r>
            <a:endParaRPr sz="28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fontAlgn="auto">
              <a:lnSpc>
                <a:spcPct val="170000"/>
              </a:lnSpc>
            </a:pP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_______________________________________________?</a:t>
            </a:r>
          </a:p>
        </p:txBody>
      </p:sp>
      <p:sp>
        <p:nvSpPr>
          <p:cNvPr id="10" name="圆角矩形 9">
            <a:hlinkClick r:id="" action="ppaction://noaction"/>
          </p:cNvPr>
          <p:cNvSpPr/>
          <p:nvPr/>
        </p:nvSpPr>
        <p:spPr>
          <a:xfrm>
            <a:off x="10147582" y="98978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" action="ppaction://noaction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266305" y="1148715"/>
            <a:ext cx="45402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1295400" y="2244681"/>
            <a:ext cx="8128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Where are you going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384300" y="3720433"/>
            <a:ext cx="8128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Linda tells the good news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384300" y="5078075"/>
            <a:ext cx="8128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What do you think of the art show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8" grpId="0"/>
      <p:bldP spid="9" grpId="0"/>
      <p:bldP spid="1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274258" y="654263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46391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第8课时　八年级(上)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5—6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知识清单</a:t>
            </a:r>
          </a:p>
        </p:txBody>
      </p:sp>
      <p:sp>
        <p:nvSpPr>
          <p:cNvPr id="10" name="圆角矩形 9">
            <a:hlinkClick r:id="" action="ppaction://noaction"/>
          </p:cNvPr>
          <p:cNvSpPr/>
          <p:nvPr/>
        </p:nvSpPr>
        <p:spPr>
          <a:xfrm>
            <a:off x="10115197" y="96819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4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07340" y="1837055"/>
            <a:ext cx="1080452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altLang="zh-CN" sz="28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6" name="表格 5"/>
          <p:cNvGraphicFramePr/>
          <p:nvPr>
            <p:custDataLst>
              <p:tags r:id="rId2"/>
            </p:custDataLst>
          </p:nvPr>
        </p:nvGraphicFramePr>
        <p:xfrm>
          <a:off x="534035" y="1834515"/>
          <a:ext cx="11142980" cy="475678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71500"/>
                <a:gridCol w="570230"/>
                <a:gridCol w="10001250"/>
              </a:tblGrid>
              <a:tr h="475678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1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核心词汇</a:t>
                      </a:r>
                      <a:endParaRPr lang="en-US" altLang="en-US" sz="2000" b="1">
                        <a:solidFill>
                          <a:srgbClr val="FF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1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书宋_GBK" charset="0"/>
                        </a:rPr>
                        <a:t>英汉互译</a:t>
                      </a:r>
                      <a:endParaRPr lang="en-US" altLang="en-US" sz="2000" b="1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书宋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1. </a:t>
                      </a:r>
                      <a:r>
                        <a:rPr lang="en-US" altLang="zh-CN" sz="28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__________</a:t>
                      </a:r>
                      <a:r>
                        <a:rPr lang="en-US" sz="1800" b="1" u="none" kern="1200" baseline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anose="02010600030101010101" pitchFamily="2" charset="-122"/>
                          <a:cs typeface="+mn-cs"/>
                        </a:rPr>
                        <a:t> </a:t>
                      </a:r>
                      <a:r>
                        <a:rPr lang="en-US" sz="2400" b="1" i="1" kern="12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adj.</a:t>
                      </a:r>
                      <a:r>
                        <a:rPr lang="en-US"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zh-CN" altLang="en-US"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教育的</a:t>
                      </a:r>
                      <a:r>
                        <a:rPr lang="en-US" altLang="zh-CN"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;</a:t>
                      </a:r>
                      <a:r>
                        <a:rPr lang="zh-CN" altLang="en-US"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有教育意义的    </a:t>
                      </a:r>
                      <a:r>
                        <a:rPr lang="en-US" altLang="zh-CN"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2. </a:t>
                      </a:r>
                      <a:r>
                        <a:rPr lang="en-US"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discussion </a:t>
                      </a:r>
                      <a:r>
                        <a:rPr lang="en-US" sz="2400" b="1" i="1" kern="12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n.</a:t>
                      </a:r>
                      <a:r>
                        <a:rPr lang="en-US"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_________</a:t>
                      </a:r>
                      <a:r>
                        <a:rPr lang="zh-CN" altLang="zh-CN" sz="1800" u="sng" kern="1200" baseline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anose="02010600030101010101" pitchFamily="2" charset="-122"/>
                          <a:cs typeface="+mn-cs"/>
                        </a:rPr>
                        <a:t>　　　　</a:t>
                      </a:r>
                      <a:r>
                        <a:rPr lang="en-US"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　　 </a:t>
                      </a: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3. </a:t>
                      </a:r>
                      <a:r>
                        <a:rPr lang="en-US" altLang="zh-CN"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_______</a:t>
                      </a:r>
                      <a:r>
                        <a:rPr lang="en-US" sz="2400" b="1" i="1" kern="12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v.</a:t>
                      </a:r>
                      <a:r>
                        <a:rPr lang="en-US"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zh-CN" altLang="en-US"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忍受</a:t>
                      </a:r>
                      <a:r>
                        <a:rPr lang="en-US" altLang="zh-CN"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;</a:t>
                      </a:r>
                      <a:r>
                        <a:rPr lang="zh-CN" altLang="en-US"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站立                                       </a:t>
                      </a:r>
                      <a:r>
                        <a:rPr lang="en-US" altLang="zh-CN"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4. ________ </a:t>
                      </a:r>
                      <a:r>
                        <a:rPr lang="en-US" sz="2400" b="1" i="1" kern="12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n. </a:t>
                      </a:r>
                      <a:r>
                        <a:rPr lang="zh-CN" altLang="en-US"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行动 </a:t>
                      </a: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5. </a:t>
                      </a:r>
                      <a:r>
                        <a:rPr lang="en-US"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culture </a:t>
                      </a:r>
                      <a:r>
                        <a:rPr lang="en-US" sz="2400" b="1" i="1" kern="12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n.</a:t>
                      </a:r>
                      <a:r>
                        <a:rPr lang="en-US"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____</a:t>
                      </a:r>
                      <a:r>
                        <a:rPr lang="en-US" altLang="zh-CN"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______</a:t>
                      </a:r>
                      <a:r>
                        <a:rPr lang="en-US"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　　                         6. </a:t>
                      </a:r>
                      <a:r>
                        <a:rPr lang="en-US" altLang="zh-CN"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_______</a:t>
                      </a:r>
                      <a:r>
                        <a:rPr lang="en-US" sz="2400" b="1" i="1" kern="12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adj.</a:t>
                      </a:r>
                      <a:r>
                        <a:rPr lang="en-US"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zh-CN" altLang="en-US"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著名的</a:t>
                      </a:r>
                      <a:r>
                        <a:rPr lang="en-US" altLang="zh-CN"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;</a:t>
                      </a:r>
                      <a:r>
                        <a:rPr lang="zh-CN" altLang="en-US"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出名的</a:t>
                      </a:r>
                      <a:r>
                        <a:rPr lang="en-US" altLang="zh-CN"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7. __________</a:t>
                      </a:r>
                      <a:r>
                        <a:rPr lang="en-US" sz="2400" b="1" i="1" kern="12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v.</a:t>
                      </a:r>
                      <a:r>
                        <a:rPr lang="en-US"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zh-CN" altLang="en-US"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出现                                            </a:t>
                      </a:r>
                      <a:endParaRPr lang="en-US" altLang="zh-CN" sz="2400" b="1" baseline="0" dirty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8. </a:t>
                      </a:r>
                      <a:r>
                        <a:rPr lang="en-US"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successful </a:t>
                      </a:r>
                      <a:r>
                        <a:rPr lang="en-US" sz="2400" b="1" i="1" kern="12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adj.</a:t>
                      </a:r>
                      <a:r>
                        <a:rPr lang="en-US"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zh-CN"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_____________________      </a:t>
                      </a:r>
                      <a:r>
                        <a:rPr lang="en-US"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9. reason </a:t>
                      </a:r>
                      <a:r>
                        <a:rPr lang="en-US" sz="2400" b="1" i="1" kern="12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n.</a:t>
                      </a:r>
                      <a:r>
                        <a:rPr lang="en-US"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zh-CN"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__________</a:t>
                      </a:r>
                      <a:r>
                        <a:rPr lang="en-US"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                                10. </a:t>
                      </a:r>
                      <a:r>
                        <a:rPr lang="en-US" altLang="zh-CN"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________ </a:t>
                      </a:r>
                      <a:r>
                        <a:rPr lang="en-US" sz="2400" b="1" i="1" kern="12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adj.</a:t>
                      </a:r>
                      <a:r>
                        <a:rPr lang="en-US"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zh-CN" altLang="en-US"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普通的</a:t>
                      </a:r>
                      <a:r>
                        <a:rPr lang="en-US" altLang="zh-CN"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;</a:t>
                      </a:r>
                      <a:r>
                        <a:rPr lang="zh-CN" altLang="en-US"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常见的 </a:t>
                      </a:r>
                      <a:r>
                        <a:rPr lang="en-US" altLang="zh-CN"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                   11. </a:t>
                      </a:r>
                      <a:r>
                        <a:rPr lang="en-US"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simple </a:t>
                      </a:r>
                      <a:r>
                        <a:rPr lang="en-US" sz="2400" b="1" i="1" kern="12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adj.</a:t>
                      </a:r>
                      <a:r>
                        <a:rPr lang="en-US"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zh-CN"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_____________</a:t>
                      </a:r>
                      <a:r>
                        <a:rPr lang="en-US"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                                    12. engineer </a:t>
                      </a:r>
                      <a:r>
                        <a:rPr lang="en-US" sz="2400" b="1" i="1" kern="12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n.</a:t>
                      </a:r>
                      <a:r>
                        <a:rPr lang="en-US"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__</a:t>
                      </a:r>
                      <a:r>
                        <a:rPr lang="en-US" altLang="zh-CN"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______</a:t>
                      </a:r>
                      <a:endParaRPr lang="en-US" sz="2400" b="1" baseline="0" dirty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13. </a:t>
                      </a:r>
                      <a:r>
                        <a:rPr lang="en-US" altLang="zh-CN"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_________</a:t>
                      </a:r>
                      <a:r>
                        <a:rPr lang="en-US" sz="2400" b="1" i="1" kern="12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n.</a:t>
                      </a:r>
                      <a:r>
                        <a:rPr lang="en-US"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zh-CN" altLang="en-US"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科学家                       </a:t>
                      </a:r>
                      <a:r>
                        <a:rPr lang="en-US" altLang="zh-CN"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14. </a:t>
                      </a:r>
                      <a:r>
                        <a:rPr lang="en-US"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college </a:t>
                      </a:r>
                      <a:r>
                        <a:rPr lang="en-US" sz="2400" b="1" i="1" kern="12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n.</a:t>
                      </a:r>
                      <a:r>
                        <a:rPr lang="en-US"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zh-CN"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____________________</a:t>
                      </a:r>
                      <a:endParaRPr lang="en-US" sz="2400" b="1" baseline="0" dirty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7" name="圆角矩形 6"/>
          <p:cNvSpPr/>
          <p:nvPr/>
        </p:nvSpPr>
        <p:spPr>
          <a:xfrm>
            <a:off x="3164840" y="1126490"/>
            <a:ext cx="3643630" cy="503555"/>
          </a:xfrm>
          <a:prstGeom prst="roundRect">
            <a:avLst/>
          </a:prstGeom>
          <a:ln w="19050">
            <a:solidFill>
              <a:srgbClr val="01B0F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3839845" y="1126490"/>
            <a:ext cx="4838700" cy="503555"/>
          </a:xfrm>
          <a:prstGeom prst="rect">
            <a:avLst/>
          </a:prstGeom>
          <a:solidFill>
            <a:srgbClr val="01B0F0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数据透视</a:t>
            </a:r>
            <a:r>
              <a:rPr kumimoji="1" lang="en-US" altLang="zh-CN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kumimoji="1" lang="zh-CN" altLang="en-US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知识清单</a:t>
            </a:r>
          </a:p>
        </p:txBody>
      </p:sp>
      <p:sp>
        <p:nvSpPr>
          <p:cNvPr id="9" name="椭圆 8"/>
          <p:cNvSpPr/>
          <p:nvPr/>
        </p:nvSpPr>
        <p:spPr>
          <a:xfrm>
            <a:off x="3464867" y="1013695"/>
            <a:ext cx="729465" cy="729465"/>
          </a:xfrm>
          <a:prstGeom prst="ellipse">
            <a:avLst/>
          </a:prstGeom>
          <a:solidFill>
            <a:srgbClr val="01B0F0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3600" b="1"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2013585" y="2141940"/>
            <a:ext cx="20701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educational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9636125" y="2115783"/>
            <a:ext cx="1851111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讨论;商量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2039110" y="2724130"/>
            <a:ext cx="1851111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stand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8066820" y="2709004"/>
            <a:ext cx="1366957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action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3333546" y="3240425"/>
            <a:ext cx="1851111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文化;文明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7934565" y="3241854"/>
            <a:ext cx="1366957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famous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2085334" y="3720759"/>
            <a:ext cx="1366957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appear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3910965" y="4351603"/>
            <a:ext cx="363220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获得成功的;有成就的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9108129" y="4321250"/>
            <a:ext cx="2357324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原因;理由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2136775" y="4897882"/>
            <a:ext cx="1505246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common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9379698" y="4832552"/>
            <a:ext cx="2585924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简单的;易做的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3655102" y="5422188"/>
            <a:ext cx="1851111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工程师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2190452" y="5981825"/>
            <a:ext cx="1505246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scientist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8167369" y="5910411"/>
            <a:ext cx="4272916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学院;大学;高等专科学校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1" grpId="0"/>
      <p:bldP spid="13" grpId="0"/>
      <p:bldP spid="14" grpId="0"/>
      <p:bldP spid="15" grpId="0"/>
      <p:bldP spid="12" grpId="0"/>
      <p:bldP spid="17" grpId="0"/>
      <p:bldP spid="19" grpId="0"/>
      <p:bldP spid="20" grpId="0"/>
      <p:bldP spid="21" grpId="0"/>
      <p:bldP spid="22" grpId="0"/>
      <p:bldP spid="23" grpId="0"/>
      <p:bldP spid="24" grpId="0"/>
      <p:bldP spid="2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06998" y="705377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46391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第8课时　八年级(上)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5—6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知识清单</a:t>
            </a:r>
          </a:p>
        </p:txBody>
      </p:sp>
      <p:sp>
        <p:nvSpPr>
          <p:cNvPr id="10" name="圆角矩形 9">
            <a:hlinkClick r:id="" action="ppaction://noaction"/>
          </p:cNvPr>
          <p:cNvSpPr/>
          <p:nvPr/>
        </p:nvSpPr>
        <p:spPr>
          <a:xfrm>
            <a:off x="10115197" y="96819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4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07340" y="1837055"/>
            <a:ext cx="1080452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altLang="zh-CN" sz="28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6" name="表格 5"/>
          <p:cNvGraphicFramePr/>
          <p:nvPr>
            <p:custDataLst>
              <p:tags r:id="rId2"/>
            </p:custDataLst>
          </p:nvPr>
        </p:nvGraphicFramePr>
        <p:xfrm>
          <a:off x="518160" y="2167255"/>
          <a:ext cx="11176000" cy="399923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73405"/>
                <a:gridCol w="571500"/>
                <a:gridCol w="10031095"/>
              </a:tblGrid>
              <a:tr h="399923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1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核心词汇</a:t>
                      </a:r>
                      <a:endParaRPr lang="en-US" altLang="en-US" sz="2000" b="1">
                        <a:solidFill>
                          <a:srgbClr val="FF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1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书宋_GBK" charset="0"/>
                        </a:rPr>
                        <a:t>英汉互译</a:t>
                      </a:r>
                      <a:endParaRPr lang="en-US" altLang="en-US" sz="2000" b="1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书宋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15. medicine </a:t>
                      </a:r>
                      <a:r>
                        <a:rPr lang="en-US" altLang="zh-CN" sz="2400" b="1" i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n. </a:t>
                      </a:r>
                      <a:r>
                        <a:rPr lang="en-US" altLang="zh-CN"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___________          16. __________</a:t>
                      </a:r>
                      <a:r>
                        <a:rPr lang="en-US" altLang="zh-CN" sz="2400" b="1" i="1" kern="12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n.</a:t>
                      </a:r>
                      <a:r>
                        <a:rPr lang="en-US" altLang="zh-CN"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(</a:t>
                      </a:r>
                      <a:r>
                        <a:rPr lang="zh-CN" altLang="en-US"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综合性</a:t>
                      </a:r>
                      <a:r>
                        <a:rPr lang="en-US" altLang="zh-CN"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zh-CN" altLang="en-US"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大学</a:t>
                      </a:r>
                      <a:r>
                        <a:rPr lang="en-US" altLang="zh-CN"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;</a:t>
                      </a:r>
                      <a:r>
                        <a:rPr lang="zh-CN" altLang="en-US"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高等学府 </a:t>
                      </a: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17. article </a:t>
                      </a:r>
                      <a:r>
                        <a:rPr lang="en-US" altLang="zh-CN" sz="2400" b="1" i="1" kern="12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n.</a:t>
                      </a:r>
                      <a:r>
                        <a:rPr lang="en-US" altLang="zh-CN"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__________                18. rich </a:t>
                      </a:r>
                      <a:r>
                        <a:rPr lang="en-US" altLang="zh-CN" sz="2400" b="1" i="1" kern="12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adj. </a:t>
                      </a:r>
                      <a:r>
                        <a:rPr lang="en-US" altLang="zh-CN"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___________</a:t>
                      </a: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19. happen </a:t>
                      </a:r>
                      <a:r>
                        <a:rPr lang="en-US" altLang="zh-CN" sz="2400" b="1" i="1" kern="12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v.</a:t>
                      </a:r>
                      <a:r>
                        <a:rPr lang="en-US" altLang="zh-CN"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__________               20. _________</a:t>
                      </a:r>
                      <a:r>
                        <a:rPr lang="en-US" altLang="zh-CN" sz="2400" b="1" i="1" kern="12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n.</a:t>
                      </a:r>
                      <a:r>
                        <a:rPr lang="en-US" altLang="zh-CN"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zh-CN" altLang="en-US"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诺言 </a:t>
                      </a:r>
                      <a:r>
                        <a:rPr lang="en-US" altLang="zh-CN"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v. </a:t>
                      </a:r>
                      <a:r>
                        <a:rPr lang="zh-CN" altLang="en-US"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承诺 </a:t>
                      </a:r>
                      <a:endParaRPr lang="en-US" altLang="zh-CN" sz="2400" b="1" baseline="0" dirty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21. beginning </a:t>
                      </a:r>
                      <a:r>
                        <a:rPr lang="en-US" altLang="zh-CN" sz="2400" b="1" i="1" kern="12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n.</a:t>
                      </a:r>
                      <a:r>
                        <a:rPr lang="en-US" altLang="zh-CN"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_________            22. ________</a:t>
                      </a:r>
                      <a:r>
                        <a:rPr lang="en-US" altLang="zh-CN" sz="2400" b="1" i="1" kern="12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v.</a:t>
                      </a:r>
                      <a:r>
                        <a:rPr lang="en-US" altLang="zh-CN"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zh-CN" altLang="en-US"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改进</a:t>
                      </a:r>
                      <a:r>
                        <a:rPr lang="en-US" altLang="zh-CN"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;</a:t>
                      </a:r>
                      <a:r>
                        <a:rPr lang="zh-CN" altLang="en-US"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改善 </a:t>
                      </a: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23. hobby </a:t>
                      </a:r>
                      <a:r>
                        <a:rPr lang="en-US" altLang="zh-CN" sz="2400" b="1" i="1" kern="12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n.</a:t>
                      </a:r>
                      <a:r>
                        <a:rPr lang="en-US" altLang="zh-CN"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__________                24. __________</a:t>
                      </a:r>
                      <a:r>
                        <a:rPr lang="en-US" altLang="zh-CN" sz="2400" b="1" i="1" kern="12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adj.</a:t>
                      </a:r>
                      <a:r>
                        <a:rPr lang="en-US" altLang="zh-CN"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zh-CN" altLang="en-US"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个人的</a:t>
                      </a:r>
                      <a:r>
                        <a:rPr lang="en-US" altLang="zh-CN"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;</a:t>
                      </a:r>
                      <a:r>
                        <a:rPr lang="zh-CN" altLang="en-US"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私人的 </a:t>
                      </a: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25. doctor </a:t>
                      </a:r>
                      <a:r>
                        <a:rPr lang="en-US" altLang="zh-CN" sz="2400" b="1" i="1" kern="12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n.</a:t>
                      </a:r>
                      <a:r>
                        <a:rPr lang="en-US" altLang="zh-CN"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_________</a:t>
                      </a: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7" name="圆角矩形 6"/>
          <p:cNvSpPr/>
          <p:nvPr/>
        </p:nvSpPr>
        <p:spPr>
          <a:xfrm>
            <a:off x="3164840" y="1126490"/>
            <a:ext cx="3643630" cy="503555"/>
          </a:xfrm>
          <a:prstGeom prst="roundRect">
            <a:avLst/>
          </a:prstGeom>
          <a:ln w="19050">
            <a:solidFill>
              <a:srgbClr val="01B0F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3839845" y="1126490"/>
            <a:ext cx="4838700" cy="503555"/>
          </a:xfrm>
          <a:prstGeom prst="rect">
            <a:avLst/>
          </a:prstGeom>
          <a:solidFill>
            <a:srgbClr val="01B0F0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数据透视</a:t>
            </a:r>
            <a:r>
              <a:rPr kumimoji="1" lang="en-US" altLang="zh-CN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kumimoji="1" lang="zh-CN" altLang="en-US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知识清单</a:t>
            </a:r>
          </a:p>
        </p:txBody>
      </p:sp>
      <p:sp>
        <p:nvSpPr>
          <p:cNvPr id="9" name="椭圆 8"/>
          <p:cNvSpPr/>
          <p:nvPr/>
        </p:nvSpPr>
        <p:spPr>
          <a:xfrm>
            <a:off x="3464867" y="1013695"/>
            <a:ext cx="729465" cy="729465"/>
          </a:xfrm>
          <a:prstGeom prst="ellipse">
            <a:avLst/>
          </a:prstGeom>
          <a:solidFill>
            <a:srgbClr val="01B0F0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3600" b="1"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6617271" y="2590084"/>
            <a:ext cx="20701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university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6638861" y="3628871"/>
            <a:ext cx="20701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promise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6582917" y="4822192"/>
            <a:ext cx="20701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personal</a:t>
            </a:r>
          </a:p>
        </p:txBody>
      </p:sp>
      <p:sp>
        <p:nvSpPr>
          <p:cNvPr id="14" name="文本框 13"/>
          <p:cNvSpPr txBox="1"/>
          <p:nvPr/>
        </p:nvSpPr>
        <p:spPr>
          <a:xfrm flipH="1">
            <a:off x="6563360" y="4219575"/>
            <a:ext cx="15849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improve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3753121" y="2595739"/>
            <a:ext cx="1851111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药</a:t>
            </a:r>
            <a:r>
              <a:rPr lang="en-US" altLang="zh-CN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;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医学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3355675" y="3169288"/>
            <a:ext cx="1851111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文章;论文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3464610" y="3711819"/>
            <a:ext cx="1851111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发生;出现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7710188" y="3174833"/>
            <a:ext cx="1851111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富有的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3782926" y="4276677"/>
            <a:ext cx="1851111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开头;开端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3402445" y="4774802"/>
            <a:ext cx="1851111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业余爱好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3496996" y="5353223"/>
            <a:ext cx="1851111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医生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  <p:bldP spid="15" grpId="0"/>
      <p:bldP spid="16" grpId="0"/>
      <p:bldP spid="17" grpId="0"/>
      <p:bldP spid="19" grpId="0"/>
      <p:bldP spid="20" grpId="0"/>
      <p:bldP spid="21" grpId="0"/>
      <p:bldP spid="2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07633" y="62981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46391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第8课时　八年级(上)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5—6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知识清单</a:t>
            </a:r>
          </a:p>
        </p:txBody>
      </p:sp>
      <p:sp>
        <p:nvSpPr>
          <p:cNvPr id="10" name="圆角矩形 9">
            <a:hlinkClick r:id="" action="ppaction://noaction"/>
          </p:cNvPr>
          <p:cNvSpPr/>
          <p:nvPr/>
        </p:nvSpPr>
        <p:spPr>
          <a:xfrm>
            <a:off x="10136787" y="96819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4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07340" y="1837055"/>
            <a:ext cx="1080452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altLang="zh-CN" sz="28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6" name="表格 5"/>
          <p:cNvGraphicFramePr/>
          <p:nvPr>
            <p:custDataLst>
              <p:tags r:id="rId2"/>
            </p:custDataLst>
          </p:nvPr>
        </p:nvGraphicFramePr>
        <p:xfrm>
          <a:off x="946003" y="1483431"/>
          <a:ext cx="10299994" cy="512508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42371"/>
                <a:gridCol w="540477"/>
                <a:gridCol w="9217146"/>
              </a:tblGrid>
              <a:tr h="512508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1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核心词汇</a:t>
                      </a:r>
                      <a:endParaRPr lang="en-US" altLang="en-US" sz="2000" b="1">
                        <a:solidFill>
                          <a:srgbClr val="FF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20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方正书宋_GBK" charset="0"/>
                          <a:cs typeface="方正书宋_GBK" charset="0"/>
                        </a:rPr>
                        <a:t>词汇拓展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1. education(</a:t>
                      </a:r>
                      <a:r>
                        <a:rPr lang="en-US" sz="2400" b="1" i="1" kern="12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n.) </a:t>
                      </a:r>
                      <a:r>
                        <a:rPr lang="en-US"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→____________(</a:t>
                      </a:r>
                      <a:r>
                        <a:rPr lang="en-US" sz="2400" b="1" i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adj.</a:t>
                      </a:r>
                      <a:r>
                        <a:rPr lang="en-US"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zh-CN" altLang="en-US"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教育的</a:t>
                      </a:r>
                      <a:r>
                        <a:rPr lang="en-US" altLang="zh-CN"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有教育意义的 </a:t>
                      </a: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2. </a:t>
                      </a:r>
                      <a:r>
                        <a:rPr lang="en-US"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plan(</a:t>
                      </a:r>
                      <a:r>
                        <a:rPr lang="en-US" sz="2400" b="1" i="1" kern="12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n. &amp; v</a:t>
                      </a:r>
                      <a:r>
                        <a:rPr lang="en-US"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.)→</a:t>
                      </a:r>
                      <a:r>
                        <a:rPr lang="en-US" altLang="zh-CN"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________ </a:t>
                      </a:r>
                      <a:r>
                        <a:rPr lang="en-US"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altLang="en-US"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过去式</a:t>
                      </a:r>
                      <a:r>
                        <a:rPr lang="en-US" altLang="zh-CN"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/</a:t>
                      </a:r>
                      <a:r>
                        <a:rPr lang="zh-CN" altLang="en-US"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过去分词</a:t>
                      </a:r>
                      <a:r>
                        <a:rPr lang="en-US" altLang="zh-CN"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 </a:t>
                      </a: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   →_________ (</a:t>
                      </a:r>
                      <a:r>
                        <a:rPr lang="zh-CN" altLang="en-US"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现在分词</a:t>
                      </a:r>
                      <a:r>
                        <a:rPr lang="en-US" altLang="zh-CN"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zh-CN" altLang="en-US"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计划</a:t>
                      </a:r>
                      <a:r>
                        <a:rPr lang="en-US" altLang="zh-CN"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;</a:t>
                      </a:r>
                      <a:r>
                        <a:rPr lang="zh-CN" altLang="en-US"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安排 </a:t>
                      </a: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3. </a:t>
                      </a:r>
                      <a:r>
                        <a:rPr lang="en-US"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discuss(</a:t>
                      </a:r>
                      <a:r>
                        <a:rPr lang="en-US" sz="2400" b="1" i="1" kern="12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v.</a:t>
                      </a:r>
                      <a:r>
                        <a:rPr lang="en-US"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)→</a:t>
                      </a:r>
                      <a:r>
                        <a:rPr lang="en-US" altLang="zh-CN"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__________ </a:t>
                      </a:r>
                      <a:r>
                        <a:rPr lang="en-US"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sz="2400" b="1" i="1" kern="12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n.</a:t>
                      </a:r>
                      <a:r>
                        <a:rPr lang="en-US"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zh-CN" altLang="en-US"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讨论</a:t>
                      </a:r>
                      <a:r>
                        <a:rPr lang="en-US" altLang="zh-CN"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;</a:t>
                      </a:r>
                      <a:r>
                        <a:rPr lang="zh-CN" altLang="en-US"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商量 </a:t>
                      </a: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4. </a:t>
                      </a:r>
                      <a:r>
                        <a:rPr lang="en-US"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stand(</a:t>
                      </a:r>
                      <a:r>
                        <a:rPr lang="en-US" sz="2400" b="1" i="1" kern="12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v.</a:t>
                      </a:r>
                      <a:r>
                        <a:rPr lang="en-US"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)→</a:t>
                      </a:r>
                      <a:r>
                        <a:rPr lang="en-US" altLang="zh-CN"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______ </a:t>
                      </a:r>
                      <a:r>
                        <a:rPr lang="en-US"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altLang="en-US"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过去式</a:t>
                      </a:r>
                      <a:r>
                        <a:rPr lang="en-US" altLang="zh-CN"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/</a:t>
                      </a:r>
                      <a:r>
                        <a:rPr lang="zh-CN" altLang="en-US"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过去分词</a:t>
                      </a:r>
                      <a:r>
                        <a:rPr lang="en-US" altLang="zh-CN"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zh-CN" altLang="en-US"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站立 </a:t>
                      </a: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5. </a:t>
                      </a:r>
                      <a:r>
                        <a:rPr lang="en-US"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culture(</a:t>
                      </a:r>
                      <a:r>
                        <a:rPr lang="en-US" sz="2400" b="1" i="1" kern="12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n.)</a:t>
                      </a:r>
                      <a:r>
                        <a:rPr lang="en-US"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→</a:t>
                      </a:r>
                      <a:r>
                        <a:rPr lang="en-US" altLang="zh-CN"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________</a:t>
                      </a:r>
                      <a:r>
                        <a:rPr lang="en-US"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(</a:t>
                      </a:r>
                      <a:r>
                        <a:rPr lang="en-US" sz="2400" b="1" i="1" kern="12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adj.</a:t>
                      </a:r>
                      <a:r>
                        <a:rPr lang="en-US"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zh-CN" altLang="en-US"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与文化有关的</a:t>
                      </a:r>
                      <a:r>
                        <a:rPr lang="en-US" altLang="zh-CN"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;</a:t>
                      </a:r>
                      <a:r>
                        <a:rPr lang="zh-CN" altLang="en-US"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文化的 </a:t>
                      </a:r>
                      <a:endParaRPr lang="en-US" altLang="zh-CN" sz="2400" b="1" baseline="0" dirty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6. act(</a:t>
                      </a:r>
                      <a:r>
                        <a:rPr lang="en-US" altLang="zh-CN" sz="2400" b="1" i="1" kern="12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v.)</a:t>
                      </a:r>
                      <a:r>
                        <a:rPr lang="en-US" altLang="zh-CN"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→______ (</a:t>
                      </a:r>
                      <a:r>
                        <a:rPr lang="en-US" altLang="zh-CN" sz="2400" b="1" i="1" kern="12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n.</a:t>
                      </a:r>
                      <a:r>
                        <a:rPr lang="en-US" altLang="zh-CN"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zh-CN" altLang="en-US"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行动</a:t>
                      </a:r>
                      <a:r>
                        <a:rPr lang="en-US" altLang="zh-CN"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;</a:t>
                      </a:r>
                      <a:r>
                        <a:rPr lang="zh-CN" altLang="en-US"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活动 </a:t>
                      </a: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7. appear(</a:t>
                      </a:r>
                      <a:r>
                        <a:rPr lang="en-US" altLang="zh-CN" sz="2400" b="1" i="1" kern="12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v.</a:t>
                      </a:r>
                      <a:r>
                        <a:rPr lang="en-US" altLang="zh-CN"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)→_________ (</a:t>
                      </a:r>
                      <a:r>
                        <a:rPr lang="zh-CN" altLang="en-US"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反义词</a:t>
                      </a:r>
                      <a:r>
                        <a:rPr lang="en-US" altLang="zh-CN"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zh-CN" altLang="en-US"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消失</a:t>
                      </a:r>
                      <a:r>
                        <a:rPr lang="en-US" altLang="zh-CN"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;</a:t>
                      </a:r>
                      <a:r>
                        <a:rPr lang="zh-CN" altLang="en-US"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不见 </a:t>
                      </a: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    </a:t>
                      </a:r>
                      <a:r>
                        <a:rPr lang="zh-CN" altLang="en-US"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→</a:t>
                      </a:r>
                      <a:r>
                        <a:rPr lang="en-US" altLang="zh-CN"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____________ (</a:t>
                      </a:r>
                      <a:r>
                        <a:rPr lang="en-US" altLang="zh-CN" sz="2400" b="1" i="1" kern="12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n.</a:t>
                      </a:r>
                      <a:r>
                        <a:rPr lang="en-US" altLang="zh-CN"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zh-CN" altLang="en-US"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外貌</a:t>
                      </a:r>
                      <a:r>
                        <a:rPr lang="en-US" altLang="zh-CN"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;</a:t>
                      </a:r>
                      <a:r>
                        <a:rPr lang="zh-CN" altLang="en-US"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外观</a:t>
                      </a:r>
                      <a:r>
                        <a:rPr lang="en-US" altLang="zh-CN"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;</a:t>
                      </a:r>
                      <a:r>
                        <a:rPr lang="zh-CN" altLang="en-US"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外表</a:t>
                      </a:r>
                      <a:r>
                        <a:rPr lang="en-US" altLang="zh-CN"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;</a:t>
                      </a:r>
                      <a:r>
                        <a:rPr lang="zh-CN" altLang="en-US"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出现</a:t>
                      </a:r>
                      <a:r>
                        <a:rPr lang="en-US" altLang="zh-CN"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;</a:t>
                      </a:r>
                      <a:r>
                        <a:rPr lang="zh-CN" altLang="en-US"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露面 </a:t>
                      </a: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8" name="文本框 7"/>
          <p:cNvSpPr txBox="1"/>
          <p:nvPr/>
        </p:nvSpPr>
        <p:spPr>
          <a:xfrm>
            <a:off x="4466771" y="1614181"/>
            <a:ext cx="20701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educational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4267200" y="2160793"/>
            <a:ext cx="20701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planned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2655751" y="2699434"/>
            <a:ext cx="20701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planning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4002576" y="3236683"/>
            <a:ext cx="20701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discussion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3810000" y="3828544"/>
            <a:ext cx="20701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stood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4048442" y="4346109"/>
            <a:ext cx="20701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cultural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3431721" y="4915743"/>
            <a:ext cx="20701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action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3979765" y="5429499"/>
            <a:ext cx="20701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disappear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2759075" y="5935755"/>
            <a:ext cx="20701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appearance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1" grpId="0"/>
      <p:bldP spid="12" grpId="0"/>
      <p:bldP spid="13" grpId="0"/>
      <p:bldP spid="14" grpId="0"/>
      <p:bldP spid="15" grpId="0"/>
      <p:bldP spid="16" grpId="0"/>
      <p:bldP spid="1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07633" y="62981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46391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第8课时　八年级(上)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5—6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知识清单</a:t>
            </a:r>
          </a:p>
        </p:txBody>
      </p:sp>
      <p:sp>
        <p:nvSpPr>
          <p:cNvPr id="10" name="圆角矩形 9">
            <a:hlinkClick r:id="" action="ppaction://noaction"/>
          </p:cNvPr>
          <p:cNvSpPr/>
          <p:nvPr/>
        </p:nvSpPr>
        <p:spPr>
          <a:xfrm>
            <a:off x="10136787" y="96819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4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07340" y="1837055"/>
            <a:ext cx="1080452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altLang="zh-CN" sz="28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6" name="表格 5"/>
          <p:cNvGraphicFramePr/>
          <p:nvPr>
            <p:custDataLst>
              <p:tags r:id="rId2"/>
            </p:custDataLst>
          </p:nvPr>
        </p:nvGraphicFramePr>
        <p:xfrm>
          <a:off x="927100" y="1499044"/>
          <a:ext cx="10561955" cy="496525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56260"/>
                <a:gridCol w="553720"/>
                <a:gridCol w="9451975"/>
              </a:tblGrid>
              <a:tr h="490220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1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核心词汇</a:t>
                      </a:r>
                      <a:endParaRPr lang="en-US" altLang="en-US" sz="2000" b="1">
                        <a:solidFill>
                          <a:srgbClr val="FF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20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方正书宋_GBK" charset="0"/>
                          <a:cs typeface="方正书宋_GBK" charset="0"/>
                        </a:rPr>
                        <a:t>词汇拓展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fontAlgn="auto">
                        <a:lnSpc>
                          <a:spcPct val="140000"/>
                        </a:lnSpc>
                        <a:buNone/>
                      </a:pPr>
                      <a:r>
                        <a:rPr lang="en-US" altLang="zh-CN"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8. become(</a:t>
                      </a:r>
                      <a:r>
                        <a:rPr lang="en-US" altLang="zh-CN" sz="2400" b="1" i="1" kern="12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v.</a:t>
                      </a:r>
                      <a:r>
                        <a:rPr lang="en-US" altLang="zh-CN"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)→________ (</a:t>
                      </a:r>
                      <a:r>
                        <a:rPr lang="zh-CN" altLang="en-US"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过去式</a:t>
                      </a:r>
                      <a:r>
                        <a:rPr lang="en-US" altLang="zh-CN"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 </a:t>
                      </a:r>
                    </a:p>
                    <a:p>
                      <a:pPr indent="0" fontAlgn="auto">
                        <a:lnSpc>
                          <a:spcPct val="140000"/>
                        </a:lnSpc>
                        <a:buNone/>
                      </a:pPr>
                      <a:r>
                        <a:rPr lang="en-US" altLang="zh-CN"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   →________ (</a:t>
                      </a:r>
                      <a:r>
                        <a:rPr lang="zh-CN" altLang="en-US"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过去分词</a:t>
                      </a:r>
                      <a:r>
                        <a:rPr lang="en-US" altLang="zh-CN"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zh-CN" altLang="en-US"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开始变得</a:t>
                      </a:r>
                      <a:r>
                        <a:rPr lang="en-US" altLang="zh-CN"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;</a:t>
                      </a:r>
                      <a:r>
                        <a:rPr lang="zh-CN" altLang="en-US"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变成 </a:t>
                      </a:r>
                    </a:p>
                    <a:p>
                      <a:pPr indent="0" fontAlgn="auto">
                        <a:lnSpc>
                          <a:spcPct val="140000"/>
                        </a:lnSpc>
                        <a:buNone/>
                      </a:pPr>
                      <a:r>
                        <a:rPr lang="en-US" altLang="zh-CN"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9. succeed(</a:t>
                      </a:r>
                      <a:r>
                        <a:rPr lang="en-US" altLang="zh-CN" sz="2400" b="1" i="1" kern="12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v.</a:t>
                      </a:r>
                      <a:r>
                        <a:rPr lang="en-US" altLang="zh-CN"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 →_______ (</a:t>
                      </a:r>
                      <a:r>
                        <a:rPr lang="en-US" altLang="zh-CN" sz="2400" b="1" i="1" kern="12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n.</a:t>
                      </a:r>
                      <a:r>
                        <a:rPr lang="en-US" altLang="zh-CN"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zh-CN" altLang="en-US"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成功 </a:t>
                      </a:r>
                    </a:p>
                    <a:p>
                      <a:pPr indent="0" fontAlgn="auto">
                        <a:lnSpc>
                          <a:spcPct val="140000"/>
                        </a:lnSpc>
                        <a:buNone/>
                      </a:pPr>
                      <a:r>
                        <a:rPr lang="en-US" altLang="zh-CN"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   </a:t>
                      </a:r>
                      <a:r>
                        <a:rPr lang="zh-CN" altLang="en-US"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→　</a:t>
                      </a:r>
                      <a:r>
                        <a:rPr lang="en-US" altLang="zh-CN"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_________ (</a:t>
                      </a:r>
                      <a:r>
                        <a:rPr lang="en-US" altLang="zh-CN" sz="2400" b="1" i="1" kern="12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adj.</a:t>
                      </a:r>
                      <a:r>
                        <a:rPr lang="en-US" altLang="zh-CN"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zh-CN" altLang="en-US"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成功的 </a:t>
                      </a:r>
                    </a:p>
                    <a:p>
                      <a:pPr indent="0" fontAlgn="auto">
                        <a:lnSpc>
                          <a:spcPct val="140000"/>
                        </a:lnSpc>
                        <a:buNone/>
                      </a:pPr>
                      <a:r>
                        <a:rPr lang="en-US" altLang="zh-CN"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   </a:t>
                      </a:r>
                      <a:r>
                        <a:rPr lang="zh-CN" altLang="en-US"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→</a:t>
                      </a:r>
                      <a:r>
                        <a:rPr lang="en-US" altLang="zh-CN"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____________ (</a:t>
                      </a:r>
                      <a:r>
                        <a:rPr lang="en-US" altLang="zh-CN" sz="2400" b="1" i="1" kern="12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adv.</a:t>
                      </a:r>
                      <a:r>
                        <a:rPr lang="en-US" altLang="zh-CN"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zh-CN" altLang="en-US"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成功地 </a:t>
                      </a:r>
                    </a:p>
                    <a:p>
                      <a:pPr indent="0" fontAlgn="auto">
                        <a:lnSpc>
                          <a:spcPct val="140000"/>
                        </a:lnSpc>
                        <a:buNone/>
                      </a:pPr>
                      <a:r>
                        <a:rPr lang="en-US" altLang="zh-CN"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10. lose(</a:t>
                      </a:r>
                      <a:r>
                        <a:rPr lang="en-US" altLang="zh-CN" sz="2400" b="1" i="1" kern="12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v.)</a:t>
                      </a:r>
                      <a:r>
                        <a:rPr lang="en-US" altLang="zh-CN"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→</a:t>
                      </a:r>
                      <a:r>
                        <a:rPr lang="zh-CN" altLang="en-US"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altLang="zh-CN"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______ (</a:t>
                      </a:r>
                      <a:r>
                        <a:rPr lang="zh-CN" altLang="en-US"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过去式</a:t>
                      </a:r>
                      <a:r>
                        <a:rPr lang="en-US" altLang="zh-CN"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/</a:t>
                      </a:r>
                      <a:r>
                        <a:rPr lang="zh-CN" altLang="en-US"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过去分词</a:t>
                      </a:r>
                      <a:r>
                        <a:rPr lang="en-US" altLang="zh-CN"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zh-CN" altLang="en-US"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失去</a:t>
                      </a:r>
                      <a:r>
                        <a:rPr lang="en-US" altLang="zh-CN"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丢失 </a:t>
                      </a:r>
                      <a:endParaRPr lang="en-US" altLang="zh-CN" sz="2400" b="1" baseline="0" dirty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indent="0" fontAlgn="auto">
                        <a:lnSpc>
                          <a:spcPct val="140000"/>
                        </a:lnSpc>
                        <a:buNone/>
                      </a:pPr>
                      <a:r>
                        <a:rPr lang="en-US" altLang="zh-CN"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11. violin(</a:t>
                      </a:r>
                      <a:r>
                        <a:rPr lang="en-US" altLang="zh-CN" sz="2400" b="1" i="1" kern="12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n.</a:t>
                      </a:r>
                      <a:r>
                        <a:rPr lang="en-US" altLang="zh-CN"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)→________ (</a:t>
                      </a:r>
                      <a:r>
                        <a:rPr lang="en-US" altLang="zh-CN" sz="2400" b="1" i="1" kern="12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n.</a:t>
                      </a:r>
                      <a:r>
                        <a:rPr lang="en-US" altLang="zh-CN"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zh-CN" altLang="en-US"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小提琴手 </a:t>
                      </a:r>
                    </a:p>
                    <a:p>
                      <a:pPr indent="0" fontAlgn="auto">
                        <a:lnSpc>
                          <a:spcPct val="140000"/>
                        </a:lnSpc>
                        <a:buNone/>
                      </a:pPr>
                      <a:r>
                        <a:rPr lang="en-US" altLang="zh-CN"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12. piano(</a:t>
                      </a:r>
                      <a:r>
                        <a:rPr lang="en-US" altLang="zh-CN" sz="2400" b="1" i="1" kern="12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n.</a:t>
                      </a:r>
                      <a:r>
                        <a:rPr lang="en-US" altLang="zh-CN"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)→______ (</a:t>
                      </a:r>
                      <a:r>
                        <a:rPr lang="en-US" altLang="zh-CN" sz="2400" b="1" i="1" kern="12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n.</a:t>
                      </a:r>
                      <a:r>
                        <a:rPr lang="en-US" altLang="zh-CN"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zh-CN" altLang="en-US"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钢琴家 </a:t>
                      </a:r>
                    </a:p>
                    <a:p>
                      <a:pPr indent="0" fontAlgn="auto">
                        <a:lnSpc>
                          <a:spcPct val="140000"/>
                        </a:lnSpc>
                        <a:buNone/>
                      </a:pPr>
                      <a:r>
                        <a:rPr lang="en-US" altLang="zh-CN"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13. send(</a:t>
                      </a:r>
                      <a:r>
                        <a:rPr lang="en-US" altLang="zh-CN" sz="2400" b="1" i="1" kern="12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v.</a:t>
                      </a:r>
                      <a:r>
                        <a:rPr lang="en-US" altLang="zh-CN"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)→______ (</a:t>
                      </a:r>
                      <a:r>
                        <a:rPr lang="zh-CN" altLang="en-US"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过去式</a:t>
                      </a:r>
                      <a:r>
                        <a:rPr lang="en-US" altLang="zh-CN"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/</a:t>
                      </a:r>
                      <a:r>
                        <a:rPr lang="zh-CN" altLang="en-US"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过去分词</a:t>
                      </a:r>
                      <a:r>
                        <a:rPr lang="en-US" altLang="zh-CN"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zh-CN" altLang="en-US"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邮寄</a:t>
                      </a:r>
                      <a:r>
                        <a:rPr lang="en-US" altLang="zh-CN"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;</a:t>
                      </a:r>
                      <a:r>
                        <a:rPr lang="zh-CN" altLang="en-US"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发送 </a:t>
                      </a:r>
                    </a:p>
                    <a:p>
                      <a:pPr indent="0" fontAlgn="auto">
                        <a:lnSpc>
                          <a:spcPct val="130000"/>
                        </a:lnSpc>
                        <a:buNone/>
                      </a:pPr>
                      <a:r>
                        <a:rPr lang="en-US" altLang="en-US" sz="2000" b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NEU-BZ-S92" charset="0"/>
                          <a:cs typeface="Times New Roman" panose="02020603050405020304" pitchFamily="18" charset="0"/>
                        </a:rPr>
                        <a:t>    </a:t>
                      </a: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8" name="文本框 7"/>
          <p:cNvSpPr txBox="1"/>
          <p:nvPr/>
        </p:nvSpPr>
        <p:spPr>
          <a:xfrm>
            <a:off x="4091622" y="1568163"/>
            <a:ext cx="20701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became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2649220" y="2084705"/>
            <a:ext cx="13214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become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2710815" y="3582035"/>
            <a:ext cx="21272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successfully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4159567" y="2586442"/>
            <a:ext cx="20701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success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2955607" y="3085821"/>
            <a:ext cx="20701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successful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4111939" y="4124924"/>
            <a:ext cx="20701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lost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4005262" y="4610475"/>
            <a:ext cx="20701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violinist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3994467" y="5094390"/>
            <a:ext cx="20574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pianist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3885111" y="5649831"/>
            <a:ext cx="20701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sent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1" grpId="0"/>
      <p:bldP spid="12" grpId="0"/>
      <p:bldP spid="13" grpId="0"/>
      <p:bldP spid="14" grpId="0"/>
      <p:bldP spid="15" grpId="0"/>
      <p:bldP spid="16" grpId="0"/>
      <p:bldP spid="1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256200" y="592315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46391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第8课时　八年级(上)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5—6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知识清单</a:t>
            </a:r>
          </a:p>
        </p:txBody>
      </p:sp>
      <p:sp>
        <p:nvSpPr>
          <p:cNvPr id="10" name="圆角矩形 9">
            <a:hlinkClick r:id="" action="ppaction://noaction"/>
          </p:cNvPr>
          <p:cNvSpPr/>
          <p:nvPr/>
        </p:nvSpPr>
        <p:spPr>
          <a:xfrm>
            <a:off x="10136787" y="96819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4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07340" y="1837055"/>
            <a:ext cx="1080452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altLang="zh-CN" sz="28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6" name="表格 5"/>
          <p:cNvGraphicFramePr/>
          <p:nvPr>
            <p:custDataLst>
              <p:tags r:id="rId2"/>
            </p:custDataLst>
          </p:nvPr>
        </p:nvGraphicFramePr>
        <p:xfrm>
          <a:off x="924096" y="1604892"/>
          <a:ext cx="9858204" cy="495465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19196"/>
                <a:gridCol w="516826"/>
                <a:gridCol w="8822182"/>
              </a:tblGrid>
              <a:tr h="4954658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1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核心词汇</a:t>
                      </a:r>
                      <a:endParaRPr lang="en-US" altLang="en-US" sz="2000" b="1">
                        <a:solidFill>
                          <a:srgbClr val="FF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20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方正书宋_GBK" charset="0"/>
                          <a:cs typeface="方正书宋_GBK" charset="0"/>
                        </a:rPr>
                        <a:t>词汇拓展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14. foreign(</a:t>
                      </a:r>
                      <a:r>
                        <a:rPr lang="en-US" altLang="zh-CN" sz="2400" b="1" i="1" kern="12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adj.</a:t>
                      </a:r>
                      <a:r>
                        <a:rPr lang="en-US" altLang="zh-CN"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)→__________ (</a:t>
                      </a:r>
                      <a:r>
                        <a:rPr lang="en-US" altLang="zh-CN" sz="2400" b="1" i="1" kern="12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n.</a:t>
                      </a:r>
                      <a:r>
                        <a:rPr lang="en-US" altLang="zh-CN"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zh-CN" altLang="en-US"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外国人 </a:t>
                      </a:r>
                    </a:p>
                    <a:p>
                      <a:pPr indent="0" fontAlgn="auto">
                        <a:lnSpc>
                          <a:spcPct val="130000"/>
                        </a:lnSpc>
                        <a:buNone/>
                      </a:pPr>
                      <a:r>
                        <a:rPr lang="en-US" altLang="zh-CN"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15. mean(</a:t>
                      </a:r>
                      <a:r>
                        <a:rPr lang="en-US" altLang="zh-CN" sz="2400" b="1" i="1" kern="12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v.</a:t>
                      </a:r>
                      <a:r>
                        <a:rPr lang="en-US" altLang="zh-CN"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)→__________ (</a:t>
                      </a:r>
                      <a:r>
                        <a:rPr lang="en-US" altLang="zh-CN" sz="2400" b="1" i="1" kern="12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n.</a:t>
                      </a:r>
                      <a:r>
                        <a:rPr lang="en-US" altLang="zh-CN"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zh-CN" altLang="en-US"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意义</a:t>
                      </a:r>
                      <a:r>
                        <a:rPr lang="en-US" altLang="zh-CN"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;</a:t>
                      </a:r>
                      <a:r>
                        <a:rPr lang="zh-CN" altLang="en-US"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意思 </a:t>
                      </a:r>
                    </a:p>
                    <a:p>
                      <a:pPr indent="0" fontAlgn="auto">
                        <a:lnSpc>
                          <a:spcPct val="130000"/>
                        </a:lnSpc>
                        <a:buNone/>
                      </a:pPr>
                      <a:r>
                        <a:rPr lang="en-US" altLang="zh-CN"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    </a:t>
                      </a:r>
                      <a:r>
                        <a:rPr lang="zh-CN" altLang="en-US"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→</a:t>
                      </a:r>
                      <a:r>
                        <a:rPr lang="en-US" altLang="zh-CN"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____________ (</a:t>
                      </a:r>
                      <a:r>
                        <a:rPr lang="en-US" altLang="zh-CN" sz="2400" b="1" i="1" kern="12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adj.</a:t>
                      </a:r>
                      <a:r>
                        <a:rPr lang="en-US" altLang="zh-CN"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zh-CN" altLang="en-US"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严肃的</a:t>
                      </a:r>
                      <a:r>
                        <a:rPr lang="en-US" altLang="zh-CN"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;</a:t>
                      </a:r>
                      <a:r>
                        <a:rPr lang="zh-CN" altLang="en-US"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重要的</a:t>
                      </a:r>
                      <a:r>
                        <a:rPr lang="en-US" altLang="zh-CN"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;</a:t>
                      </a:r>
                      <a:r>
                        <a:rPr lang="zh-CN" altLang="en-US"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重大的 </a:t>
                      </a:r>
                    </a:p>
                    <a:p>
                      <a:pPr indent="0" fontAlgn="auto">
                        <a:lnSpc>
                          <a:spcPct val="130000"/>
                        </a:lnSpc>
                        <a:buNone/>
                      </a:pPr>
                      <a:r>
                        <a:rPr lang="en-US" altLang="zh-CN"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    </a:t>
                      </a:r>
                      <a:r>
                        <a:rPr lang="zh-CN" altLang="en-US"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→</a:t>
                      </a:r>
                      <a:r>
                        <a:rPr lang="en-US" altLang="zh-CN"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_____________ (</a:t>
                      </a:r>
                      <a:r>
                        <a:rPr lang="en-US" altLang="zh-CN" sz="2400" b="1" i="1" kern="12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adj.</a:t>
                      </a:r>
                      <a:r>
                        <a:rPr lang="en-US" altLang="zh-CN"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zh-CN" altLang="en-US"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毫无意义的</a:t>
                      </a:r>
                      <a:r>
                        <a:rPr lang="en-US" altLang="zh-CN"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;</a:t>
                      </a:r>
                      <a:r>
                        <a:rPr lang="zh-CN" altLang="en-US"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意思不明确的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16. begin(</a:t>
                      </a:r>
                      <a:r>
                        <a:rPr lang="en-US" altLang="zh-CN" sz="2400" b="1" i="1" kern="12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v.</a:t>
                      </a:r>
                      <a:r>
                        <a:rPr lang="en-US" altLang="zh-CN"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)→___________ (</a:t>
                      </a:r>
                      <a:r>
                        <a:rPr lang="en-US" altLang="zh-CN" sz="2400" b="1" i="1" kern="12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n.</a:t>
                      </a:r>
                      <a:r>
                        <a:rPr lang="en-US" altLang="zh-CN"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zh-CN" altLang="en-US"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开头</a:t>
                      </a:r>
                      <a:r>
                        <a:rPr lang="en-US" altLang="zh-CN"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;</a:t>
                      </a:r>
                      <a:r>
                        <a:rPr lang="zh-CN" altLang="en-US"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开端 </a:t>
                      </a:r>
                      <a:endParaRPr lang="en-US" altLang="zh-CN" sz="2400" b="1" baseline="0" dirty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17. improve</a:t>
                      </a:r>
                      <a:r>
                        <a:rPr lang="en-US" altLang="zh-CN" sz="2400" b="1" i="1" kern="12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(v.</a:t>
                      </a:r>
                      <a:r>
                        <a:rPr lang="en-US" altLang="zh-CN"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)→_____________ (</a:t>
                      </a:r>
                      <a:r>
                        <a:rPr lang="en-US" altLang="zh-CN" sz="2400" b="1" i="1" kern="12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n.</a:t>
                      </a:r>
                      <a:r>
                        <a:rPr lang="en-US" altLang="zh-CN"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zh-CN" altLang="en-US"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改善</a:t>
                      </a:r>
                      <a:r>
                        <a:rPr lang="en-US" altLang="zh-CN"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;</a:t>
                      </a:r>
                      <a:r>
                        <a:rPr lang="zh-CN" altLang="en-US"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改进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18. week(</a:t>
                      </a:r>
                      <a:r>
                        <a:rPr lang="en-US" altLang="zh-CN" sz="2400" b="1" i="1" kern="12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n.</a:t>
                      </a:r>
                      <a:r>
                        <a:rPr lang="en-US" altLang="zh-CN"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)→________</a:t>
                      </a:r>
                      <a:r>
                        <a:rPr lang="zh-CN" altLang="en-US"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zh-CN"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altLang="zh-CN" sz="2400" b="1" i="1" kern="12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adj. &amp; adv.</a:t>
                      </a:r>
                      <a:r>
                        <a:rPr lang="en-US" altLang="zh-CN"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zh-CN" altLang="en-US"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每周的</a:t>
                      </a:r>
                      <a:r>
                        <a:rPr lang="en-US" altLang="zh-CN"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altLang="en-US"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地</a:t>
                      </a:r>
                      <a:r>
                        <a:rPr lang="en-US" altLang="zh-CN"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19. agree(</a:t>
                      </a:r>
                      <a:r>
                        <a:rPr lang="en-US" altLang="zh-CN" sz="2400" b="1" i="1" kern="12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v.</a:t>
                      </a:r>
                      <a:r>
                        <a:rPr lang="en-US" altLang="zh-CN"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)→__________ (</a:t>
                      </a:r>
                      <a:r>
                        <a:rPr lang="zh-CN" altLang="en-US"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反义词</a:t>
                      </a:r>
                      <a:r>
                        <a:rPr lang="en-US" altLang="zh-CN"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zh-CN" altLang="en-US"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不同意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20. person(</a:t>
                      </a:r>
                      <a:r>
                        <a:rPr lang="en-US" altLang="zh-CN" sz="2400" b="1" i="1" kern="12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n.</a:t>
                      </a:r>
                      <a:r>
                        <a:rPr lang="en-US" altLang="zh-CN"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)→_________ (</a:t>
                      </a:r>
                      <a:r>
                        <a:rPr lang="en-US" altLang="zh-CN" sz="2400" b="1" i="1" kern="12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adj.</a:t>
                      </a:r>
                      <a:r>
                        <a:rPr lang="en-US" altLang="zh-CN"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zh-CN" altLang="en-US"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个人的</a:t>
                      </a:r>
                      <a:r>
                        <a:rPr lang="en-US" altLang="zh-CN"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;</a:t>
                      </a:r>
                      <a:r>
                        <a:rPr lang="zh-CN" altLang="en-US"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私人的 </a:t>
                      </a: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8" name="文本框 7"/>
          <p:cNvSpPr txBox="1"/>
          <p:nvPr/>
        </p:nvSpPr>
        <p:spPr>
          <a:xfrm>
            <a:off x="4466771" y="1900274"/>
            <a:ext cx="20701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foreigner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3983389" y="2422244"/>
            <a:ext cx="20701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meaning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2647558" y="2905780"/>
            <a:ext cx="20701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meaningful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2688136" y="3328582"/>
            <a:ext cx="20701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meaningless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3983389" y="3754835"/>
            <a:ext cx="20701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beginning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4248658" y="4262146"/>
            <a:ext cx="2327794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improvement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3919093" y="4755848"/>
            <a:ext cx="20701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weekly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3975102" y="5267652"/>
            <a:ext cx="20701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disagree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4128284" y="5711167"/>
            <a:ext cx="20701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personal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1" grpId="0"/>
      <p:bldP spid="12" grpId="0"/>
      <p:bldP spid="13" grpId="0"/>
      <p:bldP spid="14" grpId="0"/>
      <p:bldP spid="15" grpId="0"/>
      <p:bldP spid="16" grpId="0"/>
      <p:bldP spid="1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07633" y="67299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46391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第8课时　八年级(上)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5—6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知识清单</a:t>
            </a:r>
          </a:p>
        </p:txBody>
      </p:sp>
      <p:sp>
        <p:nvSpPr>
          <p:cNvPr id="10" name="圆角矩形 9">
            <a:hlinkClick r:id="" action="ppaction://noaction"/>
          </p:cNvPr>
          <p:cNvSpPr/>
          <p:nvPr/>
        </p:nvSpPr>
        <p:spPr>
          <a:xfrm>
            <a:off x="10158377" y="978987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4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aphicFrame>
        <p:nvGraphicFramePr>
          <p:cNvPr id="3" name="表格 2"/>
          <p:cNvGraphicFramePr/>
          <p:nvPr>
            <p:custDataLst>
              <p:tags r:id="rId2"/>
            </p:custDataLst>
          </p:nvPr>
        </p:nvGraphicFramePr>
        <p:xfrm>
          <a:off x="944880" y="1645285"/>
          <a:ext cx="10347325" cy="486835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27735"/>
                <a:gridCol w="9419590"/>
              </a:tblGrid>
              <a:tr h="478409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高频</a:t>
                      </a:r>
                    </a:p>
                    <a:p>
                      <a:pPr indent="0" algn="ctr">
                        <a:buNone/>
                      </a:pPr>
                      <a:r>
                        <a:rPr lang="en-US" sz="2400" b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短语</a:t>
                      </a:r>
                      <a:endParaRPr lang="en-US" altLang="en-US" sz="2400" b="0">
                        <a:solidFill>
                          <a:srgbClr val="FF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altLang="zh-CN" sz="2400" b="1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1. </a:t>
                      </a:r>
                      <a:r>
                        <a:rPr lang="zh-CN" altLang="zh-CN" sz="2400" b="1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查明</a:t>
                      </a:r>
                      <a:r>
                        <a:rPr lang="en-US" altLang="zh-CN" sz="2400" b="1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;</a:t>
                      </a:r>
                      <a:r>
                        <a:rPr lang="zh-CN" altLang="zh-CN" sz="2400" b="1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弄清</a:t>
                      </a:r>
                      <a:r>
                        <a:rPr lang="en-US" altLang="zh-CN" sz="2400" b="1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______________</a:t>
                      </a:r>
                      <a:endParaRPr lang="zh-CN" altLang="zh-CN" sz="2400" b="1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altLang="zh-CN" sz="2400" b="1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2. </a:t>
                      </a:r>
                      <a:r>
                        <a:rPr lang="zh-CN" altLang="zh-CN" sz="2400" b="1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动作影片</a:t>
                      </a:r>
                      <a:r>
                        <a:rPr lang="en-US" altLang="zh-CN" sz="24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  <a:sym typeface="+mn-ea"/>
                        </a:rPr>
                        <a:t>______________</a:t>
                      </a:r>
                      <a:endParaRPr lang="zh-CN" altLang="zh-CN" sz="2400" b="1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altLang="zh-CN" sz="2400" b="1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3. </a:t>
                      </a:r>
                      <a:r>
                        <a:rPr lang="zh-CN" altLang="zh-CN" sz="2400" b="1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准备好</a:t>
                      </a:r>
                      <a:r>
                        <a:rPr lang="en-US" altLang="zh-CN" sz="2400" b="1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altLang="zh-CN" sz="2400" b="1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做某事</a:t>
                      </a:r>
                      <a:r>
                        <a:rPr lang="en-US" altLang="zh-CN" sz="2400" b="1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en-US" altLang="zh-CN" sz="24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  <a:sym typeface="+mn-ea"/>
                        </a:rPr>
                        <a:t>______________</a:t>
                      </a:r>
                      <a:endParaRPr lang="zh-CN" altLang="zh-CN" sz="2400" b="1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altLang="zh-CN" sz="2400" b="1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4. </a:t>
                      </a:r>
                      <a:r>
                        <a:rPr lang="zh-CN" altLang="zh-CN" sz="2400" b="1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一对</a:t>
                      </a:r>
                      <a:r>
                        <a:rPr lang="en-US" altLang="zh-CN" sz="2400" b="1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;</a:t>
                      </a:r>
                      <a:r>
                        <a:rPr lang="zh-CN" altLang="zh-CN" sz="2400" b="1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一副</a:t>
                      </a:r>
                      <a:r>
                        <a:rPr lang="en-US" altLang="zh-CN" sz="24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  <a:sym typeface="+mn-ea"/>
                        </a:rPr>
                        <a:t>______________</a:t>
                      </a:r>
                      <a:endParaRPr lang="zh-CN" altLang="zh-CN" sz="2400" b="1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altLang="zh-CN" sz="2400" b="1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5. </a:t>
                      </a:r>
                      <a:r>
                        <a:rPr lang="zh-CN" altLang="zh-CN" sz="2400" b="1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装扮</a:t>
                      </a:r>
                      <a:r>
                        <a:rPr lang="en-US" altLang="zh-CN" sz="2400" b="1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;</a:t>
                      </a:r>
                      <a:r>
                        <a:rPr lang="zh-CN" altLang="zh-CN" sz="2400" b="1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乔装打扮</a:t>
                      </a:r>
                      <a:r>
                        <a:rPr lang="en-US" altLang="zh-CN" sz="24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  <a:sym typeface="+mn-ea"/>
                        </a:rPr>
                        <a:t>______________</a:t>
                      </a:r>
                      <a:endParaRPr lang="zh-CN" altLang="zh-CN" sz="2400" b="1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altLang="zh-CN" sz="2400" b="1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6. </a:t>
                      </a:r>
                      <a:r>
                        <a:rPr lang="zh-CN" altLang="zh-CN" sz="2400" b="1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代替</a:t>
                      </a:r>
                      <a:r>
                        <a:rPr lang="en-US" altLang="zh-CN" sz="2400" b="1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;</a:t>
                      </a:r>
                      <a:r>
                        <a:rPr lang="zh-CN" altLang="zh-CN" sz="2400" b="1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替换</a:t>
                      </a:r>
                      <a:r>
                        <a:rPr lang="en-US" altLang="zh-CN" sz="24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  <a:sym typeface="+mn-ea"/>
                        </a:rPr>
                        <a:t>______________</a:t>
                      </a:r>
                      <a:endParaRPr lang="zh-CN" altLang="zh-CN" sz="2400" b="1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altLang="zh-CN" sz="2400" b="1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7. </a:t>
                      </a:r>
                      <a:r>
                        <a:rPr lang="zh-CN" altLang="zh-CN" sz="2400" b="1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干得好</a:t>
                      </a:r>
                      <a:r>
                        <a:rPr lang="en-US" altLang="zh-CN" sz="24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  <a:sym typeface="+mn-ea"/>
                        </a:rPr>
                        <a:t>______________</a:t>
                      </a:r>
                      <a:endParaRPr lang="zh-CN" altLang="zh-CN" sz="2400" b="1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altLang="zh-CN" sz="2400" b="1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8. </a:t>
                      </a:r>
                      <a:r>
                        <a:rPr lang="zh-CN" altLang="zh-CN" sz="2400" b="1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长大</a:t>
                      </a:r>
                      <a:r>
                        <a:rPr lang="en-US" altLang="zh-CN" sz="2400" b="1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;</a:t>
                      </a:r>
                      <a:r>
                        <a:rPr lang="zh-CN" altLang="zh-CN" sz="2400" b="1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成熟</a:t>
                      </a:r>
                      <a:r>
                        <a:rPr lang="en-US" altLang="zh-CN" sz="24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  <a:sym typeface="+mn-ea"/>
                        </a:rPr>
                        <a:t>______________</a:t>
                      </a:r>
                      <a:r>
                        <a:rPr lang="en-US"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　　 </a:t>
                      </a:r>
                      <a:r>
                        <a:rPr lang="en-US" sz="2400" b="0" u="sng" baseline="0" dirty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　　　　 </a:t>
                      </a:r>
                      <a:endParaRPr lang="en-US" altLang="en-US" sz="2400" b="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7" name="文本框 6"/>
          <p:cNvSpPr txBox="1"/>
          <p:nvPr/>
        </p:nvSpPr>
        <p:spPr>
          <a:xfrm>
            <a:off x="3804453" y="1832974"/>
            <a:ext cx="207010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find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out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555826" y="2399645"/>
            <a:ext cx="20701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action movie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4297860" y="2952429"/>
            <a:ext cx="3089729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be ready to(do)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3671922" y="3526449"/>
            <a:ext cx="20701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a pair of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4297687" y="4138913"/>
            <a:ext cx="20701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dress up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3513632" y="4598424"/>
            <a:ext cx="3689807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take one’s place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3167560" y="5179368"/>
            <a:ext cx="3343729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do a good job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3682826" y="5718880"/>
            <a:ext cx="20701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grow up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1" grpId="0"/>
      <p:bldP spid="12" grpId="0"/>
      <p:bldP spid="13" grpId="0"/>
      <p:bldP spid="14" grpId="0"/>
      <p:bldP spid="1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07633" y="67299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46391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第8课时　八年级(上)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5—6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知识清单</a:t>
            </a:r>
          </a:p>
        </p:txBody>
      </p:sp>
      <p:sp>
        <p:nvSpPr>
          <p:cNvPr id="10" name="圆角矩形 9">
            <a:hlinkClick r:id="" action="ppaction://noaction"/>
          </p:cNvPr>
          <p:cNvSpPr/>
          <p:nvPr/>
        </p:nvSpPr>
        <p:spPr>
          <a:xfrm>
            <a:off x="10158377" y="978987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4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aphicFrame>
        <p:nvGraphicFramePr>
          <p:cNvPr id="3" name="表格 2"/>
          <p:cNvGraphicFramePr/>
          <p:nvPr>
            <p:custDataLst>
              <p:tags r:id="rId2"/>
            </p:custDataLst>
          </p:nvPr>
        </p:nvGraphicFramePr>
        <p:xfrm>
          <a:off x="703580" y="1390721"/>
          <a:ext cx="10403205" cy="502475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32815"/>
                <a:gridCol w="9470390"/>
              </a:tblGrid>
              <a:tr h="502475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高频</a:t>
                      </a:r>
                    </a:p>
                    <a:p>
                      <a:pPr indent="0" algn="ctr">
                        <a:buNone/>
                      </a:pPr>
                      <a:r>
                        <a:rPr lang="en-US" sz="2400" b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短语</a:t>
                      </a:r>
                      <a:endParaRPr lang="en-US" altLang="en-US" sz="2400" b="0">
                        <a:solidFill>
                          <a:srgbClr val="FF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altLang="zh-CN" sz="2400" b="1" kern="12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9.</a:t>
                      </a:r>
                      <a:r>
                        <a:rPr lang="en-US" altLang="zh-CN" sz="2400" b="1" kern="1200" baseline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anose="02010600030101010101" pitchFamily="2" charset="-122"/>
                          <a:cs typeface="+mn-cs"/>
                        </a:rPr>
                        <a:t> </a:t>
                      </a:r>
                      <a:r>
                        <a:rPr lang="zh-CN" altLang="zh-CN" sz="2400" b="1" kern="1200" baseline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anose="02010600030101010101" pitchFamily="2" charset="-122"/>
                          <a:cs typeface="+mn-cs"/>
                        </a:rPr>
                        <a:t>确信</a:t>
                      </a:r>
                      <a:r>
                        <a:rPr lang="en-US" altLang="zh-CN" sz="24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  <a:sym typeface="+mn-ea"/>
                        </a:rPr>
                        <a:t>______________</a:t>
                      </a:r>
                      <a:endParaRPr lang="zh-CN" altLang="zh-CN" sz="2400" b="1" kern="1200" baseline="0" dirty="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+mn-cs"/>
                      </a:endParaRP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altLang="zh-CN" sz="2400" b="1" kern="12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10.</a:t>
                      </a:r>
                      <a:r>
                        <a:rPr lang="en-US" altLang="zh-CN" sz="2400" b="1" kern="1200" baseline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anose="02010600030101010101" pitchFamily="2" charset="-122"/>
                          <a:cs typeface="+mn-cs"/>
                        </a:rPr>
                        <a:t> </a:t>
                      </a:r>
                      <a:r>
                        <a:rPr lang="zh-CN" altLang="zh-CN" sz="2400" b="1" kern="1200" baseline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anose="02010600030101010101" pitchFamily="2" charset="-122"/>
                          <a:cs typeface="+mn-cs"/>
                        </a:rPr>
                        <a:t>确保</a:t>
                      </a:r>
                      <a:r>
                        <a:rPr lang="en-US" altLang="zh-CN" sz="2400" b="1" kern="1200" baseline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anose="02010600030101010101" pitchFamily="2" charset="-122"/>
                          <a:cs typeface="+mn-cs"/>
                        </a:rPr>
                        <a:t>,</a:t>
                      </a:r>
                      <a:r>
                        <a:rPr lang="zh-CN" altLang="zh-CN" sz="2400" b="1" kern="1200" baseline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anose="02010600030101010101" pitchFamily="2" charset="-122"/>
                          <a:cs typeface="+mn-cs"/>
                        </a:rPr>
                        <a:t>查明</a:t>
                      </a:r>
                      <a:r>
                        <a:rPr lang="en-US" altLang="zh-CN" sz="24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  <a:sym typeface="+mn-ea"/>
                        </a:rPr>
                        <a:t>______________</a:t>
                      </a:r>
                      <a:endParaRPr lang="zh-CN" altLang="zh-CN" sz="2400" b="1" kern="1200" baseline="0" dirty="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+mn-cs"/>
                      </a:endParaRP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altLang="zh-CN" sz="2400" b="1" kern="12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11.</a:t>
                      </a:r>
                      <a:r>
                        <a:rPr lang="en-US" altLang="zh-CN" sz="2400" b="1" kern="1200" baseline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anose="02010600030101010101" pitchFamily="2" charset="-122"/>
                          <a:cs typeface="+mn-cs"/>
                        </a:rPr>
                        <a:t> </a:t>
                      </a:r>
                      <a:r>
                        <a:rPr lang="zh-CN" altLang="zh-CN" sz="2400" b="1" kern="1200" baseline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anose="02010600030101010101" pitchFamily="2" charset="-122"/>
                          <a:cs typeface="+mn-cs"/>
                        </a:rPr>
                        <a:t>能够</a:t>
                      </a:r>
                      <a:r>
                        <a:rPr lang="en-US" altLang="zh-CN" sz="2400" b="1" kern="1200" baseline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anose="02010600030101010101" pitchFamily="2" charset="-122"/>
                          <a:cs typeface="+mn-cs"/>
                        </a:rPr>
                        <a:t>(</a:t>
                      </a:r>
                      <a:r>
                        <a:rPr lang="zh-CN" altLang="zh-CN" sz="2400" b="1" kern="1200" baseline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anose="02010600030101010101" pitchFamily="2" charset="-122"/>
                          <a:cs typeface="+mn-cs"/>
                        </a:rPr>
                        <a:t>做某事</a:t>
                      </a:r>
                      <a:r>
                        <a:rPr lang="en-US" altLang="zh-CN" sz="2400" b="1" kern="1200" baseline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anose="02010600030101010101" pitchFamily="2" charset="-122"/>
                          <a:cs typeface="+mn-cs"/>
                        </a:rPr>
                        <a:t>)</a:t>
                      </a:r>
                      <a:r>
                        <a:rPr lang="en-US" altLang="zh-CN" sz="24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  <a:sym typeface="+mn-ea"/>
                        </a:rPr>
                        <a:t>______________</a:t>
                      </a:r>
                      <a:endParaRPr lang="zh-CN" altLang="zh-CN" sz="2400" b="1" kern="1200" baseline="0" dirty="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+mn-cs"/>
                      </a:endParaRP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altLang="zh-CN" sz="2400" b="1" kern="12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12.</a:t>
                      </a:r>
                      <a:r>
                        <a:rPr lang="en-US" altLang="zh-CN" sz="2400" b="1" kern="1200" baseline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anose="02010600030101010101" pitchFamily="2" charset="-122"/>
                          <a:cs typeface="+mn-cs"/>
                        </a:rPr>
                        <a:t> </a:t>
                      </a:r>
                      <a:r>
                        <a:rPr lang="zh-CN" altLang="zh-CN" sz="2400" b="1" kern="1200" baseline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anose="02010600030101010101" pitchFamily="2" charset="-122"/>
                          <a:cs typeface="+mn-cs"/>
                        </a:rPr>
                        <a:t>做出承诺</a:t>
                      </a:r>
                      <a:r>
                        <a:rPr lang="en-US" altLang="zh-CN" sz="24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  <a:sym typeface="+mn-ea"/>
                        </a:rPr>
                        <a:t>______________</a:t>
                      </a:r>
                      <a:endParaRPr lang="zh-CN" altLang="zh-CN" sz="2400" b="1" kern="1200" baseline="0" dirty="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+mn-cs"/>
                      </a:endParaRP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altLang="zh-CN" sz="2400" b="1" kern="12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13.</a:t>
                      </a:r>
                      <a:r>
                        <a:rPr lang="en-US" altLang="zh-CN" sz="2400" b="1" kern="1200" baseline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anose="02010600030101010101" pitchFamily="2" charset="-122"/>
                          <a:cs typeface="+mn-cs"/>
                        </a:rPr>
                        <a:t> </a:t>
                      </a:r>
                      <a:r>
                        <a:rPr lang="zh-CN" altLang="zh-CN" sz="2400" b="1" kern="1200" baseline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anose="02010600030101010101" pitchFamily="2" charset="-122"/>
                          <a:cs typeface="+mn-cs"/>
                        </a:rPr>
                        <a:t>在……开始</a:t>
                      </a:r>
                      <a:r>
                        <a:rPr lang="en-US" altLang="zh-CN" sz="24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  <a:sym typeface="+mn-ea"/>
                        </a:rPr>
                        <a:t>_____________________</a:t>
                      </a:r>
                      <a:endParaRPr lang="zh-CN" altLang="zh-CN" sz="2400" b="1" kern="1200" baseline="0" dirty="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+mn-cs"/>
                      </a:endParaRP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altLang="zh-CN" sz="2400" b="1" kern="12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14.</a:t>
                      </a:r>
                      <a:r>
                        <a:rPr lang="en-US" altLang="zh-CN" sz="2400" b="1" kern="1200" baseline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anose="02010600030101010101" pitchFamily="2" charset="-122"/>
                          <a:cs typeface="+mn-cs"/>
                        </a:rPr>
                        <a:t> </a:t>
                      </a:r>
                      <a:r>
                        <a:rPr lang="zh-CN" altLang="zh-CN" sz="2400" b="1" kern="1200" baseline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anose="02010600030101010101" pitchFamily="2" charset="-122"/>
                          <a:cs typeface="+mn-cs"/>
                        </a:rPr>
                        <a:t>写下</a:t>
                      </a:r>
                      <a:r>
                        <a:rPr lang="en-US" altLang="zh-CN" sz="2400" b="1" kern="1200" baseline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anose="02010600030101010101" pitchFamily="2" charset="-122"/>
                          <a:cs typeface="+mn-cs"/>
                        </a:rPr>
                        <a:t>;</a:t>
                      </a:r>
                      <a:r>
                        <a:rPr lang="zh-CN" altLang="zh-CN" sz="2400" b="1" kern="1200" baseline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anose="02010600030101010101" pitchFamily="2" charset="-122"/>
                          <a:cs typeface="+mn-cs"/>
                        </a:rPr>
                        <a:t>记录下</a:t>
                      </a:r>
                      <a:r>
                        <a:rPr lang="en-US" altLang="zh-CN" sz="24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  <a:sym typeface="+mn-ea"/>
                        </a:rPr>
                        <a:t>____________________________</a:t>
                      </a:r>
                      <a:endParaRPr lang="zh-CN" altLang="zh-CN" sz="2400" b="1" kern="1200" baseline="0" dirty="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+mn-cs"/>
                      </a:endParaRP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altLang="zh-CN" sz="2400" b="1" kern="12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15. </a:t>
                      </a:r>
                      <a:r>
                        <a:rPr lang="zh-CN" altLang="zh-CN" sz="2400" b="1" kern="1200" baseline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anose="02010600030101010101" pitchFamily="2" charset="-122"/>
                          <a:cs typeface="+mn-cs"/>
                        </a:rPr>
                        <a:t>关于</a:t>
                      </a:r>
                      <a:r>
                        <a:rPr lang="en-US" altLang="zh-CN" sz="2400" b="1" kern="1200" baseline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anose="02010600030101010101" pitchFamily="2" charset="-122"/>
                          <a:cs typeface="+mn-cs"/>
                        </a:rPr>
                        <a:t>;</a:t>
                      </a:r>
                      <a:r>
                        <a:rPr lang="zh-CN" altLang="zh-CN" sz="2400" b="1" kern="1200" baseline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anose="02010600030101010101" pitchFamily="2" charset="-122"/>
                          <a:cs typeface="+mn-cs"/>
                        </a:rPr>
                        <a:t>与……有关系</a:t>
                      </a:r>
                      <a:r>
                        <a:rPr lang="en-US" altLang="zh-CN" sz="24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  <a:sym typeface="+mn-ea"/>
                        </a:rPr>
                        <a:t>______________</a:t>
                      </a:r>
                      <a:endParaRPr lang="zh-CN" altLang="zh-CN" sz="2400" b="1" kern="1200" baseline="0" dirty="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+mn-cs"/>
                      </a:endParaRP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altLang="zh-CN" sz="2400" b="1" kern="12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16.</a:t>
                      </a:r>
                      <a:r>
                        <a:rPr lang="en-US" altLang="zh-CN" sz="2400" b="1" kern="1200" baseline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anose="02010600030101010101" pitchFamily="2" charset="-122"/>
                          <a:cs typeface="+mn-cs"/>
                        </a:rPr>
                        <a:t> </a:t>
                      </a:r>
                      <a:r>
                        <a:rPr lang="zh-CN" altLang="zh-CN" sz="2400" b="1" kern="1200" baseline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anose="02010600030101010101" pitchFamily="2" charset="-122"/>
                          <a:cs typeface="+mn-cs"/>
                        </a:rPr>
                        <a:t>开始做</a:t>
                      </a:r>
                      <a:r>
                        <a:rPr lang="en-US" altLang="zh-CN" sz="24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  <a:sym typeface="+mn-ea"/>
                        </a:rPr>
                        <a:t>______________</a:t>
                      </a:r>
                      <a:r>
                        <a:rPr lang="en-US" sz="24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　　　　　　　　　　　　 　  </a:t>
                      </a:r>
                      <a:r>
                        <a:rPr lang="en-US" sz="2400" b="0" u="sng" dirty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　　　　　 </a:t>
                      </a:r>
                      <a:endParaRPr lang="en-US" altLang="en-US" sz="24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NEU-BZ-S92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7" name="文本框 6"/>
          <p:cNvSpPr txBox="1"/>
          <p:nvPr/>
        </p:nvSpPr>
        <p:spPr>
          <a:xfrm>
            <a:off x="2686684" y="1740013"/>
            <a:ext cx="2555421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 sure about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3696335" y="2324931"/>
            <a:ext cx="20701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make sure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3934435" y="2909785"/>
            <a:ext cx="2511257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be able to (do)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3426921" y="3413239"/>
            <a:ext cx="26733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make a promise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3859846" y="3956320"/>
            <a:ext cx="3111818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at the beginning of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3934572" y="4567695"/>
            <a:ext cx="52622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write down/put down/take down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4880927" y="5045425"/>
            <a:ext cx="2622868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have to do with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3172006" y="5630256"/>
            <a:ext cx="20701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take up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1" grpId="0"/>
      <p:bldP spid="12" grpId="0"/>
      <p:bldP spid="13" grpId="0"/>
      <p:bldP spid="14" grpId="0"/>
      <p:bldP spid="1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07633" y="651402"/>
            <a:ext cx="11578003" cy="5802407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46391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第8课时　八年级(上)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5—6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知识清单</a:t>
            </a:r>
          </a:p>
        </p:txBody>
      </p:sp>
      <p:sp>
        <p:nvSpPr>
          <p:cNvPr id="10" name="圆角矩形 9">
            <a:hlinkClick r:id="" action="ppaction://noaction"/>
          </p:cNvPr>
          <p:cNvSpPr/>
          <p:nvPr/>
        </p:nvSpPr>
        <p:spPr>
          <a:xfrm>
            <a:off x="10136787" y="98978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4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aphicFrame>
        <p:nvGraphicFramePr>
          <p:cNvPr id="3" name="表格 2"/>
          <p:cNvGraphicFramePr/>
          <p:nvPr>
            <p:custDataLst>
              <p:tags r:id="rId2"/>
            </p:custDataLst>
          </p:nvPr>
        </p:nvGraphicFramePr>
        <p:xfrm>
          <a:off x="553085" y="1482725"/>
          <a:ext cx="11113770" cy="475043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06170"/>
                <a:gridCol w="10007600"/>
              </a:tblGrid>
              <a:tr h="475043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重点</a:t>
                      </a:r>
                    </a:p>
                    <a:p>
                      <a:pPr indent="0" algn="ctr">
                        <a:buNone/>
                      </a:pPr>
                      <a:r>
                        <a:rPr lang="en-US" sz="2400" b="1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句型</a:t>
                      </a:r>
                      <a:endParaRPr lang="en-US" altLang="en-US" sz="2400" b="1">
                        <a:solidFill>
                          <a:srgbClr val="FF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400" b="1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1. What do you want </a:t>
                      </a:r>
                      <a:r>
                        <a:rPr lang="en-US" altLang="zh-CN" sz="24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  <a:sym typeface="+mn-ea"/>
                        </a:rPr>
                        <a:t>______________</a:t>
                      </a:r>
                      <a:r>
                        <a:rPr lang="en-US" altLang="zh-CN" sz="2400" b="1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? </a:t>
                      </a:r>
                      <a:r>
                        <a:rPr lang="zh-CN" altLang="zh-CN" sz="2400" b="1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你想看什么</a:t>
                      </a:r>
                      <a:r>
                        <a:rPr lang="en-US" altLang="zh-CN" sz="2400" b="1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?</a:t>
                      </a:r>
                      <a:endParaRPr lang="zh-CN" altLang="zh-CN" sz="2400" b="1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fontAlgn="auto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400" b="1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2. I don’t</a:t>
                      </a:r>
                      <a:r>
                        <a:rPr lang="en-US" altLang="zh-CN" sz="24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  <a:sym typeface="+mn-ea"/>
                        </a:rPr>
                        <a:t>_______ </a:t>
                      </a:r>
                      <a:r>
                        <a:rPr lang="en-US" altLang="zh-CN" sz="2400" b="1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them. </a:t>
                      </a:r>
                      <a:endParaRPr lang="zh-CN" altLang="zh-CN" sz="2400" b="1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fontAlgn="auto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400" b="1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   </a:t>
                      </a:r>
                      <a:r>
                        <a:rPr lang="zh-CN" altLang="zh-CN" sz="2400" b="1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我不介意它们。</a:t>
                      </a:r>
                    </a:p>
                    <a:p>
                      <a:pPr fontAlgn="auto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400" b="1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3. </a:t>
                      </a:r>
                      <a:r>
                        <a:rPr lang="zh-CN" altLang="zh-CN" sz="2400" b="1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— </a:t>
                      </a:r>
                      <a:r>
                        <a:rPr lang="en-US" altLang="zh-CN" sz="2400" b="1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Why do you like </a:t>
                      </a:r>
                      <a:r>
                        <a:rPr lang="en-US" altLang="zh-CN" sz="24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  <a:sym typeface="+mn-ea"/>
                        </a:rPr>
                        <a:t>______________</a:t>
                      </a:r>
                      <a:r>
                        <a:rPr lang="en-US" altLang="zh-CN" sz="2400" b="1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 news? </a:t>
                      </a:r>
                      <a:endParaRPr lang="zh-CN" altLang="zh-CN" sz="2400" b="1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fontAlgn="auto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400" b="1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   </a:t>
                      </a:r>
                      <a:r>
                        <a:rPr lang="zh-CN" altLang="zh-CN" sz="2400" b="1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— </a:t>
                      </a:r>
                      <a:r>
                        <a:rPr lang="en-US" altLang="zh-CN" sz="2400" b="1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Because I hope to </a:t>
                      </a:r>
                      <a:r>
                        <a:rPr lang="en-US" altLang="zh-CN" sz="24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  <a:sym typeface="+mn-ea"/>
                        </a:rPr>
                        <a:t>____________</a:t>
                      </a:r>
                      <a:r>
                        <a:rPr lang="en-US" altLang="zh-CN" sz="2400" b="1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what’s going on _________________. </a:t>
                      </a:r>
                      <a:endParaRPr lang="zh-CN" altLang="zh-CN" sz="2400" b="1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fontAlgn="auto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400" b="1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    </a:t>
                      </a:r>
                      <a:r>
                        <a:rPr lang="zh-CN" altLang="zh-CN" sz="2400" b="1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——你为什么喜欢看新闻</a:t>
                      </a:r>
                      <a:r>
                        <a:rPr lang="en-US" altLang="zh-CN" sz="2400" b="1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?</a:t>
                      </a:r>
                      <a:r>
                        <a:rPr lang="zh-CN" altLang="zh-CN" sz="2400" b="1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——因为我想弄清世界各地正在发生的事情。</a:t>
                      </a:r>
                    </a:p>
                    <a:p>
                      <a:pPr fontAlgn="auto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400" b="1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4. What can you </a:t>
                      </a:r>
                      <a:r>
                        <a:rPr lang="en-US" altLang="zh-CN" sz="24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  <a:sym typeface="+mn-ea"/>
                        </a:rPr>
                        <a:t>_____________________ </a:t>
                      </a:r>
                      <a:r>
                        <a:rPr lang="en-US" altLang="zh-CN" sz="2400" b="1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sitcom? </a:t>
                      </a:r>
                      <a:endParaRPr lang="zh-CN" altLang="zh-CN" sz="2400" b="1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fontAlgn="auto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400" b="1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    </a:t>
                      </a:r>
                      <a:r>
                        <a:rPr lang="zh-CN" altLang="zh-CN" sz="2400" b="1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你期望从情景喜剧中学到什么</a:t>
                      </a:r>
                      <a:r>
                        <a:rPr lang="en-US" altLang="zh-CN" sz="2400" b="1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?</a:t>
                      </a:r>
                      <a:endParaRPr lang="en-US" altLang="en-US" sz="2400" b="1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8" name="文本框 7"/>
          <p:cNvSpPr txBox="1"/>
          <p:nvPr/>
        </p:nvSpPr>
        <p:spPr>
          <a:xfrm>
            <a:off x="4951276" y="1678651"/>
            <a:ext cx="20701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 watch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3000375" y="2209800"/>
            <a:ext cx="123063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mind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4843145" y="3258820"/>
            <a:ext cx="157035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watching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4839970" y="3859530"/>
            <a:ext cx="140144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find out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8676005" y="3848735"/>
            <a:ext cx="264414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around the world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4110535" y="4918931"/>
            <a:ext cx="3546929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expect to learn from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1" grpId="0"/>
      <p:bldP spid="12" grpId="0"/>
      <p:bldP spid="13" grpId="0"/>
      <p:bldP spid="1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276225" y="591185"/>
            <a:ext cx="11566525" cy="610933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46391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第8课时　八年级(上)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5—6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考情分析</a:t>
            </a:r>
          </a:p>
        </p:txBody>
      </p:sp>
      <p:sp>
        <p:nvSpPr>
          <p:cNvPr id="10" name="圆角矩形 9">
            <a:hlinkClick r:id="" action="ppaction://noaction"/>
          </p:cNvPr>
          <p:cNvSpPr/>
          <p:nvPr/>
        </p:nvSpPr>
        <p:spPr>
          <a:xfrm>
            <a:off x="10104402" y="978987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4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976630" y="1795145"/>
            <a:ext cx="69634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2012—2021年河北中考命题对应单元话题分析</a:t>
            </a:r>
          </a:p>
        </p:txBody>
      </p:sp>
      <p:graphicFrame>
        <p:nvGraphicFramePr>
          <p:cNvPr id="20" name="表格 19"/>
          <p:cNvGraphicFramePr/>
          <p:nvPr>
            <p:custDataLst>
              <p:tags r:id="rId2"/>
            </p:custDataLst>
          </p:nvPr>
        </p:nvGraphicFramePr>
        <p:xfrm>
          <a:off x="1165860" y="2225040"/>
          <a:ext cx="9542145" cy="424878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68705"/>
                <a:gridCol w="1398270"/>
                <a:gridCol w="1536065"/>
                <a:gridCol w="1488440"/>
                <a:gridCol w="1198880"/>
                <a:gridCol w="2851785"/>
              </a:tblGrid>
              <a:tr h="62547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 dirty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NEU-BZ-S92" charset="0"/>
                        </a:rPr>
                        <a:t>　　</a:t>
                      </a:r>
                      <a:endParaRPr lang="en-US" altLang="en-US" sz="2000" b="0" dirty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完形填空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阅读理解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任务型阅读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词语运用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书面表达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9982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1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2022预测</a:t>
                      </a:r>
                      <a:endParaRPr lang="en-US" altLang="en-US" sz="2000" b="1">
                        <a:solidFill>
                          <a:srgbClr val="FF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黑体" panose="02010609060101010101" pitchFamily="49" charset="-122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5"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zh-CN" altLang="en-US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根据近年河北中考真题卷分析</a:t>
                      </a:r>
                      <a:r>
                        <a:rPr lang="en-US" altLang="zh-CN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</a:t>
                      </a:r>
                      <a:r>
                        <a:rPr lang="zh-CN" altLang="en-US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本课时的两个话题都比较重要</a:t>
                      </a:r>
                      <a:r>
                        <a:rPr lang="en-US" altLang="zh-CN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</a:t>
                      </a:r>
                      <a:r>
                        <a:rPr lang="zh-CN" altLang="en-US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尤其“人生目标”这一话题</a:t>
                      </a:r>
                      <a:r>
                        <a:rPr lang="en-US" altLang="zh-CN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</a:t>
                      </a:r>
                      <a:r>
                        <a:rPr lang="zh-CN" altLang="en-US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它涉及学生的人生观与价值观</a:t>
                      </a:r>
                      <a:r>
                        <a:rPr lang="en-US" altLang="zh-CN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</a:t>
                      </a:r>
                      <a:r>
                        <a:rPr lang="zh-CN" altLang="en-US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所以考查形式可能是阅读理解或书面表达</a:t>
                      </a:r>
                      <a:r>
                        <a:rPr lang="en-US" altLang="zh-CN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</a:t>
                      </a:r>
                      <a:r>
                        <a:rPr lang="zh-CN" altLang="en-US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关于娱乐这一话题</a:t>
                      </a:r>
                      <a:r>
                        <a:rPr lang="en-US" altLang="zh-CN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</a:t>
                      </a:r>
                      <a:r>
                        <a:rPr lang="zh-CN" altLang="en-US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复习时要注意听力阅读的训练</a:t>
                      </a:r>
                      <a:endParaRPr lang="en-US" sz="2000" b="0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252349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NEU-FZ-S92" charset="0"/>
                        </a:rPr>
                        <a:t>2020-2021</a:t>
                      </a:r>
                      <a:endParaRPr lang="en-US" altLang="en-US" sz="2000" b="0">
                        <a:solidFill>
                          <a:srgbClr val="FF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NEU-F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—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2000" b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梦想很重要</a:t>
                      </a:r>
                      <a:r>
                        <a:rPr lang="en-US" altLang="zh-CN" sz="2000" b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,</a:t>
                      </a:r>
                      <a:r>
                        <a:rPr lang="zh-CN" altLang="en-US" sz="2000" b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只有通过</a:t>
                      </a:r>
                    </a:p>
                    <a:p>
                      <a:pPr indent="0" algn="ctr">
                        <a:buNone/>
                      </a:pPr>
                      <a:r>
                        <a:rPr lang="zh-CN" altLang="en-US" sz="2000" b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实际行动才能把梦想变为现实</a:t>
                      </a:r>
                      <a:r>
                        <a:rPr lang="en-US" altLang="zh-CN" sz="2000" b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(</a:t>
                      </a:r>
                      <a:r>
                        <a:rPr lang="zh-CN" altLang="en-US" sz="2000" b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对应话题</a:t>
                      </a:r>
                      <a:r>
                        <a:rPr lang="en-US" altLang="zh-CN" sz="2000" b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:</a:t>
                      </a:r>
                      <a:r>
                        <a:rPr lang="zh-CN" altLang="en-US" sz="2000" b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人</a:t>
                      </a:r>
                    </a:p>
                    <a:p>
                      <a:pPr indent="0" algn="ctr">
                        <a:buNone/>
                      </a:pPr>
                      <a:r>
                        <a:rPr lang="zh-CN" altLang="en-US" sz="2000" b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生目标</a:t>
                      </a:r>
                      <a:r>
                        <a:rPr lang="en-US" altLang="zh-CN" sz="2000" b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)</a:t>
                      </a:r>
                    </a:p>
                    <a:p>
                      <a:pPr indent="0" algn="ctr">
                        <a:buNone/>
                      </a:pPr>
                      <a:endParaRPr lang="zh-CN" altLang="en-US" sz="2000" b="0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—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  <a:sym typeface="+mn-ea"/>
                        </a:rPr>
                        <a:t>—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—</a:t>
                      </a:r>
                      <a:endParaRPr lang="en-US" altLang="en-US" sz="2000" b="0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7" name="圆角矩形 6"/>
          <p:cNvSpPr/>
          <p:nvPr/>
        </p:nvSpPr>
        <p:spPr>
          <a:xfrm>
            <a:off x="3164840" y="1126490"/>
            <a:ext cx="3643630" cy="503555"/>
          </a:xfrm>
          <a:prstGeom prst="roundRect">
            <a:avLst/>
          </a:prstGeom>
          <a:ln w="19050">
            <a:solidFill>
              <a:srgbClr val="01B0F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3839845" y="1126490"/>
            <a:ext cx="4838700" cy="503555"/>
          </a:xfrm>
          <a:prstGeom prst="rect">
            <a:avLst/>
          </a:prstGeom>
          <a:solidFill>
            <a:srgbClr val="01B0F0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数据纵览</a:t>
            </a:r>
            <a:r>
              <a:rPr kumimoji="1" lang="en-US" altLang="zh-CN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kumimoji="1" lang="zh-CN" altLang="en-US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考情分析</a:t>
            </a:r>
          </a:p>
        </p:txBody>
      </p:sp>
      <p:sp>
        <p:nvSpPr>
          <p:cNvPr id="9" name="椭圆 8"/>
          <p:cNvSpPr/>
          <p:nvPr/>
        </p:nvSpPr>
        <p:spPr>
          <a:xfrm>
            <a:off x="3464867" y="1013695"/>
            <a:ext cx="729465" cy="729465"/>
          </a:xfrm>
          <a:prstGeom prst="ellipse">
            <a:avLst/>
          </a:prstGeom>
          <a:solidFill>
            <a:srgbClr val="01B0F0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3600" b="1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</a:p>
        </p:txBody>
      </p:sp>
      <p:cxnSp>
        <p:nvCxnSpPr>
          <p:cNvPr id="2" name="直接连接符 1"/>
          <p:cNvCxnSpPr/>
          <p:nvPr/>
        </p:nvCxnSpPr>
        <p:spPr>
          <a:xfrm>
            <a:off x="1179830" y="2247265"/>
            <a:ext cx="1033780" cy="56769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" name="文本框 2"/>
          <p:cNvSpPr txBox="1"/>
          <p:nvPr/>
        </p:nvSpPr>
        <p:spPr>
          <a:xfrm>
            <a:off x="1613535" y="2149475"/>
            <a:ext cx="88519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方正黑体_GBK" charset="0"/>
              </a:rPr>
              <a:t>题型</a:t>
            </a:r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1138555" y="2438400"/>
            <a:ext cx="84074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方正黑体_GBK" charset="0"/>
              </a:rPr>
              <a:t>年份</a:t>
            </a:r>
            <a:endParaRPr lang="zh-CN" altLang="en-US"/>
          </a:p>
        </p:txBody>
      </p:sp>
    </p:spTree>
    <p:custDataLst>
      <p:tags r:id="rId1"/>
    </p:custData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07633" y="65140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46391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第8课时　八年级(上)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5—6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知识清单</a:t>
            </a:r>
          </a:p>
        </p:txBody>
      </p:sp>
      <p:sp>
        <p:nvSpPr>
          <p:cNvPr id="10" name="圆角矩形 9">
            <a:hlinkClick r:id="" action="ppaction://noaction"/>
          </p:cNvPr>
          <p:cNvSpPr/>
          <p:nvPr/>
        </p:nvSpPr>
        <p:spPr>
          <a:xfrm>
            <a:off x="10136787" y="98978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4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aphicFrame>
        <p:nvGraphicFramePr>
          <p:cNvPr id="3" name="表格 2"/>
          <p:cNvGraphicFramePr/>
          <p:nvPr>
            <p:custDataLst>
              <p:tags r:id="rId2"/>
            </p:custDataLst>
          </p:nvPr>
        </p:nvGraphicFramePr>
        <p:xfrm>
          <a:off x="666775" y="1609122"/>
          <a:ext cx="10864215" cy="54864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49020"/>
                <a:gridCol w="9815195"/>
              </a:tblGrid>
              <a:tr h="4955609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重点</a:t>
                      </a:r>
                    </a:p>
                    <a:p>
                      <a:pPr indent="0" algn="ctr">
                        <a:buNone/>
                      </a:pPr>
                      <a:r>
                        <a:rPr lang="en-US" sz="2400" b="1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句型</a:t>
                      </a:r>
                      <a:endParaRPr lang="en-US" altLang="en-US" sz="2400" b="1">
                        <a:solidFill>
                          <a:srgbClr val="FF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fontAlgn="auto">
                        <a:lnSpc>
                          <a:spcPct val="150000"/>
                        </a:lnSpc>
                      </a:pPr>
                      <a:r>
                        <a:rPr lang="en-US" altLang="zh-CN" sz="2400" b="1" i="0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5. But one very </a:t>
                      </a:r>
                      <a:r>
                        <a:rPr lang="en-US" altLang="zh-CN" sz="24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  <a:sym typeface="+mn-ea"/>
                        </a:rPr>
                        <a:t>______________  </a:t>
                      </a:r>
                      <a:r>
                        <a:rPr lang="en-US" altLang="zh-CN" sz="2400" b="1" i="0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in American</a:t>
                      </a:r>
                      <a:r>
                        <a:rPr lang="en-US" altLang="zh-CN" sz="24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  <a:sym typeface="+mn-ea"/>
                        </a:rPr>
                        <a:t>__________</a:t>
                      </a:r>
                      <a:r>
                        <a:rPr lang="zh-CN" altLang="zh-CN" sz="2400" b="1" i="0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 </a:t>
                      </a:r>
                      <a:r>
                        <a:rPr lang="en-US" altLang="zh-CN" sz="2400" b="1" i="0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is a </a:t>
                      </a:r>
                      <a:r>
                        <a:rPr lang="en-US" altLang="zh-CN" sz="24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  <a:sym typeface="+mn-ea"/>
                        </a:rPr>
                        <a:t>________</a:t>
                      </a:r>
                      <a:r>
                        <a:rPr lang="en-US" altLang="zh-CN" sz="2400" b="1" i="0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. </a:t>
                      </a:r>
                      <a:endParaRPr lang="zh-CN" altLang="zh-CN" sz="2400" b="1" i="0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+mn-cs"/>
                      </a:endParaRPr>
                    </a:p>
                    <a:p>
                      <a:pPr fontAlgn="auto">
                        <a:lnSpc>
                          <a:spcPct val="150000"/>
                        </a:lnSpc>
                      </a:pPr>
                      <a:r>
                        <a:rPr lang="en-US" altLang="zh-CN" sz="2400" b="1" i="0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     </a:t>
                      </a:r>
                      <a:r>
                        <a:rPr lang="zh-CN" altLang="zh-CN" sz="2400" b="1" i="0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但是在美国文化中一个非常有名的代表就是卡通片。</a:t>
                      </a:r>
                    </a:p>
                    <a:p>
                      <a:pPr fontAlgn="auto">
                        <a:lnSpc>
                          <a:spcPct val="150000"/>
                        </a:lnSpc>
                      </a:pPr>
                      <a:r>
                        <a:rPr lang="en-US" altLang="zh-CN" sz="2400" b="1" i="0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6. When this cartoon </a:t>
                      </a:r>
                      <a:r>
                        <a:rPr lang="en-US" altLang="zh-CN" sz="24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  <a:sym typeface="+mn-ea"/>
                        </a:rPr>
                        <a:t>___________ </a:t>
                      </a:r>
                      <a:r>
                        <a:rPr lang="en-US" altLang="zh-CN" sz="2400" b="1" i="0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in New York </a:t>
                      </a:r>
                      <a:r>
                        <a:rPr lang="en-US" altLang="zh-CN" sz="24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  <a:sym typeface="+mn-ea"/>
                        </a:rPr>
                        <a:t>_____ </a:t>
                      </a:r>
                      <a:r>
                        <a:rPr lang="en-US" altLang="zh-CN" sz="2400" b="1" i="0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November 18, 1928,</a:t>
                      </a:r>
                    </a:p>
                    <a:p>
                      <a:pPr fontAlgn="auto">
                        <a:lnSpc>
                          <a:spcPct val="150000"/>
                        </a:lnSpc>
                      </a:pPr>
                      <a:r>
                        <a:rPr lang="en-US" altLang="zh-CN" sz="2400" b="1" i="0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    it was the first cartoon </a:t>
                      </a:r>
                      <a:r>
                        <a:rPr lang="en-US" altLang="zh-CN" sz="24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  <a:sym typeface="+mn-ea"/>
                        </a:rPr>
                        <a:t>_________________________</a:t>
                      </a:r>
                      <a:r>
                        <a:rPr lang="en-US" altLang="zh-CN" sz="2400" b="1" i="0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. </a:t>
                      </a:r>
                      <a:endParaRPr lang="zh-CN" altLang="zh-CN" sz="2400" b="1" i="0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+mn-cs"/>
                      </a:endParaRPr>
                    </a:p>
                    <a:p>
                      <a:pPr fontAlgn="auto">
                        <a:lnSpc>
                          <a:spcPct val="150000"/>
                        </a:lnSpc>
                      </a:pPr>
                      <a:r>
                        <a:rPr lang="en-US" altLang="zh-CN" sz="2400" b="1" i="0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    </a:t>
                      </a:r>
                      <a:r>
                        <a:rPr lang="zh-CN" altLang="zh-CN" sz="2400" b="1" i="0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当这部卡通片</a:t>
                      </a:r>
                      <a:r>
                        <a:rPr lang="en-US" altLang="zh-CN" sz="2400" b="1" i="0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1928</a:t>
                      </a:r>
                      <a:r>
                        <a:rPr lang="zh-CN" altLang="zh-CN" sz="2400" b="1" i="0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年</a:t>
                      </a:r>
                      <a:r>
                        <a:rPr lang="en-US" altLang="zh-CN" sz="2400" b="1" i="0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11</a:t>
                      </a:r>
                      <a:r>
                        <a:rPr lang="zh-CN" altLang="zh-CN" sz="2400" b="1" i="0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月</a:t>
                      </a:r>
                      <a:r>
                        <a:rPr lang="en-US" altLang="zh-CN" sz="2400" b="1" i="0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18</a:t>
                      </a:r>
                      <a:r>
                        <a:rPr lang="zh-CN" altLang="zh-CN" sz="2400" b="1" i="0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日出现在纽约的时候</a:t>
                      </a:r>
                      <a:r>
                        <a:rPr lang="en-US" altLang="zh-CN" sz="2400" b="1" i="0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,</a:t>
                      </a:r>
                      <a:r>
                        <a:rPr lang="zh-CN" altLang="zh-CN" sz="2400" b="1" i="0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它是第一部有声音和</a:t>
                      </a:r>
                    </a:p>
                    <a:p>
                      <a:pPr fontAlgn="auto">
                        <a:lnSpc>
                          <a:spcPct val="150000"/>
                        </a:lnSpc>
                      </a:pPr>
                      <a:r>
                        <a:rPr lang="zh-CN" altLang="zh-CN" sz="2400" b="1" i="0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 </a:t>
                      </a:r>
                      <a:r>
                        <a:rPr lang="en-US" altLang="zh-CN" sz="2400" b="1" i="0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    </a:t>
                      </a:r>
                      <a:r>
                        <a:rPr lang="zh-CN" altLang="zh-CN" sz="2400" b="1" i="0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音乐的</a:t>
                      </a:r>
                      <a:r>
                        <a:rPr lang="en-US" altLang="zh-CN" sz="2400" b="1" i="0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(</a:t>
                      </a:r>
                      <a:r>
                        <a:rPr lang="zh-CN" altLang="zh-CN" sz="2400" b="1" i="0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卡通片</a:t>
                      </a:r>
                      <a:r>
                        <a:rPr lang="en-US" altLang="zh-CN" sz="2400" b="1" i="0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)</a:t>
                      </a:r>
                      <a:r>
                        <a:rPr lang="zh-CN" altLang="zh-CN" sz="2400" b="1" i="0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。</a:t>
                      </a:r>
                    </a:p>
                    <a:p>
                      <a:pPr fontAlgn="auto">
                        <a:lnSpc>
                          <a:spcPct val="150000"/>
                        </a:lnSpc>
                      </a:pPr>
                      <a:r>
                        <a:rPr lang="en-US" altLang="zh-CN" sz="2400" b="1" i="0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7. </a:t>
                      </a:r>
                      <a:r>
                        <a:rPr lang="en-US" altLang="zh-CN" sz="24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  <a:sym typeface="+mn-ea"/>
                        </a:rPr>
                        <a:t>__________</a:t>
                      </a:r>
                      <a:r>
                        <a:rPr lang="en-US" altLang="zh-CN" sz="2400" b="1" i="0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, he was </a:t>
                      </a:r>
                      <a:r>
                        <a:rPr lang="en-US" altLang="zh-CN" sz="24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  <a:sym typeface="+mn-ea"/>
                        </a:rPr>
                        <a:t>____________ </a:t>
                      </a:r>
                      <a:r>
                        <a:rPr lang="en-US" altLang="zh-CN" sz="2400" b="1" i="0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try his </a:t>
                      </a:r>
                      <a:r>
                        <a:rPr lang="en-US" altLang="zh-CN" sz="24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  <a:sym typeface="+mn-ea"/>
                        </a:rPr>
                        <a:t>_______</a:t>
                      </a:r>
                      <a:r>
                        <a:rPr lang="en-US" altLang="zh-CN" sz="2400" b="1" i="0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. </a:t>
                      </a:r>
                      <a:endParaRPr lang="zh-CN" altLang="zh-CN" sz="2400" b="1" i="0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+mn-cs"/>
                      </a:endParaRPr>
                    </a:p>
                    <a:p>
                      <a:pPr fontAlgn="auto">
                        <a:lnSpc>
                          <a:spcPct val="150000"/>
                        </a:lnSpc>
                      </a:pPr>
                      <a:r>
                        <a:rPr lang="en-US" altLang="zh-CN" sz="2400" b="1" i="0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    </a:t>
                      </a:r>
                      <a:r>
                        <a:rPr lang="zh-CN" altLang="zh-CN" sz="2400" b="1" i="0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然而</a:t>
                      </a:r>
                      <a:r>
                        <a:rPr lang="en-US" altLang="zh-CN" sz="2400" b="1" i="0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, </a:t>
                      </a:r>
                      <a:r>
                        <a:rPr lang="zh-CN" altLang="zh-CN" sz="2400" b="1" i="0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他总是愿意尽全力</a:t>
                      </a:r>
                      <a:r>
                        <a:rPr lang="en-US" altLang="zh-CN" sz="2400" b="1" i="0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(</a:t>
                      </a:r>
                      <a:r>
                        <a:rPr lang="zh-CN" altLang="zh-CN" sz="2400" b="1" i="0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去做</a:t>
                      </a:r>
                      <a:r>
                        <a:rPr lang="en-US" altLang="zh-CN" sz="2400" b="1" i="0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)</a:t>
                      </a:r>
                      <a:r>
                        <a:rPr lang="zh-CN" altLang="zh-CN" sz="2400" b="1" i="0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。</a:t>
                      </a: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7" name="文本框 6"/>
          <p:cNvSpPr txBox="1"/>
          <p:nvPr/>
        </p:nvSpPr>
        <p:spPr>
          <a:xfrm>
            <a:off x="3835232" y="1959984"/>
            <a:ext cx="2457283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famous symbol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7722235" y="1971040"/>
            <a:ext cx="13214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culture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9744710" y="1971040"/>
            <a:ext cx="122491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cartoon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4629785" y="3091815"/>
            <a:ext cx="165036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came out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5137331" y="3655938"/>
            <a:ext cx="35814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with sound and music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2104571" y="5293675"/>
            <a:ext cx="20701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However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4932680" y="5252720"/>
            <a:ext cx="16960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ready to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7698740" y="5252720"/>
            <a:ext cx="117284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best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8084820" y="3076575"/>
            <a:ext cx="72326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on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07633" y="65140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46391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第8课时　八年级(上)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5—6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知识清单</a:t>
            </a:r>
          </a:p>
        </p:txBody>
      </p:sp>
      <p:sp>
        <p:nvSpPr>
          <p:cNvPr id="10" name="圆角矩形 9">
            <a:hlinkClick r:id="" action="ppaction://noaction"/>
          </p:cNvPr>
          <p:cNvSpPr/>
          <p:nvPr/>
        </p:nvSpPr>
        <p:spPr>
          <a:xfrm>
            <a:off x="10136787" y="98978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4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aphicFrame>
        <p:nvGraphicFramePr>
          <p:cNvPr id="3" name="表格 2"/>
          <p:cNvGraphicFramePr/>
          <p:nvPr>
            <p:custDataLst>
              <p:tags r:id="rId2"/>
            </p:custDataLst>
          </p:nvPr>
        </p:nvGraphicFramePr>
        <p:xfrm>
          <a:off x="585387" y="1509283"/>
          <a:ext cx="11057255" cy="588835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58215"/>
                <a:gridCol w="10099040"/>
              </a:tblGrid>
              <a:tr h="469138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重点</a:t>
                      </a:r>
                    </a:p>
                    <a:p>
                      <a:pPr indent="0" algn="ctr">
                        <a:buNone/>
                      </a:pPr>
                      <a:r>
                        <a:rPr lang="en-US" sz="2400" b="1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句型</a:t>
                      </a:r>
                      <a:endParaRPr lang="en-US" altLang="en-US" sz="2400" b="1">
                        <a:solidFill>
                          <a:srgbClr val="FF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fontAlgn="auto">
                        <a:lnSpc>
                          <a:spcPct val="150000"/>
                        </a:lnSpc>
                      </a:pPr>
                      <a:r>
                        <a:rPr lang="en-US" altLang="zh-CN" sz="2400" b="1" i="0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8. She </a:t>
                      </a:r>
                      <a:r>
                        <a:rPr lang="en-US" altLang="zh-CN" sz="24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  <a:sym typeface="+mn-ea"/>
                        </a:rPr>
                        <a:t>______________</a:t>
                      </a:r>
                      <a:r>
                        <a:rPr lang="en-US" altLang="zh-CN" sz="2400" b="1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 </a:t>
                      </a:r>
                      <a:r>
                        <a:rPr lang="en-US" altLang="zh-CN" sz="2400" b="1" i="0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a boy and </a:t>
                      </a:r>
                      <a:r>
                        <a:rPr lang="en-US" altLang="zh-CN" sz="24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  <a:sym typeface="+mn-ea"/>
                        </a:rPr>
                        <a:t>______</a:t>
                      </a:r>
                      <a:r>
                        <a:rPr lang="en-US" altLang="zh-CN" sz="2400" b="1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 </a:t>
                      </a:r>
                      <a:r>
                        <a:rPr lang="en-US" altLang="zh-CN" sz="2400" b="1" i="0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her father’s</a:t>
                      </a:r>
                      <a:r>
                        <a:rPr lang="en-US" altLang="zh-CN" sz="24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  <a:sym typeface="+mn-ea"/>
                        </a:rPr>
                        <a:t>________</a:t>
                      </a:r>
                      <a:r>
                        <a:rPr lang="en-US" altLang="zh-CN" sz="2400" b="1" i="0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 to fight in</a:t>
                      </a:r>
                    </a:p>
                    <a:p>
                      <a:pPr fontAlgn="auto">
                        <a:lnSpc>
                          <a:spcPct val="150000"/>
                        </a:lnSpc>
                      </a:pPr>
                      <a:r>
                        <a:rPr lang="en-US" altLang="zh-CN" sz="2400" b="1" i="0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    the army.  </a:t>
                      </a:r>
                      <a:r>
                        <a:rPr lang="zh-CN" altLang="zh-CN" sz="2400" b="1" i="0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她打扮得像个男孩子并且代替她的父亲去从军。</a:t>
                      </a:r>
                      <a:endParaRPr lang="en-US" altLang="zh-CN" sz="2400" b="1" i="0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+mn-cs"/>
                      </a:endParaRPr>
                    </a:p>
                    <a:p>
                      <a:pPr marL="0" algn="l" defTabSz="914400" rtl="0" fontAlgn="auto">
                        <a:lnSpc>
                          <a:spcPct val="150000"/>
                        </a:lnSpc>
                      </a:pPr>
                      <a:r>
                        <a:rPr lang="en-US" altLang="zh-CN" sz="2400" b="1" i="0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9. What do you want to be when you </a:t>
                      </a:r>
                      <a:r>
                        <a:rPr lang="en-US" altLang="zh-CN" sz="24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  <a:sym typeface="+mn-ea"/>
                        </a:rPr>
                        <a:t>______________</a:t>
                      </a:r>
                      <a:r>
                        <a:rPr lang="en-US" altLang="zh-CN" sz="2400" b="1" i="0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? </a:t>
                      </a:r>
                      <a:endParaRPr lang="zh-CN" altLang="zh-CN" sz="2400" b="1" i="0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+mn-cs"/>
                      </a:endParaRPr>
                    </a:p>
                    <a:p>
                      <a:pPr marL="0" algn="l" defTabSz="914400" rtl="0" fontAlgn="auto">
                        <a:lnSpc>
                          <a:spcPct val="150000"/>
                        </a:lnSpc>
                      </a:pPr>
                      <a:r>
                        <a:rPr lang="en-US" altLang="zh-CN" sz="2400" b="1" i="0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    </a:t>
                      </a:r>
                      <a:r>
                        <a:rPr lang="zh-CN" altLang="zh-CN" sz="2400" b="1" i="0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当你长大了想成为什么</a:t>
                      </a:r>
                      <a:r>
                        <a:rPr lang="en-US" altLang="zh-CN" sz="2400" b="1" i="0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?</a:t>
                      </a:r>
                      <a:endParaRPr lang="zh-CN" altLang="zh-CN" sz="2400" b="1" i="0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+mn-cs"/>
                      </a:endParaRPr>
                    </a:p>
                    <a:p>
                      <a:pPr marL="0" algn="l" defTabSz="914400" rtl="0" fontAlgn="auto">
                        <a:lnSpc>
                          <a:spcPct val="150000"/>
                        </a:lnSpc>
                      </a:pPr>
                      <a:r>
                        <a:rPr lang="en-US" altLang="zh-CN" sz="2400" b="1" i="0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10. </a:t>
                      </a:r>
                      <a:r>
                        <a:rPr lang="zh-CN" altLang="zh-CN" sz="2400" b="1" i="0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— </a:t>
                      </a:r>
                      <a:r>
                        <a:rPr lang="en-US" altLang="zh-CN" sz="24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  <a:sym typeface="+mn-ea"/>
                        </a:rPr>
                        <a:t>________</a:t>
                      </a:r>
                      <a:r>
                        <a:rPr lang="en-US" altLang="zh-CN" sz="2400" b="1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 </a:t>
                      </a:r>
                      <a:r>
                        <a:rPr lang="en-US" altLang="zh-CN" sz="2400" b="1" i="0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are you doing that?</a:t>
                      </a:r>
                      <a:r>
                        <a:rPr lang="zh-CN" altLang="zh-CN" sz="2400" b="1" i="0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— </a:t>
                      </a:r>
                      <a:r>
                        <a:rPr lang="en-US" altLang="zh-CN" sz="2400" b="1" i="0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I’m going to __________ basketball</a:t>
                      </a:r>
                    </a:p>
                    <a:p>
                      <a:pPr marL="0" algn="l" defTabSz="914400" rtl="0" fontAlgn="auto">
                        <a:lnSpc>
                          <a:spcPct val="150000"/>
                        </a:lnSpc>
                      </a:pPr>
                      <a:r>
                        <a:rPr lang="en-US" altLang="zh-CN" sz="2400" b="1" i="0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     every day. </a:t>
                      </a:r>
                      <a:endParaRPr lang="zh-CN" altLang="zh-CN" sz="2400" b="1" i="0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+mn-cs"/>
                      </a:endParaRPr>
                    </a:p>
                    <a:p>
                      <a:pPr marL="0" algn="l" defTabSz="914400" rtl="0" fontAlgn="auto">
                        <a:lnSpc>
                          <a:spcPct val="150000"/>
                        </a:lnSpc>
                      </a:pPr>
                      <a:r>
                        <a:rPr lang="en-US" altLang="zh-CN" sz="2400" b="1" i="0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      </a:t>
                      </a:r>
                      <a:r>
                        <a:rPr lang="zh-CN" altLang="zh-CN" sz="2400" b="1" i="0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——你打算怎样去做</a:t>
                      </a:r>
                      <a:r>
                        <a:rPr lang="en-US" altLang="zh-CN" sz="2400" b="1" i="0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?</a:t>
                      </a:r>
                      <a:r>
                        <a:rPr lang="zh-CN" altLang="zh-CN" sz="2400" b="1" i="0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——我打算每天练习篮球。</a:t>
                      </a:r>
                    </a:p>
                    <a:p>
                      <a:pPr marL="0" algn="l" defTabSz="914400" rtl="0" fontAlgn="auto">
                        <a:lnSpc>
                          <a:spcPct val="150000"/>
                        </a:lnSpc>
                      </a:pPr>
                      <a:r>
                        <a:rPr lang="en-US" altLang="zh-CN" sz="2400" b="1" i="0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11. Just </a:t>
                      </a:r>
                      <a:r>
                        <a:rPr lang="en-US" altLang="zh-CN" sz="24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  <a:sym typeface="+mn-ea"/>
                        </a:rPr>
                        <a:t>______________</a:t>
                      </a:r>
                      <a:r>
                        <a:rPr lang="en-US" altLang="zh-CN" sz="2400" b="1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 </a:t>
                      </a:r>
                      <a:r>
                        <a:rPr lang="en-US" altLang="zh-CN" sz="2400" b="1" i="0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you try your best. </a:t>
                      </a:r>
                      <a:endParaRPr lang="zh-CN" altLang="zh-CN" sz="2400" b="1" i="0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+mn-cs"/>
                      </a:endParaRPr>
                    </a:p>
                    <a:p>
                      <a:pPr marL="0" algn="l" defTabSz="914400" rtl="0" fontAlgn="auto">
                        <a:lnSpc>
                          <a:spcPct val="150000"/>
                        </a:lnSpc>
                      </a:pPr>
                      <a:r>
                        <a:rPr lang="en-US" altLang="zh-CN" sz="2400" b="1" i="0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     </a:t>
                      </a:r>
                      <a:r>
                        <a:rPr lang="zh-CN" altLang="zh-CN" sz="2400" b="1" i="0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只要确保你尽力了就行。</a:t>
                      </a: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7" name="文本框 6"/>
          <p:cNvSpPr txBox="1"/>
          <p:nvPr/>
        </p:nvSpPr>
        <p:spPr>
          <a:xfrm>
            <a:off x="2497455" y="1570355"/>
            <a:ext cx="24517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dressed up like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6095365" y="1589405"/>
            <a:ext cx="11144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took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8646160" y="1565910"/>
            <a:ext cx="140017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place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6597649" y="2658484"/>
            <a:ext cx="1916767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grow up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2687955" y="3801110"/>
            <a:ext cx="97980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How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8440420" y="3761740"/>
            <a:ext cx="13436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practice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2923565" y="5457877"/>
            <a:ext cx="20701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make sure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1" grpId="0"/>
      <p:bldP spid="12" grpId="0"/>
      <p:bldP spid="13" grpId="0"/>
      <p:bldP spid="1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07633" y="65140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46391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第8课时　八年级(上)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5—6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知识清单</a:t>
            </a:r>
          </a:p>
        </p:txBody>
      </p:sp>
      <p:sp>
        <p:nvSpPr>
          <p:cNvPr id="10" name="圆角矩形 9">
            <a:hlinkClick r:id="" action="ppaction://noaction"/>
          </p:cNvPr>
          <p:cNvSpPr/>
          <p:nvPr/>
        </p:nvSpPr>
        <p:spPr>
          <a:xfrm>
            <a:off x="10136787" y="98978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4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aphicFrame>
        <p:nvGraphicFramePr>
          <p:cNvPr id="3" name="表格 2"/>
          <p:cNvGraphicFramePr/>
          <p:nvPr>
            <p:custDataLst>
              <p:tags r:id="rId2"/>
            </p:custDataLst>
          </p:nvPr>
        </p:nvGraphicFramePr>
        <p:xfrm>
          <a:off x="666775" y="1509283"/>
          <a:ext cx="10307955" cy="48590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03935"/>
                <a:gridCol w="9304020"/>
              </a:tblGrid>
              <a:tr h="485902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重点</a:t>
                      </a:r>
                    </a:p>
                    <a:p>
                      <a:pPr indent="0" algn="ctr">
                        <a:buNone/>
                      </a:pPr>
                      <a:r>
                        <a:rPr lang="en-US" sz="2400" b="1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句型</a:t>
                      </a:r>
                      <a:endParaRPr lang="en-US" altLang="en-US" sz="2400" b="1">
                        <a:solidFill>
                          <a:srgbClr val="FF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fontAlgn="auto">
                        <a:lnSpc>
                          <a:spcPct val="150000"/>
                        </a:lnSpc>
                      </a:pPr>
                      <a:r>
                        <a:rPr lang="en-US" altLang="zh-CN" sz="2400" b="1" i="0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12. My parents want me </a:t>
                      </a:r>
                      <a:r>
                        <a:rPr lang="en-US" altLang="zh-CN" sz="24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  <a:sym typeface="+mn-ea"/>
                        </a:rPr>
                        <a:t>___________ </a:t>
                      </a:r>
                      <a:r>
                        <a:rPr lang="en-US" altLang="zh-CN" sz="2400" b="1" i="0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a doctor, but I’m not  </a:t>
                      </a:r>
                    </a:p>
                    <a:p>
                      <a:pPr fontAlgn="auto">
                        <a:lnSpc>
                          <a:spcPct val="150000"/>
                        </a:lnSpc>
                      </a:pPr>
                      <a:r>
                        <a:rPr lang="en-US" altLang="zh-CN" sz="24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  <a:sym typeface="+mn-ea"/>
                        </a:rPr>
                        <a:t>      ______________ </a:t>
                      </a:r>
                      <a:r>
                        <a:rPr lang="en-US" altLang="zh-CN" sz="2400" b="1" i="0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that. </a:t>
                      </a:r>
                      <a:endParaRPr lang="zh-CN" altLang="zh-CN" sz="2400" b="1" i="0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+mn-cs"/>
                      </a:endParaRPr>
                    </a:p>
                    <a:p>
                      <a:pPr fontAlgn="auto">
                        <a:lnSpc>
                          <a:spcPct val="150000"/>
                        </a:lnSpc>
                      </a:pPr>
                      <a:r>
                        <a:rPr lang="en-US" altLang="zh-CN" sz="2400" b="1" i="0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     </a:t>
                      </a:r>
                      <a:r>
                        <a:rPr lang="zh-CN" altLang="zh-CN" sz="2400" b="1" i="0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我的父母想要我成为一名医生</a:t>
                      </a:r>
                      <a:r>
                        <a:rPr lang="en-US" altLang="zh-CN" sz="2400" b="1" i="0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,</a:t>
                      </a:r>
                      <a:r>
                        <a:rPr lang="zh-CN" altLang="zh-CN" sz="2400" b="1" i="0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但是我还没有确定。</a:t>
                      </a:r>
                    </a:p>
                    <a:p>
                      <a:pPr fontAlgn="auto">
                        <a:lnSpc>
                          <a:spcPct val="150000"/>
                        </a:lnSpc>
                      </a:pPr>
                      <a:r>
                        <a:rPr lang="en-US" altLang="zh-CN" sz="2400" b="1" i="0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13. Most of the time, we </a:t>
                      </a:r>
                      <a:r>
                        <a:rPr lang="en-US" altLang="zh-CN" sz="24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  <a:sym typeface="+mn-ea"/>
                        </a:rPr>
                        <a:t>______________</a:t>
                      </a:r>
                      <a:r>
                        <a:rPr lang="en-US" altLang="zh-CN" sz="2400" b="1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 </a:t>
                      </a:r>
                      <a:r>
                        <a:rPr lang="en-US" altLang="zh-CN" sz="2400" b="1" i="0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to other people. </a:t>
                      </a:r>
                      <a:endParaRPr lang="zh-CN" altLang="zh-CN" sz="2400" b="1" i="0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+mn-cs"/>
                      </a:endParaRPr>
                    </a:p>
                    <a:p>
                      <a:pPr fontAlgn="auto">
                        <a:lnSpc>
                          <a:spcPct val="150000"/>
                        </a:lnSpc>
                      </a:pPr>
                      <a:r>
                        <a:rPr lang="en-US" altLang="zh-CN" sz="2400" b="1" i="0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     </a:t>
                      </a:r>
                      <a:r>
                        <a:rPr lang="zh-CN" altLang="zh-CN" sz="2400" b="1" i="0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大多数时间</a:t>
                      </a:r>
                      <a:r>
                        <a:rPr lang="en-US" altLang="zh-CN" sz="2400" b="1" i="0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, </a:t>
                      </a:r>
                      <a:r>
                        <a:rPr lang="zh-CN" altLang="zh-CN" sz="2400" b="1" i="0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我们向其他人做出承诺。</a:t>
                      </a:r>
                    </a:p>
                    <a:p>
                      <a:pPr fontAlgn="auto">
                        <a:lnSpc>
                          <a:spcPct val="150000"/>
                        </a:lnSpc>
                      </a:pPr>
                      <a:r>
                        <a:rPr lang="en-US" altLang="zh-CN" sz="2400" b="1" i="0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14. Some people </a:t>
                      </a:r>
                      <a:r>
                        <a:rPr lang="en-US" altLang="zh-CN" sz="24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  <a:sym typeface="+mn-ea"/>
                        </a:rPr>
                        <a:t>____________________________ </a:t>
                      </a:r>
                      <a:r>
                        <a:rPr lang="en-US" altLang="zh-CN" sz="2400" b="1" i="0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their  </a:t>
                      </a:r>
                    </a:p>
                    <a:p>
                      <a:pPr fontAlgn="auto">
                        <a:lnSpc>
                          <a:spcPct val="150000"/>
                        </a:lnSpc>
                      </a:pPr>
                      <a:r>
                        <a:rPr lang="en-US" altLang="zh-CN" sz="2400" b="1" i="0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      </a:t>
                      </a:r>
                      <a:r>
                        <a:rPr lang="en-US" altLang="zh-CN" sz="24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  <a:sym typeface="+mn-ea"/>
                        </a:rPr>
                        <a:t>______________</a:t>
                      </a:r>
                      <a:r>
                        <a:rPr lang="en-US" altLang="zh-CN" sz="2400" b="1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 </a:t>
                      </a:r>
                      <a:r>
                        <a:rPr lang="en-US" altLang="zh-CN" sz="2400" b="1" i="0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and plans for the </a:t>
                      </a:r>
                      <a:r>
                        <a:rPr lang="en-US" altLang="zh-CN" sz="24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  <a:sym typeface="+mn-ea"/>
                        </a:rPr>
                        <a:t>______________</a:t>
                      </a:r>
                      <a:r>
                        <a:rPr lang="en-US" altLang="zh-CN" sz="2400" b="1" i="0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. </a:t>
                      </a:r>
                      <a:endParaRPr lang="zh-CN" altLang="zh-CN" sz="2400" b="1" i="0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+mn-cs"/>
                      </a:endParaRPr>
                    </a:p>
                    <a:p>
                      <a:pPr fontAlgn="auto">
                        <a:lnSpc>
                          <a:spcPct val="150000"/>
                        </a:lnSpc>
                      </a:pPr>
                      <a:r>
                        <a:rPr lang="en-US" altLang="zh-CN" sz="2400" b="1" i="0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     </a:t>
                      </a:r>
                      <a:r>
                        <a:rPr lang="zh-CN" altLang="zh-CN" sz="2400" b="1" i="0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一些人将来年的决心和计划写下来。</a:t>
                      </a:r>
                      <a:endParaRPr lang="en-US" sz="2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7" name="文本框 6"/>
          <p:cNvSpPr txBox="1"/>
          <p:nvPr/>
        </p:nvSpPr>
        <p:spPr>
          <a:xfrm>
            <a:off x="5184140" y="1840865"/>
            <a:ext cx="120459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 be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2478430" y="2389624"/>
            <a:ext cx="20701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sure about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4865101" y="3448984"/>
            <a:ext cx="2393792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make promises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3791183" y="4568262"/>
            <a:ext cx="4912006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write down/put down/take down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2471786" y="5129550"/>
            <a:ext cx="20701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resolutions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6874241" y="5090386"/>
            <a:ext cx="20701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coming year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1" grpId="0"/>
      <p:bldP spid="12" grpId="0"/>
      <p:bldP spid="1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07633" y="65140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46391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第8课时　八年级(上)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5—6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知识清单</a:t>
            </a:r>
          </a:p>
        </p:txBody>
      </p:sp>
      <p:sp>
        <p:nvSpPr>
          <p:cNvPr id="10" name="圆角矩形 9">
            <a:hlinkClick r:id="" action="ppaction://noaction"/>
          </p:cNvPr>
          <p:cNvSpPr/>
          <p:nvPr/>
        </p:nvSpPr>
        <p:spPr>
          <a:xfrm>
            <a:off x="10136787" y="98978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4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aphicFrame>
        <p:nvGraphicFramePr>
          <p:cNvPr id="3" name="表格 2"/>
          <p:cNvGraphicFramePr/>
          <p:nvPr>
            <p:custDataLst>
              <p:tags r:id="rId2"/>
            </p:custDataLst>
          </p:nvPr>
        </p:nvGraphicFramePr>
        <p:xfrm>
          <a:off x="691515" y="1524000"/>
          <a:ext cx="11023600" cy="505333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64235"/>
                <a:gridCol w="10159365"/>
              </a:tblGrid>
              <a:tr h="384048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重点</a:t>
                      </a:r>
                    </a:p>
                    <a:p>
                      <a:pPr indent="0" algn="ctr">
                        <a:buNone/>
                      </a:pPr>
                      <a:r>
                        <a:rPr lang="en-US" sz="2400" b="1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句型</a:t>
                      </a:r>
                      <a:endParaRPr lang="en-US" altLang="en-US" sz="2400" b="1">
                        <a:solidFill>
                          <a:srgbClr val="FF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fontAlgn="auto">
                        <a:lnSpc>
                          <a:spcPct val="150000"/>
                        </a:lnSpc>
                      </a:pPr>
                      <a:r>
                        <a:rPr lang="en-US" altLang="zh-CN" sz="2400" b="1" i="0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15. Some people might say they are going to</a:t>
                      </a:r>
                      <a:r>
                        <a:rPr lang="en-US" altLang="zh-CN" sz="24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  <a:sym typeface="+mn-ea"/>
                        </a:rPr>
                        <a:t>______________ </a:t>
                      </a:r>
                      <a:r>
                        <a:rPr lang="en-US" altLang="zh-CN" sz="2400" b="1" i="0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a hobby </a:t>
                      </a:r>
                    </a:p>
                    <a:p>
                      <a:pPr fontAlgn="auto">
                        <a:lnSpc>
                          <a:spcPct val="150000"/>
                        </a:lnSpc>
                      </a:pPr>
                      <a:r>
                        <a:rPr lang="en-US" altLang="zh-CN" sz="24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  <a:sym typeface="+mn-ea"/>
                        </a:rPr>
                        <a:t>      ______</a:t>
                      </a:r>
                      <a:r>
                        <a:rPr lang="en-US" altLang="zh-CN" sz="2400" b="1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 </a:t>
                      </a:r>
                      <a:r>
                        <a:rPr lang="en-US" altLang="zh-CN" sz="2400" b="1" i="0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painting or taking photos, or learn to</a:t>
                      </a:r>
                      <a:r>
                        <a:rPr lang="en-US" altLang="zh-CN" sz="24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  <a:sym typeface="+mn-ea"/>
                        </a:rPr>
                        <a:t>______________.</a:t>
                      </a:r>
                      <a:r>
                        <a:rPr lang="zh-CN" altLang="zh-CN" sz="2400" b="1" i="0" u="sng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　　　　　</a:t>
                      </a:r>
                      <a:endParaRPr lang="zh-CN" altLang="zh-CN" sz="2400" b="1" i="0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+mn-cs"/>
                      </a:endParaRPr>
                    </a:p>
                    <a:p>
                      <a:pPr fontAlgn="auto">
                        <a:lnSpc>
                          <a:spcPct val="150000"/>
                        </a:lnSpc>
                      </a:pPr>
                      <a:r>
                        <a:rPr lang="en-US" altLang="zh-CN" sz="2400" b="1" i="0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     </a:t>
                      </a:r>
                      <a:r>
                        <a:rPr lang="zh-CN" altLang="zh-CN" sz="2400" b="1" i="0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有些人可能会说他们打算开始培养像画画或照相这类的爱好</a:t>
                      </a:r>
                      <a:r>
                        <a:rPr lang="en-US" altLang="zh-CN" sz="2400" b="1" i="0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,</a:t>
                      </a:r>
                      <a:r>
                        <a:rPr lang="zh-CN" altLang="zh-CN" sz="2400" b="1" i="0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或者打</a:t>
                      </a:r>
                    </a:p>
                    <a:p>
                      <a:pPr fontAlgn="auto">
                        <a:lnSpc>
                          <a:spcPct val="150000"/>
                        </a:lnSpc>
                      </a:pPr>
                      <a:r>
                        <a:rPr lang="zh-CN" altLang="zh-CN" sz="2400" b="1" i="0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 </a:t>
                      </a:r>
                      <a:r>
                        <a:rPr lang="en-US" altLang="zh-CN" sz="2400" b="1" i="0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     </a:t>
                      </a:r>
                      <a:r>
                        <a:rPr lang="zh-CN" altLang="zh-CN" sz="2400" b="1" i="0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算学习弹吉他。</a:t>
                      </a:r>
                    </a:p>
                    <a:p>
                      <a:pPr fontAlgn="auto">
                        <a:lnSpc>
                          <a:spcPct val="150000"/>
                        </a:lnSpc>
                      </a:pPr>
                      <a:r>
                        <a:rPr lang="en-US" altLang="zh-CN" sz="2400" b="1" i="0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16. They may help to make you a </a:t>
                      </a:r>
                      <a:r>
                        <a:rPr lang="en-US" altLang="zh-CN" sz="24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  <a:sym typeface="+mn-ea"/>
                        </a:rPr>
                        <a:t>______________</a:t>
                      </a:r>
                      <a:r>
                        <a:rPr lang="en-US" altLang="zh-CN" sz="2400" b="1" i="0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and to</a:t>
                      </a:r>
                      <a:r>
                        <a:rPr lang="en-US" altLang="zh-CN" sz="24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  <a:sym typeface="+mn-ea"/>
                        </a:rPr>
                        <a:t>________</a:t>
                      </a:r>
                      <a:r>
                        <a:rPr lang="zh-CN" altLang="zh-CN" sz="2400" b="1" i="0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 </a:t>
                      </a:r>
                      <a:r>
                        <a:rPr lang="en-US" altLang="zh-CN" sz="2400" b="1" i="0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your</a:t>
                      </a:r>
                    </a:p>
                    <a:p>
                      <a:pPr fontAlgn="auto">
                        <a:lnSpc>
                          <a:spcPct val="150000"/>
                        </a:lnSpc>
                      </a:pPr>
                      <a:r>
                        <a:rPr lang="en-US" altLang="zh-CN" sz="2400" b="1" i="0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       life</a:t>
                      </a:r>
                      <a:r>
                        <a:rPr lang="en-US" altLang="zh-CN" sz="24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  <a:sym typeface="+mn-ea"/>
                        </a:rPr>
                        <a:t>_______</a:t>
                      </a:r>
                      <a:r>
                        <a:rPr lang="en-US" altLang="zh-CN" sz="2400" b="1" i="0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. </a:t>
                      </a:r>
                    </a:p>
                    <a:p>
                      <a:pPr fontAlgn="auto">
                        <a:lnSpc>
                          <a:spcPct val="150000"/>
                        </a:lnSpc>
                      </a:pPr>
                      <a:r>
                        <a:rPr lang="en-US" altLang="zh-CN" sz="2400" b="1" i="0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      </a:t>
                      </a:r>
                      <a:r>
                        <a:rPr lang="zh-CN" altLang="zh-CN" sz="2400" b="1" i="0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它们可能帮着让你成为一个更好的人</a:t>
                      </a:r>
                      <a:r>
                        <a:rPr lang="en-US" altLang="zh-CN" sz="2400" b="1" i="0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,</a:t>
                      </a:r>
                      <a:r>
                        <a:rPr lang="zh-CN" altLang="zh-CN" sz="2400" b="1" i="0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并且使你的生活更容易。</a:t>
                      </a: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17855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1" dirty="0" err="1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语法</a:t>
                      </a:r>
                      <a:endParaRPr lang="en-US" altLang="en-US" sz="2400" b="1" dirty="0">
                        <a:solidFill>
                          <a:srgbClr val="FF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fontAlgn="auto">
                        <a:lnSpc>
                          <a:spcPct val="15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altLang="zh-CN" sz="2400" b="1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1.</a:t>
                      </a:r>
                      <a:r>
                        <a:rPr lang="en-US" altLang="zh-CN" sz="2400" b="1" kern="1200" dirty="0"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 </a:t>
                      </a:r>
                      <a:r>
                        <a:rPr lang="zh-CN" altLang="en-US" sz="2400" b="1" kern="1200" dirty="0"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不定式作宾语</a:t>
                      </a:r>
                      <a:r>
                        <a:rPr lang="en-US" altLang="zh-CN" sz="2400" b="1" kern="1200" dirty="0"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            </a:t>
                      </a:r>
                      <a:r>
                        <a:rPr lang="en-US" altLang="zh-CN" sz="2400" b="1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2.</a:t>
                      </a:r>
                      <a:r>
                        <a:rPr lang="en-US" altLang="zh-CN" sz="2400" b="1" kern="1200" dirty="0"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 </a:t>
                      </a:r>
                      <a:r>
                        <a:rPr lang="zh-CN" altLang="en-US" sz="2400" b="1" kern="1200" dirty="0"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一般将来时作谓语</a:t>
                      </a:r>
                      <a:endParaRPr lang="en-US" altLang="zh-CN" sz="2400" b="1" kern="1200" dirty="0"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94995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1" dirty="0" err="1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话题</a:t>
                      </a:r>
                      <a:endParaRPr lang="en-US" altLang="en-US" sz="2400" b="1" dirty="0">
                        <a:solidFill>
                          <a:srgbClr val="FF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fontAlgn="auto">
                        <a:lnSpc>
                          <a:spcPct val="150000"/>
                        </a:lnSpc>
                      </a:pPr>
                      <a:r>
                        <a:rPr lang="en-US" altLang="zh-CN" sz="2400" b="1" i="0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Unit 5 Entertainment(</a:t>
                      </a:r>
                      <a:r>
                        <a:rPr lang="zh-CN" altLang="zh-CN" sz="2400" b="1" i="0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娱乐</a:t>
                      </a:r>
                      <a:r>
                        <a:rPr lang="en-US" altLang="zh-CN" sz="2400" b="1" i="0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)      Unit 6 Life goals(</a:t>
                      </a:r>
                      <a:r>
                        <a:rPr lang="zh-CN" altLang="zh-CN" sz="2400" b="1" i="0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人生目标</a:t>
                      </a:r>
                      <a:r>
                        <a:rPr lang="en-US" altLang="zh-CN" sz="2400" b="1" i="0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)</a:t>
                      </a:r>
                      <a:endParaRPr lang="zh-CN" altLang="zh-CN" sz="2400" b="1" i="0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7" name="文本框 6"/>
          <p:cNvSpPr txBox="1"/>
          <p:nvPr/>
        </p:nvSpPr>
        <p:spPr>
          <a:xfrm>
            <a:off x="7797165" y="1541780"/>
            <a:ext cx="161607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take up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2284730" y="2156460"/>
            <a:ext cx="9575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like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7875270" y="2080260"/>
            <a:ext cx="215836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play the guitar　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6090013" y="3739525"/>
            <a:ext cx="20701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better person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9093835" y="3815080"/>
            <a:ext cx="12192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make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2689225" y="4319270"/>
            <a:ext cx="10172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easier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1" grpId="0"/>
      <p:bldP spid="12" grpId="0"/>
      <p:bldP spid="1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42047" y="624276"/>
            <a:ext cx="11577955" cy="605853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-68580" y="9017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3655" y="181610"/>
            <a:ext cx="856551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第8课时　八年级(上)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5—6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</a:p>
        </p:txBody>
      </p:sp>
      <p:sp>
        <p:nvSpPr>
          <p:cNvPr id="10" name="圆角矩形 9">
            <a:hlinkClick r:id="" action="ppaction://noaction"/>
          </p:cNvPr>
          <p:cNvSpPr/>
          <p:nvPr/>
        </p:nvSpPr>
        <p:spPr>
          <a:xfrm>
            <a:off x="10179967" y="92501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1062355" y="2165350"/>
            <a:ext cx="3359785" cy="3221355"/>
          </a:xfrm>
          <a:prstGeom prst="roundRect">
            <a:avLst>
              <a:gd name="adj" fmla="val 4007"/>
            </a:avLst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50800" dir="5400000" algn="ctr" rotWithShape="0">
              <a:srgbClr val="000000">
                <a:alpha val="15652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7" name="文本框 6"/>
          <p:cNvSpPr txBox="1"/>
          <p:nvPr/>
        </p:nvSpPr>
        <p:spPr>
          <a:xfrm>
            <a:off x="1415415" y="2966085"/>
            <a:ext cx="2849880" cy="14452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spc="600" dirty="0">
                <a:solidFill>
                  <a:srgbClr val="FAB5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Yuanti SC" panose="02010600040101010101" pitchFamily="2" charset="-122"/>
                <a:ea typeface="Yuanti SC" panose="02010600040101010101" pitchFamily="2" charset="-122"/>
              </a:rPr>
              <a:t>数据共享  </a:t>
            </a:r>
            <a:endParaRPr lang="en-US" altLang="zh-CN" sz="4400" b="1" spc="600" dirty="0">
              <a:solidFill>
                <a:srgbClr val="FAB52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Yuanti SC" panose="02010600040101010101" pitchFamily="2" charset="-122"/>
              <a:ea typeface="Yuanti SC" panose="02010600040101010101" pitchFamily="2" charset="-122"/>
            </a:endParaRPr>
          </a:p>
          <a:p>
            <a:r>
              <a:rPr lang="zh-CN" altLang="en-US" sz="4400" b="1" spc="600" dirty="0">
                <a:solidFill>
                  <a:srgbClr val="FAB5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Yuanti SC" panose="02010600040101010101" pitchFamily="2" charset="-122"/>
                <a:ea typeface="Yuanti SC" panose="02010600040101010101" pitchFamily="2" charset="-122"/>
              </a:rPr>
              <a:t>考点聚焦</a:t>
            </a:r>
          </a:p>
        </p:txBody>
      </p:sp>
      <p:sp>
        <p:nvSpPr>
          <p:cNvPr id="8" name="圆角矩形 7"/>
          <p:cNvSpPr/>
          <p:nvPr/>
        </p:nvSpPr>
        <p:spPr>
          <a:xfrm>
            <a:off x="4297680" y="1747520"/>
            <a:ext cx="287020" cy="4851400"/>
          </a:xfrm>
          <a:prstGeom prst="roundRect">
            <a:avLst>
              <a:gd name="adj" fmla="val 0"/>
            </a:avLst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9" name="三角形 7"/>
          <p:cNvSpPr/>
          <p:nvPr/>
        </p:nvSpPr>
        <p:spPr>
          <a:xfrm>
            <a:off x="4080510" y="1137285"/>
            <a:ext cx="720725" cy="621030"/>
          </a:xfrm>
          <a:prstGeom prst="triangl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grpSp>
        <p:nvGrpSpPr>
          <p:cNvPr id="34" name="组合 33"/>
          <p:cNvGrpSpPr/>
          <p:nvPr/>
        </p:nvGrpSpPr>
        <p:grpSpPr>
          <a:xfrm>
            <a:off x="5664517" y="1317266"/>
            <a:ext cx="511810" cy="4070844"/>
            <a:chOff x="17714" y="2940"/>
            <a:chExt cx="806" cy="7179"/>
          </a:xfrm>
        </p:grpSpPr>
        <p:sp>
          <p:nvSpPr>
            <p:cNvPr id="24" name="椭圆 23"/>
            <p:cNvSpPr/>
            <p:nvPr/>
          </p:nvSpPr>
          <p:spPr>
            <a:xfrm>
              <a:off x="17714" y="3864"/>
              <a:ext cx="740" cy="758"/>
            </a:xfrm>
            <a:prstGeom prst="ellipse">
              <a:avLst/>
            </a:prstGeom>
            <a:solidFill>
              <a:srgbClr val="FAB529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" name="椭圆 1"/>
            <p:cNvSpPr/>
            <p:nvPr/>
          </p:nvSpPr>
          <p:spPr>
            <a:xfrm>
              <a:off x="17780" y="8499"/>
              <a:ext cx="740" cy="758"/>
            </a:xfrm>
            <a:prstGeom prst="ellipse">
              <a:avLst/>
            </a:prstGeom>
            <a:solidFill>
              <a:srgbClr val="FAB529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椭圆 22"/>
            <p:cNvSpPr/>
            <p:nvPr/>
          </p:nvSpPr>
          <p:spPr>
            <a:xfrm>
              <a:off x="17723" y="2940"/>
              <a:ext cx="740" cy="758"/>
            </a:xfrm>
            <a:prstGeom prst="ellipse">
              <a:avLst/>
            </a:prstGeom>
            <a:solidFill>
              <a:srgbClr val="FAB529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椭圆 11"/>
            <p:cNvSpPr/>
            <p:nvPr/>
          </p:nvSpPr>
          <p:spPr>
            <a:xfrm>
              <a:off x="17753" y="6796"/>
              <a:ext cx="740" cy="758"/>
            </a:xfrm>
            <a:prstGeom prst="ellipse">
              <a:avLst/>
            </a:prstGeom>
            <a:solidFill>
              <a:srgbClr val="FAB529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椭圆 12"/>
            <p:cNvSpPr/>
            <p:nvPr/>
          </p:nvSpPr>
          <p:spPr>
            <a:xfrm>
              <a:off x="17780" y="5352"/>
              <a:ext cx="740" cy="758"/>
            </a:xfrm>
            <a:prstGeom prst="ellipse">
              <a:avLst/>
            </a:prstGeom>
            <a:solidFill>
              <a:srgbClr val="FAB529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椭圆 10"/>
            <p:cNvSpPr/>
            <p:nvPr/>
          </p:nvSpPr>
          <p:spPr>
            <a:xfrm>
              <a:off x="17780" y="9361"/>
              <a:ext cx="740" cy="758"/>
            </a:xfrm>
            <a:prstGeom prst="ellipse">
              <a:avLst/>
            </a:prstGeom>
            <a:solidFill>
              <a:srgbClr val="FAB529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椭圆 25"/>
            <p:cNvSpPr/>
            <p:nvPr/>
          </p:nvSpPr>
          <p:spPr>
            <a:xfrm>
              <a:off x="17747" y="7720"/>
              <a:ext cx="740" cy="758"/>
            </a:xfrm>
            <a:prstGeom prst="ellipse">
              <a:avLst/>
            </a:prstGeom>
            <a:solidFill>
              <a:srgbClr val="FAB529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0" name="椭圆 29"/>
          <p:cNvSpPr/>
          <p:nvPr/>
        </p:nvSpPr>
        <p:spPr>
          <a:xfrm>
            <a:off x="5685472" y="5959503"/>
            <a:ext cx="469900" cy="434034"/>
          </a:xfrm>
          <a:prstGeom prst="ellipse">
            <a:avLst/>
          </a:prstGeom>
          <a:solidFill>
            <a:srgbClr val="FAB52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2" name="椭圆 31"/>
          <p:cNvSpPr/>
          <p:nvPr/>
        </p:nvSpPr>
        <p:spPr>
          <a:xfrm>
            <a:off x="5685472" y="5439121"/>
            <a:ext cx="469900" cy="429823"/>
          </a:xfrm>
          <a:prstGeom prst="ellipse">
            <a:avLst/>
          </a:prstGeom>
          <a:solidFill>
            <a:srgbClr val="FAB52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42" name="组合 41"/>
          <p:cNvGrpSpPr/>
          <p:nvPr/>
        </p:nvGrpSpPr>
        <p:grpSpPr>
          <a:xfrm>
            <a:off x="4605745" y="1302355"/>
            <a:ext cx="7393199" cy="4566728"/>
            <a:chOff x="6774" y="2848"/>
            <a:chExt cx="10857" cy="7146"/>
          </a:xfrm>
        </p:grpSpPr>
        <p:grpSp>
          <p:nvGrpSpPr>
            <p:cNvPr id="14" name="组合 13"/>
            <p:cNvGrpSpPr/>
            <p:nvPr/>
          </p:nvGrpSpPr>
          <p:grpSpPr>
            <a:xfrm>
              <a:off x="6774" y="2848"/>
              <a:ext cx="10857" cy="5666"/>
              <a:chOff x="3125518" y="1749908"/>
              <a:chExt cx="6893605" cy="3597284"/>
            </a:xfrm>
          </p:grpSpPr>
          <p:grpSp>
            <p:nvGrpSpPr>
              <p:cNvPr id="15" name="组合 14"/>
              <p:cNvGrpSpPr/>
              <p:nvPr/>
            </p:nvGrpSpPr>
            <p:grpSpPr>
              <a:xfrm>
                <a:off x="3133537" y="1749908"/>
                <a:ext cx="6885586" cy="2648268"/>
                <a:chOff x="3133537" y="1749908"/>
                <a:chExt cx="6885586" cy="2648268"/>
              </a:xfrm>
            </p:grpSpPr>
            <p:sp>
              <p:nvSpPr>
                <p:cNvPr id="21" name="文本框 2">
                  <a:hlinkClick r:id="rId4" action="ppaction://hlinksldjump"/>
                </p:cNvPr>
                <p:cNvSpPr txBox="1"/>
                <p:nvPr/>
              </p:nvSpPr>
              <p:spPr>
                <a:xfrm>
                  <a:off x="3283518" y="3102072"/>
                  <a:ext cx="6549378" cy="82452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wrap="square" anchor="t">
                  <a:spAutoFit/>
                </a:bodyPr>
                <a:lstStyle/>
                <a:p>
                  <a:r>
                    <a:rPr lang="en-US" altLang="zh-CN" sz="2400" b="1" dirty="0">
                      <a:latin typeface="黑体" panose="02010609060101010101" pitchFamily="49" charset="-122"/>
                      <a:ea typeface="黑体" panose="02010609060101010101" pitchFamily="49" charset="-122"/>
                      <a:sym typeface="宋体" panose="02010600030101010101" pitchFamily="2" charset="-122"/>
                    </a:rPr>
                    <a:t> </a:t>
                  </a:r>
                  <a:r>
                    <a:rPr lang="zh-CN" altLang="en-US" sz="2400" b="1" dirty="0">
                      <a:latin typeface="黑体" panose="02010609060101010101" pitchFamily="49" charset="-122"/>
                      <a:ea typeface="黑体" panose="02010609060101010101" pitchFamily="49" charset="-122"/>
                      <a:sym typeface="宋体" panose="02010600030101010101" pitchFamily="2" charset="-122"/>
                    </a:rPr>
                    <a:t>考点</a:t>
                  </a:r>
                  <a:r>
                    <a:rPr lang="en-US" altLang="zh-CN" sz="2400" b="1" dirty="0">
                      <a:latin typeface="黑体" panose="02010609060101010101" pitchFamily="49" charset="-122"/>
                      <a:ea typeface="黑体" panose="02010609060101010101" pitchFamily="49" charset="-122"/>
                      <a:sym typeface="宋体" panose="02010600030101010101" pitchFamily="2" charset="-122"/>
                    </a:rPr>
                    <a:t> </a:t>
                  </a:r>
                  <a:r>
                    <a:rPr lang="zh-CN" altLang="en-US" sz="2400" b="1" dirty="0">
                      <a:solidFill>
                        <a:schemeClr val="bg1"/>
                      </a:solidFill>
                      <a:latin typeface="黑体" panose="02010609060101010101" pitchFamily="49" charset="-122"/>
                      <a:ea typeface="黑体" panose="02010609060101010101" pitchFamily="49" charset="-122"/>
                      <a:sym typeface="宋体" panose="02010600030101010101" pitchFamily="2" charset="-122"/>
                    </a:rPr>
                    <a:t>三  </a:t>
                  </a:r>
                  <a:r>
                    <a:rPr lang="zh-CN" altLang="zh-CN" sz="2400" b="1" dirty="0">
                      <a:latin typeface="Times New Roman" panose="02020603050405020304" pitchFamily="18" charset="0"/>
                      <a:ea typeface="黑体" panose="02010609060101010101" pitchFamily="49" charset="-122"/>
                    </a:rPr>
                    <a:t>辨析 </a:t>
                  </a:r>
                  <a:r>
                    <a:rPr lang="en-US" altLang="zh-CN" sz="2400" b="1" dirty="0">
                      <a:latin typeface="Times New Roman" panose="02020603050405020304" pitchFamily="18" charset="0"/>
                      <a:ea typeface="黑体" panose="02010609060101010101" pitchFamily="49" charset="-122"/>
                    </a:rPr>
                    <a:t>expect</a:t>
                  </a:r>
                  <a:r>
                    <a:rPr lang="zh-CN" altLang="zh-CN" sz="2400" b="1" dirty="0">
                      <a:latin typeface="Times New Roman" panose="02020603050405020304" pitchFamily="18" charset="0"/>
                      <a:ea typeface="黑体" panose="02010609060101010101" pitchFamily="49" charset="-122"/>
                    </a:rPr>
                    <a:t>、</a:t>
                  </a:r>
                  <a:r>
                    <a:rPr lang="en-US" altLang="zh-CN" sz="2400" b="1" dirty="0">
                      <a:latin typeface="Times New Roman" panose="02020603050405020304" pitchFamily="18" charset="0"/>
                      <a:ea typeface="黑体" panose="02010609060101010101" pitchFamily="49" charset="-122"/>
                    </a:rPr>
                    <a:t>hope</a:t>
                  </a:r>
                  <a:r>
                    <a:rPr lang="zh-CN" altLang="zh-CN" sz="2400" b="1" dirty="0">
                      <a:latin typeface="Times New Roman" panose="02020603050405020304" pitchFamily="18" charset="0"/>
                      <a:ea typeface="黑体" panose="02010609060101010101" pitchFamily="49" charset="-122"/>
                    </a:rPr>
                    <a:t>、</a:t>
                  </a:r>
                  <a:r>
                    <a:rPr lang="en-US" altLang="zh-CN" sz="2400" b="1" dirty="0">
                      <a:latin typeface="Times New Roman" panose="02020603050405020304" pitchFamily="18" charset="0"/>
                      <a:ea typeface="黑体" panose="02010609060101010101" pitchFamily="49" charset="-122"/>
                    </a:rPr>
                    <a:t>wish</a:t>
                  </a:r>
                  <a:r>
                    <a:rPr lang="zh-CN" altLang="zh-CN" sz="2400" b="1" dirty="0">
                      <a:latin typeface="Times New Roman" panose="02020603050405020304" pitchFamily="18" charset="0"/>
                      <a:ea typeface="黑体" panose="02010609060101010101" pitchFamily="49" charset="-122"/>
                    </a:rPr>
                    <a:t>与</a:t>
                  </a:r>
                  <a:r>
                    <a:rPr lang="en-US" altLang="zh-CN" sz="2400" b="1" dirty="0">
                      <a:latin typeface="Times New Roman" panose="02020603050405020304" pitchFamily="18" charset="0"/>
                      <a:ea typeface="黑体" panose="02010609060101010101" pitchFamily="49" charset="-122"/>
                    </a:rPr>
                    <a:t>look </a:t>
                  </a:r>
                </a:p>
                <a:p>
                  <a:r>
                    <a:rPr lang="en-US" altLang="zh-CN" sz="2400" b="1" dirty="0">
                      <a:latin typeface="Times New Roman" panose="02020603050405020304" pitchFamily="18" charset="0"/>
                      <a:ea typeface="黑体" panose="02010609060101010101" pitchFamily="49" charset="-122"/>
                    </a:rPr>
                    <a:t>                    </a:t>
                  </a:r>
                  <a:r>
                    <a:rPr lang="en-US" altLang="zh-CN" sz="2400" b="1" dirty="0">
                      <a:latin typeface="Times New Roman" panose="02020603050405020304" pitchFamily="18" charset="0"/>
                    </a:rPr>
                    <a:t>forward to</a:t>
                  </a:r>
                  <a:endParaRPr lang="zh-CN" altLang="en-US" sz="2400" b="1" dirty="0">
                    <a:latin typeface="Times New Roman" panose="02020603050405020304" pitchFamily="18" charset="0"/>
                    <a:ea typeface="黑体" panose="02010609060101010101" pitchFamily="49" charset="-122"/>
                    <a:sym typeface="宋体" panose="02010600030101010101" pitchFamily="2" charset="-122"/>
                  </a:endParaRPr>
                </a:p>
              </p:txBody>
            </p:sp>
            <p:sp>
              <p:nvSpPr>
                <p:cNvPr id="22" name="文本框 2">
                  <a:hlinkClick r:id="rId5" action="ppaction://hlinksldjump"/>
                </p:cNvPr>
                <p:cNvSpPr txBox="1"/>
                <p:nvPr/>
              </p:nvSpPr>
              <p:spPr>
                <a:xfrm>
                  <a:off x="3133537" y="3939472"/>
                  <a:ext cx="5177897" cy="45870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wrap="square" anchor="t">
                  <a:spAutoFit/>
                </a:bodyPr>
                <a:lstStyle/>
                <a:p>
                  <a:r>
                    <a:rPr lang="en-US" altLang="zh-CN" sz="2400" b="1" dirty="0">
                      <a:latin typeface="黑体" panose="02010609060101010101" pitchFamily="49" charset="-122"/>
                      <a:ea typeface="黑体" panose="02010609060101010101" pitchFamily="49" charset="-122"/>
                      <a:sym typeface="宋体" panose="02010600030101010101" pitchFamily="2" charset="-122"/>
                    </a:rPr>
                    <a:t>  </a:t>
                  </a:r>
                  <a:r>
                    <a:rPr lang="zh-CN" altLang="en-US" sz="2400" b="1" dirty="0">
                      <a:latin typeface="黑体" panose="02010609060101010101" pitchFamily="49" charset="-122"/>
                      <a:ea typeface="黑体" panose="02010609060101010101" pitchFamily="49" charset="-122"/>
                      <a:sym typeface="宋体" panose="02010600030101010101" pitchFamily="2" charset="-122"/>
                    </a:rPr>
                    <a:t>考点</a:t>
                  </a:r>
                  <a:r>
                    <a:rPr lang="en-US" altLang="zh-CN" sz="2400" b="1" dirty="0">
                      <a:latin typeface="黑体" panose="02010609060101010101" pitchFamily="49" charset="-122"/>
                      <a:ea typeface="黑体" panose="02010609060101010101" pitchFamily="49" charset="-122"/>
                      <a:sym typeface="宋体" panose="02010600030101010101" pitchFamily="2" charset="-122"/>
                    </a:rPr>
                    <a:t> </a:t>
                  </a:r>
                  <a:r>
                    <a:rPr lang="zh-CN" altLang="en-US" sz="2400" b="1" dirty="0">
                      <a:solidFill>
                        <a:schemeClr val="bg1"/>
                      </a:solidFill>
                      <a:latin typeface="黑体" panose="02010609060101010101" pitchFamily="49" charset="-122"/>
                      <a:ea typeface="黑体" panose="02010609060101010101" pitchFamily="49" charset="-122"/>
                      <a:sym typeface="宋体" panose="02010600030101010101" pitchFamily="2" charset="-122"/>
                    </a:rPr>
                    <a:t>四</a:t>
                  </a:r>
                  <a:r>
                    <a:rPr lang="en-US" sz="2400" b="1" dirty="0">
                      <a:latin typeface="黑体" panose="02010609060101010101" pitchFamily="49" charset="-122"/>
                      <a:ea typeface="黑体" panose="02010609060101010101" pitchFamily="49" charset="-122"/>
                      <a:sym typeface="宋体" panose="02010600030101010101" pitchFamily="2" charset="-122"/>
                    </a:rPr>
                    <a:t>  </a:t>
                  </a:r>
                  <a:r>
                    <a:rPr lang="en-US" altLang="zh-CN" sz="2400" b="1" dirty="0">
                      <a:latin typeface="Times New Roman" panose="02020603050405020304" pitchFamily="18" charset="0"/>
                      <a:ea typeface="黑体" panose="02010609060101010101" pitchFamily="49" charset="-122"/>
                    </a:rPr>
                    <a:t>happen</a:t>
                  </a:r>
                  <a:r>
                    <a:rPr lang="zh-CN" altLang="zh-CN" sz="2400" b="1" dirty="0">
                      <a:latin typeface="Times New Roman" panose="02020603050405020304" pitchFamily="18" charset="0"/>
                      <a:ea typeface="黑体" panose="02010609060101010101" pitchFamily="49" charset="-122"/>
                    </a:rPr>
                    <a:t>的用法</a:t>
                  </a:r>
                  <a:endParaRPr lang="zh-CN" altLang="en-US" sz="2400" b="1" dirty="0">
                    <a:latin typeface="Times New Roman" panose="02020603050405020304" pitchFamily="18" charset="0"/>
                    <a:ea typeface="黑体" panose="02010609060101010101" pitchFamily="49" charset="-122"/>
                    <a:sym typeface="宋体" panose="02010600030101010101" pitchFamily="2" charset="-122"/>
                  </a:endParaRPr>
                </a:p>
              </p:txBody>
            </p:sp>
            <p:sp>
              <p:nvSpPr>
                <p:cNvPr id="17" name="文本框 2">
                  <a:hlinkClick r:id="rId6" action="ppaction://hlinksldjump"/>
                </p:cNvPr>
                <p:cNvSpPr txBox="1"/>
                <p:nvPr/>
              </p:nvSpPr>
              <p:spPr>
                <a:xfrm rot="10800000" flipV="1">
                  <a:off x="3289337" y="1749908"/>
                  <a:ext cx="6729786" cy="45870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wrap="square" anchor="t">
                  <a:spAutoFit/>
                </a:bodyPr>
                <a:lstStyle/>
                <a:p>
                  <a:r>
                    <a:rPr lang="en-US" altLang="zh-CN" sz="2400" b="1" dirty="0">
                      <a:latin typeface="黑体" panose="02010609060101010101" pitchFamily="49" charset="-122"/>
                      <a:ea typeface="黑体" panose="02010609060101010101" pitchFamily="49" charset="-122"/>
                      <a:sym typeface="宋体" panose="02010600030101010101" pitchFamily="2" charset="-122"/>
                    </a:rPr>
                    <a:t> </a:t>
                  </a:r>
                  <a:r>
                    <a:rPr lang="zh-CN" altLang="en-US" sz="2400" b="1" dirty="0">
                      <a:latin typeface="黑体" panose="02010609060101010101" pitchFamily="49" charset="-122"/>
                      <a:ea typeface="黑体" panose="02010609060101010101" pitchFamily="49" charset="-122"/>
                      <a:sym typeface="宋体" panose="02010600030101010101" pitchFamily="2" charset="-122"/>
                    </a:rPr>
                    <a:t>考点</a:t>
                  </a:r>
                  <a:r>
                    <a:rPr lang="en-US" altLang="zh-CN" sz="2400" b="1" dirty="0">
                      <a:solidFill>
                        <a:schemeClr val="tx1"/>
                      </a:solidFill>
                      <a:latin typeface="黑体" panose="02010609060101010101" pitchFamily="49" charset="-122"/>
                      <a:ea typeface="黑体" panose="02010609060101010101" pitchFamily="49" charset="-122"/>
                      <a:sym typeface="宋体" panose="02010600030101010101" pitchFamily="2" charset="-122"/>
                    </a:rPr>
                    <a:t> </a:t>
                  </a:r>
                  <a:r>
                    <a:rPr lang="zh-CN" altLang="en-US" sz="2400" b="1" dirty="0">
                      <a:solidFill>
                        <a:schemeClr val="bg1"/>
                      </a:solidFill>
                      <a:latin typeface="黑体" panose="02010609060101010101" pitchFamily="49" charset="-122"/>
                      <a:ea typeface="黑体" panose="02010609060101010101" pitchFamily="49" charset="-122"/>
                      <a:sym typeface="宋体" panose="02010600030101010101" pitchFamily="2" charset="-122"/>
                    </a:rPr>
                    <a:t>一  </a:t>
                  </a:r>
                  <a:r>
                    <a:rPr lang="zh-CN" altLang="zh-CN" sz="2400" b="1" dirty="0">
                      <a:latin typeface="黑体" panose="02010609060101010101" pitchFamily="49" charset="-122"/>
                      <a:ea typeface="黑体" panose="02010609060101010101" pitchFamily="49" charset="-122"/>
                    </a:rPr>
                    <a:t>辨析</a:t>
                  </a:r>
                  <a:r>
                    <a:rPr lang="en-US" altLang="zh-CN" sz="2400" b="1" dirty="0">
                      <a:latin typeface="Times New Roman" panose="02020603050405020304" pitchFamily="18" charset="0"/>
                      <a:ea typeface="宋体" panose="02010600030101010101" pitchFamily="2" charset="-122"/>
                    </a:rPr>
                    <a:t>news</a:t>
                  </a:r>
                  <a:r>
                    <a:rPr lang="zh-CN" altLang="zh-CN" sz="2400" b="1" dirty="0">
                      <a:latin typeface="Times New Roman" panose="02020603050405020304" pitchFamily="18" charset="0"/>
                      <a:ea typeface="宋体" panose="02010600030101010101" pitchFamily="2" charset="-122"/>
                    </a:rPr>
                    <a:t>、</a:t>
                  </a:r>
                  <a:r>
                    <a:rPr lang="en-US" altLang="zh-CN" sz="2400" b="1" dirty="0">
                      <a:latin typeface="Times New Roman" panose="02020603050405020304" pitchFamily="18" charset="0"/>
                      <a:ea typeface="宋体" panose="02010600030101010101" pitchFamily="2" charset="-122"/>
                    </a:rPr>
                    <a:t>message</a:t>
                  </a:r>
                  <a:r>
                    <a:rPr lang="zh-CN" altLang="zh-CN" sz="2400" b="1" dirty="0">
                      <a:latin typeface="Times New Roman" panose="02020603050405020304" pitchFamily="18" charset="0"/>
                      <a:ea typeface="宋体" panose="02010600030101010101" pitchFamily="2" charset="-122"/>
                    </a:rPr>
                    <a:t>与</a:t>
                  </a:r>
                  <a:r>
                    <a:rPr lang="en-US" altLang="zh-CN" sz="2400" b="1" dirty="0">
                      <a:latin typeface="Times New Roman" panose="02020603050405020304" pitchFamily="18" charset="0"/>
                      <a:ea typeface="宋体" panose="02010600030101010101" pitchFamily="2" charset="-122"/>
                    </a:rPr>
                    <a:t>information</a:t>
                  </a:r>
                  <a:endParaRPr lang="en-US" sz="2400" b="1" dirty="0">
                    <a:latin typeface="Times New Roman" panose="02020603050405020304" pitchFamily="18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9" name="文本框 2">
                  <a:hlinkClick r:id="rId7" action="ppaction://hlinksldjump"/>
                </p:cNvPr>
                <p:cNvSpPr txBox="1"/>
                <p:nvPr/>
              </p:nvSpPr>
              <p:spPr>
                <a:xfrm>
                  <a:off x="3403616" y="2269987"/>
                  <a:ext cx="6405880" cy="825599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wrap="square" anchor="t">
                  <a:spAutoFit/>
                </a:bodyPr>
                <a:lstStyle/>
                <a:p>
                  <a:r>
                    <a:rPr lang="zh-CN" altLang="en-US" sz="2400" b="1" dirty="0">
                      <a:latin typeface="黑体" panose="02010609060101010101" pitchFamily="49" charset="-122"/>
                      <a:ea typeface="黑体" panose="02010609060101010101" pitchFamily="49" charset="-122"/>
                      <a:sym typeface="宋体" panose="02010600030101010101" pitchFamily="2" charset="-122"/>
                    </a:rPr>
                    <a:t>考点</a:t>
                  </a:r>
                  <a:r>
                    <a:rPr lang="en-US" altLang="zh-CN" sz="2400" b="1" dirty="0">
                      <a:latin typeface="黑体" panose="02010609060101010101" pitchFamily="49" charset="-122"/>
                      <a:ea typeface="黑体" panose="02010609060101010101" pitchFamily="49" charset="-122"/>
                      <a:sym typeface="宋体" panose="02010600030101010101" pitchFamily="2" charset="-122"/>
                    </a:rPr>
                    <a:t> </a:t>
                  </a:r>
                  <a:r>
                    <a:rPr lang="zh-CN" altLang="en-US" sz="2400" b="1" dirty="0">
                      <a:solidFill>
                        <a:schemeClr val="bg1"/>
                      </a:solidFill>
                      <a:latin typeface="黑体" panose="02010609060101010101" pitchFamily="49" charset="-122"/>
                      <a:ea typeface="黑体" panose="02010609060101010101" pitchFamily="49" charset="-122"/>
                      <a:sym typeface="宋体" panose="02010600030101010101" pitchFamily="2" charset="-122"/>
                    </a:rPr>
                    <a:t>二  </a:t>
                  </a:r>
                  <a:r>
                    <a:rPr lang="en-US" sz="2400" b="1" dirty="0" err="1">
                      <a:latin typeface="Times New Roman" panose="02020603050405020304" pitchFamily="18" charset="0"/>
                      <a:ea typeface="黑体" panose="02010609060101010101" pitchFamily="49" charset="-122"/>
                      <a:cs typeface="Times New Roman" panose="02020603050405020304" pitchFamily="18" charset="0"/>
                      <a:sym typeface="宋体" panose="02010600030101010101" pitchFamily="2" charset="-122"/>
                    </a:rPr>
                    <a:t>辨析</a:t>
                  </a:r>
                  <a:r>
                    <a:rPr lang="en-US" sz="2400" b="1" dirty="0">
                      <a:latin typeface="Times New Roman" panose="02020603050405020304" pitchFamily="18" charset="0"/>
                      <a:ea typeface="黑体" panose="02010609060101010101" pitchFamily="49" charset="-122"/>
                      <a:cs typeface="Times New Roman" panose="02020603050405020304" pitchFamily="18" charset="0"/>
                      <a:sym typeface="宋体" panose="02010600030101010101" pitchFamily="2" charset="-122"/>
                    </a:rPr>
                    <a:t> </a:t>
                  </a:r>
                  <a:r>
                    <a:rPr lang="en-US" sz="2400" b="1" dirty="0" err="1">
                      <a:latin typeface="Times New Roman" panose="02020603050405020304" pitchFamily="18" charset="0"/>
                      <a:ea typeface="黑体" panose="02010609060101010101" pitchFamily="49" charset="-122"/>
                      <a:cs typeface="Times New Roman" panose="02020603050405020304" pitchFamily="18" charset="0"/>
                      <a:sym typeface="宋体" panose="02010600030101010101" pitchFamily="2" charset="-122"/>
                    </a:rPr>
                    <a:t>discover、invent、find、look</a:t>
                  </a:r>
                  <a:r>
                    <a:rPr lang="en-US" sz="2400" b="1" dirty="0">
                      <a:latin typeface="Times New Roman" panose="02020603050405020304" pitchFamily="18" charset="0"/>
                      <a:ea typeface="黑体" panose="02010609060101010101" pitchFamily="49" charset="-122"/>
                      <a:cs typeface="Times New Roman" panose="02020603050405020304" pitchFamily="18" charset="0"/>
                      <a:sym typeface="宋体" panose="02010600030101010101" pitchFamily="2" charset="-122"/>
                    </a:rPr>
                    <a:t>        </a:t>
                  </a:r>
                </a:p>
                <a:p>
                  <a:r>
                    <a:rPr lang="en-US" altLang="zh-CN" sz="2400" b="1" dirty="0">
                      <a:latin typeface="Times New Roman" panose="02020603050405020304" pitchFamily="18" charset="0"/>
                      <a:ea typeface="黑体" panose="02010609060101010101" pitchFamily="49" charset="-122"/>
                      <a:cs typeface="Times New Roman" panose="02020603050405020304" pitchFamily="18" charset="0"/>
                      <a:sym typeface="宋体" panose="02010600030101010101" pitchFamily="2" charset="-122"/>
                    </a:rPr>
                    <a:t>                   </a:t>
                  </a:r>
                  <a:r>
                    <a:rPr lang="en-US" altLang="zh-CN" sz="2400" b="1" dirty="0">
                      <a:latin typeface="Times New Roman" panose="02020603050405020304" pitchFamily="18" charset="0"/>
                      <a:ea typeface="黑体" panose="02010609060101010101" pitchFamily="49" charset="-122"/>
                    </a:rPr>
                    <a:t>for</a:t>
                  </a:r>
                  <a:r>
                    <a:rPr lang="zh-CN" altLang="zh-CN" sz="2400" b="1" dirty="0">
                      <a:latin typeface="Times New Roman" panose="02020603050405020304" pitchFamily="18" charset="0"/>
                      <a:ea typeface="黑体" panose="02010609060101010101" pitchFamily="49" charset="-122"/>
                    </a:rPr>
                    <a:t>与</a:t>
                  </a:r>
                  <a:r>
                    <a:rPr lang="en-US" altLang="zh-CN" sz="2400" b="1" dirty="0">
                      <a:latin typeface="Times New Roman" panose="02020603050405020304" pitchFamily="18" charset="0"/>
                      <a:ea typeface="黑体" panose="02010609060101010101" pitchFamily="49" charset="-122"/>
                    </a:rPr>
                    <a:t>find out</a:t>
                  </a:r>
                  <a:endParaRPr lang="zh-CN" altLang="en-US" sz="2400" b="1" dirty="0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  <a:sym typeface="宋体" panose="02010600030101010101" pitchFamily="2" charset="-122"/>
                  </a:endParaRPr>
                </a:p>
              </p:txBody>
            </p:sp>
          </p:grpSp>
          <p:sp>
            <p:nvSpPr>
              <p:cNvPr id="25" name="文本框 2">
                <a:hlinkClick r:id="rId8" action="ppaction://hlinksldjump"/>
              </p:cNvPr>
              <p:cNvSpPr txBox="1"/>
              <p:nvPr/>
            </p:nvSpPr>
            <p:spPr>
              <a:xfrm>
                <a:off x="3125518" y="4438436"/>
                <a:ext cx="4838313" cy="45870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lstStyle/>
              <a:p>
                <a:r>
                  <a:rPr lang="en-US" altLang="zh-CN" sz="2400" b="1" dirty="0">
                    <a:latin typeface="黑体" panose="02010609060101010101" pitchFamily="49" charset="-122"/>
                    <a:ea typeface="黑体" panose="02010609060101010101" pitchFamily="49" charset="-122"/>
                    <a:sym typeface="宋体" panose="02010600030101010101" pitchFamily="2" charset="-122"/>
                  </a:rPr>
                  <a:t>  </a:t>
                </a:r>
                <a:r>
                  <a:rPr lang="zh-CN" altLang="en-US" sz="2400" b="1" dirty="0">
                    <a:latin typeface="黑体" panose="02010609060101010101" pitchFamily="49" charset="-122"/>
                    <a:ea typeface="黑体" panose="02010609060101010101" pitchFamily="49" charset="-122"/>
                    <a:sym typeface="宋体" panose="02010600030101010101" pitchFamily="2" charset="-122"/>
                  </a:rPr>
                  <a:t>考点</a:t>
                </a:r>
                <a:r>
                  <a:rPr lang="en-US" altLang="zh-CN" sz="2400" b="1" dirty="0">
                    <a:latin typeface="黑体" panose="02010609060101010101" pitchFamily="49" charset="-122"/>
                    <a:ea typeface="黑体" panose="02010609060101010101" pitchFamily="49" charset="-122"/>
                    <a:sym typeface="宋体" panose="02010600030101010101" pitchFamily="2" charset="-122"/>
                  </a:rPr>
                  <a:t> </a:t>
                </a:r>
                <a:r>
                  <a:rPr lang="zh-CN" altLang="en-US" sz="2400" b="1" dirty="0">
                    <a:solidFill>
                      <a:schemeClr val="bg1"/>
                    </a:solidFill>
                    <a:latin typeface="黑体" panose="02010609060101010101" pitchFamily="49" charset="-122"/>
                    <a:ea typeface="黑体" panose="02010609060101010101" pitchFamily="49" charset="-122"/>
                    <a:sym typeface="宋体" panose="02010600030101010101" pitchFamily="2" charset="-122"/>
                  </a:rPr>
                  <a:t>五</a:t>
                </a:r>
                <a:r>
                  <a:rPr lang="en-US" sz="2400" b="1" dirty="0">
                    <a:latin typeface="黑体" panose="02010609060101010101" pitchFamily="49" charset="-122"/>
                    <a:ea typeface="黑体" panose="02010609060101010101" pitchFamily="49" charset="-122"/>
                    <a:sym typeface="宋体" panose="02010600030101010101" pitchFamily="2" charset="-122"/>
                  </a:rPr>
                  <a:t>  </a:t>
                </a:r>
                <a:r>
                  <a:rPr lang="en-US" altLang="zh-CN" sz="24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famous</a:t>
                </a:r>
                <a:r>
                  <a:rPr lang="zh-CN" altLang="zh-CN" sz="24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的用法</a:t>
                </a:r>
                <a:endParaRPr lang="zh-CN" altLang="en-US" sz="2400" b="1" dirty="0">
                  <a:latin typeface="Times New Roman" panose="02020603050405020304" pitchFamily="18" charset="0"/>
                  <a:ea typeface="黑体" panose="02010609060101010101" pitchFamily="49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27" name="文本框 2">
                <a:hlinkClick r:id="rId9" action="ppaction://hlinksldjump"/>
              </p:cNvPr>
              <p:cNvSpPr txBox="1"/>
              <p:nvPr/>
            </p:nvSpPr>
            <p:spPr>
              <a:xfrm>
                <a:off x="3125901" y="4888478"/>
                <a:ext cx="6233961" cy="45871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lstStyle/>
              <a:p>
                <a:pPr lvl="0"/>
                <a:r>
                  <a:rPr lang="en-US" altLang="zh-CN" sz="2400" b="1" dirty="0">
                    <a:latin typeface="黑体" panose="02010609060101010101" pitchFamily="49" charset="-122"/>
                    <a:ea typeface="黑体" panose="02010609060101010101" pitchFamily="49" charset="-122"/>
                    <a:sym typeface="宋体" panose="02010600030101010101" pitchFamily="2" charset="-122"/>
                  </a:rPr>
                  <a:t>  考点 </a:t>
                </a:r>
                <a:r>
                  <a:rPr lang="zh-CN" altLang="en-US" sz="2400" b="1" dirty="0">
                    <a:solidFill>
                      <a:schemeClr val="bg1"/>
                    </a:solidFill>
                    <a:latin typeface="黑体" panose="02010609060101010101" pitchFamily="49" charset="-122"/>
                    <a:ea typeface="黑体" panose="02010609060101010101" pitchFamily="49" charset="-122"/>
                    <a:sym typeface="宋体" panose="02010600030101010101" pitchFamily="2" charset="-122"/>
                  </a:rPr>
                  <a:t>六</a:t>
                </a:r>
                <a:r>
                  <a:rPr lang="en-US" altLang="zh-CN" sz="2400" b="1" dirty="0">
                    <a:solidFill>
                      <a:schemeClr val="bg1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  <a:sym typeface="宋体" panose="02010600030101010101" pitchFamily="2" charset="-122"/>
                  </a:rPr>
                  <a:t>     </a:t>
                </a:r>
                <a:r>
                  <a:rPr lang="en-US" altLang="zh-CN" sz="24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promise</a:t>
                </a:r>
                <a:r>
                  <a:rPr lang="zh-CN" altLang="zh-CN" sz="24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的用法</a:t>
                </a:r>
                <a:endParaRPr lang="zh-CN" altLang="en-US" sz="2400" b="1" dirty="0">
                  <a:latin typeface="Times New Roman" panose="02020603050405020304" pitchFamily="18" charset="0"/>
                  <a:ea typeface="黑体" panose="02010609060101010101" pitchFamily="49" charset="-122"/>
                  <a:sym typeface="宋体" panose="02010600030101010101" pitchFamily="2" charset="-122"/>
                </a:endParaRPr>
              </a:p>
            </p:txBody>
          </p:sp>
        </p:grpSp>
        <p:sp>
          <p:nvSpPr>
            <p:cNvPr id="29" name="文本框 28">
              <a:hlinkClick r:id="rId10" action="ppaction://hlinksldjump"/>
            </p:cNvPr>
            <p:cNvSpPr txBox="1"/>
            <p:nvPr/>
          </p:nvSpPr>
          <p:spPr>
            <a:xfrm>
              <a:off x="7190" y="8495"/>
              <a:ext cx="9068" cy="7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rtlCol="0" anchor="t">
              <a:spAutoFit/>
            </a:bodyPr>
            <a:lstStyle/>
            <a:p>
              <a:pPr lvl="0"/>
              <a:r>
                <a:rPr lang="en-US" altLang="zh-CN" sz="2400" b="1" dirty="0" err="1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考点</a:t>
              </a:r>
              <a:r>
                <a:rPr lang="en-US" altLang="zh-CN" sz="2400" b="1" dirty="0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 </a:t>
              </a:r>
              <a:r>
                <a:rPr lang="zh-CN" altLang="en-US" sz="2400" b="1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七</a:t>
              </a:r>
              <a:r>
                <a:rPr lang="en-US" altLang="zh-CN" sz="2400" b="1" dirty="0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   </a:t>
              </a:r>
              <a:r>
                <a:rPr lang="en-US" altLang="zh-CN" sz="2400" b="1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agree</a:t>
              </a:r>
              <a:r>
                <a:rPr lang="zh-CN" altLang="zh-CN" sz="2400" b="1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的用法</a:t>
              </a:r>
              <a:endPara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endParaRPr>
            </a:p>
          </p:txBody>
        </p:sp>
        <p:sp>
          <p:nvSpPr>
            <p:cNvPr id="31" name="文本框 30">
              <a:hlinkClick r:id="rId11" action="ppaction://hlinksldjump"/>
            </p:cNvPr>
            <p:cNvSpPr txBox="1"/>
            <p:nvPr/>
          </p:nvSpPr>
          <p:spPr>
            <a:xfrm>
              <a:off x="7212" y="9272"/>
              <a:ext cx="8564" cy="7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rtlCol="0" anchor="t">
              <a:spAutoFit/>
            </a:bodyPr>
            <a:lstStyle/>
            <a:p>
              <a:pPr lvl="0"/>
              <a:r>
                <a:rPr lang="en-US" altLang="zh-CN" sz="2400" b="1" dirty="0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考点 </a:t>
              </a:r>
              <a:r>
                <a:rPr lang="zh-CN" altLang="en-US" sz="2400" b="1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八</a:t>
              </a:r>
              <a:r>
                <a:rPr lang="en-US" altLang="zh-CN" sz="2400" b="1" dirty="0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   </a:t>
              </a:r>
              <a:r>
                <a:rPr lang="en-US" altLang="zh-CN" sz="2400" b="1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grow</a:t>
              </a:r>
              <a:r>
                <a:rPr lang="zh-CN" altLang="zh-CN" sz="2400" b="1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的用法</a:t>
              </a:r>
              <a:endPara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3" name="文本框 2">
            <a:hlinkClick r:id="rId12" action="ppaction://hlinksldjump"/>
          </p:cNvPr>
          <p:cNvSpPr txBox="1"/>
          <p:nvPr/>
        </p:nvSpPr>
        <p:spPr>
          <a:xfrm>
            <a:off x="4888865" y="5888355"/>
            <a:ext cx="547306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考点</a:t>
            </a:r>
            <a:r>
              <a:rPr lang="en-US" altLang="zh-CN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zh-CN" sz="24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九</a:t>
            </a:r>
            <a:r>
              <a:rPr lang="zh-CN" altLang="zh-CN" dirty="0"/>
              <a:t>　</a:t>
            </a:r>
            <a:r>
              <a:rPr lang="en-US" altLang="zh-CN" dirty="0"/>
              <a:t> </a:t>
            </a:r>
            <a:r>
              <a:rPr lang="zh-CN" altLang="zh-CN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“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too </a:t>
            </a:r>
            <a:r>
              <a:rPr lang="zh-CN" altLang="zh-CN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… 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to </a:t>
            </a:r>
            <a:r>
              <a:rPr lang="zh-CN" altLang="zh-CN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… ”句型</a:t>
            </a:r>
          </a:p>
          <a:p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29565" y="755015"/>
            <a:ext cx="11577955" cy="589724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46391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第8课时　八年级(上)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5—6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</a:p>
        </p:txBody>
      </p:sp>
      <p:sp>
        <p:nvSpPr>
          <p:cNvPr id="10" name="圆角矩形 9">
            <a:hlinkClick r:id="" action="ppaction://noaction"/>
          </p:cNvPr>
          <p:cNvSpPr/>
          <p:nvPr/>
        </p:nvSpPr>
        <p:spPr>
          <a:xfrm>
            <a:off x="10158377" y="96819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6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968375"/>
            <a:ext cx="1746885" cy="443588"/>
            <a:chOff x="8480182" y="1575737"/>
            <a:chExt cx="1678579" cy="576444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 action="ppaction://noaction"/>
            </p:cNvPr>
            <p:cNvSpPr txBox="1"/>
            <p:nvPr/>
          </p:nvSpPr>
          <p:spPr>
            <a:xfrm>
              <a:off x="8575416" y="1593530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7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398145" y="2934335"/>
            <a:ext cx="7225030" cy="9531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【学法方法点拨】</a:t>
            </a:r>
            <a:endParaRPr lang="en-US" sz="2800" b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0"/>
            <a:r>
              <a:rPr lang="en-US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8" name="表格 7"/>
          <p:cNvGraphicFramePr/>
          <p:nvPr>
            <p:custDataLst>
              <p:tags r:id="rId2"/>
            </p:custDataLst>
          </p:nvPr>
        </p:nvGraphicFramePr>
        <p:xfrm>
          <a:off x="644525" y="3614420"/>
          <a:ext cx="9991090" cy="292735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72185"/>
                <a:gridCol w="3540125"/>
                <a:gridCol w="5478780"/>
              </a:tblGrid>
              <a:tr h="36703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2400" b="1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词汇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用法</a:t>
                      </a:r>
                      <a:endParaRPr lang="en-US" altLang="en-US" sz="2400" b="1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例句</a:t>
                      </a:r>
                      <a:endParaRPr lang="en-US" altLang="en-US" sz="2400" b="1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6304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en-US" sz="2400" b="1" dirty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NEU-HZ-S92" charset="0"/>
                          <a:cs typeface="Times New Roman" panose="02020603050405020304" pitchFamily="18" charset="0"/>
                        </a:rPr>
                        <a:t>news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zh-CN" altLang="en-US" sz="2400" b="1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作“新闻”解</a:t>
                      </a:r>
                      <a:r>
                        <a:rPr lang="en-US" altLang="zh-CN" sz="2400" b="1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,</a:t>
                      </a:r>
                      <a:r>
                        <a:rPr lang="zh-CN" altLang="en-US" sz="2400" b="1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一般指通过广播、电视、报纸等新闻媒体向大众发布的社会各方面的最新消息</a:t>
                      </a:r>
                      <a:r>
                        <a:rPr lang="en-US" altLang="zh-CN" sz="2400" b="1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,</a:t>
                      </a:r>
                      <a:r>
                        <a:rPr lang="zh-CN" altLang="en-US" sz="2400" b="1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它侧重一个“新”字</a:t>
                      </a:r>
                      <a:r>
                        <a:rPr lang="en-US" altLang="zh-CN" sz="2400" b="1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,</a:t>
                      </a:r>
                      <a:r>
                        <a:rPr lang="zh-CN" altLang="en-US" sz="2400" b="1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是不可数名词</a:t>
                      </a:r>
                      <a:r>
                        <a:rPr lang="en-US" altLang="zh-CN" sz="2400" b="1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,</a:t>
                      </a:r>
                      <a:r>
                        <a:rPr lang="en-US" altLang="zh-CN" sz="2400" b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 piece of news</a:t>
                      </a:r>
                      <a:r>
                        <a:rPr lang="zh-CN" altLang="en-US" sz="2400" b="1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意为“一则新闻”</a:t>
                      </a:r>
                      <a:endParaRPr lang="en-US" sz="2400" b="1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400" b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What exciting news it is!</a:t>
                      </a:r>
                    </a:p>
                    <a:p>
                      <a:pPr indent="0">
                        <a:buNone/>
                      </a:pPr>
                      <a:r>
                        <a:rPr lang="zh-CN" altLang="en-US" sz="2400" b="1" kern="120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多么令人兴奋的消息</a:t>
                      </a:r>
                      <a:r>
                        <a:rPr lang="en-US" altLang="zh-CN" sz="2400" b="1" kern="120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!</a:t>
                      </a:r>
                    </a:p>
                    <a:p>
                      <a:pPr indent="0">
                        <a:buNone/>
                      </a:pPr>
                      <a:r>
                        <a:rPr lang="en-US" sz="2400" b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 think he has known the news. </a:t>
                      </a:r>
                    </a:p>
                    <a:p>
                      <a:pPr indent="0">
                        <a:buNone/>
                      </a:pPr>
                      <a:r>
                        <a:rPr lang="zh-CN" altLang="en-US" sz="2400" b="1" kern="120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我想他已经知道了这个消息。</a:t>
                      </a: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7" name="圆角矩形 6">
            <a:hlinkClick r:id="" action="ppaction://noaction"/>
          </p:cNvPr>
          <p:cNvSpPr/>
          <p:nvPr>
            <p:custDataLst>
              <p:tags r:id="rId3"/>
            </p:custDataLst>
          </p:nvPr>
        </p:nvSpPr>
        <p:spPr>
          <a:xfrm flipH="1">
            <a:off x="2257425" y="2156460"/>
            <a:ext cx="6037580" cy="580390"/>
          </a:xfrm>
          <a:prstGeom prst="snip1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<a:lstStyle/>
          <a:p>
            <a:pPr algn="ctr" fontAlgn="auto"/>
            <a:r>
              <a:rPr lang="zh-CN" altLang="fr-FR" sz="2400" b="1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辨析</a:t>
            </a:r>
            <a:r>
              <a:rPr lang="fr-FR" altLang="zh-CN" sz="2400" b="1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news</a:t>
            </a:r>
            <a:r>
              <a:rPr lang="zh-CN" altLang="fr-FR" sz="2400" b="1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、</a:t>
            </a:r>
            <a:r>
              <a:rPr lang="fr-FR" altLang="zh-CN" sz="2400" b="1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message</a:t>
            </a:r>
            <a:r>
              <a:rPr lang="zh-CN" altLang="fr-FR" sz="2400" b="1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与</a:t>
            </a:r>
            <a:r>
              <a:rPr lang="fr-FR" altLang="zh-CN" sz="2400" b="1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information</a:t>
            </a:r>
            <a:endParaRPr lang="zh-CN" altLang="en-US" sz="2400" b="1" strike="noStrike" noProof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4" name="椭圆 7"/>
          <p:cNvSpPr>
            <a:spLocks noChangeAspect="1"/>
          </p:cNvSpPr>
          <p:nvPr>
            <p:custDataLst>
              <p:tags r:id="rId4"/>
            </p:custDataLst>
          </p:nvPr>
        </p:nvSpPr>
        <p:spPr>
          <a:xfrm>
            <a:off x="644525" y="2117725"/>
            <a:ext cx="1534160" cy="628015"/>
          </a:xfrm>
          <a:prstGeom prst="snipRoundRect">
            <a:avLst/>
          </a:prstGeom>
          <a:solidFill>
            <a:srgbClr val="FAB529"/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<a:noAutofit/>
          </a:bodyPr>
          <a:lstStyle/>
          <a:p>
            <a:pPr algn="ctr" fontAlgn="auto"/>
            <a:r>
              <a:rPr lang="zh-CN" altLang="en-US" sz="24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考点一</a:t>
            </a:r>
            <a:endParaRPr lang="en-US" altLang="zh-CN" sz="2400" b="1" strike="noStrike" noProof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19" name="圆角矩形 18"/>
          <p:cNvSpPr/>
          <p:nvPr/>
        </p:nvSpPr>
        <p:spPr bwMode="auto">
          <a:xfrm rot="16200000">
            <a:off x="2210902" y="2395860"/>
            <a:ext cx="36000" cy="216000"/>
          </a:xfrm>
          <a:prstGeom prst="roundRect">
            <a:avLst>
              <a:gd name="adj" fmla="val 50000"/>
            </a:avLst>
          </a:prstGeom>
          <a:gradFill>
            <a:gsLst>
              <a:gs pos="74000">
                <a:schemeClr val="bg1"/>
              </a:gs>
              <a:gs pos="52000">
                <a:schemeClr val="bg1">
                  <a:lumMod val="85000"/>
                </a:schemeClr>
              </a:gs>
              <a:gs pos="23000">
                <a:schemeClr val="bg1">
                  <a:lumMod val="65000"/>
                </a:schemeClr>
              </a:gs>
              <a:gs pos="0">
                <a:schemeClr val="bg1">
                  <a:lumMod val="50000"/>
                </a:schemeClr>
              </a:gs>
              <a:gs pos="100000">
                <a:schemeClr val="bg1">
                  <a:lumMod val="65000"/>
                </a:schemeClr>
              </a:gs>
            </a:gsLst>
            <a:lin ang="5400000" scaled="1"/>
          </a:gradFill>
          <a:ln w="9525">
            <a:gradFill flip="none" rotWithShape="1">
              <a:gsLst>
                <a:gs pos="0">
                  <a:schemeClr val="bg1">
                    <a:lumMod val="65000"/>
                  </a:schemeClr>
                </a:gs>
                <a:gs pos="44000">
                  <a:schemeClr val="bg1">
                    <a:lumMod val="75000"/>
                  </a:schemeClr>
                </a:gs>
                <a:gs pos="78000">
                  <a:schemeClr val="bg1"/>
                </a:gs>
                <a:gs pos="61000">
                  <a:schemeClr val="bg1">
                    <a:lumMod val="10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0"/>
              <a:tileRect/>
            </a:gradFill>
          </a:ln>
          <a:effectLst>
            <a:outerShdw blurRad="254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015">
              <a:solidFill>
                <a:prstClr val="white"/>
              </a:solidFill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2562860" y="1482090"/>
            <a:ext cx="3643630" cy="503555"/>
          </a:xfrm>
          <a:prstGeom prst="roundRect">
            <a:avLst/>
          </a:prstGeom>
          <a:ln w="19050">
            <a:solidFill>
              <a:srgbClr val="01B0F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3237865" y="1482090"/>
            <a:ext cx="4838700" cy="503555"/>
          </a:xfrm>
          <a:prstGeom prst="rect">
            <a:avLst/>
          </a:prstGeom>
          <a:solidFill>
            <a:srgbClr val="01B0F0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数据共享</a:t>
            </a:r>
            <a:r>
              <a:rPr kumimoji="1" lang="en-US" altLang="zh-CN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kumimoji="1" lang="zh-CN" altLang="en-US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</a:p>
        </p:txBody>
      </p:sp>
      <p:sp>
        <p:nvSpPr>
          <p:cNvPr id="11" name="椭圆 10"/>
          <p:cNvSpPr/>
          <p:nvPr/>
        </p:nvSpPr>
        <p:spPr>
          <a:xfrm>
            <a:off x="2862887" y="1369295"/>
            <a:ext cx="729465" cy="729465"/>
          </a:xfrm>
          <a:prstGeom prst="ellipse">
            <a:avLst/>
          </a:prstGeom>
          <a:solidFill>
            <a:srgbClr val="01B0F0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3600" b="1"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</a:p>
        </p:txBody>
      </p:sp>
    </p:spTree>
    <p:custDataLst>
      <p:tags r:id="rId1"/>
    </p:custData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07633" y="65902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46391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第8课时　八年级(上)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5—6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 action="ppaction://noaction"/>
          </p:cNvPr>
          <p:cNvSpPr/>
          <p:nvPr/>
        </p:nvSpPr>
        <p:spPr>
          <a:xfrm>
            <a:off x="10158377" y="98978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4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968375"/>
            <a:ext cx="1746885" cy="454383"/>
            <a:chOff x="8480182" y="1575737"/>
            <a:chExt cx="1678579" cy="590472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 action="ppaction://noaction"/>
            </p:cNvPr>
            <p:cNvSpPr txBox="1"/>
            <p:nvPr/>
          </p:nvSpPr>
          <p:spPr>
            <a:xfrm>
              <a:off x="8575416" y="1607558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5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graphicFrame>
        <p:nvGraphicFramePr>
          <p:cNvPr id="8" name="表格 7"/>
          <p:cNvGraphicFramePr/>
          <p:nvPr>
            <p:custDataLst>
              <p:tags r:id="rId2"/>
            </p:custDataLst>
          </p:nvPr>
        </p:nvGraphicFramePr>
        <p:xfrm>
          <a:off x="595630" y="1508760"/>
          <a:ext cx="10489565" cy="489331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715770"/>
                <a:gridCol w="3568700"/>
                <a:gridCol w="5205095"/>
              </a:tblGrid>
              <a:tr h="38608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2400" b="1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词汇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用法</a:t>
                      </a:r>
                      <a:endParaRPr lang="en-US" altLang="en-US" sz="2400" b="1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例句</a:t>
                      </a:r>
                      <a:endParaRPr lang="en-US" altLang="en-US" sz="2400" b="1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7683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 dirty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message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zh-CN" altLang="en-US" sz="2400" b="1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意为“音信”</a:t>
                      </a:r>
                      <a:r>
                        <a:rPr lang="en-US" altLang="zh-CN" sz="2400" b="1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,</a:t>
                      </a:r>
                      <a:r>
                        <a:rPr lang="zh-CN" altLang="en-US" sz="2400" b="1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一般指口头传递的或书写的“消息”</a:t>
                      </a:r>
                      <a:r>
                        <a:rPr lang="en-US" altLang="zh-CN" sz="2400" b="1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,</a:t>
                      </a:r>
                      <a:r>
                        <a:rPr lang="zh-CN" altLang="en-US" sz="2400" b="1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是可数名词</a:t>
                      </a:r>
                      <a:endParaRPr lang="en-US" sz="2400" b="1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400" b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Can I take a message for him?</a:t>
                      </a:r>
                    </a:p>
                    <a:p>
                      <a:pPr indent="0">
                        <a:buNone/>
                      </a:pPr>
                      <a:r>
                        <a:rPr lang="zh-CN" altLang="en-US" sz="2400" b="1" kern="120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我能为他带个话吗</a:t>
                      </a:r>
                      <a:r>
                        <a:rPr lang="en-US" altLang="zh-CN" sz="2400" b="1" kern="120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?</a:t>
                      </a:r>
                      <a:endParaRPr lang="en-US" sz="2400" b="1" kern="1200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93040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zh-CN" sz="2400" b="1" dirty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NEU-HZ-S92" charset="0"/>
                          <a:cs typeface="Times New Roman" panose="02020603050405020304" pitchFamily="18" charset="0"/>
                        </a:rPr>
                        <a:t>i</a:t>
                      </a:r>
                      <a:r>
                        <a:rPr lang="en-US" altLang="en-US" sz="2400" b="1" dirty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NEU-HZ-S92" charset="0"/>
                          <a:cs typeface="Times New Roman" panose="02020603050405020304" pitchFamily="18" charset="0"/>
                        </a:rPr>
                        <a:t>nformation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zh-CN" altLang="en-US" sz="2400" b="1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意为“信息”</a:t>
                      </a:r>
                      <a:r>
                        <a:rPr lang="en-US" altLang="zh-CN" sz="2400" b="1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,</a:t>
                      </a:r>
                      <a:r>
                        <a:rPr lang="zh-CN" altLang="en-US" sz="2400" b="1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通常指在阅读、观察、谈话或书信往来中特别关注的消息、情报、资料等。它侧重内容</a:t>
                      </a:r>
                      <a:r>
                        <a:rPr lang="en-US" altLang="zh-CN" sz="2400" b="1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,</a:t>
                      </a:r>
                      <a:r>
                        <a:rPr lang="zh-CN" altLang="en-US" sz="2400" b="1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是不可数名词</a:t>
                      </a:r>
                      <a:endParaRPr lang="en-US" sz="2400" b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400" b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I want to find some information about the Palace Museum. </a:t>
                      </a:r>
                    </a:p>
                    <a:p>
                      <a:pPr indent="0">
                        <a:buNone/>
                      </a:pPr>
                      <a:r>
                        <a:rPr lang="zh-CN" altLang="en-US" sz="2400" b="1" kern="120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我想找一些关于故宫的信息。</a:t>
                      </a:r>
                      <a:endParaRPr lang="en-US" sz="2400" b="1" kern="1200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custDataLst>
      <p:tags r:id="rId1"/>
    </p:custData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29858" y="615207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b="1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46391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第8课时　八年级(上)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5—6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 action="ppaction://noaction"/>
          </p:cNvPr>
          <p:cNvSpPr/>
          <p:nvPr/>
        </p:nvSpPr>
        <p:spPr>
          <a:xfrm>
            <a:off x="10179685" y="1032510"/>
            <a:ext cx="1675765" cy="379730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989965"/>
            <a:ext cx="1746885" cy="443588"/>
            <a:chOff x="8480182" y="1575737"/>
            <a:chExt cx="1678579" cy="576444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 action="ppaction://noaction"/>
            </p:cNvPr>
            <p:cNvSpPr txBox="1"/>
            <p:nvPr/>
          </p:nvSpPr>
          <p:spPr>
            <a:xfrm>
              <a:off x="8575416" y="1593530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647065" y="1410970"/>
            <a:ext cx="10955655" cy="5262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【考点考法强化】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(2021·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河北省中考全真模拟二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 think computers are very useful.  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They can help us get much </a:t>
            </a:r>
            <a:r>
              <a:rPr lang="zh-CN" altLang="en-US" sz="28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on the Internet.  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A. game	                               B. information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C. change	                     D. message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(2021·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邯郸育华中学二模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u="sng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en-US" sz="2800" b="1" u="sng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good news! A new railway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station will be built in </a:t>
            </a:r>
            <a:r>
              <a:rPr lang="en-US" altLang="zh-CN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Cangzhou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in two years.  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A. What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　	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B. How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　	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C. What a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　	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D. How a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5838825" y="2844800"/>
            <a:ext cx="96901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5885651" y="4725272"/>
            <a:ext cx="207010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A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29858" y="615207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b="1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46391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第8课时　八年级(上)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5—6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 action="ppaction://noaction"/>
          </p:cNvPr>
          <p:cNvSpPr/>
          <p:nvPr/>
        </p:nvSpPr>
        <p:spPr>
          <a:xfrm>
            <a:off x="10179685" y="1032510"/>
            <a:ext cx="1675765" cy="379730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989965"/>
            <a:ext cx="1746885" cy="443588"/>
            <a:chOff x="8480182" y="1575737"/>
            <a:chExt cx="1678579" cy="576444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 action="ppaction://noaction"/>
            </p:cNvPr>
            <p:cNvSpPr txBox="1"/>
            <p:nvPr/>
          </p:nvSpPr>
          <p:spPr>
            <a:xfrm>
              <a:off x="8575416" y="1593530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647065" y="1410970"/>
            <a:ext cx="10955655" cy="5262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(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原创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)Mr. Green is not in. Do you wish to leave a(n) </a:t>
            </a:r>
            <a:r>
              <a:rPr lang="zh-CN" altLang="en-US" sz="28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? 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A. news	        B. idea	            C. message        D. information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(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原创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)— Shall I take a </a:t>
            </a:r>
            <a:r>
              <a:rPr lang="zh-CN" altLang="en-US" sz="28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for you? 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— It’s nice of you.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A. news		                        B. information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C. message		              D. advice 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5. (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原创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)I have </a:t>
            </a:r>
            <a:r>
              <a:rPr lang="zh-CN" altLang="en-US" sz="28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news to tell you, Peter.  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A. a piece of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　	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B. a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　	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C. many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　	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D. lot of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9343390" y="1584325"/>
            <a:ext cx="3676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4979670" y="2814320"/>
            <a:ext cx="48133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C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3559810" y="5341620"/>
            <a:ext cx="88900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A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29858" y="66283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46391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第8课时　八年级(上)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5—6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 action="ppaction://noaction"/>
          </p:cNvPr>
          <p:cNvSpPr/>
          <p:nvPr/>
        </p:nvSpPr>
        <p:spPr>
          <a:xfrm>
            <a:off x="10179967" y="978987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6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979170"/>
            <a:ext cx="1746885" cy="432793"/>
            <a:chOff x="8480182" y="1575737"/>
            <a:chExt cx="1678579" cy="562416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 action="ppaction://noaction"/>
            </p:cNvPr>
            <p:cNvSpPr txBox="1"/>
            <p:nvPr/>
          </p:nvSpPr>
          <p:spPr>
            <a:xfrm>
              <a:off x="8575416" y="1579502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7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420370" y="2199005"/>
            <a:ext cx="10603865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【学法方法点拨】</a:t>
            </a:r>
            <a:endParaRPr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圆角矩形 6">
            <a:hlinkClick r:id="" action="ppaction://noaction"/>
          </p:cNvPr>
          <p:cNvSpPr/>
          <p:nvPr>
            <p:custDataLst>
              <p:tags r:id="rId2"/>
            </p:custDataLst>
          </p:nvPr>
        </p:nvSpPr>
        <p:spPr>
          <a:xfrm flipH="1">
            <a:off x="2196465" y="1597660"/>
            <a:ext cx="7216140" cy="580390"/>
          </a:xfrm>
          <a:prstGeom prst="snip1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<a:lstStyle/>
          <a:p>
            <a:pPr algn="ctr" fontAlgn="auto"/>
            <a:r>
              <a:rPr lang="zh-CN" altLang="en-US" sz="2400" b="1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辨析 </a:t>
            </a:r>
            <a:r>
              <a:rPr lang="en-US" altLang="zh-CN" sz="2400" b="1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discover</a:t>
            </a:r>
            <a:r>
              <a:rPr lang="zh-CN" altLang="en-US" sz="2400" b="1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、</a:t>
            </a:r>
            <a:r>
              <a:rPr lang="en-US" altLang="zh-CN" sz="2400" b="1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invent</a:t>
            </a:r>
            <a:r>
              <a:rPr lang="zh-CN" altLang="en-US" sz="2400" b="1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、</a:t>
            </a:r>
            <a:r>
              <a:rPr lang="en-US" altLang="zh-CN" sz="2400" b="1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find</a:t>
            </a:r>
            <a:r>
              <a:rPr lang="zh-CN" altLang="en-US" sz="2400" b="1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、</a:t>
            </a:r>
            <a:r>
              <a:rPr lang="en-US" altLang="zh-CN" sz="2400" b="1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look for</a:t>
            </a:r>
            <a:r>
              <a:rPr lang="zh-CN" altLang="en-US" sz="2400" b="1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与</a:t>
            </a:r>
            <a:r>
              <a:rPr lang="en-US" altLang="zh-CN" sz="2400" b="1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find out</a:t>
            </a:r>
            <a:endParaRPr lang="zh-CN" altLang="en-US" sz="2400" b="1" strike="noStrike" noProof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4" name="椭圆 7"/>
          <p:cNvSpPr>
            <a:spLocks noChangeAspect="1"/>
          </p:cNvSpPr>
          <p:nvPr>
            <p:custDataLst>
              <p:tags r:id="rId3"/>
            </p:custDataLst>
          </p:nvPr>
        </p:nvSpPr>
        <p:spPr>
          <a:xfrm>
            <a:off x="559585" y="1560657"/>
            <a:ext cx="1511539" cy="627895"/>
          </a:xfrm>
          <a:prstGeom prst="snipRoundRect">
            <a:avLst/>
          </a:prstGeom>
          <a:solidFill>
            <a:srgbClr val="FAB529"/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<a:noAutofit/>
          </a:bodyPr>
          <a:lstStyle/>
          <a:p>
            <a:pPr algn="ctr" fontAlgn="auto"/>
            <a:r>
              <a:rPr lang="zh-CN" altLang="en-US" sz="24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考点二</a:t>
            </a:r>
            <a:endParaRPr lang="en-US" altLang="zh-CN" sz="2400" b="1" strike="noStrike" noProof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19" name="圆角矩形 18"/>
          <p:cNvSpPr/>
          <p:nvPr/>
        </p:nvSpPr>
        <p:spPr bwMode="auto">
          <a:xfrm rot="16200000">
            <a:off x="2135337" y="1779275"/>
            <a:ext cx="36000" cy="216000"/>
          </a:xfrm>
          <a:prstGeom prst="roundRect">
            <a:avLst>
              <a:gd name="adj" fmla="val 50000"/>
            </a:avLst>
          </a:prstGeom>
          <a:gradFill>
            <a:gsLst>
              <a:gs pos="74000">
                <a:schemeClr val="bg1"/>
              </a:gs>
              <a:gs pos="52000">
                <a:schemeClr val="bg1">
                  <a:lumMod val="85000"/>
                </a:schemeClr>
              </a:gs>
              <a:gs pos="23000">
                <a:schemeClr val="bg1">
                  <a:lumMod val="65000"/>
                </a:schemeClr>
              </a:gs>
              <a:gs pos="0">
                <a:schemeClr val="bg1">
                  <a:lumMod val="50000"/>
                </a:schemeClr>
              </a:gs>
              <a:gs pos="100000">
                <a:schemeClr val="bg1">
                  <a:lumMod val="65000"/>
                </a:schemeClr>
              </a:gs>
            </a:gsLst>
            <a:lin ang="5400000" scaled="1"/>
          </a:gradFill>
          <a:ln w="9525">
            <a:gradFill flip="none" rotWithShape="1">
              <a:gsLst>
                <a:gs pos="0">
                  <a:schemeClr val="bg1">
                    <a:lumMod val="65000"/>
                  </a:schemeClr>
                </a:gs>
                <a:gs pos="44000">
                  <a:schemeClr val="bg1">
                    <a:lumMod val="75000"/>
                  </a:schemeClr>
                </a:gs>
                <a:gs pos="78000">
                  <a:schemeClr val="bg1"/>
                </a:gs>
                <a:gs pos="61000">
                  <a:schemeClr val="bg1">
                    <a:lumMod val="10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0"/>
              <a:tileRect/>
            </a:gradFill>
          </a:ln>
          <a:effectLst>
            <a:outerShdw blurRad="254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015">
              <a:solidFill>
                <a:prstClr val="white"/>
              </a:solidFill>
            </a:endParaRPr>
          </a:p>
        </p:txBody>
      </p:sp>
      <p:graphicFrame>
        <p:nvGraphicFramePr>
          <p:cNvPr id="8" name="表格 7"/>
          <p:cNvGraphicFramePr/>
          <p:nvPr>
            <p:custDataLst>
              <p:tags r:id="rId4"/>
            </p:custDataLst>
          </p:nvPr>
        </p:nvGraphicFramePr>
        <p:xfrm>
          <a:off x="766445" y="3002280"/>
          <a:ext cx="10385425" cy="369760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529715"/>
                <a:gridCol w="2618740"/>
                <a:gridCol w="6236970"/>
              </a:tblGrid>
              <a:tr h="405614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词汇</a:t>
                      </a:r>
                      <a:endParaRPr lang="en-US" altLang="en-US" sz="2400" b="1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 dirty="0" err="1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用法</a:t>
                      </a:r>
                      <a:endParaRPr lang="en-US" altLang="en-US" sz="2400" b="1" dirty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 dirty="0" err="1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例句</a:t>
                      </a:r>
                      <a:endParaRPr lang="en-US" altLang="en-US" sz="2400" b="1" dirty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744582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 dirty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discover</a:t>
                      </a:r>
                      <a:endParaRPr lang="en-US" altLang="en-US" sz="2400" b="1" dirty="0">
                        <a:solidFill>
                          <a:srgbClr val="FF00FF"/>
                        </a:solidFill>
                        <a:latin typeface="Times New Roman" panose="02020603050405020304" pitchFamily="18" charset="0"/>
                        <a:ea typeface="NEU-HZ-S92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zh-CN" altLang="zh-CN" sz="2400" b="1" kern="1200" baseline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anose="02010600030101010101" pitchFamily="2" charset="-122"/>
                          <a:cs typeface="+mn-cs"/>
                        </a:rPr>
                        <a:t>指初次发现本来已经存在但以前未被发现的事物</a:t>
                      </a:r>
                      <a:r>
                        <a:rPr lang="en-US" altLang="zh-CN" sz="2400" b="1" kern="1200" baseline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anose="02010600030101010101" pitchFamily="2" charset="-122"/>
                          <a:cs typeface="+mn-cs"/>
                        </a:rPr>
                        <a:t>,</a:t>
                      </a:r>
                      <a:r>
                        <a:rPr lang="zh-CN" altLang="zh-CN" sz="2400" b="1" kern="1200" baseline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anose="02010600030101010101" pitchFamily="2" charset="-122"/>
                          <a:cs typeface="+mn-cs"/>
                        </a:rPr>
                        <a:t>故作“发现”解。名词形式</a:t>
                      </a:r>
                      <a:r>
                        <a:rPr lang="zh-CN" altLang="en-US" sz="2400" b="1" kern="1200" baseline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anose="02010600030101010101" pitchFamily="2" charset="-122"/>
                          <a:cs typeface="+mn-cs"/>
                        </a:rPr>
                        <a:t>：</a:t>
                      </a:r>
                      <a:r>
                        <a:rPr lang="en-US" altLang="zh-CN" sz="2400" b="1" kern="1200" baseline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anose="02010600030101010101" pitchFamily="2" charset="-122"/>
                          <a:cs typeface="+mn-cs"/>
                        </a:rPr>
                        <a:t> </a:t>
                      </a:r>
                      <a:r>
                        <a:rPr lang="en-US" altLang="zh-CN" sz="2400" b="1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discovery</a:t>
                      </a: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altLang="en-US" sz="2400" b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NEU-BZ-S92" charset="0"/>
                          <a:cs typeface="Times New Roman" panose="02020603050405020304" pitchFamily="18" charset="0"/>
                        </a:rPr>
                        <a:t>Columbus discovered America but he did not explore the new continent. </a:t>
                      </a:r>
                    </a:p>
                    <a:p>
                      <a:pPr indent="0">
                        <a:buNone/>
                      </a:pPr>
                      <a:r>
                        <a:rPr lang="zh-CN" altLang="en-US" sz="2400" b="1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哥伦布发现了美洲</a:t>
                      </a:r>
                      <a:r>
                        <a:rPr lang="en-US" altLang="zh-CN" sz="2400" b="1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400" b="1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可是他没有去探索这个新大陆。</a:t>
                      </a:r>
                      <a:endParaRPr lang="en-US" altLang="en-US" sz="2400" b="1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2936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en-US" sz="2400" b="1" dirty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NEU-HZ-S92" charset="0"/>
                          <a:cs typeface="Times New Roman" panose="02020603050405020304" pitchFamily="18" charset="0"/>
                        </a:rPr>
                        <a:t>invent</a:t>
                      </a:r>
                    </a:p>
                    <a:p>
                      <a:pPr indent="0" algn="ctr">
                        <a:buNone/>
                      </a:pPr>
                      <a:endParaRPr lang="en-US" altLang="en-US" sz="2400" b="1" dirty="0">
                        <a:solidFill>
                          <a:srgbClr val="FF00FF"/>
                        </a:solidFill>
                        <a:latin typeface="Times New Roman" panose="02020603050405020304" pitchFamily="18" charset="0"/>
                        <a:ea typeface="NEU-HZ-S92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zh-CN" sz="2400" b="1" kern="1200" dirty="0"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是指创造前所未有的事物</a:t>
                      </a:r>
                      <a:r>
                        <a:rPr lang="en-US" altLang="zh-CN" sz="2400" b="1" kern="1200" dirty="0"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,</a:t>
                      </a:r>
                      <a:r>
                        <a:rPr lang="zh-CN" altLang="zh-CN" sz="2400" b="1" kern="1200" dirty="0"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故作“发明”解</a:t>
                      </a:r>
                      <a:endParaRPr lang="en-US" altLang="en-US" sz="2400" b="1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Who invented the telephone?</a:t>
                      </a:r>
                      <a:r>
                        <a:rPr lang="zh-CN" altLang="en-US" sz="2400" b="1" kern="1200" dirty="0"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谁发明了电话</a:t>
                      </a:r>
                      <a:r>
                        <a:rPr lang="en-US" altLang="zh-CN" sz="2400" b="1" kern="1200" dirty="0"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?</a:t>
                      </a:r>
                      <a:endParaRPr lang="en-US" altLang="en-US" sz="2400" b="1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custDataLst>
      <p:tags r:id="rId1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29858" y="683787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46391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第8课时　八年级(上)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5—6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考情分析</a:t>
            </a:r>
          </a:p>
        </p:txBody>
      </p:sp>
      <p:sp>
        <p:nvSpPr>
          <p:cNvPr id="10" name="圆角矩形 9">
            <a:hlinkClick r:id="" action="ppaction://noaction"/>
          </p:cNvPr>
          <p:cNvSpPr/>
          <p:nvPr/>
        </p:nvSpPr>
        <p:spPr>
          <a:xfrm>
            <a:off x="10201557" y="978987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4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aphicFrame>
        <p:nvGraphicFramePr>
          <p:cNvPr id="3" name="表格 2"/>
          <p:cNvGraphicFramePr/>
          <p:nvPr>
            <p:custDataLst>
              <p:tags r:id="rId2"/>
            </p:custDataLst>
          </p:nvPr>
        </p:nvGraphicFramePr>
        <p:xfrm>
          <a:off x="1280160" y="1602105"/>
          <a:ext cx="9631680" cy="46456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76325"/>
                <a:gridCol w="1312545"/>
                <a:gridCol w="2183130"/>
                <a:gridCol w="1680210"/>
                <a:gridCol w="1097280"/>
                <a:gridCol w="2282190"/>
              </a:tblGrid>
              <a:tr h="72136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en-US" altLang="en-US" sz="2000" b="0">
                        <a:solidFill>
                          <a:srgbClr val="FF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NEU-F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  <a:sym typeface="+mn-ea"/>
                        </a:rPr>
                        <a:t>完形填空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  <a:p>
                      <a:pPr indent="0" algn="ctr">
                        <a:buNone/>
                      </a:pPr>
                      <a:endParaRPr lang="en-US" altLang="en-US" sz="20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  <a:sym typeface="+mn-ea"/>
                        </a:rPr>
                        <a:t>阅读理解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  <a:p>
                      <a:pPr indent="0" algn="ctr">
                        <a:buNone/>
                      </a:pPr>
                      <a:endParaRPr lang="en-US" altLang="en-US" sz="20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  <a:sym typeface="+mn-ea"/>
                        </a:rPr>
                        <a:t>任务型阅读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  <a:p>
                      <a:pPr indent="0" algn="ctr">
                        <a:buNone/>
                      </a:pPr>
                      <a:endParaRPr lang="en-US" altLang="en-US" sz="20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  <a:sym typeface="+mn-ea"/>
                        </a:rPr>
                        <a:t>词语运用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  <a:p>
                      <a:pPr indent="0" algn="ctr">
                        <a:buNone/>
                      </a:pPr>
                      <a:endParaRPr lang="en-US" altLang="en-US" sz="20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  <a:sym typeface="+mn-ea"/>
                        </a:rPr>
                        <a:t>书面表达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  <a:p>
                      <a:pPr indent="0" algn="ctr">
                        <a:buNone/>
                      </a:pPr>
                      <a:endParaRPr lang="en-US" altLang="en-US" sz="20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1475"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buNone/>
                      </a:pPr>
                      <a:r>
                        <a:rPr lang="en-US" altLang="zh-CN" sz="2000" b="0" kern="1200" dirty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+mn-cs"/>
                        </a:rPr>
                        <a:t>2020</a:t>
                      </a:r>
                      <a:endParaRPr lang="en-US" altLang="en-US" sz="2000" b="0" kern="1200" dirty="0">
                        <a:solidFill>
                          <a:srgbClr val="FF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NEU-F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000" b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—</a:t>
                      </a:r>
                      <a:endParaRPr lang="en-US" altLang="en-US" sz="2000" b="0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  <a:p>
                      <a:pPr indent="0" algn="ctr">
                        <a:buNone/>
                      </a:pPr>
                      <a:endParaRPr lang="en-US" altLang="en-US" sz="2000" b="0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zh-CN" altLang="zh-CN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理想中的工作</a:t>
                      </a:r>
                      <a:r>
                        <a:rPr lang="en-US" altLang="zh-CN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</a:t>
                      </a:r>
                      <a:r>
                        <a:rPr lang="zh-CN" altLang="zh-CN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对应</a:t>
                      </a:r>
                    </a:p>
                    <a:p>
                      <a:r>
                        <a:rPr lang="zh-CN" altLang="zh-CN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话题</a:t>
                      </a:r>
                      <a:r>
                        <a:rPr lang="en-US" altLang="zh-CN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:</a:t>
                      </a:r>
                      <a:r>
                        <a:rPr lang="zh-CN" altLang="zh-CN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人生目标</a:t>
                      </a:r>
                      <a:r>
                        <a:rPr lang="en-US" altLang="zh-CN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  <a:endParaRPr lang="en-US" altLang="en-US" sz="2000" b="0" kern="1200" dirty="0">
                        <a:solidFill>
                          <a:srgbClr val="FF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书宋_GBK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000" b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—</a:t>
                      </a:r>
                      <a:endParaRPr lang="en-US" altLang="en-US" sz="2000" b="0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  <a:p>
                      <a:pPr indent="0" algn="ctr">
                        <a:buNone/>
                      </a:pPr>
                      <a:endParaRPr lang="en-US" altLang="en-US" sz="2000" b="0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000" b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—</a:t>
                      </a:r>
                      <a:endParaRPr lang="en-US" altLang="en-US" sz="2000" b="0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  <a:p>
                      <a:pPr indent="0" algn="ctr">
                        <a:buNone/>
                      </a:pPr>
                      <a:endParaRPr lang="en-US" altLang="en-US" sz="2000" b="0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000" b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—</a:t>
                      </a:r>
                      <a:endParaRPr lang="en-US" altLang="en-US" sz="2000" b="0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  <a:p>
                      <a:pPr indent="0" algn="ctr">
                        <a:buNone/>
                      </a:pPr>
                      <a:endParaRPr lang="en-US" altLang="en-US" sz="2000" b="0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1285"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buNone/>
                      </a:pPr>
                      <a:r>
                        <a:rPr lang="en-US" altLang="zh-CN" sz="2000" b="0" kern="1200" dirty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+mn-cs"/>
                        </a:rPr>
                        <a:t>2018</a:t>
                      </a:r>
                      <a:r>
                        <a:rPr lang="zh-CN" altLang="zh-CN" sz="2000" b="0" kern="1200" dirty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+mn-cs"/>
                        </a:rPr>
                        <a:t>—</a:t>
                      </a:r>
                      <a:r>
                        <a:rPr lang="en-US" altLang="zh-CN" sz="2000" b="0" kern="1200" dirty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+mn-cs"/>
                        </a:rPr>
                        <a:t>2019</a:t>
                      </a:r>
                      <a:endParaRPr lang="en-US" altLang="en-US" sz="2000" b="0" kern="1200" dirty="0">
                        <a:solidFill>
                          <a:srgbClr val="FF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NEU-F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000" b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—</a:t>
                      </a:r>
                      <a:endParaRPr lang="en-US" altLang="en-US" sz="2000" b="0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  <a:p>
                      <a:pPr indent="0" algn="ctr">
                        <a:buNone/>
                      </a:pPr>
                      <a:endParaRPr lang="en-US" altLang="en-US" sz="2000" b="0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000" b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—</a:t>
                      </a:r>
                      <a:endParaRPr lang="en-US" altLang="en-US" sz="2000" b="0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  <a:p>
                      <a:pPr indent="0" algn="ctr">
                        <a:buNone/>
                      </a:pPr>
                      <a:endParaRPr lang="en-US" altLang="en-US" sz="2000" b="0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000" b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—</a:t>
                      </a:r>
                      <a:endParaRPr lang="en-US" altLang="en-US" sz="2000" b="0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  <a:p>
                      <a:pPr indent="0" algn="ctr">
                        <a:buNone/>
                      </a:pPr>
                      <a:endParaRPr lang="en-US" altLang="en-US" sz="2000" b="0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000" b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—</a:t>
                      </a:r>
                      <a:endParaRPr lang="en-US" altLang="en-US" sz="2000" b="0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  <a:p>
                      <a:pPr indent="0" algn="ctr">
                        <a:buNone/>
                      </a:pPr>
                      <a:endParaRPr lang="en-US" altLang="en-US" sz="2000" b="0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000" b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—</a:t>
                      </a:r>
                      <a:endParaRPr lang="en-US" altLang="en-US" sz="2000" b="0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  <a:p>
                      <a:pPr indent="0" algn="ctr">
                        <a:buNone/>
                      </a:pPr>
                      <a:endParaRPr lang="en-US" altLang="en-US" sz="2000" b="0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1475"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buNone/>
                      </a:pPr>
                      <a:r>
                        <a:rPr lang="en-US" altLang="zh-CN" sz="2000" b="0" kern="1200" dirty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+mn-cs"/>
                        </a:rPr>
                        <a:t>2017</a:t>
                      </a:r>
                      <a:endParaRPr lang="en-US" altLang="en-US" sz="2000" b="0" kern="1200" dirty="0">
                        <a:solidFill>
                          <a:srgbClr val="FF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NEU-F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000" b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—</a:t>
                      </a:r>
                      <a:endParaRPr lang="en-US" altLang="en-US" sz="2000" b="0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  <a:p>
                      <a:pPr indent="0" algn="ctr">
                        <a:buNone/>
                      </a:pPr>
                      <a:endParaRPr lang="en-US" altLang="en-US" sz="2000" b="0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zh-CN" altLang="zh-CN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足球男孩发现阅读</a:t>
                      </a:r>
                    </a:p>
                    <a:p>
                      <a:r>
                        <a:rPr lang="zh-CN" altLang="zh-CN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之趣</a:t>
                      </a:r>
                      <a:r>
                        <a:rPr lang="en-US" altLang="zh-CN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</a:t>
                      </a:r>
                      <a:r>
                        <a:rPr lang="zh-CN" altLang="zh-CN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对应话题</a:t>
                      </a:r>
                      <a:r>
                        <a:rPr lang="zh-CN" altLang="en-US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：</a:t>
                      </a:r>
                      <a:r>
                        <a:rPr lang="zh-CN" altLang="zh-CN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娱乐</a:t>
                      </a:r>
                      <a:r>
                        <a:rPr lang="en-US" altLang="zh-CN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  <a:endParaRPr lang="en-US" altLang="en-US" sz="2000" b="0" kern="1200" dirty="0">
                        <a:solidFill>
                          <a:srgbClr val="FF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书宋_GBK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zh-CN" altLang="zh-CN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心存感恩</a:t>
                      </a:r>
                      <a:r>
                        <a:rPr lang="en-US" altLang="zh-CN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</a:t>
                      </a:r>
                      <a:r>
                        <a:rPr lang="zh-CN" altLang="zh-CN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对应</a:t>
                      </a:r>
                    </a:p>
                    <a:p>
                      <a:r>
                        <a:rPr lang="en-US" altLang="zh-CN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zh-CN" altLang="zh-CN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话题</a:t>
                      </a:r>
                      <a:r>
                        <a:rPr lang="en-US" altLang="zh-CN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:</a:t>
                      </a:r>
                      <a:r>
                        <a:rPr lang="zh-CN" altLang="zh-CN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人生目标</a:t>
                      </a:r>
                      <a:r>
                        <a:rPr lang="en-US" altLang="zh-CN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  <a:endParaRPr lang="en-US" altLang="en-US" sz="2000" b="0" kern="1200" dirty="0">
                        <a:solidFill>
                          <a:srgbClr val="FF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书宋_GBK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000" b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—</a:t>
                      </a:r>
                      <a:endParaRPr lang="en-US" altLang="en-US" sz="2000" b="0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  <a:p>
                      <a:pPr indent="0" algn="ctr">
                        <a:buNone/>
                      </a:pPr>
                      <a:endParaRPr lang="en-US" altLang="en-US" sz="2000" b="0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000" b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—</a:t>
                      </a:r>
                      <a:endParaRPr lang="en-US" altLang="en-US" sz="2000" b="0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  <a:p>
                      <a:pPr indent="0" algn="ctr">
                        <a:buNone/>
                      </a:pPr>
                      <a:endParaRPr lang="en-US" altLang="en-US" sz="2000" b="0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1475"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buNone/>
                      </a:pPr>
                      <a:r>
                        <a:rPr lang="en-US" altLang="zh-CN" sz="2000" b="0" kern="1200" dirty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+mn-cs"/>
                        </a:rPr>
                        <a:t>2015</a:t>
                      </a:r>
                      <a:r>
                        <a:rPr lang="zh-CN" altLang="zh-CN" sz="2000" b="0" kern="1200" dirty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+mn-cs"/>
                        </a:rPr>
                        <a:t>—</a:t>
                      </a:r>
                      <a:r>
                        <a:rPr lang="en-US" altLang="zh-CN" sz="2000" b="0" kern="1200" dirty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+mn-cs"/>
                        </a:rPr>
                        <a:t>2016</a:t>
                      </a:r>
                      <a:endParaRPr lang="en-US" altLang="en-US" sz="2000" b="0" kern="1200" dirty="0">
                        <a:solidFill>
                          <a:srgbClr val="FF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NEU-F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—</a:t>
                      </a:r>
                      <a:endParaRPr lang="en-US" altLang="en-US" sz="2000" b="0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—</a:t>
                      </a:r>
                      <a:endParaRPr lang="en-US" altLang="en-US" sz="2000" b="0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—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—</a:t>
                      </a:r>
                      <a:endParaRPr lang="en-US" altLang="en-US" sz="2000" b="0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—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42950"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buNone/>
                      </a:pPr>
                      <a:r>
                        <a:rPr lang="en-US" altLang="zh-CN" sz="2000" b="0" kern="1200" dirty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+mn-cs"/>
                        </a:rPr>
                        <a:t>2014</a:t>
                      </a:r>
                      <a:endParaRPr lang="en-US" altLang="en-US" sz="2000" b="0" kern="1200" dirty="0">
                        <a:solidFill>
                          <a:srgbClr val="FF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NEU-F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—</a:t>
                      </a:r>
                      <a:endParaRPr lang="en-US" altLang="en-US" sz="2000" b="0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zh-CN" altLang="zh-CN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不同年龄段的人的梦想</a:t>
                      </a:r>
                      <a:r>
                        <a:rPr lang="en-US" altLang="zh-CN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</a:t>
                      </a:r>
                      <a:r>
                        <a:rPr lang="zh-CN" altLang="zh-CN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对应话题</a:t>
                      </a:r>
                      <a:r>
                        <a:rPr lang="en-US" altLang="zh-CN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:</a:t>
                      </a:r>
                      <a:r>
                        <a:rPr lang="zh-CN" altLang="zh-CN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人生目标</a:t>
                      </a:r>
                      <a:r>
                        <a:rPr lang="en-US" altLang="zh-CN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  <a:endParaRPr lang="en-US" altLang="en-US" sz="2000" b="0" kern="1200" dirty="0">
                        <a:solidFill>
                          <a:srgbClr val="FF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书宋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—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—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周末活动计划(对</a:t>
                      </a:r>
                    </a:p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应话题:周末活动)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42950"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buNone/>
                      </a:pPr>
                      <a:r>
                        <a:rPr lang="en-US" altLang="zh-CN" sz="2000" b="0" kern="1200" dirty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+mn-cs"/>
                        </a:rPr>
                        <a:t>2012</a:t>
                      </a:r>
                      <a:r>
                        <a:rPr lang="zh-CN" altLang="zh-CN" sz="2000" b="0" kern="1200" dirty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+mn-cs"/>
                        </a:rPr>
                        <a:t>—</a:t>
                      </a:r>
                      <a:r>
                        <a:rPr lang="en-US" altLang="zh-CN" sz="2000" b="0" kern="1200" dirty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+mn-cs"/>
                        </a:rPr>
                        <a:t>2013</a:t>
                      </a:r>
                      <a:endParaRPr lang="en-US" altLang="en-US" sz="2000" b="0" kern="1200" dirty="0">
                        <a:solidFill>
                          <a:srgbClr val="FF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NEU-F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  <a:sym typeface="+mn-ea"/>
                        </a:rPr>
                        <a:t>—</a:t>
                      </a:r>
                      <a:endParaRPr lang="en-US" altLang="en-US" sz="2000" b="0" u="sng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  <a:sym typeface="+mn-ea"/>
                        </a:rPr>
                        <a:t>—</a:t>
                      </a:r>
                      <a:endParaRPr lang="en-US" altLang="en-US" sz="2000" b="0" u="sng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  <a:sym typeface="+mn-ea"/>
                        </a:rPr>
                        <a:t>—</a:t>
                      </a:r>
                      <a:endParaRPr lang="en-US" altLang="en-US" sz="2000" b="0" u="sng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  <a:sym typeface="+mn-ea"/>
                        </a:rPr>
                        <a:t>—</a:t>
                      </a:r>
                      <a:endParaRPr lang="en-US" altLang="en-US" sz="2000" b="0" u="sng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  <a:sym typeface="+mn-ea"/>
                        </a:rPr>
                        <a:t>—</a:t>
                      </a:r>
                      <a:endParaRPr lang="en-US" altLang="en-US" sz="2000" b="0" u="sng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cxnSp>
        <p:nvCxnSpPr>
          <p:cNvPr id="2" name="直接连接符 1"/>
          <p:cNvCxnSpPr/>
          <p:nvPr/>
        </p:nvCxnSpPr>
        <p:spPr>
          <a:xfrm>
            <a:off x="1282065" y="1623060"/>
            <a:ext cx="1078865" cy="681355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" name="文本框 5"/>
          <p:cNvSpPr txBox="1"/>
          <p:nvPr/>
        </p:nvSpPr>
        <p:spPr>
          <a:xfrm>
            <a:off x="1770380" y="1623060"/>
            <a:ext cx="77152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方正黑体_GBK" charset="0"/>
              </a:rPr>
              <a:t>题型</a:t>
            </a:r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1362075" y="1974850"/>
            <a:ext cx="91884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方正黑体_GBK" charset="0"/>
              </a:rPr>
              <a:t>年份</a:t>
            </a:r>
          </a:p>
        </p:txBody>
      </p:sp>
    </p:spTree>
    <p:custDataLst>
      <p:tags r:id="rId1"/>
    </p:custData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29858" y="66283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46391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第8课时　八年级(上)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5—6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 action="ppaction://noaction"/>
          </p:cNvPr>
          <p:cNvSpPr/>
          <p:nvPr/>
        </p:nvSpPr>
        <p:spPr>
          <a:xfrm>
            <a:off x="10179967" y="978987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4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979170"/>
            <a:ext cx="1746885" cy="432793"/>
            <a:chOff x="8480182" y="1575737"/>
            <a:chExt cx="1678579" cy="562416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 action="ppaction://noaction"/>
            </p:cNvPr>
            <p:cNvSpPr txBox="1"/>
            <p:nvPr/>
          </p:nvSpPr>
          <p:spPr>
            <a:xfrm>
              <a:off x="8575416" y="1579502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5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graphicFrame>
        <p:nvGraphicFramePr>
          <p:cNvPr id="11" name="表格 10"/>
          <p:cNvGraphicFramePr/>
          <p:nvPr>
            <p:custDataLst>
              <p:tags r:id="rId2"/>
            </p:custDataLst>
          </p:nvPr>
        </p:nvGraphicFramePr>
        <p:xfrm>
          <a:off x="1584960" y="1461135"/>
          <a:ext cx="9234170" cy="515302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361440"/>
                <a:gridCol w="1711325"/>
                <a:gridCol w="6161405"/>
              </a:tblGrid>
              <a:tr h="77279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词汇</a:t>
                      </a:r>
                      <a:endParaRPr lang="en-US" altLang="en-US" sz="2400" b="1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用法</a:t>
                      </a:r>
                      <a:endParaRPr lang="en-US" altLang="en-US" sz="2400" b="1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例句</a:t>
                      </a:r>
                      <a:endParaRPr lang="en-US" altLang="en-US" sz="2400" b="1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83970"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 dirty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find</a:t>
                      </a:r>
                      <a:endParaRPr lang="en-US" altLang="en-US" sz="2400" b="1" dirty="0">
                        <a:solidFill>
                          <a:srgbClr val="FF00FF"/>
                        </a:solidFill>
                        <a:latin typeface="Times New Roman" panose="02020603050405020304" pitchFamily="18" charset="0"/>
                        <a:ea typeface="NEU-HZ-S92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altLang="zh-CN" sz="2400" b="1" kern="1200" dirty="0"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(</a:t>
                      </a:r>
                      <a:r>
                        <a:rPr lang="zh-CN" altLang="en-US" sz="2400" b="1" kern="1200" dirty="0"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偶然</a:t>
                      </a:r>
                      <a:r>
                        <a:rPr lang="en-US" altLang="zh-CN" sz="2400" b="1" kern="1200" dirty="0"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)</a:t>
                      </a:r>
                      <a:r>
                        <a:rPr lang="zh-CN" altLang="en-US" sz="2400" b="1" kern="1200" dirty="0"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遇到</a:t>
                      </a:r>
                      <a:r>
                        <a:rPr lang="en-US" altLang="zh-CN" sz="2400" b="1" kern="1200" dirty="0"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,</a:t>
                      </a:r>
                      <a:r>
                        <a:rPr lang="zh-CN" altLang="en-US" sz="2400" b="1" kern="1200" dirty="0"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碰到</a:t>
                      </a:r>
                      <a:r>
                        <a:rPr lang="en-US" altLang="zh-CN" sz="2400" b="1" kern="1200" dirty="0"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;</a:t>
                      </a:r>
                      <a:r>
                        <a:rPr lang="zh-CN" altLang="en-US" sz="2400" b="1" kern="1200" dirty="0"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发现</a:t>
                      </a:r>
                      <a:endParaRPr lang="en-US" altLang="en-US" sz="2400" b="1" kern="1200" dirty="0"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400" b="1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I find it hard to learn math well. </a:t>
                      </a:r>
                      <a:r>
                        <a:rPr lang="zh-CN" altLang="en-US" sz="2400" b="1" kern="1200" dirty="0"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我发现学好数学很难。</a:t>
                      </a:r>
                      <a:endParaRPr lang="en-US" altLang="en-US" sz="2400" b="1" kern="1200" dirty="0"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6520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zh-CN" altLang="en-US" sz="2400" b="1" kern="1200" dirty="0"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找到</a:t>
                      </a:r>
                      <a:r>
                        <a:rPr lang="en-US" altLang="zh-CN" sz="2400" b="1" kern="1200" dirty="0"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;</a:t>
                      </a:r>
                      <a:r>
                        <a:rPr lang="zh-CN" altLang="en-US" sz="2400" b="1" kern="1200" dirty="0"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得到</a:t>
                      </a:r>
                      <a:r>
                        <a:rPr lang="en-US" altLang="zh-CN" sz="2400" b="1" kern="1200" dirty="0"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,</a:t>
                      </a:r>
                      <a:r>
                        <a:rPr lang="zh-CN" altLang="en-US" sz="2400" b="1" kern="1200" dirty="0"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求得</a:t>
                      </a:r>
                      <a:endParaRPr lang="en-US" altLang="en-US" sz="2400" b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NEU-BZ-S92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altLang="zh-CN" sz="2400" b="1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The man can’t find a suitable job. </a:t>
                      </a:r>
                      <a:r>
                        <a:rPr lang="zh-CN" altLang="zh-CN" sz="2400" b="1" kern="120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这个人找不到一份合适的工作。</a:t>
                      </a:r>
                      <a:endParaRPr lang="en-US" altLang="en-US" sz="2400" b="1" kern="1200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3378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en-US" sz="2400" b="1" dirty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NEU-HZ-S92" charset="0"/>
                          <a:cs typeface="Times New Roman" panose="02020603050405020304" pitchFamily="18" charset="0"/>
                        </a:rPr>
                        <a:t>look for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zh-CN" altLang="zh-CN" sz="2400" b="1" kern="1200" dirty="0"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“寻找”</a:t>
                      </a:r>
                      <a:r>
                        <a:rPr lang="en-US" altLang="zh-CN" sz="2400" b="1" kern="1200" dirty="0"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,</a:t>
                      </a:r>
                      <a:r>
                        <a:rPr lang="zh-CN" altLang="zh-CN" sz="2400" b="1" kern="1200" dirty="0"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强调找的动作</a:t>
                      </a:r>
                      <a:endParaRPr lang="en-US" altLang="en-US" sz="2400" b="1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altLang="en-US" sz="2400" b="1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I’m looking for my bag. </a:t>
                      </a:r>
                      <a:r>
                        <a:rPr lang="zh-CN" altLang="en-US" sz="2400" b="1" kern="120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我正在寻找我的包。</a:t>
                      </a:r>
                      <a:endParaRPr lang="en-US" altLang="en-US" sz="2400" b="1" kern="1200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3378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en-US" sz="2400" b="1" dirty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NEU-HZ-S92" charset="0"/>
                          <a:cs typeface="Times New Roman" panose="02020603050405020304" pitchFamily="18" charset="0"/>
                        </a:rPr>
                        <a:t>find out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zh-CN" altLang="en-US" sz="2400" b="1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表示“弄清楚</a:t>
                      </a:r>
                      <a:r>
                        <a:rPr lang="en-US" altLang="zh-CN" sz="2400" b="1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400" b="1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查明”</a:t>
                      </a:r>
                      <a:endParaRPr lang="en-US" altLang="en-US" sz="2400" b="1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altLang="en-US" sz="2400" b="1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Let’s</a:t>
                      </a:r>
                      <a:r>
                        <a:rPr lang="en-US" altLang="en-US" sz="2400" b="1" kern="120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en-US" sz="2400" b="1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find out who broke the window. </a:t>
                      </a:r>
                      <a:r>
                        <a:rPr lang="zh-CN" altLang="en-US" sz="2400" b="1" kern="120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让我们查明是谁打破了窗玻璃。</a:t>
                      </a:r>
                      <a:endParaRPr lang="en-US" altLang="en-US" sz="2400" b="1" kern="1200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custDataLst>
      <p:tags r:id="rId1"/>
    </p:custData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29858" y="67426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46391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第8课时　八年级(上)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5—6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 action="ppaction://noaction"/>
          </p:cNvPr>
          <p:cNvSpPr/>
          <p:nvPr/>
        </p:nvSpPr>
        <p:spPr>
          <a:xfrm>
            <a:off x="10179967" y="1000577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989965"/>
            <a:ext cx="1746885" cy="443588"/>
            <a:chOff x="8480182" y="1575737"/>
            <a:chExt cx="1678579" cy="576444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 action="ppaction://noaction"/>
            </p:cNvPr>
            <p:cNvSpPr txBox="1"/>
            <p:nvPr/>
          </p:nvSpPr>
          <p:spPr>
            <a:xfrm>
              <a:off x="8575416" y="1593530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690880" y="1432560"/>
            <a:ext cx="11023600" cy="5262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【</a:t>
            </a:r>
            <a:r>
              <a:rPr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考点考法强化</a:t>
            </a:r>
            <a:r>
              <a:rPr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】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(2021·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邢台一模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Teachers should </a:t>
            </a:r>
            <a:r>
              <a:rPr lang="en-US" sz="28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　　　　 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what the students are</a:t>
            </a:r>
          </a:p>
          <a:p>
            <a:pPr fontAlgn="auto"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interested in or what they are good at to help them build self-</a:t>
            </a:r>
          </a:p>
          <a:p>
            <a:pPr fontAlgn="auto"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confidence.  </a:t>
            </a:r>
          </a:p>
          <a:p>
            <a:pPr fontAlgn="auto"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A. require　　	B. discover	     C. suggest　 	  D. remind</a:t>
            </a:r>
          </a:p>
          <a:p>
            <a:pPr fontAlgn="auto"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(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原创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Please </a:t>
            </a:r>
            <a:r>
              <a:rPr lang="en-US" sz="28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what time my flight will take off.  </a:t>
            </a:r>
          </a:p>
          <a:p>
            <a:pPr fontAlgn="auto"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A. find out	                          B. check out</a:t>
            </a:r>
          </a:p>
          <a:p>
            <a:pPr fontAlgn="auto"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C. look out	                          D. take out</a:t>
            </a:r>
            <a:endParaRPr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742430" y="2212340"/>
            <a:ext cx="50355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3545205" y="4779010"/>
            <a:ext cx="74168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A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29858" y="67426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46391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第8课时　八年级(上)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5—6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 action="ppaction://noaction"/>
          </p:cNvPr>
          <p:cNvSpPr/>
          <p:nvPr/>
        </p:nvSpPr>
        <p:spPr>
          <a:xfrm>
            <a:off x="10179967" y="1000577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989965"/>
            <a:ext cx="1746885" cy="443588"/>
            <a:chOff x="8480182" y="1575737"/>
            <a:chExt cx="1678579" cy="576444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 action="ppaction://noaction"/>
            </p:cNvPr>
            <p:cNvSpPr txBox="1"/>
            <p:nvPr/>
          </p:nvSpPr>
          <p:spPr>
            <a:xfrm>
              <a:off x="8575416" y="1593530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679450" y="1412240"/>
            <a:ext cx="11023600" cy="4615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(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原创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Mr. Smith told his students that Edison </a:t>
            </a:r>
            <a:r>
              <a:rPr lang="en-US" sz="28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the electric</a:t>
            </a:r>
          </a:p>
          <a:p>
            <a:pPr fontAlgn="auto"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light.  </a:t>
            </a:r>
          </a:p>
          <a:p>
            <a:pPr indent="0" fontAlgn="auto">
              <a:lnSpc>
                <a:spcPct val="150000"/>
              </a:lnSpc>
              <a:buNone/>
            </a:pP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A. found			             B. invented		</a:t>
            </a:r>
          </a:p>
          <a:p>
            <a:pPr indent="0" fontAlgn="auto">
              <a:lnSpc>
                <a:spcPct val="150000"/>
              </a:lnSpc>
              <a:buNone/>
            </a:pP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C. discovered		             D. made</a:t>
            </a:r>
          </a:p>
          <a:p>
            <a:pPr fontAlgn="auto"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(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原创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 </a:t>
            </a:r>
            <a:r>
              <a:rPr lang="en-US" sz="28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it difficult for us to understand old English today.  </a:t>
            </a:r>
          </a:p>
          <a:p>
            <a:pPr indent="0" fontAlgn="auto">
              <a:lnSpc>
                <a:spcPct val="150000"/>
              </a:lnSpc>
              <a:buNone/>
            </a:pP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A. find			             B. discover		</a:t>
            </a:r>
          </a:p>
          <a:p>
            <a:pPr indent="0" fontAlgn="auto">
              <a:lnSpc>
                <a:spcPct val="150000"/>
              </a:lnSpc>
              <a:buNone/>
            </a:pP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C. invent		                       D. look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8559165" y="1563370"/>
            <a:ext cx="9461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2548890" y="4128135"/>
            <a:ext cx="62801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A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29858" y="67426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46391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第8课时　八年级(上)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5—6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 action="ppaction://noaction"/>
          </p:cNvPr>
          <p:cNvSpPr/>
          <p:nvPr/>
        </p:nvSpPr>
        <p:spPr>
          <a:xfrm>
            <a:off x="10179967" y="1000577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989965"/>
            <a:ext cx="1746885" cy="443588"/>
            <a:chOff x="8480182" y="1575737"/>
            <a:chExt cx="1678579" cy="576444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 action="ppaction://noaction"/>
            </p:cNvPr>
            <p:cNvSpPr txBox="1"/>
            <p:nvPr/>
          </p:nvSpPr>
          <p:spPr>
            <a:xfrm>
              <a:off x="8575416" y="1593530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679450" y="1412240"/>
            <a:ext cx="11023600" cy="39693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5. (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原创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He is </a:t>
            </a:r>
            <a:r>
              <a:rPr lang="en-US" sz="28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his card, but he can’t </a:t>
            </a:r>
            <a:r>
              <a:rPr lang="en-US" sz="28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it anywhere.</a:t>
            </a:r>
          </a:p>
          <a:p>
            <a:pPr fontAlgn="auto"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He would like to </a:t>
            </a:r>
            <a:r>
              <a:rPr lang="en-US" sz="28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who took it away.  </a:t>
            </a:r>
          </a:p>
          <a:p>
            <a:pPr fontAlgn="auto"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A. finding; look for; find out</a:t>
            </a:r>
          </a:p>
          <a:p>
            <a:pPr fontAlgn="auto"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B. finding out; look for; find</a:t>
            </a:r>
          </a:p>
          <a:p>
            <a:pPr fontAlgn="auto"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C. looking for; find; find out</a:t>
            </a:r>
          </a:p>
          <a:p>
            <a:pPr fontAlgn="auto"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D. looking for; find out; find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3387090" y="1504950"/>
            <a:ext cx="5270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29858" y="51170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46391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第8课时　八年级(上)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5—6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 action="ppaction://noaction"/>
          </p:cNvPr>
          <p:cNvSpPr/>
          <p:nvPr/>
        </p:nvSpPr>
        <p:spPr>
          <a:xfrm>
            <a:off x="10158377" y="101137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6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1000760"/>
            <a:ext cx="1746885" cy="432793"/>
            <a:chOff x="8480182" y="1575737"/>
            <a:chExt cx="1678579" cy="562416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 action="ppaction://noaction"/>
            </p:cNvPr>
            <p:cNvSpPr txBox="1"/>
            <p:nvPr/>
          </p:nvSpPr>
          <p:spPr>
            <a:xfrm>
              <a:off x="8575416" y="1579502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7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452755" y="2047875"/>
            <a:ext cx="10603865" cy="12321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40000"/>
              </a:lnSpc>
            </a:pPr>
            <a:r>
              <a:rPr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【</a:t>
            </a:r>
            <a:r>
              <a:rPr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学法方法点拨</a:t>
            </a:r>
            <a:r>
              <a:rPr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】</a:t>
            </a:r>
            <a:endParaRPr lang="en-US" altLang="zh-CN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>
              <a:lnSpc>
                <a:spcPct val="140000"/>
              </a:lnSpc>
            </a:pPr>
            <a:endParaRPr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圆角矩形 6">
            <a:hlinkClick r:id="" action="ppaction://noaction"/>
          </p:cNvPr>
          <p:cNvSpPr/>
          <p:nvPr>
            <p:custDataLst>
              <p:tags r:id="rId2"/>
            </p:custDataLst>
          </p:nvPr>
        </p:nvSpPr>
        <p:spPr>
          <a:xfrm flipH="1">
            <a:off x="2199640" y="1454785"/>
            <a:ext cx="7082790" cy="580390"/>
          </a:xfrm>
          <a:prstGeom prst="snip1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<a:lstStyle/>
          <a:p>
            <a:pPr algn="ctr" fontAlgn="auto"/>
            <a:r>
              <a:rPr lang="zh-CN" altLang="en-US" sz="2400" b="1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辨析 </a:t>
            </a:r>
            <a:r>
              <a:rPr lang="en-US" altLang="zh-CN" sz="2400" b="1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expect</a:t>
            </a:r>
            <a:r>
              <a:rPr lang="zh-CN" altLang="en-US" sz="2400" b="1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、</a:t>
            </a:r>
            <a:r>
              <a:rPr lang="en-US" altLang="zh-CN" sz="2400" b="1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hope</a:t>
            </a:r>
            <a:r>
              <a:rPr lang="zh-CN" altLang="en-US" sz="2400" b="1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、</a:t>
            </a:r>
            <a:r>
              <a:rPr lang="en-US" altLang="zh-CN" sz="2400" b="1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wish</a:t>
            </a:r>
            <a:r>
              <a:rPr lang="zh-CN" altLang="en-US" sz="2400" b="1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与</a:t>
            </a:r>
            <a:r>
              <a:rPr lang="en-US" altLang="zh-CN" sz="2400" b="1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look forward to</a:t>
            </a:r>
            <a:endParaRPr lang="zh-CN" altLang="en-US" sz="2400" b="1" strike="noStrike" noProof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4" name="椭圆 7"/>
          <p:cNvSpPr>
            <a:spLocks noChangeAspect="1"/>
          </p:cNvSpPr>
          <p:nvPr>
            <p:custDataLst>
              <p:tags r:id="rId3"/>
            </p:custDataLst>
          </p:nvPr>
        </p:nvSpPr>
        <p:spPr>
          <a:xfrm>
            <a:off x="591970" y="1420322"/>
            <a:ext cx="1511539" cy="627895"/>
          </a:xfrm>
          <a:prstGeom prst="snipRoundRect">
            <a:avLst/>
          </a:prstGeom>
          <a:solidFill>
            <a:srgbClr val="FAB529"/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<a:noAutofit/>
          </a:bodyPr>
          <a:lstStyle/>
          <a:p>
            <a:pPr algn="ctr" fontAlgn="auto"/>
            <a:r>
              <a:rPr lang="zh-CN" altLang="en-US" sz="24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考点三</a:t>
            </a:r>
            <a:endParaRPr lang="en-US" altLang="zh-CN" sz="2400" b="1" strike="noStrike" noProof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19" name="圆角矩形 18"/>
          <p:cNvSpPr/>
          <p:nvPr/>
        </p:nvSpPr>
        <p:spPr bwMode="auto">
          <a:xfrm rot="16200000">
            <a:off x="2102952" y="1661800"/>
            <a:ext cx="36000" cy="216000"/>
          </a:xfrm>
          <a:prstGeom prst="roundRect">
            <a:avLst>
              <a:gd name="adj" fmla="val 50000"/>
            </a:avLst>
          </a:prstGeom>
          <a:gradFill>
            <a:gsLst>
              <a:gs pos="74000">
                <a:schemeClr val="bg1"/>
              </a:gs>
              <a:gs pos="52000">
                <a:schemeClr val="bg1">
                  <a:lumMod val="85000"/>
                </a:schemeClr>
              </a:gs>
              <a:gs pos="23000">
                <a:schemeClr val="bg1">
                  <a:lumMod val="65000"/>
                </a:schemeClr>
              </a:gs>
              <a:gs pos="0">
                <a:schemeClr val="bg1">
                  <a:lumMod val="50000"/>
                </a:schemeClr>
              </a:gs>
              <a:gs pos="100000">
                <a:schemeClr val="bg1">
                  <a:lumMod val="65000"/>
                </a:schemeClr>
              </a:gs>
            </a:gsLst>
            <a:lin ang="5400000" scaled="1"/>
          </a:gradFill>
          <a:ln w="9525">
            <a:gradFill flip="none" rotWithShape="1">
              <a:gsLst>
                <a:gs pos="0">
                  <a:schemeClr val="bg1">
                    <a:lumMod val="65000"/>
                  </a:schemeClr>
                </a:gs>
                <a:gs pos="44000">
                  <a:schemeClr val="bg1">
                    <a:lumMod val="75000"/>
                  </a:schemeClr>
                </a:gs>
                <a:gs pos="78000">
                  <a:schemeClr val="bg1"/>
                </a:gs>
                <a:gs pos="61000">
                  <a:schemeClr val="bg1">
                    <a:lumMod val="10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0"/>
              <a:tileRect/>
            </a:gradFill>
          </a:ln>
          <a:effectLst>
            <a:outerShdw blurRad="254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015">
              <a:solidFill>
                <a:prstClr val="white"/>
              </a:solidFill>
            </a:endParaRPr>
          </a:p>
        </p:txBody>
      </p:sp>
      <p:graphicFrame>
        <p:nvGraphicFramePr>
          <p:cNvPr id="12" name="表格 12"/>
          <p:cNvGraphicFramePr>
            <a:graphicFrameLocks noGrp="1"/>
          </p:cNvGraphicFramePr>
          <p:nvPr>
            <p:custDataLst>
              <p:tags r:id="rId4"/>
            </p:custDataLst>
          </p:nvPr>
        </p:nvGraphicFramePr>
        <p:xfrm>
          <a:off x="726440" y="2722138"/>
          <a:ext cx="10790777" cy="372745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93800"/>
                <a:gridCol w="4069080"/>
                <a:gridCol w="5527897"/>
              </a:tblGrid>
              <a:tr h="407854">
                <a:tc>
                  <a:txBody>
                    <a:bodyPr/>
                    <a:lstStyle/>
                    <a:p>
                      <a:pPr algn="ctr"/>
                      <a:r>
                        <a:rPr lang="zh-CN" altLang="zh-CN" sz="2400" b="1" i="0" kern="1200" baseline="0" dirty="0">
                          <a:solidFill>
                            <a:schemeClr val="tx1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cs typeface="+mn-cs"/>
                        </a:rPr>
                        <a:t>词汇</a:t>
                      </a:r>
                      <a:endParaRPr lang="zh-CN" altLang="en-US" sz="2400" b="1" i="0" baseline="0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zh-CN" altLang="zh-CN" sz="2400" b="1" i="0" kern="1200" baseline="0" dirty="0">
                          <a:solidFill>
                            <a:schemeClr val="tx1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cs typeface="+mn-cs"/>
                        </a:rPr>
                        <a:t>用法</a:t>
                      </a:r>
                      <a:endParaRPr lang="zh-CN" altLang="en-US" sz="2400" b="1" i="0" kern="1200" baseline="0" dirty="0">
                        <a:solidFill>
                          <a:schemeClr val="tx1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zh-CN" altLang="zh-CN" sz="2400" b="1" i="0" kern="1200" baseline="0" dirty="0">
                          <a:solidFill>
                            <a:schemeClr val="tx1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cs typeface="+mn-cs"/>
                        </a:rPr>
                        <a:t>例句</a:t>
                      </a:r>
                      <a:endParaRPr lang="zh-CN" altLang="en-US" sz="2400" b="1" i="0" kern="1200" baseline="0" dirty="0">
                        <a:solidFill>
                          <a:schemeClr val="tx1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+mn-cs"/>
                      </a:endParaRPr>
                    </a:p>
                  </a:txBody>
                  <a:tcPr/>
                </a:tc>
              </a:tr>
              <a:tr h="1712986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i="0" kern="1200" baseline="0" dirty="0">
                          <a:solidFill>
                            <a:srgbClr val="FF3399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expect</a:t>
                      </a:r>
                      <a:endParaRPr lang="zh-CN" altLang="en-US" sz="2400" b="1" i="0" baseline="0" dirty="0">
                        <a:solidFill>
                          <a:srgbClr val="FF3399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zh-CN" altLang="en-US" sz="2400" b="1" i="0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作“期待、期望”解</a:t>
                      </a:r>
                      <a:r>
                        <a:rPr lang="en-US" altLang="zh-CN" sz="2400" b="1" i="0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,</a:t>
                      </a:r>
                      <a:r>
                        <a:rPr lang="zh-CN" altLang="en-US" sz="2400" b="1" i="0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侧重于相信或认为有可能实现的愿望。可接名词、不定式</a:t>
                      </a:r>
                      <a:r>
                        <a:rPr lang="en-US" altLang="zh-CN" sz="2400" b="1" i="0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(</a:t>
                      </a:r>
                      <a:r>
                        <a:rPr lang="zh-CN" altLang="en-US" sz="2400" b="1" i="0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短语</a:t>
                      </a:r>
                      <a:r>
                        <a:rPr lang="en-US" altLang="zh-CN" sz="2400" b="1" i="0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)</a:t>
                      </a:r>
                      <a:r>
                        <a:rPr lang="zh-CN" altLang="en-US" sz="2400" b="1" i="0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、不定式的复合宾语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2400" b="1" i="0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We expect him to come to help us. </a:t>
                      </a:r>
                    </a:p>
                    <a:p>
                      <a:r>
                        <a:rPr lang="zh-CN" altLang="zh-CN" sz="2400" b="1" i="0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我们希望他能来帮帮我们。</a:t>
                      </a:r>
                      <a:endParaRPr lang="zh-CN" altLang="en-US" sz="2400" b="1" i="0" baseline="0" dirty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/>
                </a:tc>
              </a:tr>
              <a:tr h="1557188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i="0" kern="1200" baseline="0" dirty="0">
                          <a:solidFill>
                            <a:srgbClr val="FF3399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hope</a:t>
                      </a:r>
                      <a:endParaRPr lang="zh-CN" altLang="en-US" sz="2400" b="1" i="0" baseline="0" dirty="0">
                        <a:solidFill>
                          <a:srgbClr val="FF3399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zh-CN" altLang="en-US" sz="2400" b="1" i="0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表示主观上的愿望并对其实现抱有信心。可接不定式</a:t>
                      </a:r>
                      <a:r>
                        <a:rPr lang="en-US" altLang="zh-CN" sz="2400" b="1" i="0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(</a:t>
                      </a:r>
                      <a:r>
                        <a:rPr lang="zh-CN" altLang="en-US" sz="2400" b="1" i="0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短语</a:t>
                      </a:r>
                      <a:r>
                        <a:rPr lang="en-US" altLang="zh-CN" sz="2400" b="1" i="0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)</a:t>
                      </a:r>
                      <a:r>
                        <a:rPr lang="zh-CN" altLang="en-US" sz="2400" b="1" i="0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或</a:t>
                      </a:r>
                      <a:r>
                        <a:rPr lang="en-US" altLang="zh-CN" sz="2400" b="1" i="0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that</a:t>
                      </a:r>
                      <a:r>
                        <a:rPr lang="zh-CN" altLang="en-US" sz="2400" b="1" i="0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引导的从句</a:t>
                      </a:r>
                      <a:r>
                        <a:rPr lang="en-US" altLang="zh-CN" sz="2400" b="1" i="0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,</a:t>
                      </a:r>
                      <a:r>
                        <a:rPr lang="zh-CN" altLang="en-US" sz="2400" b="1" i="0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但不可接“宾语</a:t>
                      </a:r>
                      <a:r>
                        <a:rPr lang="en-US" altLang="zh-CN" sz="2400" b="1" i="0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+</a:t>
                      </a:r>
                      <a:r>
                        <a:rPr lang="zh-CN" altLang="en-US" sz="2400" b="1" i="0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不定式”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2400" b="1" i="0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I hope to spend a year in America after I leave school. </a:t>
                      </a:r>
                    </a:p>
                    <a:p>
                      <a:r>
                        <a:rPr lang="zh-CN" altLang="zh-CN" sz="2400" b="1" i="0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我希望毕业后在美国待一年。</a:t>
                      </a:r>
                      <a:endParaRPr lang="zh-CN" altLang="en-US" sz="2400" b="1" i="0" baseline="0" dirty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custDataLst>
      <p:tags r:id="rId1"/>
    </p:custData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29858" y="51170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46391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第8课时　八年级(上)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5—6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 action="ppaction://noaction"/>
          </p:cNvPr>
          <p:cNvSpPr/>
          <p:nvPr/>
        </p:nvSpPr>
        <p:spPr>
          <a:xfrm>
            <a:off x="10158377" y="101137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1000760"/>
            <a:ext cx="1746885" cy="432793"/>
            <a:chOff x="8480182" y="1575737"/>
            <a:chExt cx="1678579" cy="562416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 action="ppaction://noaction"/>
            </p:cNvPr>
            <p:cNvSpPr txBox="1"/>
            <p:nvPr/>
          </p:nvSpPr>
          <p:spPr>
            <a:xfrm>
              <a:off x="8575416" y="1579502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graphicFrame>
        <p:nvGraphicFramePr>
          <p:cNvPr id="12" name="表格 12"/>
          <p:cNvGraphicFramePr>
            <a:graphicFrameLocks noGrp="1"/>
          </p:cNvGraphicFramePr>
          <p:nvPr/>
        </p:nvGraphicFramePr>
        <p:xfrm>
          <a:off x="914400" y="1844040"/>
          <a:ext cx="10081919" cy="393462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417320"/>
                <a:gridCol w="3669030"/>
                <a:gridCol w="4995569"/>
              </a:tblGrid>
              <a:tr h="407854">
                <a:tc>
                  <a:txBody>
                    <a:bodyPr/>
                    <a:lstStyle/>
                    <a:p>
                      <a:pPr algn="ctr"/>
                      <a:r>
                        <a:rPr lang="zh-CN" altLang="zh-CN" sz="2400" b="1" i="0" kern="1200" baseline="0" dirty="0">
                          <a:solidFill>
                            <a:schemeClr val="tx1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cs typeface="+mn-cs"/>
                        </a:rPr>
                        <a:t>词汇</a:t>
                      </a:r>
                      <a:endParaRPr lang="zh-CN" altLang="en-US" sz="2400" b="1" i="0" baseline="0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zh-CN" altLang="zh-CN" sz="2400" b="1" i="0" kern="1200" baseline="0" dirty="0">
                          <a:solidFill>
                            <a:schemeClr val="tx1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cs typeface="+mn-cs"/>
                        </a:rPr>
                        <a:t>用法</a:t>
                      </a:r>
                      <a:endParaRPr lang="zh-CN" altLang="en-US" sz="2400" b="1" i="0" kern="1200" baseline="0" dirty="0">
                        <a:solidFill>
                          <a:schemeClr val="tx1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zh-CN" altLang="zh-CN" sz="2400" b="1" i="0" kern="1200" baseline="0" dirty="0">
                          <a:solidFill>
                            <a:schemeClr val="tx1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cs typeface="+mn-cs"/>
                        </a:rPr>
                        <a:t>例句</a:t>
                      </a:r>
                      <a:endParaRPr lang="zh-CN" altLang="en-US" sz="2400" b="1" i="0" kern="1200" baseline="0" dirty="0">
                        <a:solidFill>
                          <a:schemeClr val="tx1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+mn-cs"/>
                      </a:endParaRPr>
                    </a:p>
                  </a:txBody>
                  <a:tcPr/>
                </a:tc>
              </a:tr>
              <a:tr h="1712986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i="0" kern="1200" baseline="0" dirty="0">
                          <a:solidFill>
                            <a:srgbClr val="FF3399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wish</a:t>
                      </a:r>
                      <a:endParaRPr lang="zh-CN" altLang="en-US" sz="2400" b="1" i="0" baseline="0" dirty="0">
                        <a:solidFill>
                          <a:srgbClr val="FF3399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zh-CN" altLang="en-US" sz="2400" b="1" i="0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作“但愿、希望”解</a:t>
                      </a:r>
                      <a:r>
                        <a:rPr lang="en-US" altLang="zh-CN" sz="2400" b="1" i="0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,</a:t>
                      </a:r>
                      <a:r>
                        <a:rPr lang="zh-CN" altLang="en-US" sz="2400" b="1" i="0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表示某种未实现或不能实现的愿望。可接不定式</a:t>
                      </a:r>
                      <a:r>
                        <a:rPr lang="en-US" altLang="zh-CN" sz="2400" b="1" i="0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(</a:t>
                      </a:r>
                      <a:r>
                        <a:rPr lang="zh-CN" altLang="en-US" sz="2400" b="1" i="0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短语</a:t>
                      </a:r>
                      <a:r>
                        <a:rPr lang="en-US" altLang="zh-CN" sz="2400" b="1" i="0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)</a:t>
                      </a:r>
                      <a:r>
                        <a:rPr lang="zh-CN" altLang="en-US" sz="2400" b="1" i="0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、双宾语</a:t>
                      </a:r>
                      <a:r>
                        <a:rPr lang="en-US" altLang="zh-CN" sz="2400" b="1" i="0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,“</a:t>
                      </a:r>
                      <a:r>
                        <a:rPr lang="zh-CN" altLang="en-US" sz="2400" b="1" i="0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宾语</a:t>
                      </a:r>
                      <a:r>
                        <a:rPr lang="en-US" altLang="zh-CN" sz="2400" b="1" i="0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+</a:t>
                      </a:r>
                      <a:r>
                        <a:rPr lang="zh-CN" altLang="en-US" sz="2400" b="1" i="0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宾补”的复合结构以及</a:t>
                      </a:r>
                      <a:r>
                        <a:rPr lang="en-US" altLang="zh-CN" sz="2400" b="1" i="0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that</a:t>
                      </a:r>
                      <a:r>
                        <a:rPr lang="zh-CN" altLang="en-US" sz="2400" b="1" i="0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从句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2400" b="1" i="0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We wish him to be well again soon. </a:t>
                      </a:r>
                      <a:r>
                        <a:rPr lang="zh-CN" altLang="en-US" sz="2400" b="1" i="0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我们希望他早日康复。</a:t>
                      </a:r>
                      <a:endParaRPr lang="zh-CN" altLang="en-US" sz="2400" b="1" i="0" baseline="0" dirty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/>
                </a:tc>
              </a:tr>
              <a:tr h="1557188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i="0" kern="1200" baseline="0" dirty="0">
                          <a:solidFill>
                            <a:srgbClr val="FF3399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look</a:t>
                      </a:r>
                    </a:p>
                    <a:p>
                      <a:pPr algn="ctr"/>
                      <a:r>
                        <a:rPr lang="en-US" altLang="zh-CN" sz="2400" b="1" i="0" kern="1200" baseline="0" dirty="0">
                          <a:solidFill>
                            <a:srgbClr val="FF3399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forward</a:t>
                      </a:r>
                    </a:p>
                    <a:p>
                      <a:pPr algn="ctr"/>
                      <a:r>
                        <a:rPr lang="en-US" altLang="zh-CN" sz="2400" b="1" i="0" kern="1200" baseline="0" dirty="0">
                          <a:solidFill>
                            <a:srgbClr val="FF3399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to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zh-CN" altLang="en-US" sz="2400" b="1" i="0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作“盼望、期望”解</a:t>
                      </a:r>
                      <a:r>
                        <a:rPr lang="en-US" altLang="zh-CN" sz="2400" b="1" i="0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,</a:t>
                      </a:r>
                      <a:r>
                        <a:rPr lang="zh-CN" altLang="en-US" sz="2400" b="1" i="0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常用于表示期望或向往某事</a:t>
                      </a:r>
                      <a:r>
                        <a:rPr lang="en-US" altLang="zh-CN" sz="2400" b="1" i="0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,</a:t>
                      </a:r>
                      <a:r>
                        <a:rPr lang="zh-CN" altLang="en-US" sz="2400" b="1" i="0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短语中</a:t>
                      </a:r>
                      <a:r>
                        <a:rPr lang="en-US" altLang="zh-CN" sz="2400" b="1" i="0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to</a:t>
                      </a:r>
                      <a:r>
                        <a:rPr lang="zh-CN" altLang="en-US" sz="2400" b="1" i="0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为介词</a:t>
                      </a:r>
                      <a:r>
                        <a:rPr lang="en-US" altLang="zh-CN" sz="2400" b="1" i="0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,</a:t>
                      </a:r>
                      <a:r>
                        <a:rPr lang="zh-CN" altLang="en-US" sz="2400" b="1" i="0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故接动词时应使用动名词形式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2400" b="1" i="0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We are looking forward to seeing you soon. </a:t>
                      </a:r>
                      <a:r>
                        <a:rPr lang="zh-CN" altLang="en-US" sz="2400" b="1" i="0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我们盼望早日见到你。</a:t>
                      </a:r>
                      <a:endParaRPr lang="zh-CN" altLang="en-US" sz="2400" b="1" i="0" baseline="0" dirty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custDataLst>
      <p:tags r:id="rId1"/>
    </p:custData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07633" y="65902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46391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第8课时　八年级(上)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5—6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499110" y="1509395"/>
            <a:ext cx="11238230" cy="4615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【</a:t>
            </a:r>
            <a:r>
              <a:rPr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考点考法强化</a:t>
            </a:r>
            <a:r>
              <a:rPr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】</a:t>
            </a:r>
            <a:endParaRPr lang="en-US" altLang="zh-CN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(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原创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Most of the students are looking forward to </a:t>
            </a:r>
            <a:r>
              <a:rPr lang="en-US" sz="28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　　　 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the best </a:t>
            </a:r>
          </a:p>
          <a:p>
            <a:pPr fontAlgn="auto"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high school after the final exams.  </a:t>
            </a:r>
          </a:p>
          <a:p>
            <a:pPr fontAlgn="auto"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A. enter　 		B. achieve　　	C. entering　 	D. achieving</a:t>
            </a:r>
          </a:p>
          <a:p>
            <a:pPr fontAlgn="auto"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(2021·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保定莲池区一模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We can never </a:t>
            </a:r>
            <a:r>
              <a:rPr lang="en-US" sz="28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 bluer sky unless we</a:t>
            </a:r>
          </a:p>
          <a:p>
            <a:pPr fontAlgn="auto"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create a less polluted world.  </a:t>
            </a:r>
          </a:p>
          <a:p>
            <a:pPr indent="0" fontAlgn="auto">
              <a:lnSpc>
                <a:spcPct val="150000"/>
              </a:lnSpc>
              <a:buNone/>
            </a:pP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A. expect　　	         B. want　		C. hope　 		D. dream</a:t>
            </a:r>
            <a:endParaRPr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60690" y="979170"/>
            <a:ext cx="1746885" cy="432793"/>
            <a:chOff x="8480182" y="1575737"/>
            <a:chExt cx="1678579" cy="562416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 action="ppaction://noaction"/>
            </p:cNvPr>
            <p:cNvSpPr txBox="1"/>
            <p:nvPr/>
          </p:nvSpPr>
          <p:spPr>
            <a:xfrm>
              <a:off x="8575416" y="1579502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3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0" name="圆角矩形 9">
            <a:hlinkClick r:id="" action="ppaction://noaction"/>
          </p:cNvPr>
          <p:cNvSpPr/>
          <p:nvPr/>
        </p:nvSpPr>
        <p:spPr>
          <a:xfrm>
            <a:off x="10158377" y="98978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4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8865870" y="2292350"/>
            <a:ext cx="51498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7154545" y="4215130"/>
            <a:ext cx="54927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A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06936" y="592315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46391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第8课时　八年级(上)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5—6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654685" y="1470348"/>
            <a:ext cx="10661015" cy="4523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endParaRPr 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(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原创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)Before Christmas children always look forward to </a:t>
            </a:r>
            <a:r>
              <a:rPr lang="en-US" altLang="zh-CN" sz="28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　　　 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lot of gifts.  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A. receive	B. accept		C. receiving		D. accepting</a:t>
            </a:r>
          </a:p>
          <a:p>
            <a:pPr fontAlgn="auto"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(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原创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How I wish I </a:t>
            </a:r>
            <a:r>
              <a:rPr lang="en-US" sz="28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have a long holiday, doing things</a:t>
            </a:r>
          </a:p>
          <a:p>
            <a:pPr fontAlgn="auto"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that I like.  </a:t>
            </a:r>
          </a:p>
          <a:p>
            <a:pPr indent="0" fontAlgn="auto">
              <a:lnSpc>
                <a:spcPct val="150000"/>
              </a:lnSpc>
              <a:buNone/>
            </a:pP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A. can		B. could		C. be able to	D. am able to</a:t>
            </a:r>
            <a:endParaRPr 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60690" y="979170"/>
            <a:ext cx="1746885" cy="432793"/>
            <a:chOff x="8480182" y="1575737"/>
            <a:chExt cx="1678579" cy="562416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 action="ppaction://noaction"/>
            </p:cNvPr>
            <p:cNvSpPr txBox="1"/>
            <p:nvPr/>
          </p:nvSpPr>
          <p:spPr>
            <a:xfrm>
              <a:off x="8575416" y="1579502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3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0" name="圆角矩形 9">
            <a:hlinkClick r:id="" action="ppaction://noaction"/>
          </p:cNvPr>
          <p:cNvSpPr/>
          <p:nvPr/>
        </p:nvSpPr>
        <p:spPr>
          <a:xfrm>
            <a:off x="10158377" y="98978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4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9986010" y="2218055"/>
            <a:ext cx="51498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C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4451350" y="4053205"/>
            <a:ext cx="57213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29858" y="630447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>
              <a:lnSpc>
                <a:spcPct val="150000"/>
              </a:lnSpc>
            </a:pPr>
            <a:endParaRPr lang="en-US" altLang="zh-CN" sz="28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>
              <a:lnSpc>
                <a:spcPct val="150000"/>
              </a:lnSpc>
            </a:pP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5. (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原创</a:t>
            </a: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)— I hope </a:t>
            </a:r>
            <a:r>
              <a:rPr lang="en-US" altLang="zh-CN" sz="2800" b="1" u="sng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the cooking course.  </a:t>
            </a:r>
          </a:p>
          <a:p>
            <a:pPr lvl="0">
              <a:lnSpc>
                <a:spcPct val="150000"/>
              </a:lnSpc>
            </a:pP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— Good idea. To know more about it, visit the website for more</a:t>
            </a:r>
          </a:p>
          <a:p>
            <a:pPr lvl="0">
              <a:lnSpc>
                <a:spcPct val="150000"/>
              </a:lnSpc>
            </a:pP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information. </a:t>
            </a:r>
          </a:p>
          <a:p>
            <a:pPr lvl="0">
              <a:lnSpc>
                <a:spcPct val="150000"/>
              </a:lnSpc>
            </a:pP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A. take　　　B. to take           C. taking		D. to taking</a:t>
            </a:r>
          </a:p>
          <a:p>
            <a:pPr lvl="0">
              <a:lnSpc>
                <a:spcPct val="150000"/>
              </a:lnSpc>
            </a:pP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6. (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原创</a:t>
            </a: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)—The radio says it will rain hard next weekend. </a:t>
            </a:r>
          </a:p>
          <a:p>
            <a:pPr lvl="0">
              <a:lnSpc>
                <a:spcPct val="150000"/>
              </a:lnSpc>
            </a:pP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— </a:t>
            </a:r>
            <a:r>
              <a:rPr lang="en-US" altLang="zh-CN" sz="2800" b="1" u="sng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.We’re planning to go climbing.  </a:t>
            </a:r>
          </a:p>
          <a:p>
            <a:pPr lvl="0">
              <a:lnSpc>
                <a:spcPct val="150000"/>
              </a:lnSpc>
            </a:pP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A. I don’t think so	               B. I hope so</a:t>
            </a:r>
          </a:p>
          <a:p>
            <a:pPr lvl="0">
              <a:lnSpc>
                <a:spcPct val="150000"/>
              </a:lnSpc>
            </a:pP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C. I’m afraid not		     D. I hope not</a:t>
            </a:r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46391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第8课时　八年级(上)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5—6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 action="ppaction://noaction"/>
          </p:cNvPr>
          <p:cNvSpPr/>
          <p:nvPr/>
        </p:nvSpPr>
        <p:spPr>
          <a:xfrm>
            <a:off x="10158377" y="101137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989965"/>
            <a:ext cx="1746885" cy="443588"/>
            <a:chOff x="8480182" y="1575737"/>
            <a:chExt cx="1678579" cy="576444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 action="ppaction://noaction"/>
            </p:cNvPr>
            <p:cNvSpPr txBox="1"/>
            <p:nvPr/>
          </p:nvSpPr>
          <p:spPr>
            <a:xfrm>
              <a:off x="8575416" y="1593530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3767455" y="1532890"/>
            <a:ext cx="46863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1751330" y="4770120"/>
            <a:ext cx="52578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D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29858" y="630447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46391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第8课时　八年级(上)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5—6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 action="ppaction://noaction"/>
          </p:cNvPr>
          <p:cNvSpPr/>
          <p:nvPr/>
        </p:nvSpPr>
        <p:spPr>
          <a:xfrm>
            <a:off x="10158377" y="101137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5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989965"/>
            <a:ext cx="1746885" cy="443588"/>
            <a:chOff x="8480182" y="1575737"/>
            <a:chExt cx="1678579" cy="576444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 action="ppaction://noaction"/>
            </p:cNvPr>
            <p:cNvSpPr txBox="1"/>
            <p:nvPr/>
          </p:nvSpPr>
          <p:spPr>
            <a:xfrm>
              <a:off x="8575416" y="1593530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6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505460" y="1853565"/>
            <a:ext cx="11148060" cy="46120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05000"/>
              </a:lnSpc>
            </a:pPr>
            <a:r>
              <a:rPr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【</a:t>
            </a:r>
            <a:r>
              <a:rPr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学法方法点拨</a:t>
            </a:r>
            <a:r>
              <a:rPr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】</a:t>
            </a:r>
            <a:endParaRPr lang="en-US" altLang="zh-CN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>
              <a:lnSpc>
                <a:spcPct val="105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happen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用作动词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意为“发生”。</a:t>
            </a:r>
          </a:p>
          <a:p>
            <a:pPr fontAlgn="auto">
              <a:lnSpc>
                <a:spcPct val="105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 “</a:t>
            </a:r>
            <a:r>
              <a:rPr lang="en-US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sth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+happen+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地点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/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时间”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意为“某地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/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某时发生了某事”。</a:t>
            </a:r>
          </a:p>
          <a:p>
            <a:pPr fontAlgn="auto">
              <a:lnSpc>
                <a:spcPct val="105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 accident happened in that street. 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那条街上发生了一起事故。</a:t>
            </a:r>
          </a:p>
          <a:p>
            <a:pPr fontAlgn="auto">
              <a:lnSpc>
                <a:spcPct val="105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 “</a:t>
            </a:r>
            <a:r>
              <a:rPr lang="en-US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sth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+happen </a:t>
            </a:r>
            <a:r>
              <a:rPr lang="en-US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to+sb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”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意为“某人出了某事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常指不好的事发生在某人身上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)”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</a:p>
          <a:p>
            <a:pPr fontAlgn="auto">
              <a:lnSpc>
                <a:spcPct val="105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What happened to you?(=What was wrong/the matter with you?)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你怎么啦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</a:p>
          <a:p>
            <a:pPr fontAlgn="auto">
              <a:lnSpc>
                <a:spcPct val="105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 “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sb. +</a:t>
            </a:r>
            <a:r>
              <a:rPr lang="en-US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happen+to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do </a:t>
            </a:r>
            <a:r>
              <a:rPr lang="en-US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sth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”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意为“某人碰巧做某事”。如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 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 happened to meet her in the street. 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我碰巧在街上遇见了她。</a:t>
            </a:r>
            <a:endParaRPr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圆角矩形 6">
            <a:hlinkClick r:id="" action="ppaction://noaction"/>
          </p:cNvPr>
          <p:cNvSpPr/>
          <p:nvPr>
            <p:custDataLst>
              <p:tags r:id="rId2"/>
            </p:custDataLst>
          </p:nvPr>
        </p:nvSpPr>
        <p:spPr>
          <a:xfrm flipH="1">
            <a:off x="2304517" y="1211732"/>
            <a:ext cx="3980180" cy="580390"/>
          </a:xfrm>
          <a:prstGeom prst="snip1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<a:lstStyle/>
          <a:p>
            <a:pPr algn="ctr" fontAlgn="auto"/>
            <a:r>
              <a:rPr lang="en-US" altLang="zh-CN" sz="2400" b="1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happen</a:t>
            </a:r>
            <a:r>
              <a:rPr lang="zh-CN" altLang="en-US" sz="2400" b="1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的用法</a:t>
            </a:r>
            <a:endParaRPr lang="zh-CN" altLang="en-US" sz="2400" b="1" strike="noStrike" noProof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4" name="椭圆 7"/>
          <p:cNvSpPr>
            <a:spLocks noChangeAspect="1"/>
          </p:cNvSpPr>
          <p:nvPr>
            <p:custDataLst>
              <p:tags r:id="rId3"/>
            </p:custDataLst>
          </p:nvPr>
        </p:nvSpPr>
        <p:spPr>
          <a:xfrm>
            <a:off x="636905" y="1139190"/>
            <a:ext cx="1534160" cy="628015"/>
          </a:xfrm>
          <a:prstGeom prst="snipRoundRect">
            <a:avLst/>
          </a:prstGeom>
          <a:solidFill>
            <a:srgbClr val="FAB529"/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<a:noAutofit/>
          </a:bodyPr>
          <a:lstStyle/>
          <a:p>
            <a:pPr algn="ctr" fontAlgn="auto"/>
            <a:r>
              <a:rPr lang="zh-CN" altLang="en-US" sz="24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考点四</a:t>
            </a:r>
            <a:endParaRPr lang="en-US" altLang="zh-CN" sz="2400" b="1" strike="noStrike" noProof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19" name="圆角矩形 18"/>
          <p:cNvSpPr/>
          <p:nvPr/>
        </p:nvSpPr>
        <p:spPr bwMode="auto">
          <a:xfrm rot="16200000">
            <a:off x="2178517" y="1391925"/>
            <a:ext cx="36000" cy="216000"/>
          </a:xfrm>
          <a:prstGeom prst="roundRect">
            <a:avLst>
              <a:gd name="adj" fmla="val 50000"/>
            </a:avLst>
          </a:prstGeom>
          <a:gradFill>
            <a:gsLst>
              <a:gs pos="74000">
                <a:schemeClr val="bg1"/>
              </a:gs>
              <a:gs pos="52000">
                <a:schemeClr val="bg1">
                  <a:lumMod val="85000"/>
                </a:schemeClr>
              </a:gs>
              <a:gs pos="23000">
                <a:schemeClr val="bg1">
                  <a:lumMod val="65000"/>
                </a:schemeClr>
              </a:gs>
              <a:gs pos="0">
                <a:schemeClr val="bg1">
                  <a:lumMod val="50000"/>
                </a:schemeClr>
              </a:gs>
              <a:gs pos="100000">
                <a:schemeClr val="bg1">
                  <a:lumMod val="65000"/>
                </a:schemeClr>
              </a:gs>
            </a:gsLst>
            <a:lin ang="5400000" scaled="1"/>
          </a:gradFill>
          <a:ln w="9525">
            <a:gradFill flip="none" rotWithShape="1">
              <a:gsLst>
                <a:gs pos="0">
                  <a:schemeClr val="bg1">
                    <a:lumMod val="65000"/>
                  </a:schemeClr>
                </a:gs>
                <a:gs pos="44000">
                  <a:schemeClr val="bg1">
                    <a:lumMod val="75000"/>
                  </a:schemeClr>
                </a:gs>
                <a:gs pos="78000">
                  <a:schemeClr val="bg1"/>
                </a:gs>
                <a:gs pos="61000">
                  <a:schemeClr val="bg1">
                    <a:lumMod val="10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0"/>
              <a:tileRect/>
            </a:gradFill>
          </a:ln>
          <a:effectLst>
            <a:outerShdw blurRad="254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015">
              <a:solidFill>
                <a:prstClr val="white"/>
              </a:solidFill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29858" y="673627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5085" y="298450"/>
            <a:ext cx="846391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第8课时　八年级(上)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5—6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真题试做</a:t>
            </a:r>
          </a:p>
        </p:txBody>
      </p:sp>
      <p:sp>
        <p:nvSpPr>
          <p:cNvPr id="10" name="圆角矩形 9">
            <a:hlinkClick r:id="" action="ppaction://noaction"/>
          </p:cNvPr>
          <p:cNvSpPr/>
          <p:nvPr/>
        </p:nvSpPr>
        <p:spPr>
          <a:xfrm>
            <a:off x="10169172" y="1000577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46100" y="2041525"/>
            <a:ext cx="11056620" cy="4615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一、单项选择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(2018·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河北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)Did you hear the ______? A scientist will visit our school.  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A. advice 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B. news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C. praise	  		           D. choice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(2016·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河北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We need to do some research to _______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answer.  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A. find out			B. look out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C. hand out			D. take out</a:t>
            </a:r>
          </a:p>
        </p:txBody>
      </p:sp>
      <p:sp>
        <p:nvSpPr>
          <p:cNvPr id="7" name="圆角矩形 6"/>
          <p:cNvSpPr/>
          <p:nvPr/>
        </p:nvSpPr>
        <p:spPr>
          <a:xfrm>
            <a:off x="3199130" y="1285875"/>
            <a:ext cx="3643630" cy="503555"/>
          </a:xfrm>
          <a:prstGeom prst="roundRect">
            <a:avLst/>
          </a:prstGeom>
          <a:ln w="19050">
            <a:solidFill>
              <a:srgbClr val="01B0F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3874135" y="1285875"/>
            <a:ext cx="4838700" cy="503555"/>
          </a:xfrm>
          <a:prstGeom prst="rect">
            <a:avLst/>
          </a:prstGeom>
          <a:solidFill>
            <a:srgbClr val="01B0F0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数据链接</a:t>
            </a:r>
            <a:r>
              <a:rPr kumimoji="1" lang="en-US" altLang="zh-CN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kumimoji="1" lang="zh-CN" altLang="en-US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真题试做</a:t>
            </a:r>
          </a:p>
        </p:txBody>
      </p:sp>
      <p:sp>
        <p:nvSpPr>
          <p:cNvPr id="9" name="椭圆 8"/>
          <p:cNvSpPr/>
          <p:nvPr/>
        </p:nvSpPr>
        <p:spPr>
          <a:xfrm>
            <a:off x="3499157" y="1173080"/>
            <a:ext cx="729465" cy="729465"/>
          </a:xfrm>
          <a:prstGeom prst="ellipse">
            <a:avLst/>
          </a:prstGeom>
          <a:solidFill>
            <a:srgbClr val="01B0F0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3600" b="1"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5836285" y="2842824"/>
            <a:ext cx="53911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8141335" y="4782185"/>
            <a:ext cx="53911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A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1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07633" y="63743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46391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第8课时　八年级(上)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5—6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 action="ppaction://noaction"/>
          </p:cNvPr>
          <p:cNvSpPr/>
          <p:nvPr/>
        </p:nvSpPr>
        <p:spPr>
          <a:xfrm>
            <a:off x="10158377" y="1000577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979170"/>
            <a:ext cx="1746885" cy="432793"/>
            <a:chOff x="8480182" y="1575737"/>
            <a:chExt cx="1678579" cy="562416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 action="ppaction://noaction"/>
            </p:cNvPr>
            <p:cNvSpPr txBox="1"/>
            <p:nvPr/>
          </p:nvSpPr>
          <p:spPr>
            <a:xfrm>
              <a:off x="8575416" y="1579502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532765" y="1270635"/>
            <a:ext cx="11238230" cy="5262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【</a:t>
            </a:r>
            <a:r>
              <a:rPr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考点考法强化</a:t>
            </a:r>
            <a:r>
              <a:rPr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】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(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原创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 happened </a:t>
            </a:r>
            <a:r>
              <a:rPr lang="en-US" sz="28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an old friend on my way home.  </a:t>
            </a:r>
          </a:p>
          <a:p>
            <a:pPr fontAlgn="auto"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A. meet　　　　B. met		C. to meet		D. meeting</a:t>
            </a:r>
          </a:p>
          <a:p>
            <a:pPr fontAlgn="auto"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(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原创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Ben didn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 come to school last week. What </a:t>
            </a:r>
            <a:r>
              <a:rPr lang="en-US" sz="28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to him? </a:t>
            </a:r>
          </a:p>
          <a:p>
            <a:pPr fontAlgn="auto"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A. took place	   B. happened 	C. happens		D. takes place</a:t>
            </a:r>
          </a:p>
          <a:p>
            <a:pPr fontAlgn="auto"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(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原创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 the past few years, great changes </a:t>
            </a:r>
            <a:r>
              <a:rPr lang="en-US" sz="28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in my hometown.  </a:t>
            </a:r>
          </a:p>
          <a:p>
            <a:pPr fontAlgn="auto"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A. took place		B. have taken place</a:t>
            </a:r>
          </a:p>
          <a:p>
            <a:pPr fontAlgn="auto"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C. happened		D. have happened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4177030" y="2056130"/>
            <a:ext cx="64008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8883015" y="3348355"/>
            <a:ext cx="53784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B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7880350" y="4613910"/>
            <a:ext cx="5060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B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29858" y="652037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46391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第8课时　八年级(上)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5—6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 action="ppaction://noaction"/>
          </p:cNvPr>
          <p:cNvSpPr/>
          <p:nvPr/>
        </p:nvSpPr>
        <p:spPr>
          <a:xfrm>
            <a:off x="10158377" y="1000577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5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979170"/>
            <a:ext cx="1746885" cy="443588"/>
            <a:chOff x="8480182" y="1575737"/>
            <a:chExt cx="1678579" cy="576444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 action="ppaction://noaction"/>
            </p:cNvPr>
            <p:cNvSpPr txBox="1"/>
            <p:nvPr/>
          </p:nvSpPr>
          <p:spPr>
            <a:xfrm>
              <a:off x="8575416" y="1593530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6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636905" y="1844040"/>
            <a:ext cx="10577195" cy="4572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40000"/>
              </a:lnSpc>
            </a:pPr>
            <a:r>
              <a:rPr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【</a:t>
            </a:r>
            <a:r>
              <a:rPr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学法方法点拨</a:t>
            </a:r>
            <a:r>
              <a:rPr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】</a:t>
            </a:r>
          </a:p>
          <a:p>
            <a:pPr fontAlgn="auto"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famous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用作形容词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意为“著名的”。比较级为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more famous,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最高级为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most famous。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常用搭配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 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 famous for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意为“因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而出名”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后接出名的原因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相当于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 known/well-known for。</a:t>
            </a:r>
          </a:p>
          <a:p>
            <a:pPr fontAlgn="auto"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 is famous for his novels. 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他因他的小说而出名。</a:t>
            </a:r>
          </a:p>
        </p:txBody>
      </p:sp>
      <p:sp>
        <p:nvSpPr>
          <p:cNvPr id="17" name="圆角矩形 6">
            <a:hlinkClick r:id="" action="ppaction://noaction"/>
          </p:cNvPr>
          <p:cNvSpPr/>
          <p:nvPr>
            <p:custDataLst>
              <p:tags r:id="rId2"/>
            </p:custDataLst>
          </p:nvPr>
        </p:nvSpPr>
        <p:spPr>
          <a:xfrm flipH="1">
            <a:off x="2246630" y="1174115"/>
            <a:ext cx="3980180" cy="580390"/>
          </a:xfrm>
          <a:prstGeom prst="snip1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<a:lstStyle/>
          <a:p>
            <a:pPr algn="ctr" fontAlgn="auto"/>
            <a:r>
              <a:rPr lang="en-US" altLang="zh-CN" sz="2400" b="1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famous</a:t>
            </a:r>
            <a:r>
              <a:rPr lang="zh-CN" altLang="en-US" sz="2400" b="1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的用法</a:t>
            </a:r>
            <a:endParaRPr lang="zh-CN" altLang="en-US" sz="2400" b="1" strike="noStrike" noProof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4" name="椭圆 7"/>
          <p:cNvSpPr>
            <a:spLocks noChangeAspect="1"/>
          </p:cNvSpPr>
          <p:nvPr>
            <p:custDataLst>
              <p:tags r:id="rId3"/>
            </p:custDataLst>
          </p:nvPr>
        </p:nvSpPr>
        <p:spPr>
          <a:xfrm>
            <a:off x="636905" y="1139190"/>
            <a:ext cx="1534160" cy="628015"/>
          </a:xfrm>
          <a:prstGeom prst="snipRoundRect">
            <a:avLst/>
          </a:prstGeom>
          <a:solidFill>
            <a:srgbClr val="FAB529"/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<a:noAutofit/>
          </a:bodyPr>
          <a:lstStyle/>
          <a:p>
            <a:pPr algn="ctr" fontAlgn="auto"/>
            <a:r>
              <a:rPr lang="zh-CN" altLang="en-US" sz="24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考点五</a:t>
            </a:r>
            <a:endParaRPr lang="en-US" altLang="zh-CN" sz="2400" b="1" strike="noStrike" noProof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19" name="圆角矩形 18"/>
          <p:cNvSpPr/>
          <p:nvPr/>
        </p:nvSpPr>
        <p:spPr bwMode="auto">
          <a:xfrm rot="16200000">
            <a:off x="2189312" y="1370335"/>
            <a:ext cx="36000" cy="216000"/>
          </a:xfrm>
          <a:prstGeom prst="roundRect">
            <a:avLst>
              <a:gd name="adj" fmla="val 50000"/>
            </a:avLst>
          </a:prstGeom>
          <a:gradFill>
            <a:gsLst>
              <a:gs pos="74000">
                <a:schemeClr val="bg1"/>
              </a:gs>
              <a:gs pos="52000">
                <a:schemeClr val="bg1">
                  <a:lumMod val="85000"/>
                </a:schemeClr>
              </a:gs>
              <a:gs pos="23000">
                <a:schemeClr val="bg1">
                  <a:lumMod val="65000"/>
                </a:schemeClr>
              </a:gs>
              <a:gs pos="0">
                <a:schemeClr val="bg1">
                  <a:lumMod val="50000"/>
                </a:schemeClr>
              </a:gs>
              <a:gs pos="100000">
                <a:schemeClr val="bg1">
                  <a:lumMod val="65000"/>
                </a:schemeClr>
              </a:gs>
            </a:gsLst>
            <a:lin ang="5400000" scaled="1"/>
          </a:gradFill>
          <a:ln w="9525">
            <a:gradFill flip="none" rotWithShape="1">
              <a:gsLst>
                <a:gs pos="0">
                  <a:schemeClr val="bg1">
                    <a:lumMod val="65000"/>
                  </a:schemeClr>
                </a:gs>
                <a:gs pos="44000">
                  <a:schemeClr val="bg1">
                    <a:lumMod val="75000"/>
                  </a:schemeClr>
                </a:gs>
                <a:gs pos="78000">
                  <a:schemeClr val="bg1"/>
                </a:gs>
                <a:gs pos="61000">
                  <a:schemeClr val="bg1">
                    <a:lumMod val="10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0"/>
              <a:tileRect/>
            </a:gradFill>
          </a:ln>
          <a:effectLst>
            <a:outerShdw blurRad="254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015">
              <a:solidFill>
                <a:prstClr val="white"/>
              </a:solidFill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29858" y="652037"/>
            <a:ext cx="11714821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>
              <a:lnSpc>
                <a:spcPct val="140000"/>
              </a:lnSpc>
            </a:pPr>
            <a:endParaRPr lang="zh-CN" altLang="en-US" sz="2400" b="1" dirty="0">
              <a:solidFill>
                <a:prstClr val="black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46391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第8课时　八年级(上)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5—6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 action="ppaction://noaction"/>
          </p:cNvPr>
          <p:cNvSpPr/>
          <p:nvPr/>
        </p:nvSpPr>
        <p:spPr>
          <a:xfrm>
            <a:off x="10158377" y="1000577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979170"/>
            <a:ext cx="1746885" cy="443588"/>
            <a:chOff x="8480182" y="1575737"/>
            <a:chExt cx="1678579" cy="576444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 action="ppaction://noaction"/>
            </p:cNvPr>
            <p:cNvSpPr txBox="1"/>
            <p:nvPr/>
          </p:nvSpPr>
          <p:spPr>
            <a:xfrm>
              <a:off x="8575416" y="1593530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891368" y="1556800"/>
            <a:ext cx="10591800" cy="56311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 be famous as 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意为“作为</a:t>
            </a:r>
            <a:r>
              <a:rPr lang="en-US" altLang="zh-CN" sz="28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而出名”</a:t>
            </a: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 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相当于</a:t>
            </a: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 known as,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其后的名词表示一个人的身份、职业等。</a:t>
            </a:r>
          </a:p>
          <a:p>
            <a:pPr lvl="0">
              <a:lnSpc>
                <a:spcPct val="150000"/>
              </a:lnSpc>
            </a:pP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Lu </a:t>
            </a:r>
            <a:r>
              <a:rPr lang="en-US" altLang="zh-CN" sz="2800" b="1" dirty="0" err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Xun</a:t>
            </a: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was famous as a writer. 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鲁迅是位著名的作家。</a:t>
            </a:r>
          </a:p>
          <a:p>
            <a:pPr lvl="0">
              <a:lnSpc>
                <a:spcPct val="150000"/>
              </a:lnSpc>
            </a:pP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 be famous to 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意为“为</a:t>
            </a:r>
            <a:r>
              <a:rPr lang="en-US" altLang="zh-CN" sz="28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所了解</a:t>
            </a: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/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知道”</a:t>
            </a: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其后接表示人的词语。</a:t>
            </a:r>
          </a:p>
          <a:p>
            <a:pPr lvl="0">
              <a:lnSpc>
                <a:spcPct val="150000"/>
              </a:lnSpc>
            </a:pP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Great Wall is famous to the people around the world. 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长城为世人所知。</a:t>
            </a:r>
            <a:endParaRPr lang="en-US" altLang="zh-CN" sz="2800" b="1" dirty="0">
              <a:solidFill>
                <a:prstClr val="black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lvl="0">
              <a:lnSpc>
                <a:spcPct val="150000"/>
              </a:lnSpc>
            </a:pPr>
            <a:endParaRPr lang="en-US" altLang="zh-CN" sz="2400" b="1" dirty="0">
              <a:solidFill>
                <a:prstClr val="black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lvl="0">
              <a:lnSpc>
                <a:spcPct val="150000"/>
              </a:lnSpc>
            </a:pPr>
            <a:endParaRPr lang="en-US" altLang="zh-CN" sz="2400" b="1" dirty="0">
              <a:solidFill>
                <a:prstClr val="black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lvl="0">
              <a:lnSpc>
                <a:spcPct val="150000"/>
              </a:lnSpc>
            </a:pPr>
            <a:endParaRPr lang="en-US" altLang="zh-CN" sz="2400" b="1" dirty="0">
              <a:solidFill>
                <a:prstClr val="black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07633" y="669817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46391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第8课时　八年级(上)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5—6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 action="ppaction://noaction"/>
          </p:cNvPr>
          <p:cNvSpPr/>
          <p:nvPr/>
        </p:nvSpPr>
        <p:spPr>
          <a:xfrm>
            <a:off x="10158377" y="1022167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1000760"/>
            <a:ext cx="1746885" cy="432793"/>
            <a:chOff x="8480182" y="1575737"/>
            <a:chExt cx="1678579" cy="562416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 action="ppaction://noaction"/>
            </p:cNvPr>
            <p:cNvSpPr txBox="1"/>
            <p:nvPr/>
          </p:nvSpPr>
          <p:spPr>
            <a:xfrm>
              <a:off x="8575416" y="1579502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532765" y="1475740"/>
            <a:ext cx="11238230" cy="5262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【</a:t>
            </a:r>
            <a:r>
              <a:rPr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考点考法强化</a:t>
            </a:r>
            <a:r>
              <a:rPr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】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(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原创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Sanya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is famous </a:t>
            </a:r>
            <a:r>
              <a:rPr lang="en-US" sz="28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its beautiful beaches. Many people</a:t>
            </a:r>
          </a:p>
          <a:p>
            <a:pPr fontAlgn="auto"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want to visit it.  </a:t>
            </a:r>
          </a:p>
          <a:p>
            <a:pPr fontAlgn="auto"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A. of			B. for			C. as		D. because</a:t>
            </a:r>
          </a:p>
          <a:p>
            <a:pPr fontAlgn="auto"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(2021·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承德第九中学一模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As a </a:t>
            </a:r>
            <a:r>
              <a:rPr lang="en-US" sz="28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Beijing Opera artist, Wang</a:t>
            </a:r>
          </a:p>
          <a:p>
            <a:pPr fontAlgn="auto"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Peiyu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has appeared on TV and Internet shows since 2017.  </a:t>
            </a:r>
          </a:p>
          <a:p>
            <a:pPr fontAlgn="auto"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A. famous　	                                          B. beautiful　	</a:t>
            </a:r>
          </a:p>
          <a:p>
            <a:pPr fontAlgn="auto"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C. awful　 		                                D.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colourful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4883150" y="2255520"/>
            <a:ext cx="57213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6069330" y="4180840"/>
            <a:ext cx="5708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A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07633" y="669817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46391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第8课时　八年级(上)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5—6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 action="ppaction://noaction"/>
          </p:cNvPr>
          <p:cNvSpPr/>
          <p:nvPr/>
        </p:nvSpPr>
        <p:spPr>
          <a:xfrm>
            <a:off x="10158377" y="1022167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1000760"/>
            <a:ext cx="1746885" cy="432793"/>
            <a:chOff x="8480182" y="1575737"/>
            <a:chExt cx="1678579" cy="562416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 action="ppaction://noaction"/>
            </p:cNvPr>
            <p:cNvSpPr txBox="1"/>
            <p:nvPr/>
          </p:nvSpPr>
          <p:spPr>
            <a:xfrm>
              <a:off x="8575416" y="1579502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532765" y="1475740"/>
            <a:ext cx="11238230" cy="4615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(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原创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She </a:t>
            </a:r>
            <a:r>
              <a:rPr lang="en-US" sz="28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 writer all over the world in the 11th century.  </a:t>
            </a:r>
          </a:p>
          <a:p>
            <a:pPr fontAlgn="auto"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A. was known by		B. was famous as</a:t>
            </a:r>
          </a:p>
          <a:p>
            <a:pPr fontAlgn="auto"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C. was famous for	D. is known as</a:t>
            </a:r>
          </a:p>
          <a:p>
            <a:pPr fontAlgn="auto"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(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原创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Mo Yan </a:t>
            </a:r>
            <a:r>
              <a:rPr lang="en-US" sz="28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his novel Frog.  </a:t>
            </a:r>
          </a:p>
          <a:p>
            <a:pPr fontAlgn="auto"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A. is famous of		B. is famous by</a:t>
            </a:r>
          </a:p>
          <a:p>
            <a:pPr fontAlgn="auto"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C. is famous for		D. is famous to</a:t>
            </a:r>
          </a:p>
          <a:p>
            <a:pPr fontAlgn="auto">
              <a:lnSpc>
                <a:spcPct val="150000"/>
              </a:lnSpc>
            </a:pPr>
            <a:endParaRPr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886710" y="1632585"/>
            <a:ext cx="75374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3658235" y="3555365"/>
            <a:ext cx="60515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29858" y="66283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46391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第8课时　八年级(上)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5—6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 action="ppaction://noaction"/>
          </p:cNvPr>
          <p:cNvSpPr/>
          <p:nvPr/>
        </p:nvSpPr>
        <p:spPr>
          <a:xfrm>
            <a:off x="10201557" y="92501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5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914400"/>
            <a:ext cx="1746885" cy="432793"/>
            <a:chOff x="8480182" y="1575737"/>
            <a:chExt cx="1678579" cy="562416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 action="ppaction://noaction"/>
            </p:cNvPr>
            <p:cNvSpPr txBox="1"/>
            <p:nvPr/>
          </p:nvSpPr>
          <p:spPr>
            <a:xfrm>
              <a:off x="8575416" y="1579502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6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614045" y="1844040"/>
            <a:ext cx="10603865" cy="40525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40000"/>
              </a:lnSpc>
            </a:pPr>
            <a:r>
              <a:rPr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【</a:t>
            </a:r>
            <a:r>
              <a:rPr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学法方法点拨</a:t>
            </a:r>
            <a:r>
              <a:rPr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】</a:t>
            </a:r>
          </a:p>
          <a:p>
            <a:pPr fontAlgn="auto">
              <a:lnSpc>
                <a:spcPct val="13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promise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用作名词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意为“承诺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诺言”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用作动词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意为“许诺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承诺”。具体用法如下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</a:p>
          <a:p>
            <a:pPr fontAlgn="auto">
              <a:lnSpc>
                <a:spcPct val="13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作名词常用短语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</a:p>
          <a:p>
            <a:pPr fontAlgn="auto">
              <a:lnSpc>
                <a:spcPct val="13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make a promise 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许下诺言</a:t>
            </a:r>
          </a:p>
          <a:p>
            <a:pPr fontAlgn="auto">
              <a:lnSpc>
                <a:spcPct val="13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If you make a promise, you should keep it. </a:t>
            </a:r>
          </a:p>
          <a:p>
            <a:pPr fontAlgn="auto">
              <a:lnSpc>
                <a:spcPct val="130000"/>
              </a:lnSpc>
            </a:pP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如果你许下了承诺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你应该信守它。</a:t>
            </a:r>
          </a:p>
        </p:txBody>
      </p:sp>
      <p:sp>
        <p:nvSpPr>
          <p:cNvPr id="17" name="圆角矩形 6">
            <a:hlinkClick r:id="" action="ppaction://noaction"/>
          </p:cNvPr>
          <p:cNvSpPr/>
          <p:nvPr>
            <p:custDataLst>
              <p:tags r:id="rId2"/>
            </p:custDataLst>
          </p:nvPr>
        </p:nvSpPr>
        <p:spPr>
          <a:xfrm flipH="1">
            <a:off x="2223770" y="1320800"/>
            <a:ext cx="3924300" cy="580390"/>
          </a:xfrm>
          <a:prstGeom prst="snip1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<a:lstStyle/>
          <a:p>
            <a:pPr algn="ctr" fontAlgn="auto"/>
            <a:r>
              <a:rPr lang="en-US" altLang="zh-CN" sz="2400" b="1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promise</a:t>
            </a:r>
            <a:r>
              <a:rPr lang="zh-CN" altLang="en-US" sz="2400" b="1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的用法</a:t>
            </a:r>
            <a:endParaRPr lang="zh-CN" altLang="en-US" sz="2400" b="1" strike="noStrike" noProof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4" name="椭圆 7"/>
          <p:cNvSpPr>
            <a:spLocks noChangeAspect="1"/>
          </p:cNvSpPr>
          <p:nvPr>
            <p:custDataLst>
              <p:tags r:id="rId3"/>
            </p:custDataLst>
          </p:nvPr>
        </p:nvSpPr>
        <p:spPr>
          <a:xfrm>
            <a:off x="614045" y="1264285"/>
            <a:ext cx="1534160" cy="628015"/>
          </a:xfrm>
          <a:prstGeom prst="snipRoundRect">
            <a:avLst/>
          </a:prstGeom>
          <a:solidFill>
            <a:srgbClr val="FAB529"/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<a:noAutofit/>
          </a:bodyPr>
          <a:lstStyle/>
          <a:p>
            <a:pPr algn="ctr" fontAlgn="auto"/>
            <a:r>
              <a:rPr lang="zh-CN" altLang="en-US" sz="24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考点六</a:t>
            </a:r>
            <a:endParaRPr lang="en-US" altLang="zh-CN" sz="2400" b="1" strike="noStrike" noProof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19" name="圆角矩形 18"/>
          <p:cNvSpPr/>
          <p:nvPr/>
        </p:nvSpPr>
        <p:spPr bwMode="auto">
          <a:xfrm rot="16200000">
            <a:off x="2167722" y="1521465"/>
            <a:ext cx="36000" cy="216000"/>
          </a:xfrm>
          <a:prstGeom prst="roundRect">
            <a:avLst>
              <a:gd name="adj" fmla="val 50000"/>
            </a:avLst>
          </a:prstGeom>
          <a:gradFill>
            <a:gsLst>
              <a:gs pos="74000">
                <a:schemeClr val="bg1"/>
              </a:gs>
              <a:gs pos="52000">
                <a:schemeClr val="bg1">
                  <a:lumMod val="85000"/>
                </a:schemeClr>
              </a:gs>
              <a:gs pos="23000">
                <a:schemeClr val="bg1">
                  <a:lumMod val="65000"/>
                </a:schemeClr>
              </a:gs>
              <a:gs pos="0">
                <a:schemeClr val="bg1">
                  <a:lumMod val="50000"/>
                </a:schemeClr>
              </a:gs>
              <a:gs pos="100000">
                <a:schemeClr val="bg1">
                  <a:lumMod val="65000"/>
                </a:schemeClr>
              </a:gs>
            </a:gsLst>
            <a:lin ang="5400000" scaled="1"/>
          </a:gradFill>
          <a:ln w="9525">
            <a:gradFill flip="none" rotWithShape="1">
              <a:gsLst>
                <a:gs pos="0">
                  <a:schemeClr val="bg1">
                    <a:lumMod val="65000"/>
                  </a:schemeClr>
                </a:gs>
                <a:gs pos="44000">
                  <a:schemeClr val="bg1">
                    <a:lumMod val="75000"/>
                  </a:schemeClr>
                </a:gs>
                <a:gs pos="78000">
                  <a:schemeClr val="bg1"/>
                </a:gs>
                <a:gs pos="61000">
                  <a:schemeClr val="bg1">
                    <a:lumMod val="10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0"/>
              <a:tileRect/>
            </a:gradFill>
          </a:ln>
          <a:effectLst>
            <a:outerShdw blurRad="254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015">
              <a:solidFill>
                <a:prstClr val="white"/>
              </a:solidFill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29858" y="66283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46391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第8课时　八年级(上)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5—6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 action="ppaction://noaction"/>
          </p:cNvPr>
          <p:cNvSpPr/>
          <p:nvPr/>
        </p:nvSpPr>
        <p:spPr>
          <a:xfrm>
            <a:off x="10201557" y="92501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914400"/>
            <a:ext cx="1746885" cy="432793"/>
            <a:chOff x="8480182" y="1575737"/>
            <a:chExt cx="1678579" cy="562416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 action="ppaction://noaction"/>
            </p:cNvPr>
            <p:cNvSpPr txBox="1"/>
            <p:nvPr/>
          </p:nvSpPr>
          <p:spPr>
            <a:xfrm>
              <a:off x="8575416" y="1579502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755015" y="1324610"/>
            <a:ext cx="10603865" cy="51288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3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keep a/one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’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s promise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信守承诺</a:t>
            </a:r>
            <a:endParaRPr lang="zh-CN" altLang="en-US" sz="28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fontAlgn="auto">
              <a:lnSpc>
                <a:spcPct val="13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Mr. Green is a person who keeps his promises. 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格林先生是一个信守承诺的人。</a:t>
            </a:r>
            <a:endParaRPr lang="zh-CN" altLang="en-US" sz="28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fontAlgn="auto">
              <a:lnSpc>
                <a:spcPct val="13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break a/one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’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s promise 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违背诺言</a:t>
            </a:r>
            <a:endParaRPr lang="en-US" altLang="zh-CN" sz="28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另外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,promise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还可用作不可数名词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意为“出息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;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前途”。</a:t>
            </a:r>
            <a:endParaRPr lang="zh-CN" altLang="en-US" sz="28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fontAlgn="auto">
              <a:lnSpc>
                <a:spcPct val="13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 is a youth of great promise. 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他是个有前途的青年。</a:t>
            </a:r>
            <a:endParaRPr lang="en-US" altLang="zh-CN" sz="28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fontAlgn="auto">
              <a:lnSpc>
                <a:spcPct val="13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作动词常见用法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</a:p>
          <a:p>
            <a:pPr fontAlgn="auto">
              <a:lnSpc>
                <a:spcPct val="13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promise to do 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sth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承诺去做某事</a:t>
            </a:r>
          </a:p>
          <a:p>
            <a:pPr fontAlgn="auto">
              <a:lnSpc>
                <a:spcPct val="13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 promised to give up smoking 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他承诺要戒烟。</a:t>
            </a:r>
          </a:p>
        </p:txBody>
      </p:sp>
    </p:spTree>
    <p:custDataLst>
      <p:tags r:id="rId1"/>
    </p:custData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29858" y="66283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46391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第8课时　八年级(上)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5—6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 action="ppaction://noaction"/>
          </p:cNvPr>
          <p:cNvSpPr/>
          <p:nvPr/>
        </p:nvSpPr>
        <p:spPr>
          <a:xfrm>
            <a:off x="10201557" y="92501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914400"/>
            <a:ext cx="1746885" cy="432793"/>
            <a:chOff x="8480182" y="1575737"/>
            <a:chExt cx="1678579" cy="562416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 action="ppaction://noaction"/>
            </p:cNvPr>
            <p:cNvSpPr txBox="1"/>
            <p:nvPr/>
          </p:nvSpPr>
          <p:spPr>
            <a:xfrm>
              <a:off x="8575416" y="1579502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755015" y="1324610"/>
            <a:ext cx="10603865" cy="51720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3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 promise to help you. 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我答应帮你。</a:t>
            </a:r>
          </a:p>
          <a:p>
            <a:pPr fontAlgn="auto">
              <a:lnSpc>
                <a:spcPct val="13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 promise you not to tell others. 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我向你保证不会告诉别人。</a:t>
            </a:r>
          </a:p>
          <a:p>
            <a:pPr fontAlgn="auto">
              <a:lnSpc>
                <a:spcPct val="13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promise sb. 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sth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许诺某人某物</a:t>
            </a:r>
          </a:p>
          <a:p>
            <a:pPr fontAlgn="auto">
              <a:lnSpc>
                <a:spcPct val="13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She promised me a special birthday gift. 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她许诺给我一份特殊的生日礼物。</a:t>
            </a:r>
          </a:p>
          <a:p>
            <a:pPr fontAlgn="auto">
              <a:lnSpc>
                <a:spcPct val="130000"/>
              </a:lnSpc>
            </a:pP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promise+that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从句” 答应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endParaRPr lang="en-US" altLang="zh-CN" sz="28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fontAlgn="auto">
              <a:lnSpc>
                <a:spcPct val="13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Jack promised that he would come to my birthday party.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杰克许诺他会来参加我的生日聚会。 </a:t>
            </a:r>
          </a:p>
          <a:p>
            <a:pPr fontAlgn="auto">
              <a:lnSpc>
                <a:spcPct val="140000"/>
              </a:lnSpc>
            </a:pPr>
            <a:endParaRPr lang="zh-CN" altLang="en-US" sz="28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29858" y="66283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46391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第8课时　八年级(上)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5—6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 action="ppaction://noaction"/>
          </p:cNvPr>
          <p:cNvSpPr/>
          <p:nvPr/>
        </p:nvSpPr>
        <p:spPr>
          <a:xfrm>
            <a:off x="10201557" y="92501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914400"/>
            <a:ext cx="1746885" cy="432793"/>
            <a:chOff x="8480182" y="1575737"/>
            <a:chExt cx="1678579" cy="562416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 action="ppaction://noaction"/>
            </p:cNvPr>
            <p:cNvSpPr txBox="1"/>
            <p:nvPr/>
          </p:nvSpPr>
          <p:spPr>
            <a:xfrm>
              <a:off x="8575416" y="1579502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755015" y="1464945"/>
            <a:ext cx="10796905" cy="4912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40000"/>
              </a:lnSpc>
            </a:pPr>
            <a:r>
              <a:rPr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【</a:t>
            </a:r>
            <a:r>
              <a:rPr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考点考法强化</a:t>
            </a:r>
            <a:r>
              <a:rPr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】</a:t>
            </a:r>
          </a:p>
          <a:p>
            <a:pPr fontAlgn="auto">
              <a:lnSpc>
                <a:spcPct val="14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(2021·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保定第十三中学一模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story reminds us that we could</a:t>
            </a:r>
          </a:p>
          <a:p>
            <a:pPr fontAlgn="auto">
              <a:lnSpc>
                <a:spcPct val="140000"/>
              </a:lnSpc>
            </a:pP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never make a </a:t>
            </a:r>
            <a:r>
              <a:rPr lang="en-US" sz="28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if we can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 keep it.  </a:t>
            </a:r>
          </a:p>
          <a:p>
            <a:pPr fontAlgn="auto">
              <a:lnSpc>
                <a:spcPct val="140000"/>
              </a:lnSpc>
            </a:pP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A. wish		B. choice		C. decision		D. promise</a:t>
            </a:r>
          </a:p>
          <a:p>
            <a:pPr fontAlgn="auto">
              <a:lnSpc>
                <a:spcPct val="140000"/>
              </a:lnSpc>
            </a:pP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(2021·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唐山丰南区一模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)— 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Why are you so angry, Tim?</a:t>
            </a:r>
          </a:p>
          <a:p>
            <a:pPr fontAlgn="auto">
              <a:lnSpc>
                <a:spcPct val="140000"/>
              </a:lnSpc>
            </a:pP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— Jim agreed to lend his new CD to me yesterday, but he doesn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</a:p>
          <a:p>
            <a:pPr fontAlgn="auto">
              <a:lnSpc>
                <a:spcPct val="140000"/>
              </a:lnSpc>
            </a:pP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keep his </a:t>
            </a:r>
            <a:r>
              <a:rPr lang="en-US" sz="28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now.  </a:t>
            </a:r>
          </a:p>
          <a:p>
            <a:pPr fontAlgn="auto">
              <a:lnSpc>
                <a:spcPct val="140000"/>
              </a:lnSpc>
            </a:pP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A. decision	B. mistake		C. promise		D. note</a:t>
            </a:r>
            <a:endParaRPr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742055" y="2786380"/>
            <a:ext cx="70866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2937510" y="5131435"/>
            <a:ext cx="59372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C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29858" y="66283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46391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第8课时　八年级(上)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5—6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 action="ppaction://noaction"/>
          </p:cNvPr>
          <p:cNvSpPr/>
          <p:nvPr/>
        </p:nvSpPr>
        <p:spPr>
          <a:xfrm>
            <a:off x="10201557" y="92501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914400"/>
            <a:ext cx="1746885" cy="432793"/>
            <a:chOff x="8480182" y="1575737"/>
            <a:chExt cx="1678579" cy="562416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 action="ppaction://noaction"/>
            </p:cNvPr>
            <p:cNvSpPr txBox="1"/>
            <p:nvPr/>
          </p:nvSpPr>
          <p:spPr>
            <a:xfrm>
              <a:off x="8575416" y="1579502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755015" y="1464945"/>
            <a:ext cx="10796905" cy="4912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4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(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原创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 promise to say </a:t>
            </a:r>
            <a:r>
              <a:rPr lang="en-US" sz="28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about it to anyone. I will keep a</a:t>
            </a:r>
          </a:p>
          <a:p>
            <a:pPr fontAlgn="auto">
              <a:lnSpc>
                <a:spcPct val="140000"/>
              </a:lnSpc>
            </a:pP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secret.  </a:t>
            </a:r>
          </a:p>
          <a:p>
            <a:pPr fontAlgn="auto">
              <a:lnSpc>
                <a:spcPct val="140000"/>
              </a:lnSpc>
            </a:pP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A. something		              B. anything</a:t>
            </a:r>
          </a:p>
          <a:p>
            <a:pPr fontAlgn="auto">
              <a:lnSpc>
                <a:spcPct val="140000"/>
              </a:lnSpc>
            </a:pP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C. everything		              D. nothing</a:t>
            </a:r>
          </a:p>
          <a:p>
            <a:pPr fontAlgn="auto">
              <a:lnSpc>
                <a:spcPct val="140000"/>
              </a:lnSpc>
            </a:pP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(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原创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government made a promise </a:t>
            </a:r>
            <a:r>
              <a:rPr lang="en-US" sz="28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medical care and </a:t>
            </a:r>
          </a:p>
          <a:p>
            <a:pPr fontAlgn="auto">
              <a:lnSpc>
                <a:spcPct val="140000"/>
              </a:lnSpc>
            </a:pP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social security strong.  </a:t>
            </a:r>
          </a:p>
          <a:p>
            <a:pPr fontAlgn="auto">
              <a:lnSpc>
                <a:spcPct val="140000"/>
              </a:lnSpc>
            </a:pP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A. keep			              B. to keep</a:t>
            </a:r>
          </a:p>
          <a:p>
            <a:pPr fontAlgn="auto">
              <a:lnSpc>
                <a:spcPct val="140000"/>
              </a:lnSpc>
            </a:pP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C. keeping			    D. to keeping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5091430" y="1572895"/>
            <a:ext cx="74168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7670165" y="3944620"/>
            <a:ext cx="52641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B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07633" y="662197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46391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第8课时　八年级(上)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5—6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真题试做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424180" y="1356995"/>
            <a:ext cx="11399520" cy="5262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3. (2015·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河北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) 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I ______ the shops. Can I get you anything? </a:t>
            </a:r>
          </a:p>
          <a:p>
            <a:pPr fontAlgn="auto"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A. go to		B. went to		C. have gone to	D. am going to</a:t>
            </a:r>
          </a:p>
          <a:p>
            <a:pPr fontAlgn="auto"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4. I want to be a(n) 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 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like Qian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Xuesen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when I grow up.  </a:t>
            </a:r>
          </a:p>
          <a:p>
            <a:pPr fontAlgn="auto"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A. doctor　	B. scientist　	C. actor　		D. artist</a:t>
            </a:r>
          </a:p>
          <a:p>
            <a:pPr fontAlgn="auto"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5. (2021·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唐山迁安一模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)— 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Excuse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me,is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this the way to the children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’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s</a:t>
            </a:r>
          </a:p>
          <a:p>
            <a:pPr fontAlgn="auto"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palace?</a:t>
            </a:r>
          </a:p>
          <a:p>
            <a:pPr fontAlgn="auto"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— Sorry. I am not sure. But it 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 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be.  </a:t>
            </a:r>
          </a:p>
          <a:p>
            <a:pPr fontAlgn="auto"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A. must		B. might		C. can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’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t		D. mustn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’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t</a:t>
            </a:r>
          </a:p>
        </p:txBody>
      </p:sp>
      <p:sp>
        <p:nvSpPr>
          <p:cNvPr id="10" name="圆角矩形 9">
            <a:hlinkClick r:id="" action="ppaction://noaction"/>
          </p:cNvPr>
          <p:cNvSpPr/>
          <p:nvPr/>
        </p:nvSpPr>
        <p:spPr>
          <a:xfrm>
            <a:off x="10147582" y="98978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266305" y="1148715"/>
            <a:ext cx="45402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3247854" y="1517650"/>
            <a:ext cx="53911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3786969" y="2817424"/>
            <a:ext cx="53911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B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5833110" y="5412115"/>
            <a:ext cx="53911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B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1"/>
      <p:bldP spid="8" grpId="0"/>
      <p:bldP spid="9" grpId="0"/>
      <p:bldP spid="11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29858" y="66283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46391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第8课时　八年级(上)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5—6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 action="ppaction://noaction"/>
          </p:cNvPr>
          <p:cNvSpPr/>
          <p:nvPr/>
        </p:nvSpPr>
        <p:spPr>
          <a:xfrm>
            <a:off x="10201557" y="92501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914400"/>
            <a:ext cx="1746885" cy="432793"/>
            <a:chOff x="8480182" y="1575737"/>
            <a:chExt cx="1678579" cy="562416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 action="ppaction://noaction"/>
            </p:cNvPr>
            <p:cNvSpPr txBox="1"/>
            <p:nvPr/>
          </p:nvSpPr>
          <p:spPr>
            <a:xfrm>
              <a:off x="8575416" y="1579502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755015" y="1464945"/>
            <a:ext cx="10796905" cy="4912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4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5. (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原创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He made a </a:t>
            </a:r>
            <a:r>
              <a:rPr lang="en-US" sz="28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to us that he would never give up no </a:t>
            </a:r>
          </a:p>
          <a:p>
            <a:pPr fontAlgn="auto">
              <a:lnSpc>
                <a:spcPct val="140000"/>
              </a:lnSpc>
            </a:pP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matter what difficulty he would meet with in future.  </a:t>
            </a:r>
          </a:p>
          <a:p>
            <a:pPr fontAlgn="auto">
              <a:lnSpc>
                <a:spcPct val="140000"/>
              </a:lnSpc>
            </a:pP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A. promise			B. chance	</a:t>
            </a:r>
          </a:p>
          <a:p>
            <a:pPr fontAlgn="auto">
              <a:lnSpc>
                <a:spcPct val="140000"/>
              </a:lnSpc>
            </a:pP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C. prediction		          D. choice</a:t>
            </a:r>
          </a:p>
          <a:p>
            <a:pPr fontAlgn="auto">
              <a:lnSpc>
                <a:spcPct val="140000"/>
              </a:lnSpc>
            </a:pP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6. (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原创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Mary, if you promise </a:t>
            </a:r>
            <a:r>
              <a:rPr lang="en-US" sz="28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quiet in my office, you can</a:t>
            </a:r>
          </a:p>
          <a:p>
            <a:pPr fontAlgn="auto">
              <a:lnSpc>
                <a:spcPct val="140000"/>
              </a:lnSpc>
            </a:pP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stay here.  </a:t>
            </a:r>
          </a:p>
          <a:p>
            <a:pPr fontAlgn="auto">
              <a:lnSpc>
                <a:spcPct val="140000"/>
              </a:lnSpc>
            </a:pP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A. keep			          B. to keep</a:t>
            </a:r>
          </a:p>
          <a:p>
            <a:pPr fontAlgn="auto">
              <a:lnSpc>
                <a:spcPct val="140000"/>
              </a:lnSpc>
            </a:pP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C. to keeping		          D. keeping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4266565" y="1582420"/>
            <a:ext cx="54927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5895340" y="4003675"/>
            <a:ext cx="45847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B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29858" y="652037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46391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第8课时　八年级(上)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5—6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 action="ppaction://noaction"/>
          </p:cNvPr>
          <p:cNvSpPr/>
          <p:nvPr/>
        </p:nvSpPr>
        <p:spPr>
          <a:xfrm>
            <a:off x="10168890" y="1022350"/>
            <a:ext cx="1686560" cy="411480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5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1000760"/>
            <a:ext cx="1746885" cy="443588"/>
            <a:chOff x="8480182" y="1575737"/>
            <a:chExt cx="1678579" cy="576444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 action="ppaction://noaction"/>
            </p:cNvPr>
            <p:cNvSpPr txBox="1"/>
            <p:nvPr/>
          </p:nvSpPr>
          <p:spPr>
            <a:xfrm>
              <a:off x="8575416" y="1593530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6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463550" y="2037080"/>
            <a:ext cx="11193780" cy="4572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40000"/>
              </a:lnSpc>
            </a:pPr>
            <a:r>
              <a:rPr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【</a:t>
            </a:r>
            <a:r>
              <a:rPr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学法方法点拨</a:t>
            </a:r>
            <a:r>
              <a:rPr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】</a:t>
            </a:r>
          </a:p>
          <a:p>
            <a:pPr fontAlgn="auto"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 agree with sb. 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意为“同意某人的意见”。</a:t>
            </a:r>
          </a:p>
          <a:p>
            <a:pPr fontAlgn="auto"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 agree with you. 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我同意你的意见。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 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agree to do </a:t>
            </a:r>
            <a:r>
              <a:rPr lang="en-US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sth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意为“同意做某事”。</a:t>
            </a:r>
          </a:p>
          <a:p>
            <a:pPr fontAlgn="auto"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 agreed to go on a picnic next weekend. 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我们同意下周末去野餐。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 “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agree to+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名词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/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代词”意为“同意对方提出的建议、安排、计划等”。</a:t>
            </a:r>
          </a:p>
          <a:p>
            <a:pPr fontAlgn="auto"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 agreed to their proposal. 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我同意了他们的建议。</a:t>
            </a:r>
            <a:endParaRPr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圆角矩形 6">
            <a:hlinkClick r:id="" action="ppaction://noaction"/>
          </p:cNvPr>
          <p:cNvSpPr/>
          <p:nvPr>
            <p:custDataLst>
              <p:tags r:id="rId2"/>
            </p:custDataLst>
          </p:nvPr>
        </p:nvSpPr>
        <p:spPr>
          <a:xfrm flipH="1">
            <a:off x="2214245" y="1288415"/>
            <a:ext cx="3493770" cy="580390"/>
          </a:xfrm>
          <a:prstGeom prst="snip1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<a:lstStyle/>
          <a:p>
            <a:pPr algn="ctr" fontAlgn="auto"/>
            <a:r>
              <a:rPr lang="en-US" altLang="zh-CN" sz="2400" b="1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agree</a:t>
            </a:r>
            <a:r>
              <a:rPr lang="zh-CN" altLang="en-US" sz="2400" b="1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的用法</a:t>
            </a:r>
            <a:endParaRPr lang="zh-CN" altLang="en-US" sz="2400" b="1" strike="noStrike" noProof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4" name="椭圆 7"/>
          <p:cNvSpPr>
            <a:spLocks noChangeAspect="1"/>
          </p:cNvSpPr>
          <p:nvPr>
            <p:custDataLst>
              <p:tags r:id="rId3"/>
            </p:custDataLst>
          </p:nvPr>
        </p:nvSpPr>
        <p:spPr>
          <a:xfrm>
            <a:off x="593725" y="1264285"/>
            <a:ext cx="1534160" cy="628015"/>
          </a:xfrm>
          <a:prstGeom prst="snipRoundRect">
            <a:avLst/>
          </a:prstGeom>
          <a:solidFill>
            <a:srgbClr val="FAB529"/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<a:noAutofit/>
          </a:bodyPr>
          <a:lstStyle/>
          <a:p>
            <a:pPr algn="ctr" fontAlgn="auto"/>
            <a:r>
              <a:rPr lang="zh-CN" altLang="en-US" sz="24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考点七</a:t>
            </a:r>
            <a:endParaRPr lang="en-US" altLang="zh-CN" sz="2400" b="1" strike="noStrike" noProof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19" name="圆角矩形 18"/>
          <p:cNvSpPr/>
          <p:nvPr/>
        </p:nvSpPr>
        <p:spPr bwMode="auto">
          <a:xfrm rot="16200000">
            <a:off x="2167722" y="1510670"/>
            <a:ext cx="36000" cy="216000"/>
          </a:xfrm>
          <a:prstGeom prst="roundRect">
            <a:avLst>
              <a:gd name="adj" fmla="val 50000"/>
            </a:avLst>
          </a:prstGeom>
          <a:gradFill>
            <a:gsLst>
              <a:gs pos="74000">
                <a:schemeClr val="bg1"/>
              </a:gs>
              <a:gs pos="52000">
                <a:schemeClr val="bg1">
                  <a:lumMod val="85000"/>
                </a:schemeClr>
              </a:gs>
              <a:gs pos="23000">
                <a:schemeClr val="bg1">
                  <a:lumMod val="65000"/>
                </a:schemeClr>
              </a:gs>
              <a:gs pos="0">
                <a:schemeClr val="bg1">
                  <a:lumMod val="50000"/>
                </a:schemeClr>
              </a:gs>
              <a:gs pos="100000">
                <a:schemeClr val="bg1">
                  <a:lumMod val="65000"/>
                </a:schemeClr>
              </a:gs>
            </a:gsLst>
            <a:lin ang="5400000" scaled="1"/>
          </a:gradFill>
          <a:ln w="9525">
            <a:gradFill flip="none" rotWithShape="1">
              <a:gsLst>
                <a:gs pos="0">
                  <a:schemeClr val="bg1">
                    <a:lumMod val="65000"/>
                  </a:schemeClr>
                </a:gs>
                <a:gs pos="44000">
                  <a:schemeClr val="bg1">
                    <a:lumMod val="75000"/>
                  </a:schemeClr>
                </a:gs>
                <a:gs pos="78000">
                  <a:schemeClr val="bg1"/>
                </a:gs>
                <a:gs pos="61000">
                  <a:schemeClr val="bg1">
                    <a:lumMod val="10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0"/>
              <a:tileRect/>
            </a:gradFill>
          </a:ln>
          <a:effectLst>
            <a:outerShdw blurRad="254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015">
              <a:solidFill>
                <a:prstClr val="white"/>
              </a:solidFill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29858" y="652037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46391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第8课时　八年级(上)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5—6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 action="ppaction://noaction"/>
          </p:cNvPr>
          <p:cNvSpPr/>
          <p:nvPr/>
        </p:nvSpPr>
        <p:spPr>
          <a:xfrm>
            <a:off x="10168890" y="1022350"/>
            <a:ext cx="1686560" cy="411480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1000760"/>
            <a:ext cx="1746885" cy="443588"/>
            <a:chOff x="8480182" y="1575737"/>
            <a:chExt cx="1678579" cy="576444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 action="ppaction://noaction"/>
            </p:cNvPr>
            <p:cNvSpPr txBox="1"/>
            <p:nvPr/>
          </p:nvSpPr>
          <p:spPr>
            <a:xfrm>
              <a:off x="8575416" y="1593530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463550" y="1713230"/>
            <a:ext cx="11193780" cy="4615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4. agree on 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主要指双方通过协商后在某一点上取得一致意见或达成协议。</a:t>
            </a:r>
            <a:endParaRPr lang="zh-CN" altLang="en-US" sz="28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fontAlgn="auto"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They agreed on the price of the old house. </a:t>
            </a:r>
            <a:endParaRPr lang="en-US" sz="28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他们就老房子的价格达成了一致。</a:t>
            </a:r>
            <a:endParaRPr lang="zh-CN" altLang="en-US" sz="28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5. 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agree+(that) 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从句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意为 “同意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赞成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……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”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。</a:t>
            </a:r>
            <a:endParaRPr lang="zh-CN" altLang="en-US" sz="28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fontAlgn="auto"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I agreed that Eric was the cleverest boy in our class. </a:t>
            </a:r>
            <a:endParaRPr lang="en-US" sz="28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我同意埃里克是我们班最聪明的男生。</a:t>
            </a:r>
            <a:endParaRPr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29858" y="652037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46391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第8课时　八年级(上)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5—6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 action="ppaction://noaction"/>
          </p:cNvPr>
          <p:cNvSpPr/>
          <p:nvPr/>
        </p:nvSpPr>
        <p:spPr>
          <a:xfrm>
            <a:off x="10168890" y="1022350"/>
            <a:ext cx="1686560" cy="411480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1000760"/>
            <a:ext cx="1746885" cy="443588"/>
            <a:chOff x="8480182" y="1575737"/>
            <a:chExt cx="1678579" cy="576444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 action="ppaction://noaction"/>
            </p:cNvPr>
            <p:cNvSpPr txBox="1"/>
            <p:nvPr/>
          </p:nvSpPr>
          <p:spPr>
            <a:xfrm>
              <a:off x="8575416" y="1593530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463550" y="1713230"/>
            <a:ext cx="11193780" cy="4912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40000"/>
              </a:lnSpc>
            </a:pPr>
            <a:r>
              <a:rPr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【</a:t>
            </a:r>
            <a:r>
              <a:rPr sz="2800" b="1" dirty="0" err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考点考法强化</a:t>
            </a:r>
            <a:r>
              <a:rPr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】</a:t>
            </a:r>
            <a:endParaRPr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>
              <a:lnSpc>
                <a:spcPct val="14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1. (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原创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)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My mom agreed </a:t>
            </a:r>
            <a:r>
              <a:rPr lang="en-US" sz="2800" b="1" u="sng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　　　　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a new schoolbag for me.  </a:t>
            </a:r>
            <a:endParaRPr 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>
              <a:lnSpc>
                <a:spcPct val="140000"/>
              </a:lnSpc>
            </a:pP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A. buy　　　　　　　	 B. buying</a:t>
            </a:r>
            <a:endParaRPr 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>
              <a:lnSpc>
                <a:spcPct val="140000"/>
              </a:lnSpc>
            </a:pP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C. bought			 D. to buy</a:t>
            </a:r>
            <a:endParaRPr 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>
              <a:lnSpc>
                <a:spcPct val="140000"/>
              </a:lnSpc>
            </a:pP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2. (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原创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)—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They lost the game because they didn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’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t try their best. </a:t>
            </a:r>
            <a:endParaRPr 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>
              <a:lnSpc>
                <a:spcPct val="140000"/>
              </a:lnSpc>
            </a:pP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—I can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’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t </a:t>
            </a:r>
            <a:r>
              <a:rPr lang="en-US" sz="2800" b="1" u="sng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　　　　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you. I think they need better teamwork.  </a:t>
            </a:r>
            <a:endParaRPr 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>
              <a:lnSpc>
                <a:spcPct val="140000"/>
              </a:lnSpc>
            </a:pP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A. agree with　 		 B. fight with	</a:t>
            </a:r>
            <a:endParaRPr 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>
              <a:lnSpc>
                <a:spcPct val="140000"/>
              </a:lnSpc>
            </a:pP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C. share with　 		           D. discuss with </a:t>
            </a:r>
            <a:endParaRPr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906645" y="2395220"/>
            <a:ext cx="46545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2858135" y="4838065"/>
            <a:ext cx="40830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A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11" grpId="0"/>
      <p:bldP spid="11" grpId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29858" y="652037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46391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第8课时　八年级(上)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5—6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 action="ppaction://noaction"/>
          </p:cNvPr>
          <p:cNvSpPr/>
          <p:nvPr/>
        </p:nvSpPr>
        <p:spPr>
          <a:xfrm>
            <a:off x="10168890" y="1022350"/>
            <a:ext cx="1686560" cy="411480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1000760"/>
            <a:ext cx="1746885" cy="443588"/>
            <a:chOff x="8480182" y="1575737"/>
            <a:chExt cx="1678579" cy="576444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 action="ppaction://noaction"/>
            </p:cNvPr>
            <p:cNvSpPr txBox="1"/>
            <p:nvPr/>
          </p:nvSpPr>
          <p:spPr>
            <a:xfrm>
              <a:off x="8575416" y="1593530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463550" y="1540510"/>
            <a:ext cx="11193780" cy="4912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4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3. (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原创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)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The two boys agreed </a:t>
            </a:r>
            <a:r>
              <a:rPr lang="en-US" sz="2800" b="1" u="sng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　　　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the date of the party.  </a:t>
            </a:r>
            <a:endParaRPr 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>
              <a:lnSpc>
                <a:spcPct val="140000"/>
              </a:lnSpc>
            </a:pP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A. on　　　        B. to　　　         C. with　　　    D. at</a:t>
            </a:r>
            <a:endParaRPr 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>
              <a:lnSpc>
                <a:spcPct val="140000"/>
              </a:lnSpc>
            </a:pP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4. (2021·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廊坊市第六中学二模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)— 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Although the Internet has many</a:t>
            </a:r>
          </a:p>
          <a:p>
            <a:pPr fontAlgn="auto">
              <a:lnSpc>
                <a:spcPct val="140000"/>
              </a:lnSpc>
            </a:pP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advantages we should use it carefully. </a:t>
            </a:r>
            <a:endParaRPr 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>
              <a:lnSpc>
                <a:spcPct val="140000"/>
              </a:lnSpc>
            </a:pP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— I can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’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t </a:t>
            </a:r>
            <a:r>
              <a:rPr lang="en-US" sz="2800" b="1" u="sng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　　　　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more.  </a:t>
            </a:r>
            <a:endParaRPr 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>
              <a:lnSpc>
                <a:spcPct val="140000"/>
              </a:lnSpc>
            </a:pP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A. push　 	 B. advise　 	C. agree　 	        D. offer</a:t>
            </a:r>
            <a:endParaRPr 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>
              <a:lnSpc>
                <a:spcPct val="140000"/>
              </a:lnSpc>
            </a:pP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5. (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原创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) 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Don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’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t you agree </a:t>
            </a:r>
            <a:r>
              <a:rPr lang="en-US" sz="2800" b="1" u="sng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　　　　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what he said at the meeting? </a:t>
            </a:r>
            <a:endParaRPr 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>
              <a:lnSpc>
                <a:spcPct val="140000"/>
              </a:lnSpc>
            </a:pP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A. to　　　	 B. on　　　	C. with　　        D. from</a:t>
            </a:r>
            <a:endParaRPr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337810" y="1656715"/>
            <a:ext cx="36385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3055620" y="4041140"/>
            <a:ext cx="45466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C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4951730" y="5233670"/>
            <a:ext cx="5111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C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2" grpId="1"/>
      <p:bldP spid="13" grpId="0"/>
      <p:bldP spid="13" grpId="1"/>
      <p:bldP spid="14" grpId="0"/>
      <p:bldP spid="14" grpId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08841" y="605484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46391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第8课时　八年级(上)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5—6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 action="ppaction://noaction"/>
          </p:cNvPr>
          <p:cNvSpPr/>
          <p:nvPr/>
        </p:nvSpPr>
        <p:spPr>
          <a:xfrm>
            <a:off x="10158377" y="98978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5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989965"/>
            <a:ext cx="1746885" cy="443588"/>
            <a:chOff x="8480182" y="1575737"/>
            <a:chExt cx="1678579" cy="576444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 action="ppaction://noaction"/>
            </p:cNvPr>
            <p:cNvSpPr txBox="1"/>
            <p:nvPr/>
          </p:nvSpPr>
          <p:spPr>
            <a:xfrm>
              <a:off x="8575416" y="1593530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6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492125" y="1833200"/>
            <a:ext cx="11207750" cy="4912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40000"/>
              </a:lnSpc>
            </a:pPr>
            <a:r>
              <a:rPr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【</a:t>
            </a:r>
            <a:r>
              <a:rPr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学法方法点拨</a:t>
            </a:r>
            <a:r>
              <a:rPr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】</a:t>
            </a:r>
          </a:p>
          <a:p>
            <a:pPr fontAlgn="auto">
              <a:lnSpc>
                <a:spcPct val="14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 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grow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用作动词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意为“生长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增加”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过去式为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grew,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过去分词是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grown。</a:t>
            </a:r>
          </a:p>
          <a:p>
            <a:pPr fontAlgn="auto">
              <a:lnSpc>
                <a:spcPct val="14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Plants can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’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 grow without water. 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没有水植物不能生长。</a:t>
            </a:r>
          </a:p>
          <a:p>
            <a:pPr fontAlgn="auto">
              <a:lnSpc>
                <a:spcPct val="14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company profits grew by 5% last year. 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去年公司的利润增加了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5%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</a:p>
          <a:p>
            <a:pPr fontAlgn="auto">
              <a:lnSpc>
                <a:spcPct val="14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 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grow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还可作系动词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意为“逐渐变得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逐渐成为”。</a:t>
            </a:r>
          </a:p>
          <a:p>
            <a:pPr fontAlgn="auto">
              <a:lnSpc>
                <a:spcPct val="14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sky grew dark and it began to rain. 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天渐渐黑了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又下起雨来。</a:t>
            </a:r>
          </a:p>
          <a:p>
            <a:pPr fontAlgn="auto">
              <a:lnSpc>
                <a:spcPct val="140000"/>
              </a:lnSpc>
            </a:pP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常用搭配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:</a:t>
            </a:r>
            <a:endParaRPr lang="en-US" altLang="zh-CN" sz="28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fontAlgn="auto">
              <a:lnSpc>
                <a:spcPct val="14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①grow into 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变成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;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长成</a:t>
            </a:r>
            <a:endParaRPr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圆角矩形 6">
            <a:hlinkClick r:id="" action="ppaction://noaction"/>
          </p:cNvPr>
          <p:cNvSpPr/>
          <p:nvPr>
            <p:custDataLst>
              <p:tags r:id="rId2"/>
            </p:custDataLst>
          </p:nvPr>
        </p:nvSpPr>
        <p:spPr>
          <a:xfrm flipH="1">
            <a:off x="2066290" y="1347470"/>
            <a:ext cx="3990340" cy="523875"/>
          </a:xfrm>
          <a:prstGeom prst="snip1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<a:lstStyle/>
          <a:p>
            <a:pPr algn="ctr" fontAlgn="auto"/>
            <a:r>
              <a:rPr lang="en-US" sz="2400" b="1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grow</a:t>
            </a:r>
            <a:r>
              <a:rPr lang="zh-CN" altLang="en-US" sz="2400" b="1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的用法</a:t>
            </a:r>
            <a:endParaRPr sz="2400" b="1" strike="noStrike" noProof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4" name="椭圆 7"/>
          <p:cNvSpPr>
            <a:spLocks noChangeAspect="1"/>
          </p:cNvSpPr>
          <p:nvPr>
            <p:custDataLst>
              <p:tags r:id="rId3"/>
            </p:custDataLst>
          </p:nvPr>
        </p:nvSpPr>
        <p:spPr>
          <a:xfrm>
            <a:off x="614045" y="1325775"/>
            <a:ext cx="1383948" cy="566525"/>
          </a:xfrm>
          <a:prstGeom prst="snipRoundRect">
            <a:avLst/>
          </a:prstGeom>
          <a:solidFill>
            <a:srgbClr val="FAB529"/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<a:noAutofit/>
          </a:bodyPr>
          <a:lstStyle/>
          <a:p>
            <a:pPr algn="ctr" fontAlgn="auto"/>
            <a:r>
              <a:rPr lang="zh-CN" altLang="en-US" sz="24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考点八</a:t>
            </a:r>
            <a:endParaRPr lang="en-US" altLang="zh-CN" sz="2400" b="1" strike="noStrike" noProof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19" name="圆角矩形 18"/>
          <p:cNvSpPr/>
          <p:nvPr/>
        </p:nvSpPr>
        <p:spPr bwMode="auto">
          <a:xfrm rot="16200000">
            <a:off x="2016592" y="1510670"/>
            <a:ext cx="36000" cy="216000"/>
          </a:xfrm>
          <a:prstGeom prst="roundRect">
            <a:avLst>
              <a:gd name="adj" fmla="val 50000"/>
            </a:avLst>
          </a:prstGeom>
          <a:gradFill>
            <a:gsLst>
              <a:gs pos="74000">
                <a:schemeClr val="bg1"/>
              </a:gs>
              <a:gs pos="52000">
                <a:schemeClr val="bg1">
                  <a:lumMod val="85000"/>
                </a:schemeClr>
              </a:gs>
              <a:gs pos="23000">
                <a:schemeClr val="bg1">
                  <a:lumMod val="65000"/>
                </a:schemeClr>
              </a:gs>
              <a:gs pos="0">
                <a:schemeClr val="bg1">
                  <a:lumMod val="50000"/>
                </a:schemeClr>
              </a:gs>
              <a:gs pos="100000">
                <a:schemeClr val="bg1">
                  <a:lumMod val="65000"/>
                </a:schemeClr>
              </a:gs>
            </a:gsLst>
            <a:lin ang="5400000" scaled="1"/>
          </a:gradFill>
          <a:ln w="9525">
            <a:gradFill flip="none" rotWithShape="1">
              <a:gsLst>
                <a:gs pos="0">
                  <a:schemeClr val="bg1">
                    <a:lumMod val="65000"/>
                  </a:schemeClr>
                </a:gs>
                <a:gs pos="44000">
                  <a:schemeClr val="bg1">
                    <a:lumMod val="75000"/>
                  </a:schemeClr>
                </a:gs>
                <a:gs pos="78000">
                  <a:schemeClr val="bg1"/>
                </a:gs>
                <a:gs pos="61000">
                  <a:schemeClr val="bg1">
                    <a:lumMod val="10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0"/>
              <a:tileRect/>
            </a:gradFill>
          </a:ln>
          <a:effectLst>
            <a:outerShdw blurRad="254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015">
              <a:solidFill>
                <a:prstClr val="white"/>
              </a:solidFill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29858" y="652037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46391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第8课时　八年级(上)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5—6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 action="ppaction://noaction"/>
          </p:cNvPr>
          <p:cNvSpPr/>
          <p:nvPr/>
        </p:nvSpPr>
        <p:spPr>
          <a:xfrm>
            <a:off x="10158377" y="98978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989965"/>
            <a:ext cx="1746885" cy="443588"/>
            <a:chOff x="8480182" y="1575737"/>
            <a:chExt cx="1678579" cy="576444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 action="ppaction://noaction"/>
            </p:cNvPr>
            <p:cNvSpPr txBox="1"/>
            <p:nvPr/>
          </p:nvSpPr>
          <p:spPr>
            <a:xfrm>
              <a:off x="8575416" y="1593530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357736" y="1390650"/>
            <a:ext cx="10989945" cy="4528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4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Sam has grown into a handsome young man. 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萨姆如今已经长成了英俊的青年。</a:t>
            </a:r>
            <a:endParaRPr lang="zh-CN" altLang="en-US" sz="28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fontAlgn="auto"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②grow out of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因长大而穿不上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原来的衣服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</a:p>
          <a:p>
            <a:pPr fontAlgn="auto"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boy has grown out of all his old clothes. 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那个男孩已经长得穿不上他所有的旧衣服了。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③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grow up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长大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成熟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成长</a:t>
            </a:r>
          </a:p>
          <a:p>
            <a:pPr fontAlgn="auto"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 want to be a scientist when I grow up. 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我长大后想成为一名科学家。</a:t>
            </a:r>
          </a:p>
        </p:txBody>
      </p:sp>
    </p:spTree>
    <p:custDataLst>
      <p:tags r:id="rId1"/>
    </p:custData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29858" y="652037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46391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第8课时　八年级(上)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5—6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 action="ppaction://noaction"/>
          </p:cNvPr>
          <p:cNvSpPr/>
          <p:nvPr/>
        </p:nvSpPr>
        <p:spPr>
          <a:xfrm>
            <a:off x="10158377" y="98978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989965"/>
            <a:ext cx="1746885" cy="443588"/>
            <a:chOff x="8480182" y="1575737"/>
            <a:chExt cx="1678579" cy="576444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 action="ppaction://noaction"/>
            </p:cNvPr>
            <p:cNvSpPr txBox="1"/>
            <p:nvPr/>
          </p:nvSpPr>
          <p:spPr>
            <a:xfrm>
              <a:off x="8575416" y="1593530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463550" y="1400175"/>
            <a:ext cx="11250930" cy="4912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40000"/>
              </a:lnSpc>
            </a:pPr>
            <a:r>
              <a:rPr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【</a:t>
            </a:r>
            <a:r>
              <a:rPr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考点考法强化</a:t>
            </a:r>
            <a:r>
              <a:rPr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】</a:t>
            </a:r>
          </a:p>
          <a:p>
            <a:pPr fontAlgn="auto">
              <a:lnSpc>
                <a:spcPct val="14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(2021·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沧州第十四中学一模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As students, we should work hard and</a:t>
            </a:r>
          </a:p>
          <a:p>
            <a:pPr fontAlgn="auto">
              <a:lnSpc>
                <a:spcPct val="140000"/>
              </a:lnSpc>
            </a:pP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______ together with our motherland.  </a:t>
            </a:r>
          </a:p>
          <a:p>
            <a:pPr fontAlgn="auto">
              <a:lnSpc>
                <a:spcPct val="140000"/>
              </a:lnSpc>
            </a:pP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A. grow up	  B. catch up	C. give up	    D. hurry up</a:t>
            </a:r>
          </a:p>
          <a:p>
            <a:pPr fontAlgn="auto">
              <a:lnSpc>
                <a:spcPct val="140000"/>
              </a:lnSpc>
            </a:pP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(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原则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How tall you’ve ______! </a:t>
            </a:r>
          </a:p>
          <a:p>
            <a:pPr fontAlgn="auto">
              <a:lnSpc>
                <a:spcPct val="140000"/>
              </a:lnSpc>
            </a:pP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A. grow　 	 B. grew　 	         C. grown　 	   D. to grow</a:t>
            </a:r>
          </a:p>
          <a:p>
            <a:pPr fontAlgn="auto">
              <a:lnSpc>
                <a:spcPct val="140000"/>
              </a:lnSpc>
            </a:pP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(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原则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 spring, the weather ______ warmer and warmer.  </a:t>
            </a:r>
          </a:p>
          <a:p>
            <a:pPr fontAlgn="auto">
              <a:lnSpc>
                <a:spcPct val="140000"/>
              </a:lnSpc>
            </a:pP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A. grows	           B. become	         C. grew	   D. became</a:t>
            </a:r>
            <a:endParaRPr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449705" y="2656205"/>
            <a:ext cx="50419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4520565" y="3896360"/>
            <a:ext cx="49149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C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5534025" y="5095875"/>
            <a:ext cx="59372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A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29858" y="652037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46391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第8课时　八年级(上)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5—6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 action="ppaction://noaction"/>
          </p:cNvPr>
          <p:cNvSpPr/>
          <p:nvPr/>
        </p:nvSpPr>
        <p:spPr>
          <a:xfrm>
            <a:off x="10158377" y="98978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989965"/>
            <a:ext cx="1746885" cy="443588"/>
            <a:chOff x="8480182" y="1575737"/>
            <a:chExt cx="1678579" cy="576444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 action="ppaction://noaction"/>
            </p:cNvPr>
            <p:cNvSpPr txBox="1"/>
            <p:nvPr/>
          </p:nvSpPr>
          <p:spPr>
            <a:xfrm>
              <a:off x="8575416" y="1593530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470535" y="1312682"/>
            <a:ext cx="11250930" cy="5515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4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(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原则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Farmers plan ______ more cotton this year.  </a:t>
            </a:r>
          </a:p>
          <a:p>
            <a:pPr fontAlgn="auto">
              <a:lnSpc>
                <a:spcPct val="140000"/>
              </a:lnSpc>
            </a:pP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A. to grow	B. to buy	    C. growing	D. buying</a:t>
            </a:r>
          </a:p>
          <a:p>
            <a:pPr fontAlgn="auto">
              <a:lnSpc>
                <a:spcPct val="140000"/>
              </a:lnSpc>
            </a:pP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5. (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原则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Tom has grown ______ a strong boy.  </a:t>
            </a:r>
          </a:p>
          <a:p>
            <a:pPr fontAlgn="auto">
              <a:lnSpc>
                <a:spcPct val="140000"/>
              </a:lnSpc>
            </a:pP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A. up	          B. to	              C. into	          D. out of</a:t>
            </a:r>
          </a:p>
          <a:p>
            <a:pPr fontAlgn="auto">
              <a:lnSpc>
                <a:spcPct val="140000"/>
              </a:lnSpc>
            </a:pP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6. (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原则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Nothing would ______ in Antarctica.  </a:t>
            </a:r>
          </a:p>
          <a:p>
            <a:pPr fontAlgn="auto">
              <a:lnSpc>
                <a:spcPct val="140000"/>
              </a:lnSpc>
            </a:pP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A. plant	         B. grow	   C. harvest	          D. grows</a:t>
            </a:r>
          </a:p>
          <a:p>
            <a:pPr fontAlgn="auto">
              <a:lnSpc>
                <a:spcPct val="140000"/>
              </a:lnSpc>
            </a:pP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7. (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原创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)— 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What are you going to be when you ______? </a:t>
            </a:r>
          </a:p>
          <a:p>
            <a:pPr fontAlgn="auto">
              <a:lnSpc>
                <a:spcPct val="140000"/>
              </a:lnSpc>
            </a:pP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— I’m going to be a scientist like Zhong Nanshan. </a:t>
            </a:r>
          </a:p>
          <a:p>
            <a:pPr fontAlgn="auto">
              <a:lnSpc>
                <a:spcPct val="140000"/>
              </a:lnSpc>
            </a:pP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A. get up	        B. put up	   C. stay up	           D. grow up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4301490" y="1433830"/>
            <a:ext cx="57213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4554855" y="2658110"/>
            <a:ext cx="62801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C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4509770" y="3829050"/>
            <a:ext cx="53784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B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8028305" y="5022215"/>
            <a:ext cx="42418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D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08841" y="605484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46391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第8课时　八年级(上)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5—6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 action="ppaction://noaction"/>
          </p:cNvPr>
          <p:cNvSpPr/>
          <p:nvPr/>
        </p:nvSpPr>
        <p:spPr>
          <a:xfrm>
            <a:off x="10158377" y="98978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5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989965"/>
            <a:ext cx="1746885" cy="443588"/>
            <a:chOff x="8480182" y="1575737"/>
            <a:chExt cx="1678579" cy="576444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 action="ppaction://noaction"/>
            </p:cNvPr>
            <p:cNvSpPr txBox="1"/>
            <p:nvPr/>
          </p:nvSpPr>
          <p:spPr>
            <a:xfrm>
              <a:off x="8575416" y="1593530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6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492125" y="1833200"/>
            <a:ext cx="11207750" cy="4310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40000"/>
              </a:lnSpc>
            </a:pPr>
            <a:r>
              <a:rPr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【</a:t>
            </a:r>
            <a:r>
              <a:rPr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学法方法点拨</a:t>
            </a:r>
            <a:r>
              <a:rPr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】</a:t>
            </a:r>
          </a:p>
          <a:p>
            <a:pPr fontAlgn="auto">
              <a:lnSpc>
                <a:spcPct val="14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too … to … 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意思为“太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而不能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……”, too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的后面跟形容词或副词的原形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的后面跟动词原形。</a:t>
            </a:r>
          </a:p>
          <a:p>
            <a:pPr fontAlgn="auto">
              <a:lnSpc>
                <a:spcPct val="14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 was too excited to say a word. 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我激动得一句话也说不出来。</a:t>
            </a:r>
          </a:p>
          <a:p>
            <a:pPr fontAlgn="auto">
              <a:lnSpc>
                <a:spcPct val="14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【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拓展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】</a:t>
            </a:r>
          </a:p>
          <a:p>
            <a:pPr fontAlgn="auto">
              <a:lnSpc>
                <a:spcPct val="14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①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 …that …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结构中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当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that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从句是肯定句时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可用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…enough to do …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结构替换。</a:t>
            </a:r>
            <a:endParaRPr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圆角矩形 6">
            <a:hlinkClick r:id="" action="ppaction://noaction"/>
          </p:cNvPr>
          <p:cNvSpPr/>
          <p:nvPr>
            <p:custDataLst>
              <p:tags r:id="rId2"/>
            </p:custDataLst>
          </p:nvPr>
        </p:nvSpPr>
        <p:spPr>
          <a:xfrm flipH="1">
            <a:off x="2066290" y="1347470"/>
            <a:ext cx="4275455" cy="523875"/>
          </a:xfrm>
          <a:prstGeom prst="snip1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<a:lstStyle/>
          <a:p>
            <a:pPr algn="ctr" fontAlgn="auto"/>
            <a:r>
              <a:rPr lang="en-US" sz="2400" b="1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“too … to … ”</a:t>
            </a:r>
            <a:r>
              <a:rPr lang="zh-CN" altLang="en-US" sz="2400" b="1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句型</a:t>
            </a:r>
            <a:endParaRPr sz="2400" b="1" strike="noStrike" noProof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4" name="椭圆 7"/>
          <p:cNvSpPr>
            <a:spLocks noChangeAspect="1"/>
          </p:cNvSpPr>
          <p:nvPr>
            <p:custDataLst>
              <p:tags r:id="rId3"/>
            </p:custDataLst>
          </p:nvPr>
        </p:nvSpPr>
        <p:spPr>
          <a:xfrm>
            <a:off x="614045" y="1325775"/>
            <a:ext cx="1383948" cy="566525"/>
          </a:xfrm>
          <a:prstGeom prst="snipRoundRect">
            <a:avLst/>
          </a:prstGeom>
          <a:solidFill>
            <a:srgbClr val="FAB529"/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<a:noAutofit/>
          </a:bodyPr>
          <a:lstStyle/>
          <a:p>
            <a:pPr algn="ctr" fontAlgn="auto"/>
            <a:r>
              <a:rPr lang="zh-CN" altLang="en-US" sz="24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考点九</a:t>
            </a:r>
            <a:endParaRPr lang="en-US" altLang="zh-CN" sz="2400" b="1" strike="noStrike" noProof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19" name="圆角矩形 18"/>
          <p:cNvSpPr/>
          <p:nvPr/>
        </p:nvSpPr>
        <p:spPr bwMode="auto">
          <a:xfrm rot="16200000">
            <a:off x="2016592" y="1510670"/>
            <a:ext cx="36000" cy="216000"/>
          </a:xfrm>
          <a:prstGeom prst="roundRect">
            <a:avLst>
              <a:gd name="adj" fmla="val 50000"/>
            </a:avLst>
          </a:prstGeom>
          <a:gradFill>
            <a:gsLst>
              <a:gs pos="74000">
                <a:schemeClr val="bg1"/>
              </a:gs>
              <a:gs pos="52000">
                <a:schemeClr val="bg1">
                  <a:lumMod val="85000"/>
                </a:schemeClr>
              </a:gs>
              <a:gs pos="23000">
                <a:schemeClr val="bg1">
                  <a:lumMod val="65000"/>
                </a:schemeClr>
              </a:gs>
              <a:gs pos="0">
                <a:schemeClr val="bg1">
                  <a:lumMod val="50000"/>
                </a:schemeClr>
              </a:gs>
              <a:gs pos="100000">
                <a:schemeClr val="bg1">
                  <a:lumMod val="65000"/>
                </a:schemeClr>
              </a:gs>
            </a:gsLst>
            <a:lin ang="5400000" scaled="1"/>
          </a:gradFill>
          <a:ln w="9525">
            <a:gradFill flip="none" rotWithShape="1">
              <a:gsLst>
                <a:gs pos="0">
                  <a:schemeClr val="bg1">
                    <a:lumMod val="65000"/>
                  </a:schemeClr>
                </a:gs>
                <a:gs pos="44000">
                  <a:schemeClr val="bg1">
                    <a:lumMod val="75000"/>
                  </a:schemeClr>
                </a:gs>
                <a:gs pos="78000">
                  <a:schemeClr val="bg1"/>
                </a:gs>
                <a:gs pos="61000">
                  <a:schemeClr val="bg1">
                    <a:lumMod val="10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0"/>
              <a:tileRect/>
            </a:gradFill>
          </a:ln>
          <a:effectLst>
            <a:outerShdw blurRad="254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015">
              <a:solidFill>
                <a:prstClr val="white"/>
              </a:solidFill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07633" y="662197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46391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第8课时　八年级(上)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5—6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真题试做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424180" y="1421765"/>
            <a:ext cx="11399520" cy="5262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6. (2021·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邢台一模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)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As students, we should work hard and ______</a:t>
            </a:r>
          </a:p>
          <a:p>
            <a:pPr fontAlgn="auto"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　together with our motherland.  </a:t>
            </a:r>
          </a:p>
          <a:p>
            <a:pPr indent="0" fontAlgn="auto">
              <a:lnSpc>
                <a:spcPct val="150000"/>
              </a:lnSpc>
              <a:buNone/>
            </a:pP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A. grow up	 B. catch up	          C. give up		D. hurry up</a:t>
            </a:r>
          </a:p>
          <a:p>
            <a:pPr fontAlgn="auto"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7. (2021·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唐山路北区二模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) — 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Did you watch the basketball game </a:t>
            </a:r>
          </a:p>
          <a:p>
            <a:pPr fontAlgn="auto"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yesterday?</a:t>
            </a:r>
          </a:p>
          <a:p>
            <a:pPr fontAlgn="auto"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— Yes, I did. John is really a dark horse. Nobody 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 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him to go so</a:t>
            </a:r>
          </a:p>
          <a:p>
            <a:pPr fontAlgn="auto"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far.  </a:t>
            </a:r>
          </a:p>
          <a:p>
            <a:pPr fontAlgn="auto"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A. wanted　	B. encouraged　	C. expected		D. hoped</a:t>
            </a:r>
          </a:p>
        </p:txBody>
      </p:sp>
      <p:sp>
        <p:nvSpPr>
          <p:cNvPr id="10" name="圆角矩形 9">
            <a:hlinkClick r:id="" action="ppaction://noaction"/>
          </p:cNvPr>
          <p:cNvSpPr/>
          <p:nvPr/>
        </p:nvSpPr>
        <p:spPr>
          <a:xfrm>
            <a:off x="10147582" y="98978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9636236" y="1595093"/>
            <a:ext cx="53911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8732883" y="4813935"/>
            <a:ext cx="53911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C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08841" y="605484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46391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第8课时　八年级(上)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5—6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 action="ppaction://noaction"/>
          </p:cNvPr>
          <p:cNvSpPr/>
          <p:nvPr/>
        </p:nvSpPr>
        <p:spPr>
          <a:xfrm>
            <a:off x="10158377" y="98978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989965"/>
            <a:ext cx="1746885" cy="443588"/>
            <a:chOff x="8480182" y="1575737"/>
            <a:chExt cx="1678579" cy="576444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 action="ppaction://noaction"/>
            </p:cNvPr>
            <p:cNvSpPr txBox="1"/>
            <p:nvPr/>
          </p:nvSpPr>
          <p:spPr>
            <a:xfrm>
              <a:off x="8575416" y="1593530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492125" y="1833200"/>
            <a:ext cx="11207750" cy="60699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4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 ran so quickly that he won the race. </a:t>
            </a:r>
          </a:p>
          <a:p>
            <a:pPr fontAlgn="auto">
              <a:lnSpc>
                <a:spcPct val="14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=He ran quickly enough to win the race. </a:t>
            </a:r>
          </a:p>
          <a:p>
            <a:pPr fontAlgn="auto">
              <a:lnSpc>
                <a:spcPct val="140000"/>
              </a:lnSpc>
            </a:pP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他跑得很快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在赛跑中获胜。</a:t>
            </a:r>
          </a:p>
          <a:p>
            <a:pPr lvl="0">
              <a:lnSpc>
                <a:spcPct val="140000"/>
              </a:lnSpc>
            </a:pP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②当</a:t>
            </a: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that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从句是否定句时</a:t>
            </a: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可用</a:t>
            </a: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too …to …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或</a:t>
            </a: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be not …enough to …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结构替换。</a:t>
            </a:r>
            <a:endParaRPr lang="zh-CN" altLang="en-US" sz="2800" b="1" dirty="0">
              <a:solidFill>
                <a:prstClr val="black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lvl="0">
              <a:lnSpc>
                <a:spcPct val="140000"/>
              </a:lnSpc>
            </a:pP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My son is so young that he can’t dress himself. </a:t>
            </a:r>
            <a:endParaRPr lang="en-US" altLang="zh-CN" sz="2800" b="1" dirty="0">
              <a:solidFill>
                <a:prstClr val="black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lvl="0">
              <a:lnSpc>
                <a:spcPct val="140000"/>
              </a:lnSpc>
            </a:pP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=My son is too young to dress himself. </a:t>
            </a:r>
            <a:endParaRPr lang="en-US" altLang="zh-CN" sz="2800" b="1" dirty="0">
              <a:solidFill>
                <a:prstClr val="black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fontAlgn="auto">
              <a:lnSpc>
                <a:spcPct val="140000"/>
              </a:lnSpc>
            </a:pPr>
            <a:endParaRPr lang="zh-CN" altLang="en-US" sz="28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fontAlgn="auto">
              <a:lnSpc>
                <a:spcPct val="150000"/>
              </a:lnSpc>
            </a:pPr>
            <a:endParaRPr lang="zh-CN" altLang="en-US" sz="24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fontAlgn="auto">
              <a:lnSpc>
                <a:spcPct val="140000"/>
              </a:lnSpc>
            </a:pPr>
            <a:endParaRPr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29858" y="652037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>
              <a:lnSpc>
                <a:spcPct val="140000"/>
              </a:lnSpc>
            </a:pP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=My son is not old enough to dress himself. </a:t>
            </a:r>
          </a:p>
          <a:p>
            <a:pPr lvl="0">
              <a:lnSpc>
                <a:spcPct val="140000"/>
              </a:lnSpc>
            </a:pP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我儿子太小了</a:t>
            </a: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还不会自己穿衣服。</a:t>
            </a:r>
          </a:p>
          <a:p>
            <a:pPr lvl="0">
              <a:lnSpc>
                <a:spcPct val="140000"/>
              </a:lnSpc>
            </a:pP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注意</a:t>
            </a: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</a:t>
            </a: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too …to … 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结构中</a:t>
            </a: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当</a:t>
            </a: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too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修饰</a:t>
            </a: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good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glad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happy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kind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ready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等词时</a:t>
            </a: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后面的不定式不具有否定意义</a:t>
            </a: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 too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意为“非常”。</a:t>
            </a:r>
          </a:p>
          <a:p>
            <a:pPr lvl="0">
              <a:lnSpc>
                <a:spcPct val="140000"/>
              </a:lnSpc>
            </a:pP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I’m too happy to help you. 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我很高兴帮助你。</a:t>
            </a:r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46391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第8课时　八年级(上)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5—6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 action="ppaction://noaction"/>
          </p:cNvPr>
          <p:cNvSpPr/>
          <p:nvPr/>
        </p:nvSpPr>
        <p:spPr>
          <a:xfrm>
            <a:off x="10158377" y="98978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989965"/>
            <a:ext cx="1746885" cy="443588"/>
            <a:chOff x="8480182" y="1575737"/>
            <a:chExt cx="1678579" cy="576444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 action="ppaction://noaction"/>
            </p:cNvPr>
            <p:cNvSpPr txBox="1"/>
            <p:nvPr/>
          </p:nvSpPr>
          <p:spPr>
            <a:xfrm>
              <a:off x="8575416" y="1593530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</p:spTree>
    <p:custDataLst>
      <p:tags r:id="rId1"/>
    </p:custData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29858" y="652037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46391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第8课时　八年级(上)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5—6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 action="ppaction://noaction"/>
          </p:cNvPr>
          <p:cNvSpPr/>
          <p:nvPr/>
        </p:nvSpPr>
        <p:spPr>
          <a:xfrm>
            <a:off x="10158377" y="98978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989965"/>
            <a:ext cx="1746885" cy="443588"/>
            <a:chOff x="8480182" y="1575737"/>
            <a:chExt cx="1678579" cy="576444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 action="ppaction://noaction"/>
            </p:cNvPr>
            <p:cNvSpPr txBox="1"/>
            <p:nvPr/>
          </p:nvSpPr>
          <p:spPr>
            <a:xfrm>
              <a:off x="8575416" y="1593530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463550" y="1443355"/>
            <a:ext cx="11250930" cy="4912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4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(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原创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Jeff likes football a lot. He is ______ tired ______ enjoy the</a:t>
            </a:r>
          </a:p>
          <a:p>
            <a:pPr fontAlgn="auto">
              <a:lnSpc>
                <a:spcPct val="140000"/>
              </a:lnSpc>
            </a:pP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football matches.  </a:t>
            </a:r>
          </a:p>
          <a:p>
            <a:pPr fontAlgn="auto">
              <a:lnSpc>
                <a:spcPct val="140000"/>
              </a:lnSpc>
            </a:pP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A. too; to　　　　 　　      B. so; never</a:t>
            </a:r>
          </a:p>
          <a:p>
            <a:pPr fontAlgn="auto">
              <a:lnSpc>
                <a:spcPct val="140000"/>
              </a:lnSpc>
            </a:pP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C. never too; to		D. so; that</a:t>
            </a:r>
          </a:p>
          <a:p>
            <a:pPr fontAlgn="auto">
              <a:lnSpc>
                <a:spcPct val="140000"/>
              </a:lnSpc>
            </a:pP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(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原创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)— 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Mum, can I ride your new motor bike to school?</a:t>
            </a:r>
          </a:p>
          <a:p>
            <a:pPr fontAlgn="auto">
              <a:lnSpc>
                <a:spcPct val="140000"/>
              </a:lnSpc>
            </a:pP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— Sorry, dear! You are too ______ to do that.  </a:t>
            </a:r>
          </a:p>
          <a:p>
            <a:pPr fontAlgn="auto">
              <a:lnSpc>
                <a:spcPct val="140000"/>
              </a:lnSpc>
            </a:pP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A. quiet	                               B. old</a:t>
            </a:r>
          </a:p>
          <a:p>
            <a:pPr fontAlgn="auto">
              <a:lnSpc>
                <a:spcPct val="140000"/>
              </a:lnSpc>
            </a:pP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C. brave	                               D. young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6581775" y="1574165"/>
            <a:ext cx="40132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5450840" y="4606925"/>
            <a:ext cx="56070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D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29858" y="652037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46391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第8课时　八年级(上)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5—6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 action="ppaction://noaction"/>
          </p:cNvPr>
          <p:cNvSpPr/>
          <p:nvPr/>
        </p:nvSpPr>
        <p:spPr>
          <a:xfrm>
            <a:off x="10158377" y="98978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989965"/>
            <a:ext cx="1746885" cy="443588"/>
            <a:chOff x="8480182" y="1575737"/>
            <a:chExt cx="1678579" cy="576444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 action="ppaction://noaction"/>
            </p:cNvPr>
            <p:cNvSpPr txBox="1"/>
            <p:nvPr/>
          </p:nvSpPr>
          <p:spPr>
            <a:xfrm>
              <a:off x="8575416" y="1593530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463550" y="1443355"/>
            <a:ext cx="11250930" cy="4310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4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(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原创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)He was ______ excited ______ fall asleep when he went back.  </a:t>
            </a:r>
          </a:p>
          <a:p>
            <a:pPr fontAlgn="auto">
              <a:lnSpc>
                <a:spcPct val="14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A. too; to			B. so; that</a:t>
            </a:r>
          </a:p>
          <a:p>
            <a:pPr fontAlgn="auto">
              <a:lnSpc>
                <a:spcPct val="14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C. such; that		          D. enough; that</a:t>
            </a:r>
          </a:p>
          <a:p>
            <a:pPr fontAlgn="auto">
              <a:lnSpc>
                <a:spcPct val="14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(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原创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)James is just four. He is ______ young ______ he can’t take care</a:t>
            </a:r>
          </a:p>
          <a:p>
            <a:pPr fontAlgn="auto">
              <a:lnSpc>
                <a:spcPct val="14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of himself.  </a:t>
            </a:r>
          </a:p>
          <a:p>
            <a:pPr fontAlgn="auto">
              <a:lnSpc>
                <a:spcPct val="14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A. so; that			B. too; to</a:t>
            </a:r>
          </a:p>
          <a:p>
            <a:pPr fontAlgn="auto">
              <a:lnSpc>
                <a:spcPct val="14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C. such; that		          D. so; not to 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3345180" y="1558925"/>
            <a:ext cx="41211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5794375" y="3338195"/>
            <a:ext cx="49149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A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29858" y="652037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46391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第8课时　八年级(上)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5—6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 action="ppaction://noaction"/>
          </p:cNvPr>
          <p:cNvSpPr/>
          <p:nvPr/>
        </p:nvSpPr>
        <p:spPr>
          <a:xfrm>
            <a:off x="10158377" y="98978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989965"/>
            <a:ext cx="1746885" cy="443588"/>
            <a:chOff x="8480182" y="1575737"/>
            <a:chExt cx="1678579" cy="576444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 action="ppaction://noaction"/>
            </p:cNvPr>
            <p:cNvSpPr txBox="1"/>
            <p:nvPr/>
          </p:nvSpPr>
          <p:spPr>
            <a:xfrm>
              <a:off x="8575416" y="1593530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976399" y="1744237"/>
            <a:ext cx="10857865" cy="37077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4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5. (2021·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石家庄长安区二模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)It is ______ fine weather today ______</a:t>
            </a:r>
          </a:p>
          <a:p>
            <a:pPr fontAlgn="auto">
              <a:lnSpc>
                <a:spcPct val="14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there are so many people playing in the park.  </a:t>
            </a:r>
          </a:p>
          <a:p>
            <a:pPr indent="0" fontAlgn="auto">
              <a:lnSpc>
                <a:spcPct val="140000"/>
              </a:lnSpc>
              <a:buNone/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A. so; that	</a:t>
            </a:r>
          </a:p>
          <a:p>
            <a:pPr indent="0" fontAlgn="auto">
              <a:lnSpc>
                <a:spcPct val="140000"/>
              </a:lnSpc>
              <a:buNone/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B. /; so that</a:t>
            </a:r>
          </a:p>
          <a:p>
            <a:pPr fontAlgn="auto">
              <a:lnSpc>
                <a:spcPct val="14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C.  such; that</a:t>
            </a:r>
          </a:p>
          <a:p>
            <a:pPr fontAlgn="auto">
              <a:lnSpc>
                <a:spcPct val="14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D.  /; such that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6241415" y="1844040"/>
            <a:ext cx="48133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189817" y="592315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46391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第8课时　八年级(上)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5—6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真题试做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424180" y="1421765"/>
            <a:ext cx="11399520" cy="5262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8. — Wow, what beautiful pictures! When did you begin to draw?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— I ______ drawing at the age of six.  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A. looked up　	                        B. grew up　 	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C. took up　 	                        D. gave up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9. (2021·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唐山路北区一模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)— 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Mom, the hand wash is finished. </a:t>
            </a:r>
          </a:p>
          <a:p>
            <a:pPr fontAlgn="auto"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— Oh, sorry! I ______ to the store to get some.  </a:t>
            </a:r>
          </a:p>
          <a:p>
            <a:pPr fontAlgn="auto"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A. am going	                         B. have been	</a:t>
            </a:r>
          </a:p>
          <a:p>
            <a:pPr fontAlgn="auto"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C. went		                         D. have gone</a:t>
            </a:r>
            <a:endParaRPr sz="28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0" name="圆角矩形 9">
            <a:hlinkClick r:id="" action="ppaction://noaction"/>
          </p:cNvPr>
          <p:cNvSpPr/>
          <p:nvPr/>
        </p:nvSpPr>
        <p:spPr>
          <a:xfrm>
            <a:off x="10147582" y="98978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791799" y="2230755"/>
            <a:ext cx="53911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3448514" y="4774565"/>
            <a:ext cx="53911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245466" y="54451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46391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第8课时　八年级(上)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5—6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真题试做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368531" y="1409771"/>
            <a:ext cx="11399520" cy="51288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3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10. (2021·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保定定兴县二模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)— 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So could you tell us ______?  </a:t>
            </a:r>
          </a:p>
          <a:p>
            <a:pPr fontAlgn="auto">
              <a:lnSpc>
                <a:spcPct val="130000"/>
              </a:lnSpc>
            </a:pP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— The people and the scenery (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景色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). </a:t>
            </a:r>
          </a:p>
          <a:p>
            <a:pPr fontAlgn="auto">
              <a:lnSpc>
                <a:spcPct val="130000"/>
              </a:lnSpc>
            </a:pP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A. what you like most about Tibet	</a:t>
            </a:r>
          </a:p>
          <a:p>
            <a:pPr fontAlgn="auto">
              <a:lnSpc>
                <a:spcPct val="130000"/>
              </a:lnSpc>
            </a:pP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B. how you went to Tibet</a:t>
            </a:r>
          </a:p>
          <a:p>
            <a:pPr fontAlgn="auto">
              <a:lnSpc>
                <a:spcPct val="130000"/>
              </a:lnSpc>
            </a:pP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C. why you went to Tibet alone	</a:t>
            </a:r>
          </a:p>
          <a:p>
            <a:pPr fontAlgn="auto">
              <a:lnSpc>
                <a:spcPct val="130000"/>
              </a:lnSpc>
            </a:pP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D. how long you stayed in Tibet</a:t>
            </a:r>
          </a:p>
          <a:p>
            <a:pPr fontAlgn="auto">
              <a:lnSpc>
                <a:spcPct val="130000"/>
              </a:lnSpc>
            </a:pPr>
            <a:r>
              <a:rPr sz="2800" b="1" dirty="0" err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二、词语运用</a:t>
            </a:r>
            <a:endParaRPr sz="28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fontAlgn="auto">
              <a:lnSpc>
                <a:spcPct val="13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11. (2021·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张家口一模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)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Finally, it was my turn. I 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 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(stand) up and</a:t>
            </a:r>
          </a:p>
          <a:p>
            <a:pPr>
              <a:lnSpc>
                <a:spcPct val="13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began my speech.</a:t>
            </a:r>
            <a:endParaRPr sz="28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0" name="圆角矩形 9">
            <a:hlinkClick r:id="" action="ppaction://noaction"/>
          </p:cNvPr>
          <p:cNvSpPr/>
          <p:nvPr/>
        </p:nvSpPr>
        <p:spPr>
          <a:xfrm>
            <a:off x="10147582" y="98978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332198" y="1498675"/>
            <a:ext cx="4540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7800135" y="5376873"/>
            <a:ext cx="131494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stood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1"/>
      <p:bldP spid="3" grpId="2"/>
      <p:bldP spid="8" grpId="0"/>
      <p:bldP spid="8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07633" y="662197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46391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第8课时　八年级(上)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5—6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真题试做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423949" y="1245762"/>
            <a:ext cx="11399520" cy="5262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12. (2021·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张家口一模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)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At last, I finished my speech ___________ </a:t>
            </a:r>
          </a:p>
          <a:p>
            <a:pPr fontAlgn="auto"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(successful).  </a:t>
            </a:r>
          </a:p>
          <a:p>
            <a:pPr fontAlgn="auto"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13. (2021·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石家庄十八县重点中学摸底联考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)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So let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’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s take action ________</a:t>
            </a:r>
          </a:p>
          <a:p>
            <a:pPr fontAlgn="auto"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　 (lead) to a better future. 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14. (2021·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沧州第五中学一模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)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If you want to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i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 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your reading, try to</a:t>
            </a:r>
          </a:p>
          <a:p>
            <a:pPr fontAlgn="auto"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read as much as you can.  </a:t>
            </a:r>
          </a:p>
          <a:p>
            <a:pPr fontAlgn="auto"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15. (2021·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唐山古冶区一模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) 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A young 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_________ 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(foreign)helped me pick</a:t>
            </a:r>
          </a:p>
          <a:p>
            <a:pPr fontAlgn="auto"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my things up. </a:t>
            </a:r>
            <a:endParaRPr sz="28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0" name="圆角矩形 9">
            <a:hlinkClick r:id="" action="ppaction://noaction"/>
          </p:cNvPr>
          <p:cNvSpPr/>
          <p:nvPr/>
        </p:nvSpPr>
        <p:spPr>
          <a:xfrm>
            <a:off x="10147582" y="98978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275844" y="939361"/>
            <a:ext cx="199658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successfully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9909665" y="2612069"/>
            <a:ext cx="16758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to lead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7190345" y="3926762"/>
            <a:ext cx="16758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mprove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980035" y="5240783"/>
            <a:ext cx="16758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foreigner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8" grpId="0"/>
      <p:bldP spid="8" grpId="1"/>
      <p:bldP spid="9" grpId="0"/>
      <p:bldP spid="9" grpId="1"/>
      <p:bldP spid="11" grpId="0"/>
      <p:bldP spid="11" grpId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DOCER_TEMPLATE_OPEN_ONCE_MARK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551dd909-e3c4-4abd-a120-c3adca7a7935}"/>
  <p:tag name="TABLE_ENDDRAG_ORIGIN_RECT" val="751*322"/>
  <p:tag name="TABLE_ENDDRAG_RECT" val="91*181*751*322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924688c0-0b66-4e99-9baf-26e3383fba12}"/>
  <p:tag name="TABLE_ENDDRAG_ORIGIN_RECT" val="758*48"/>
  <p:tag name="TABLE_ENDDRAG_RECT" val="97*116*758*48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333d6d34-9340-454e-8fa6-34d8b7a590c4}"/>
  <p:tag name="TABLE_ENDDRAG_ORIGIN_RECT" val="877*374"/>
  <p:tag name="TABLE_ENDDRAG_RECT" val="42*144*877*374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333d6d34-9340-454e-8fa6-34d8b7a590c4}"/>
  <p:tag name="TABLE_ENDDRAG_ORIGIN_RECT" val="880*314"/>
  <p:tag name="TABLE_ENDDRAG_RECT" val="40*170*880*314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333d6d34-9340-454e-8fa6-34d8b7a590c4}"/>
  <p:tag name="TABLE_ENDDRAG_ORIGIN_RECT" val="815*389"/>
  <p:tag name="TABLE_ENDDRAG_RECT" val="76*150*815*389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333d6d34-9340-454e-8fa6-34d8b7a590c4}"/>
  <p:tag name="TABLE_ENDDRAG_ORIGIN_RECT" val="831*448"/>
  <p:tag name="TABLE_ENDDRAG_RECT" val="73*112*831*448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333d6d34-9340-454e-8fa6-34d8b7a590c4}"/>
  <p:tag name="TABLE_ENDDRAG_ORIGIN_RECT" val="831*448"/>
  <p:tag name="TABLE_ENDDRAG_RECT" val="73*112*831*448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ABLE_ENDDRAG_ORIGIN_RECT" val="602*154"/>
  <p:tag name="TABLE_ENDDRAG_RECT" val="135*137*602*154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ABLE_ENDDRAG_ORIGIN_RECT" val="819*395"/>
  <p:tag name="TABLE_ENDDRAG_RECT" val="74*114*819*395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ABLE_ENDDRAG_ORIGIN_RECT" val="866*374"/>
  <p:tag name="TABLE_ENDDRAG_RECT" val="52*107*866*374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ABLE_ENDDRAG_ORIGIN_RECT" val="811*403"/>
  <p:tag name="TABLE_ENDDRAG_RECT" val="63*118*811*403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ABLE_ENDDRAG_ORIGIN_RECT" val="811*382"/>
  <p:tag name="TABLE_ENDDRAG_RECT" val="60*138*811*382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ABLE_ENDDRAG_ORIGIN_RECT" val="811*382"/>
  <p:tag name="TABLE_ENDDRAG_RECT" val="60*138*811*382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ABLE_ENDDRAG_ORIGIN_RECT" val="868*397"/>
  <p:tag name="TABLE_ENDDRAG_RECT" val="54*112*868*397"/>
  <p:tag name="KSO_WM_UNIT_TABLE_BEAUTIFY" val="smartTable{0db89b09-6828-459a-929e-b194bd592a26}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312720e9-eab3-419b-9e66-2773fbd18258}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66c09e52-3bac-4efe-8844-eebae6fd4034}"/>
  <p:tag name="TABLE_ENDDRAG_ORIGIN_RECT" val="825*425"/>
  <p:tag name="TABLE_ENDDRAG_RECT" val="46*108*825*425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2bdbe09f-d408-4a5b-8254-1e12424b5159}"/>
  <p:tag name="TABLE_ENDDRAG_ORIGIN_RECT" val="817*304"/>
  <p:tag name="TABLE_ENDDRAG_RECT" val="60*203*817*304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a3e11998-5380-41ce-93f9-fc2c41f738c5}"/>
  <p:tag name="TABLE_ENDDRAG_ORIGIN_RECT" val="727*406"/>
  <p:tag name="TABLE_ENDDRAG_RECT" val="101*129*727*406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6383c75f-6ca3-4f86-bb45-0af825f2ffc6}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3843</Words>
  <Application>WPS 演示</Application>
  <PresentationFormat>自定义</PresentationFormat>
  <Paragraphs>946</Paragraphs>
  <Slides>64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3</vt:i4>
      </vt:variant>
      <vt:variant>
        <vt:lpstr>幻灯片标题</vt:lpstr>
      </vt:variant>
      <vt:variant>
        <vt:i4>64</vt:i4>
      </vt:variant>
    </vt:vector>
  </HeadingPairs>
  <TitlesOfParts>
    <vt:vector size="67" baseType="lpstr">
      <vt:lpstr>Office 主题​​</vt:lpstr>
      <vt:lpstr>自定义设计方案</vt:lpstr>
      <vt:lpstr>1_Office 主题​​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  <vt:lpstr>幻灯片 41</vt:lpstr>
      <vt:lpstr>幻灯片 42</vt:lpstr>
      <vt:lpstr>幻灯片 43</vt:lpstr>
      <vt:lpstr>幻灯片 44</vt:lpstr>
      <vt:lpstr>幻灯片 45</vt:lpstr>
      <vt:lpstr>幻灯片 46</vt:lpstr>
      <vt:lpstr>幻灯片 47</vt:lpstr>
      <vt:lpstr>幻灯片 48</vt:lpstr>
      <vt:lpstr>幻灯片 49</vt:lpstr>
      <vt:lpstr>幻灯片 50</vt:lpstr>
      <vt:lpstr>幻灯片 51</vt:lpstr>
      <vt:lpstr>幻灯片 52</vt:lpstr>
      <vt:lpstr>幻灯片 53</vt:lpstr>
      <vt:lpstr>幻灯片 54</vt:lpstr>
      <vt:lpstr>幻灯片 55</vt:lpstr>
      <vt:lpstr>幻灯片 56</vt:lpstr>
      <vt:lpstr>幻灯片 57</vt:lpstr>
      <vt:lpstr>幻灯片 58</vt:lpstr>
      <vt:lpstr>幻灯片 59</vt:lpstr>
      <vt:lpstr>幻灯片 60</vt:lpstr>
      <vt:lpstr>幻灯片 61</vt:lpstr>
      <vt:lpstr>幻灯片 62</vt:lpstr>
      <vt:lpstr>幻灯片 63</vt:lpstr>
      <vt:lpstr>幻灯片 64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lrsff</dc:creator>
  <cp:lastModifiedBy>dell</cp:lastModifiedBy>
  <cp:revision>212</cp:revision>
  <dcterms:created xsi:type="dcterms:W3CDTF">2020-07-19T08:35:00Z</dcterms:created>
  <dcterms:modified xsi:type="dcterms:W3CDTF">2022-02-26T03:17:34Z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1788E7AB08034EDBABA8D2B099F0CA14</vt:lpwstr>
  </property>
  <property fmtid="{D5CDD505-2E9C-101B-9397-08002B2CF9AE}" pid="3" name="KSOProductBuildVer">
    <vt:lpwstr>2052-11.1.0.11045</vt:lpwstr>
  </property>
</Properties>
</file>