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5"/>
  </p:notesMasterIdLst>
  <p:handoutMasterIdLst>
    <p:handoutMasterId r:id="rId66"/>
  </p:handoutMasterIdLst>
  <p:sldIdLst>
    <p:sldId id="257" r:id="rId2"/>
    <p:sldId id="258" r:id="rId3"/>
    <p:sldId id="259" r:id="rId4"/>
    <p:sldId id="935" r:id="rId5"/>
    <p:sldId id="260" r:id="rId6"/>
    <p:sldId id="936" r:id="rId7"/>
    <p:sldId id="937" r:id="rId8"/>
    <p:sldId id="938" r:id="rId9"/>
    <p:sldId id="265" r:id="rId10"/>
    <p:sldId id="843" r:id="rId11"/>
    <p:sldId id="888" r:id="rId12"/>
    <p:sldId id="940" r:id="rId13"/>
    <p:sldId id="941" r:id="rId14"/>
    <p:sldId id="942" r:id="rId15"/>
    <p:sldId id="943" r:id="rId16"/>
    <p:sldId id="755" r:id="rId17"/>
    <p:sldId id="797" r:id="rId18"/>
    <p:sldId id="944" r:id="rId19"/>
    <p:sldId id="945" r:id="rId20"/>
    <p:sldId id="946" r:id="rId21"/>
    <p:sldId id="947" r:id="rId22"/>
    <p:sldId id="948" r:id="rId23"/>
    <p:sldId id="952" r:id="rId24"/>
    <p:sldId id="949" r:id="rId25"/>
    <p:sldId id="953" r:id="rId26"/>
    <p:sldId id="954" r:id="rId27"/>
    <p:sldId id="955" r:id="rId28"/>
    <p:sldId id="956" r:id="rId29"/>
    <p:sldId id="807" r:id="rId30"/>
    <p:sldId id="957" r:id="rId31"/>
    <p:sldId id="959" r:id="rId32"/>
    <p:sldId id="960" r:id="rId33"/>
    <p:sldId id="963" r:id="rId34"/>
    <p:sldId id="961" r:id="rId35"/>
    <p:sldId id="964" r:id="rId36"/>
    <p:sldId id="965" r:id="rId37"/>
    <p:sldId id="966" r:id="rId38"/>
    <p:sldId id="967" r:id="rId39"/>
    <p:sldId id="969" r:id="rId40"/>
    <p:sldId id="968" r:id="rId41"/>
    <p:sldId id="370" r:id="rId42"/>
    <p:sldId id="822" r:id="rId43"/>
    <p:sldId id="970" r:id="rId44"/>
    <p:sldId id="371" r:id="rId45"/>
    <p:sldId id="971" r:id="rId46"/>
    <p:sldId id="972" r:id="rId47"/>
    <p:sldId id="973" r:id="rId48"/>
    <p:sldId id="975" r:id="rId49"/>
    <p:sldId id="976" r:id="rId50"/>
    <p:sldId id="977" r:id="rId51"/>
    <p:sldId id="978" r:id="rId52"/>
    <p:sldId id="979" r:id="rId53"/>
    <p:sldId id="980" r:id="rId54"/>
    <p:sldId id="982" r:id="rId55"/>
    <p:sldId id="981" r:id="rId56"/>
    <p:sldId id="983" r:id="rId57"/>
    <p:sldId id="984" r:id="rId58"/>
    <p:sldId id="985" r:id="rId59"/>
    <p:sldId id="986" r:id="rId60"/>
    <p:sldId id="987" r:id="rId61"/>
    <p:sldId id="988" r:id="rId62"/>
    <p:sldId id="989" r:id="rId63"/>
    <p:sldId id="990" r:id="rId6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251C"/>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169"/>
        <p:guide pos="382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2021/9/22</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2021/9/22</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56</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57</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59</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60</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62</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63</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50</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51</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52</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53</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55</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0030101010101" pitchFamily="49" charset="-122"/>
              <a:ea typeface="黑体" panose="0201060003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pPr/>
              <a:t>2021/9/22</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2234988"/>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1948656"/>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2021/9/22</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0030101010101" pitchFamily="49" charset="-122"/>
              <a:ea typeface="黑体" panose="0201060003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151765"/>
            <a:ext cx="11480165" cy="6554470"/>
          </a:xfrm>
          <a:prstGeom prst="rect">
            <a:avLst/>
          </a:prstGeom>
          <a:noFill/>
          <a:ln w="9525">
            <a:noFill/>
          </a:ln>
        </p:spPr>
        <p:txBody>
          <a:bodyPr wrap="square">
            <a:spAutoFit/>
          </a:bodyPr>
          <a:lstStyle/>
          <a:p>
            <a:pPr indent="0" fontAlgn="auto">
              <a:lnSpc>
                <a:spcPct val="150000"/>
              </a:lnSpc>
            </a:pPr>
            <a:r>
              <a:rPr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易被广大考生</a:t>
            </a:r>
            <a:r>
              <a:rPr sz="2800">
                <a:solidFill>
                  <a:srgbClr val="000000"/>
                </a:solidFill>
                <a:latin typeface="微软雅黑" panose="020B0503020204020204" charset="-122"/>
                <a:ea typeface="微软雅黑" panose="020B0503020204020204" charset="-122"/>
                <a:cs typeface="微软雅黑" panose="020B0503020204020204" charset="-122"/>
                <a:sym typeface="+mn-ea"/>
              </a:rPr>
              <a:t>接受和理解,体现了高考的"基础性、应用性、综合性、创新性"四大原则。</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3.新高考Ⅰ(山东)与浙江考查该题型的差异。新高考Ⅰ(山东)卷和浙江卷的读后续写在题目要求上有一定的不同。新高考Ⅰ(山东)卷的读后续写要求考生根据已知短文内容和所给的段落开头续写两段,使短文完整;而浙江卷的读后续写除此之外,还要求考生使用短文中标有下划线的10个关键词语中的至少5个,在续写完成后,还要将所使用的关键词语用下划线标出,这在一定程度上限制了考生的思维方向,防止考生漫无边际地进行发散性思维。相比较而言,新高考Ⅰ(山东)卷的读后续写没有画线词的约束,试题的开放度更高,留给考生更大的想象空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64465" y="151765"/>
            <a:ext cx="11863705" cy="6554470"/>
          </a:xfrm>
          <a:prstGeom prst="rect">
            <a:avLst/>
          </a:prstGeom>
          <a:noFill/>
          <a:ln w="9525">
            <a:noFill/>
          </a:ln>
        </p:spPr>
        <p:txBody>
          <a:bodyPr wrap="square">
            <a:spAutoFit/>
          </a:bodyPr>
          <a:lstStyle/>
          <a:p>
            <a:pPr indent="0"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二 </a:t>
            </a:r>
            <a:r>
              <a:rPr sz="2800">
                <a:solidFill>
                  <a:srgbClr val="FF0000"/>
                </a:solidFill>
                <a:latin typeface="微软雅黑" panose="020B0503020204020204" charset="-122"/>
                <a:ea typeface="微软雅黑" panose="020B0503020204020204" charset="-122"/>
                <a:cs typeface="微软雅黑" panose="020B0503020204020204" charset="-122"/>
                <a:sym typeface="+mn-ea"/>
              </a:rPr>
              <a:t>命题特点</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读后续写要求考生在阅读理解的基础上,对故事进行续写,是"语言输入"与"语言输出"有机结合的一种题型,也是考查考生语言综合运用能力的一种新式高考题型。该题型主要考查考生三个方面的能力:</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阅读理解能力。首先,要把握故事的写作意图和目的以及作者对人物、事件的情感和态度;其次,对故事情节的起承转合要了然于胸;再次,对整个语篇的行文结构和写作手段要心中有数;最后,熟悉作者为了突出写作主题和意图而采用的写作手法。这一切都是考生对故事的发展和结局进行合理想象并进行读后续写的前提。</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2.书面表达能力。首先,考生要围绕写作主题,遵循作者的情感态度和故事情</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64465" y="320675"/>
            <a:ext cx="11863705" cy="5908040"/>
          </a:xfrm>
          <a:prstGeom prst="rect">
            <a:avLst/>
          </a:prstGeom>
          <a:noFill/>
          <a:ln w="9525">
            <a:noFill/>
          </a:ln>
        </p:spPr>
        <p:txBody>
          <a:bodyPr wrap="square">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节,对故事的发展和结局进行合理想象,对故事情节进行合理设置;然后,使用准确的词汇和语法结构以及合理的语篇结构进行叙事表意。</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3.创新思维表达能力。该题型要求考生在理解阅读材料的同时,在原文脉络和语言特点的框架内对故事的发展和结局进行联想、创新表达,使续写内容与原文浑然一体,使故事虽有起伏,但最终有一个合理的结局。</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读后续写综合考查了考生对文章的理解能力、对文章结构的把握能力、对情节发展的判断构思能力和语言表达能力。考生只有准确、深刻地理解原文,对情节的发展做出合理判断,运用巧妙的构思,才能写出优秀的续写。因此,该题型有较大的难度。</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0" y="474980"/>
            <a:ext cx="11863705" cy="5908040"/>
          </a:xfrm>
          <a:prstGeom prst="rect">
            <a:avLst/>
          </a:prstGeom>
          <a:noFill/>
          <a:ln w="9525">
            <a:noFill/>
          </a:ln>
        </p:spPr>
        <p:txBody>
          <a:bodyPr wrap="square">
            <a:spAutoFit/>
          </a:bodyPr>
          <a:lstStyle/>
          <a:p>
            <a:pPr indent="0"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三 </a:t>
            </a:r>
            <a:r>
              <a:rPr sz="2800">
                <a:solidFill>
                  <a:srgbClr val="FF0000"/>
                </a:solidFill>
                <a:latin typeface="微软雅黑" panose="020B0503020204020204" charset="-122"/>
                <a:ea typeface="微软雅黑" panose="020B0503020204020204" charset="-122"/>
                <a:cs typeface="微软雅黑" panose="020B0503020204020204" charset="-122"/>
                <a:sym typeface="+mn-ea"/>
              </a:rPr>
              <a:t>评分原则</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读后续写的评分原则有以下几个方面:</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1.词数适当(词数少于130的,从总分中减去2分);</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2.与短文和所给段落开头语的衔接程度;</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3.内容的丰富性(浙江卷读后续写还应注意对所标出的关键词语的使用情况); </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4.所用语法结构和词汇的丰富性和准确性;</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5.上下文的连贯性;</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6.拼写、标点符号的准确性;</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7.字迹工整,卷面整洁。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64465" y="474980"/>
            <a:ext cx="11863705" cy="5908040"/>
          </a:xfrm>
          <a:prstGeom prst="rect">
            <a:avLst/>
          </a:prstGeom>
          <a:noFill/>
          <a:ln w="9525">
            <a:noFill/>
          </a:ln>
        </p:spPr>
        <p:txBody>
          <a:bodyPr wrap="square">
            <a:spAutoFit/>
          </a:bodyPr>
          <a:lstStyle/>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各位考生在平常的写作中,可对照该评分原则找出自己需要完善、提高</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的地方,以便高效备考该题型,在考试中得高分。</a:t>
            </a:r>
          </a:p>
          <a:p>
            <a:pPr indent="0"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四 </a:t>
            </a:r>
            <a:r>
              <a:rPr sz="2800">
                <a:solidFill>
                  <a:srgbClr val="FF0000"/>
                </a:solidFill>
                <a:latin typeface="微软雅黑" panose="020B0503020204020204" charset="-122"/>
                <a:ea typeface="微软雅黑" panose="020B0503020204020204" charset="-122"/>
                <a:cs typeface="微软雅黑" panose="020B0503020204020204" charset="-122"/>
                <a:sym typeface="+mn-ea"/>
              </a:rPr>
              <a:t>失误总结</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总的来说,考生在读后续写中常出现的失误可以总结为以下五个方面:</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1.续写的故事缺乏想象力,叙述单一,内容简单,词数远远少于150。甚至有些续写内容仅仅是原文内容的简单重复,故事没有波澜、缺乏新意。</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2.有些考生在续写时走向了另一个极端,想象力非常丰富,但情节荒诞离奇,不符合文化常识和行文逻辑。</a:t>
            </a:r>
          </a:p>
          <a:p>
            <a:pPr indent="0" fontAlgn="auto">
              <a:lnSpc>
                <a:spcPct val="150000"/>
              </a:lnSpc>
            </a:pPr>
            <a:r>
              <a:rPr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3.续写第一段中的情节与第二段的首句没有衔接或产生断裂,导致故事情</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64465" y="590550"/>
            <a:ext cx="11863705" cy="4615815"/>
          </a:xfrm>
          <a:prstGeom prst="rect">
            <a:avLst/>
          </a:prstGeom>
          <a:noFill/>
          <a:ln w="9525">
            <a:noFill/>
          </a:ln>
        </p:spPr>
        <p:txBody>
          <a:bodyPr wrap="square">
            <a:spAutoFit/>
          </a:bodyPr>
          <a:lstStyle/>
          <a:p>
            <a:pPr indent="0" fontAlgn="auto">
              <a:lnSpc>
                <a:spcPct val="150000"/>
              </a:lnSpc>
            </a:pPr>
            <a:r>
              <a:rPr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节"</a:t>
            </a:r>
            <a:r>
              <a:rPr sz="2800">
                <a:solidFill>
                  <a:srgbClr val="000000"/>
                </a:solidFill>
                <a:latin typeface="微软雅黑" panose="020B0503020204020204" charset="-122"/>
                <a:ea typeface="微软雅黑" panose="020B0503020204020204" charset="-122"/>
                <a:cs typeface="微软雅黑" panose="020B0503020204020204" charset="-122"/>
                <a:sym typeface="+mn-ea"/>
              </a:rPr>
              <a:t>卡壳"。</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4.单词拼写错误和时态错误较多。这两方面的失误是低级错误,是写作的"硬</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伤",容易使阅卷者因反感而直接降档。</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5.短文中标出的10个关键词语使用较少,这一失误考生必须重视。因为首先映入阅卷老师视野的是标有下划线的关键词语,如果少于5个,作文就会被直接降至三档(11—15分),即使内容写得很好,被升入高分档的概率也不高。(该条适用于浙江卷读后续写)</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667125" cy="604103"/>
          </a:xfrm>
        </p:spPr>
        <p:txBody>
          <a:bodyPr wrap="square"/>
          <a:lstStyle/>
          <a:p>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链高考 </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真题探究</a:t>
            </a:r>
          </a:p>
        </p:txBody>
      </p:sp>
      <p:sp>
        <p:nvSpPr>
          <p:cNvPr id="100" name="文本框 99"/>
          <p:cNvSpPr txBox="1"/>
          <p:nvPr/>
        </p:nvSpPr>
        <p:spPr>
          <a:xfrm>
            <a:off x="286385" y="735965"/>
            <a:ext cx="11619230" cy="5908040"/>
          </a:xfrm>
          <a:prstGeom prst="rect">
            <a:avLst/>
          </a:prstGeom>
          <a:noFill/>
          <a:ln w="9525">
            <a:noFill/>
          </a:ln>
        </p:spPr>
        <p:txBody>
          <a:bodyPr wrap="square">
            <a:spAutoFit/>
          </a:bodyPr>
          <a:lstStyle/>
          <a:p>
            <a:pPr indent="0" fontAlgn="auto">
              <a:lnSpc>
                <a:spcPct val="150000"/>
              </a:lnSpc>
            </a:pPr>
            <a:r>
              <a:rPr sz="2800" b="0">
                <a:solidFill>
                  <a:srgbClr val="FF0000"/>
                </a:solidFill>
                <a:latin typeface="微软雅黑" panose="020B0503020204020204" charset="-122"/>
                <a:ea typeface="微软雅黑" panose="020B0503020204020204" charset="-122"/>
                <a:cs typeface="微软雅黑" panose="020B0503020204020204" charset="-122"/>
              </a:rPr>
              <a:t>Writing 1　[2020新高考Ⅰ(山东)]</a:t>
            </a:r>
          </a:p>
          <a:p>
            <a:pPr indent="0" fontAlgn="auto">
              <a:lnSpc>
                <a:spcPct val="150000"/>
              </a:lnSpc>
            </a:pPr>
            <a:r>
              <a:rPr lang="zh-CN" sz="2800" b="0">
                <a:solidFill>
                  <a:srgbClr val="FF0000"/>
                </a:solidFill>
                <a:latin typeface="微软雅黑" panose="020B0503020204020204" charset="-122"/>
                <a:ea typeface="微软雅黑" panose="020B0503020204020204" charset="-122"/>
                <a:cs typeface="微软雅黑" panose="020B0503020204020204" charset="-122"/>
              </a:rPr>
              <a:t>高考真题</a:t>
            </a:r>
          </a:p>
          <a:p>
            <a:pPr indent="0" algn="just" fontAlgn="t">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      </a:t>
            </a:r>
            <a:r>
              <a:rPr sz="2800">
                <a:solidFill>
                  <a:schemeClr val="tx1"/>
                </a:solidFill>
                <a:latin typeface="微软雅黑" panose="020B0503020204020204" charset="-122"/>
                <a:ea typeface="微软雅黑" panose="020B0503020204020204" charset="-122"/>
                <a:cs typeface="微软雅黑" panose="020B0503020204020204" charset="-122"/>
              </a:rPr>
              <a:t>阅读下面材料,根据其内容和所给段落开头语续写两段,使之构成一篇完整的短文。</a:t>
            </a:r>
          </a:p>
          <a:p>
            <a:pPr indent="0" algn="just" fontAlgn="t">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rPr>
              <a:t>　　The Meredith family lived in a small community. As the economy was in decline, some people in the town had lost their jobs. Many of their families were struggling to make ends meet. People were trying to help each other meet the challenges. </a:t>
            </a:r>
          </a:p>
          <a:p>
            <a:pPr indent="0" algn="just" fontAlgn="t">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rPr>
              <a:t>　　Mrs. Meredith was a most kind and thoughtful woman. She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340360"/>
            <a:ext cx="11480165" cy="5908040"/>
          </a:xfrm>
          <a:prstGeom prst="rect">
            <a:avLst/>
          </a:prstGeom>
          <a:noFill/>
          <a:ln w="9525">
            <a:noFill/>
          </a:ln>
        </p:spPr>
        <p:txBody>
          <a:bodyPr wrap="square">
            <a:spAutoFit/>
          </a:bodyPr>
          <a:lstStyle/>
          <a:p>
            <a:pPr indent="0" algn="just" fontAlgn="t">
              <a:lnSpc>
                <a:spcPct val="150000"/>
              </a:lnSpc>
            </a:pPr>
            <a:r>
              <a:rPr sz="2800">
                <a:latin typeface="微软雅黑" panose="020B0503020204020204" charset="-122"/>
                <a:ea typeface="微软雅黑" panose="020B0503020204020204" charset="-122"/>
                <a:cs typeface="微软雅黑" panose="020B0503020204020204" charset="-122"/>
                <a:sym typeface="+mn-ea"/>
              </a:rPr>
              <a:t>spent a great deal of time visiting the poor. She knew they had problems, and they needed all kinds of help. When she had time, she would bring food and medicine to them. </a:t>
            </a:r>
            <a:endParaRPr sz="2800">
              <a:solidFill>
                <a:schemeClr val="tx1"/>
              </a:solidFill>
              <a:latin typeface="微软雅黑" panose="020B0503020204020204" charset="-122"/>
              <a:ea typeface="微软雅黑" panose="020B0503020204020204" charset="-122"/>
              <a:cs typeface="微软雅黑" panose="020B0503020204020204" charset="-122"/>
            </a:endParaRPr>
          </a:p>
          <a:p>
            <a:pPr indent="0" algn="just" fontAlgn="t">
              <a:lnSpc>
                <a:spcPct val="150000"/>
              </a:lnSpc>
            </a:pPr>
            <a:r>
              <a:rPr sz="2800">
                <a:latin typeface="微软雅黑" panose="020B0503020204020204" charset="-122"/>
                <a:ea typeface="微软雅黑" panose="020B0503020204020204" charset="-122"/>
                <a:cs typeface="微软雅黑" panose="020B0503020204020204" charset="-122"/>
                <a:sym typeface="+mn-ea"/>
              </a:rPr>
              <a:t>      One morning she told her children about a family she had visited the day before. There was a man sick in bed, his wife, who took care of him and could not go out to work, and their little boy. The little boy — his name was Bernard — had interested her very much.</a:t>
            </a:r>
          </a:p>
          <a:p>
            <a:pPr indent="0" algn="just" fontAlgn="t">
              <a:lnSpc>
                <a:spcPct val="150000"/>
              </a:lnSpc>
            </a:pPr>
            <a:r>
              <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      </a:t>
            </a:r>
            <a:r>
              <a:rPr lang="zh-CN" sz="2800" b="0" spc="100">
                <a:solidFill>
                  <a:schemeClr val="tx1"/>
                </a:solidFill>
                <a:uFillTx/>
                <a:latin typeface="微软雅黑" panose="020B0503020204020204" charset="-122"/>
                <a:ea typeface="微软雅黑" panose="020B0503020204020204" charset="-122"/>
                <a:cs typeface="微软雅黑" panose="020B0503020204020204" charset="-122"/>
                <a:sym typeface="+mn-ea"/>
              </a:rPr>
              <a:t>"I wish you could see him," she said to her own children,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151765"/>
            <a:ext cx="11480165" cy="6554470"/>
          </a:xfrm>
          <a:prstGeom prst="rect">
            <a:avLst/>
          </a:prstGeom>
          <a:noFill/>
          <a:ln w="9525">
            <a:noFill/>
          </a:ln>
        </p:spPr>
        <p:txBody>
          <a:bodyPr wrap="square">
            <a:spAutoFit/>
          </a:bodyPr>
          <a:lstStyle/>
          <a:p>
            <a:pPr indent="0" algn="just" fontAlgn="t">
              <a:lnSpc>
                <a:spcPct val="150000"/>
              </a:lnSpc>
            </a:pPr>
            <a:r>
              <a:rPr lang="zh-CN" sz="2800" spc="100">
                <a:uFillTx/>
                <a:latin typeface="微软雅黑" panose="020B0503020204020204" charset="-122"/>
                <a:ea typeface="微软雅黑" panose="020B0503020204020204" charset="-122"/>
                <a:cs typeface="微软雅黑" panose="020B0503020204020204" charset="-122"/>
                <a:sym typeface="+mn-ea"/>
              </a:rPr>
              <a:t>John, </a:t>
            </a:r>
            <a:r>
              <a:rPr lang="zh-CN" sz="2800" spc="120">
                <a:solidFill>
                  <a:schemeClr val="tx1"/>
                </a:solidFill>
                <a:uFillTx/>
                <a:latin typeface="微软雅黑" panose="020B0503020204020204" charset="-122"/>
                <a:ea typeface="微软雅黑" panose="020B0503020204020204" charset="-122"/>
                <a:cs typeface="微软雅黑" panose="020B0503020204020204" charset="-122"/>
                <a:sym typeface="+mn-ea"/>
              </a:rPr>
              <a:t>Harry, and Clara. "He is such a help to his mother. He wants verymuch to earn some money, but I don</a:t>
            </a:r>
            <a:r>
              <a:rPr lang="en-US" altLang="zh-CN" sz="2800" spc="120">
                <a:solidFill>
                  <a:schemeClr val="tx1"/>
                </a:solidFill>
                <a:uFillTx/>
                <a:latin typeface="微软雅黑" panose="020B0503020204020204" charset="-122"/>
                <a:ea typeface="微软雅黑" panose="020B0503020204020204" charset="-122"/>
                <a:cs typeface="微软雅黑" panose="020B0503020204020204" charset="-122"/>
                <a:sym typeface="+mn-ea"/>
              </a:rPr>
              <a:t>'</a:t>
            </a:r>
            <a:r>
              <a:rPr lang="zh-CN" sz="2800" spc="120">
                <a:solidFill>
                  <a:schemeClr val="tx1"/>
                </a:solidFill>
                <a:uFillTx/>
                <a:latin typeface="微软雅黑" panose="020B0503020204020204" charset="-122"/>
                <a:ea typeface="微软雅黑" panose="020B0503020204020204" charset="-122"/>
                <a:cs typeface="微软雅黑" panose="020B0503020204020204" charset="-122"/>
                <a:sym typeface="+mn-ea"/>
              </a:rPr>
              <a:t>t see what he can do."</a:t>
            </a:r>
            <a:endParaRPr lang="zh-CN" sz="2800" b="0" spc="12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indent="0" algn="just" fontAlgn="t">
              <a:lnSpc>
                <a:spcPct val="150000"/>
              </a:lnSpc>
            </a:pPr>
            <a:r>
              <a:rPr lang="zh-CN" sz="2800" spc="-20">
                <a:uFillTx/>
                <a:latin typeface="微软雅黑" panose="020B0503020204020204" charset="-122"/>
                <a:ea typeface="微软雅黑" panose="020B0503020204020204" charset="-122"/>
                <a:cs typeface="微软雅黑" panose="020B0503020204020204" charset="-122"/>
                <a:sym typeface="+mn-ea"/>
              </a:rPr>
              <a:t>      After their mother left the room, the children sat thinking about Bernard. "I wish we could help him to earn money," said Clara. "His family is suffering so much."</a:t>
            </a:r>
            <a:endPar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indent="0" algn="just" fontAlgn="t">
              <a:lnSpc>
                <a:spcPct val="150000"/>
              </a:lnSpc>
            </a:pPr>
            <a:r>
              <a:rPr lang="zh-CN" sz="2800" spc="-20">
                <a:uFillTx/>
                <a:latin typeface="微软雅黑" panose="020B0503020204020204" charset="-122"/>
                <a:ea typeface="微软雅黑" panose="020B0503020204020204" charset="-122"/>
                <a:cs typeface="微软雅黑" panose="020B0503020204020204" charset="-122"/>
                <a:sym typeface="+mn-ea"/>
              </a:rPr>
              <a:t>      "So do I," said Harry. "We really should do something to assist them." </a:t>
            </a:r>
          </a:p>
          <a:p>
            <a:pPr indent="0" algn="just" fontAlgn="t">
              <a:lnSpc>
                <a:spcPct val="150000"/>
              </a:lnSpc>
            </a:pPr>
            <a:r>
              <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      For some moments, John said nothing, but, suddenly, he sprang to his feet and cried, "I have a great idea! I have a solution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339725"/>
            <a:ext cx="11480165" cy="5908040"/>
          </a:xfrm>
          <a:prstGeom prst="rect">
            <a:avLst/>
          </a:prstGeom>
          <a:noFill/>
          <a:ln w="9525">
            <a:noFill/>
          </a:ln>
        </p:spPr>
        <p:txBody>
          <a:bodyPr wrap="square">
            <a:spAutoFit/>
          </a:bodyPr>
          <a:lstStyle/>
          <a:p>
            <a:pPr indent="0" algn="just" fontAlgn="t">
              <a:lnSpc>
                <a:spcPct val="150000"/>
              </a:lnSpc>
            </a:pPr>
            <a:r>
              <a:rPr lang="zh-CN" sz="2800" spc="-20">
                <a:uFillTx/>
                <a:latin typeface="微软雅黑" panose="020B0503020204020204" charset="-122"/>
                <a:ea typeface="微软雅黑" panose="020B0503020204020204" charset="-122"/>
                <a:cs typeface="微软雅黑" panose="020B0503020204020204" charset="-122"/>
                <a:sym typeface="+mn-ea"/>
              </a:rPr>
              <a:t>that we can all help accomplish(完成). "</a:t>
            </a:r>
          </a:p>
          <a:p>
            <a:pPr indent="0" algn="just" fontAlgn="t">
              <a:lnSpc>
                <a:spcPct val="150000"/>
              </a:lnSpc>
            </a:pPr>
            <a:r>
              <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      The other children also jumped up all attention. When John had an idea, it was sure to be a good one. "I tell you what we can do," said John. "You know that big box of corn Uncle John sent us? Well, we can make popcorn(爆米花), and put it into paper bags, and Bernard can take it around to the houses and sell it."</a:t>
            </a:r>
          </a:p>
          <a:p>
            <a:pPr indent="0" algn="just" fontAlgn="t">
              <a:lnSpc>
                <a:spcPct val="150000"/>
              </a:lnSpc>
            </a:pPr>
            <a:r>
              <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注意:</a:t>
            </a:r>
          </a:p>
          <a:p>
            <a:pPr indent="0" algn="just" fontAlgn="t">
              <a:lnSpc>
                <a:spcPct val="150000"/>
              </a:lnSpc>
            </a:pPr>
            <a:r>
              <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1.续写词数应为150左右;</a:t>
            </a:r>
          </a:p>
          <a:p>
            <a:pPr indent="0" algn="just" fontAlgn="t">
              <a:lnSpc>
                <a:spcPct val="150000"/>
              </a:lnSpc>
            </a:pPr>
            <a:r>
              <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2.请按如下格式作答。</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282700" y="3014345"/>
            <a:ext cx="9265285" cy="829310"/>
          </a:xfrm>
          <a:ln>
            <a:noFill/>
          </a:ln>
        </p:spPr>
        <p:txBody>
          <a:bodyPr wrap="square"/>
          <a:lstStyle/>
          <a:p>
            <a:r>
              <a:rPr lang="zh-CN" altLang="en-US" sz="5330" b="1" dirty="0" smtClean="0">
                <a:sym typeface="+mn-ea"/>
              </a:rPr>
              <a:t>题型六  读后续写</a:t>
            </a:r>
            <a:endParaRPr lang="en-US" altLang="zh-CN" sz="5330" b="1" dirty="0" smtClean="0">
              <a:sym typeface="+mn-ea"/>
            </a:endParaRPr>
          </a:p>
        </p:txBody>
      </p:sp>
      <p:sp>
        <p:nvSpPr>
          <p:cNvPr id="3" name="副标题 2"/>
          <p:cNvSpPr>
            <a:spLocks noGrp="1"/>
          </p:cNvSpPr>
          <p:nvPr>
            <p:ph type="subTitle" idx="1"/>
          </p:nvPr>
        </p:nvSpPr>
        <p:spPr>
          <a:xfrm>
            <a:off x="621010" y="1433407"/>
            <a:ext cx="11380321" cy="640175"/>
          </a:xfrm>
          <a:ln>
            <a:solidFill>
              <a:schemeClr val="bg1"/>
            </a:solidFill>
          </a:ln>
        </p:spPr>
        <p:txBody>
          <a:bodyPr>
            <a:normAutofit/>
          </a:bodyPr>
          <a:lstStyle/>
          <a:p>
            <a:r>
              <a:rPr lang="zh-CN" altLang="en-US" sz="2800" dirty="0">
                <a:solidFill>
                  <a:srgbClr val="FF0000"/>
                </a:solidFill>
              </a:rPr>
              <a:t>【</a:t>
            </a:r>
            <a:r>
              <a:rPr lang="zh-CN" altLang="en-US" sz="2800" dirty="0">
                <a:solidFill>
                  <a:srgbClr val="FF0000"/>
                </a:solidFill>
                <a:sym typeface="+mn-ea"/>
              </a:rPr>
              <a:t>第三部分  高考题型突破</a:t>
            </a:r>
            <a:r>
              <a:rPr lang="zh-CN" altLang="en-US" sz="2800" dirty="0">
                <a:solidFill>
                  <a:srgbClr val="FF0000"/>
                </a:solidFill>
              </a:rPr>
              <a:t>】</a:t>
            </a: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374015"/>
            <a:ext cx="11480165" cy="5262245"/>
          </a:xfrm>
          <a:prstGeom prst="rect">
            <a:avLst/>
          </a:prstGeom>
          <a:noFill/>
          <a:ln w="9525">
            <a:noFill/>
          </a:ln>
        </p:spPr>
        <p:txBody>
          <a:bodyPr wrap="square">
            <a:spAutoFit/>
          </a:bodyPr>
          <a:lstStyle/>
          <a:p>
            <a:pPr indent="0" algn="just" fontAlgn="t">
              <a:lnSpc>
                <a:spcPct val="150000"/>
              </a:lnSpc>
            </a:pPr>
            <a:r>
              <a:rPr lang="zh-CN" sz="2800" spc="-20">
                <a:uFillTx/>
                <a:latin typeface="微软雅黑" panose="020B0503020204020204" charset="-122"/>
                <a:ea typeface="微软雅黑" panose="020B0503020204020204" charset="-122"/>
                <a:cs typeface="微软雅黑" panose="020B0503020204020204" charset="-122"/>
                <a:sym typeface="+mn-ea"/>
              </a:rPr>
              <a:t>Paragraph 1:</a:t>
            </a:r>
          </a:p>
          <a:p>
            <a:pPr indent="0" algn="just" fontAlgn="t">
              <a:lnSpc>
                <a:spcPct val="150000"/>
              </a:lnSpc>
            </a:pPr>
            <a:r>
              <a:rPr lang="zh-CN" sz="2800" spc="-20">
                <a:uFillTx/>
                <a:latin typeface="微软雅黑" panose="020B0503020204020204" charset="-122"/>
                <a:ea typeface="微软雅黑" panose="020B0503020204020204" charset="-122"/>
                <a:cs typeface="微软雅黑" panose="020B0503020204020204" charset="-122"/>
                <a:sym typeface="+mn-ea"/>
              </a:rPr>
              <a:t>　　When Mrs. Meredith heard of John􀆳s idea, she thought it was a good one, too. </a:t>
            </a:r>
            <a:r>
              <a:rPr lang="zh-CN" sz="2800" u="sng" spc="-20">
                <a:uFillTx/>
                <a:latin typeface="微软雅黑" panose="020B0503020204020204" charset="-122"/>
                <a:ea typeface="微软雅黑" panose="020B0503020204020204" charset="-122"/>
                <a:cs typeface="微软雅黑" panose="020B0503020204020204" charset="-122"/>
                <a:sym typeface="+mn-ea"/>
              </a:rPr>
              <a:t>                                                                          </a:t>
            </a:r>
          </a:p>
          <a:p>
            <a:pPr indent="0" algn="just" fontAlgn="t">
              <a:lnSpc>
                <a:spcPct val="150000"/>
              </a:lnSpc>
            </a:pPr>
            <a:r>
              <a:rPr lang="zh-CN" sz="2800" u="sng" spc="-20">
                <a:uFillTx/>
                <a:latin typeface="微软雅黑" panose="020B0503020204020204" charset="-122"/>
                <a:ea typeface="微软雅黑" panose="020B0503020204020204" charset="-122"/>
                <a:cs typeface="微软雅黑" panose="020B0503020204020204" charset="-122"/>
                <a:sym typeface="+mn-ea"/>
              </a:rPr>
              <a:t>                                                                                                                   </a:t>
            </a:r>
            <a:r>
              <a:rPr lang="zh-CN" sz="2800" spc="-20">
                <a:uFillTx/>
                <a:latin typeface="微软雅黑" panose="020B0503020204020204" charset="-122"/>
                <a:ea typeface="微软雅黑" panose="020B0503020204020204" charset="-122"/>
                <a:cs typeface="微软雅黑" panose="020B0503020204020204" charset="-122"/>
                <a:sym typeface="+mn-ea"/>
              </a:rPr>
              <a:t>  </a:t>
            </a:r>
          </a:p>
          <a:p>
            <a:pPr indent="0" algn="just" fontAlgn="t">
              <a:lnSpc>
                <a:spcPct val="150000"/>
              </a:lnSpc>
            </a:pPr>
            <a:r>
              <a:rPr lang="zh-CN" sz="2800" spc="-20">
                <a:uFillTx/>
                <a:latin typeface="微软雅黑" panose="020B0503020204020204" charset="-122"/>
                <a:ea typeface="微软雅黑" panose="020B0503020204020204" charset="-122"/>
                <a:cs typeface="微软雅黑" panose="020B0503020204020204" charset="-122"/>
                <a:sym typeface="+mn-ea"/>
              </a:rPr>
              <a:t>Paragraph 2:</a:t>
            </a:r>
          </a:p>
          <a:p>
            <a:pPr indent="0" algn="just" fontAlgn="t">
              <a:lnSpc>
                <a:spcPct val="150000"/>
              </a:lnSpc>
            </a:pPr>
            <a:r>
              <a:rPr lang="zh-CN" sz="2800" spc="-20">
                <a:uFillTx/>
                <a:latin typeface="微软雅黑" panose="020B0503020204020204" charset="-122"/>
                <a:ea typeface="微软雅黑" panose="020B0503020204020204" charset="-122"/>
                <a:cs typeface="微软雅黑" panose="020B0503020204020204" charset="-122"/>
                <a:sym typeface="+mn-ea"/>
              </a:rPr>
              <a:t>　　With everything ready, Bernard started out on his new business. </a:t>
            </a:r>
            <a:r>
              <a:rPr lang="zh-CN" sz="2800" u="sng" spc="-20">
                <a:uFillTx/>
                <a:latin typeface="微软雅黑" panose="020B0503020204020204" charset="-122"/>
                <a:ea typeface="微软雅黑" panose="020B0503020204020204" charset="-122"/>
                <a:cs typeface="微软雅黑" panose="020B0503020204020204" charset="-122"/>
                <a:sym typeface="+mn-ea"/>
              </a:rPr>
              <a:t>                                                                                             </a:t>
            </a:r>
          </a:p>
          <a:p>
            <a:pPr indent="0" algn="just" fontAlgn="t">
              <a:lnSpc>
                <a:spcPct val="150000"/>
              </a:lnSpc>
            </a:pPr>
            <a:r>
              <a:rPr lang="zh-CN" sz="2800" u="sng" spc="-20">
                <a:uFillTx/>
                <a:latin typeface="微软雅黑" panose="020B0503020204020204" charset="-122"/>
                <a:ea typeface="微软雅黑" panose="020B0503020204020204" charset="-122"/>
                <a:cs typeface="微软雅黑" panose="020B0503020204020204" charset="-122"/>
                <a:sym typeface="+mn-ea"/>
              </a:rPr>
              <a:t>                                                                                                              </a:t>
            </a:r>
            <a:endParaRPr lang="zh-CN" sz="2800" spc="-20">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354330"/>
            <a:ext cx="11480165" cy="5908040"/>
          </a:xfrm>
          <a:prstGeom prst="rect">
            <a:avLst/>
          </a:prstGeom>
          <a:noFill/>
          <a:ln w="9525">
            <a:noFill/>
          </a:ln>
        </p:spPr>
        <p:txBody>
          <a:bodyPr wrap="square">
            <a:spAutoFit/>
          </a:bodyPr>
          <a:lstStyle/>
          <a:p>
            <a:pPr indent="0" algn="just" fontAlgn="t">
              <a:lnSpc>
                <a:spcPct val="150000"/>
              </a:lnSpc>
            </a:pPr>
            <a:r>
              <a:rPr lang="zh-CN" sz="2800" spc="-20">
                <a:solidFill>
                  <a:srgbClr val="FF0000"/>
                </a:solidFill>
                <a:uFillTx/>
                <a:latin typeface="微软雅黑" panose="020B0503020204020204" charset="-122"/>
                <a:ea typeface="微软雅黑" panose="020B0503020204020204" charset="-122"/>
                <a:cs typeface="微软雅黑" panose="020B0503020204020204" charset="-122"/>
                <a:sym typeface="+mn-ea"/>
              </a:rPr>
              <a:t>写作指导</a:t>
            </a:r>
          </a:p>
          <a:p>
            <a:pPr indent="0" algn="just" fontAlgn="t">
              <a:lnSpc>
                <a:spcPct val="150000"/>
              </a:lnSpc>
            </a:pPr>
            <a:r>
              <a:rPr lang="zh-CN" sz="2800" spc="-20">
                <a:uFillTx/>
                <a:latin typeface="微软雅黑" panose="020B0503020204020204" charset="-122"/>
                <a:ea typeface="微软雅黑" panose="020B0503020204020204" charset="-122"/>
                <a:cs typeface="微软雅黑" panose="020B0503020204020204" charset="-122"/>
                <a:sym typeface="+mn-ea"/>
              </a:rPr>
              <a:t> ▶命题分析</a:t>
            </a:r>
          </a:p>
          <a:p>
            <a:pPr indent="0" algn="just" fontAlgn="t">
              <a:lnSpc>
                <a:spcPct val="150000"/>
              </a:lnSpc>
            </a:pPr>
            <a:r>
              <a:rPr lang="zh-CN" sz="2800" spc="-20">
                <a:uFillTx/>
                <a:latin typeface="微软雅黑" panose="020B0503020204020204" charset="-122"/>
                <a:ea typeface="微软雅黑" panose="020B0503020204020204" charset="-122"/>
                <a:cs typeface="微软雅黑" panose="020B0503020204020204" charset="-122"/>
                <a:sym typeface="+mn-ea"/>
              </a:rPr>
              <a:t>        本文是一篇很生活化的记叙文,讲述一户善良人家的三个孩子在母亲的影响下开始想办法帮助镇上一户贫困家庭的孩子挣钱。语篇中的人和事都积极向上,充满正能量,在思想和行动上为考生树立了积极榜样,鼓励考生热爱生活,关注他人,在平凡中成就伟大,落实立德树人,凸显时代主题。</a:t>
            </a:r>
          </a:p>
          <a:p>
            <a:pPr indent="0" algn="just" fontAlgn="t">
              <a:lnSpc>
                <a:spcPct val="150000"/>
              </a:lnSpc>
            </a:pPr>
            <a:r>
              <a:rPr lang="zh-CN" sz="2800" spc="-20">
                <a:uFillTx/>
                <a:latin typeface="微软雅黑" panose="020B0503020204020204" charset="-122"/>
                <a:ea typeface="微软雅黑" panose="020B0503020204020204" charset="-122"/>
                <a:cs typeface="微软雅黑" panose="020B0503020204020204" charset="-122"/>
                <a:sym typeface="+mn-ea"/>
              </a:rPr>
              <a:t>▶思路点拨</a:t>
            </a:r>
          </a:p>
          <a:p>
            <a:pPr indent="0" algn="just" fontAlgn="t">
              <a:lnSpc>
                <a:spcPct val="150000"/>
              </a:lnSpc>
            </a:pPr>
            <a:r>
              <a:rPr lang="zh-CN" sz="2800" spc="-20">
                <a:uFillTx/>
                <a:latin typeface="微软雅黑" panose="020B0503020204020204" charset="-122"/>
                <a:ea typeface="微软雅黑" panose="020B0503020204020204" charset="-122"/>
                <a:cs typeface="微软雅黑" panose="020B0503020204020204" charset="-122"/>
                <a:sym typeface="+mn-ea"/>
              </a:rPr>
              <a:t>1.梳理已知信息,理清文中主要人物之间的关系、主要人物的性格特征和故事的发展线索。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356870"/>
            <a:ext cx="11480165" cy="5908040"/>
          </a:xfrm>
          <a:prstGeom prst="rect">
            <a:avLst/>
          </a:prstGeom>
          <a:noFill/>
          <a:ln w="9525">
            <a:noFill/>
          </a:ln>
        </p:spPr>
        <p:txBody>
          <a:bodyPr wrap="square">
            <a:spAutoFit/>
          </a:bodyPr>
          <a:lstStyle/>
          <a:p>
            <a:pPr indent="0" algn="just" fontAlgn="t">
              <a:lnSpc>
                <a:spcPct val="150000"/>
              </a:lnSpc>
            </a:pPr>
            <a:r>
              <a:rPr lang="zh-CN" sz="2800" spc="-20">
                <a:uFillTx/>
                <a:latin typeface="微软雅黑" panose="020B0503020204020204" charset="-122"/>
                <a:ea typeface="微软雅黑" panose="020B0503020204020204" charset="-122"/>
                <a:cs typeface="微软雅黑" panose="020B0503020204020204" charset="-122"/>
                <a:sym typeface="+mn-ea"/>
              </a:rPr>
              <a:t>◆已知人物线索</a:t>
            </a:r>
          </a:p>
          <a:p>
            <a:pPr indent="0" algn="just" fontAlgn="t">
              <a:lnSpc>
                <a:spcPct val="150000"/>
              </a:lnSpc>
            </a:pPr>
            <a:r>
              <a:rPr lang="zh-CN" sz="2800" spc="-70">
                <a:solidFill>
                  <a:schemeClr val="tx1"/>
                </a:solidFill>
                <a:uFillTx/>
                <a:latin typeface="微软雅黑" panose="020B0503020204020204" charset="-122"/>
                <a:ea typeface="微软雅黑" panose="020B0503020204020204" charset="-122"/>
                <a:cs typeface="微软雅黑" panose="020B0503020204020204" charset="-122"/>
                <a:sym typeface="+mn-ea"/>
              </a:rPr>
              <a:t>        </a:t>
            </a:r>
            <a:r>
              <a:rPr lang="zh-CN" sz="2800" spc="80">
                <a:solidFill>
                  <a:schemeClr val="tx1"/>
                </a:solidFill>
                <a:uFillTx/>
                <a:latin typeface="微软雅黑" panose="020B0503020204020204" charset="-122"/>
                <a:ea typeface="微软雅黑" panose="020B0503020204020204" charset="-122"/>
                <a:cs typeface="微软雅黑" panose="020B0503020204020204" charset="-122"/>
                <a:sym typeface="+mn-ea"/>
              </a:rPr>
              <a:t>Mrs.Meredith,John,Harry,Clara,Bernard,the sick man and his wife</a:t>
            </a:r>
          </a:p>
          <a:p>
            <a:pPr indent="0" algn="just" fontAlgn="t">
              <a:lnSpc>
                <a:spcPct val="150000"/>
              </a:lnSpc>
            </a:pPr>
            <a:r>
              <a:rPr lang="zh-CN" sz="2800" spc="-20">
                <a:uFillTx/>
                <a:latin typeface="微软雅黑" panose="020B0503020204020204" charset="-122"/>
                <a:ea typeface="微软雅黑" panose="020B0503020204020204" charset="-122"/>
                <a:cs typeface="微软雅黑" panose="020B0503020204020204" charset="-122"/>
                <a:sym typeface="+mn-ea"/>
              </a:rPr>
              <a:t>◆已知故事线索</a:t>
            </a:r>
          </a:p>
          <a:p>
            <a:pPr indent="0" algn="just" fontAlgn="t">
              <a:lnSpc>
                <a:spcPct val="150000"/>
              </a:lnSpc>
            </a:pPr>
            <a:r>
              <a:rPr lang="zh-CN" sz="2800" spc="-20">
                <a:uFillTx/>
                <a:latin typeface="微软雅黑" panose="020B0503020204020204" charset="-122"/>
                <a:ea typeface="微软雅黑" panose="020B0503020204020204" charset="-122"/>
                <a:cs typeface="微软雅黑" panose="020B0503020204020204" charset="-122"/>
                <a:sym typeface="+mn-ea"/>
              </a:rPr>
              <a:t>       文中Mrs. Meredith一直乐于助人。当她给她的孩子讲述了小男孩Bernard一家的情况后,三个孩子(John, Harry 和Clara)非常渴望帮助他,并且确实想出了一个好主意——做爆米花,让Bernard在社区售卖。</a:t>
            </a:r>
          </a:p>
          <a:p>
            <a:pPr indent="0" algn="just" fontAlgn="t">
              <a:lnSpc>
                <a:spcPct val="150000"/>
              </a:lnSpc>
            </a:pPr>
            <a:r>
              <a:rPr lang="zh-CN" sz="2800" spc="-20">
                <a:uFillTx/>
                <a:latin typeface="微软雅黑" panose="020B0503020204020204" charset="-122"/>
                <a:ea typeface="微软雅黑" panose="020B0503020204020204" charset="-122"/>
                <a:cs typeface="微软雅黑" panose="020B0503020204020204" charset="-122"/>
                <a:sym typeface="+mn-ea"/>
              </a:rPr>
              <a:t>2.根据已知故事线索,确定文章主调。在社会经济萧条的环境下,大家仍保持善良本性,互相帮助。一个充满爱心的妈妈身体力行,在自己的三个孩子</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88290" y="303530"/>
            <a:ext cx="11615420" cy="5908040"/>
          </a:xfrm>
          <a:prstGeom prst="rect">
            <a:avLst/>
          </a:prstGeom>
          <a:noFill/>
          <a:ln w="9525">
            <a:noFill/>
          </a:ln>
        </p:spPr>
        <p:txBody>
          <a:bodyPr wrap="square">
            <a:spAutoFit/>
          </a:bodyPr>
          <a:lstStyle/>
          <a:p>
            <a:pPr indent="0" algn="just" fontAlgn="t">
              <a:lnSpc>
                <a:spcPct val="150000"/>
              </a:lnSpc>
            </a:pPr>
            <a:r>
              <a:rPr lang="zh-CN" sz="2800" spc="-20">
                <a:uFillTx/>
                <a:latin typeface="微软雅黑" panose="020B0503020204020204" charset="-122"/>
                <a:ea typeface="微软雅黑" panose="020B0503020204020204" charset="-122"/>
                <a:cs typeface="微软雅黑" panose="020B0503020204020204" charset="-122"/>
                <a:sym typeface="+mn-ea"/>
              </a:rPr>
              <a:t>心中播种了爱和善良的种子。本文的主调:Love and Kindness。</a:t>
            </a:r>
          </a:p>
          <a:p>
            <a:pPr indent="0" algn="just" fontAlgn="t">
              <a:lnSpc>
                <a:spcPct val="150000"/>
              </a:lnSpc>
            </a:pPr>
            <a:r>
              <a:rPr lang="zh-CN" sz="2800" spc="100">
                <a:uFillTx/>
                <a:latin typeface="微软雅黑" panose="020B0503020204020204" charset="-122"/>
                <a:ea typeface="微软雅黑" panose="020B0503020204020204" charset="-122"/>
                <a:cs typeface="微软雅黑" panose="020B0503020204020204" charset="-122"/>
                <a:sym typeface="+mn-ea"/>
              </a:rPr>
              <a:t>3.把握续写段落开头语,确定文章走向。</a:t>
            </a:r>
            <a:endParaRPr lang="zh-CN" sz="2800" spc="10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indent="0" algn="just" fontAlgn="t">
              <a:lnSpc>
                <a:spcPct val="150000"/>
              </a:lnSpc>
            </a:pPr>
            <a:r>
              <a:rPr lang="zh-CN" sz="2800" spc="100">
                <a:uFillTx/>
                <a:latin typeface="微软雅黑" panose="020B0503020204020204" charset="-122"/>
                <a:ea typeface="微软雅黑" panose="020B0503020204020204" charset="-122"/>
                <a:cs typeface="微软雅黑" panose="020B0503020204020204" charset="-122"/>
                <a:sym typeface="+mn-ea"/>
              </a:rPr>
              <a:t>　　续写第一段首句是说Mrs. Meredith认为John提了个好主意。那</a:t>
            </a:r>
            <a:endParaRPr lang="zh-CN" sz="2800" spc="-20">
              <a:uFillTx/>
              <a:latin typeface="微软雅黑" panose="020B0503020204020204" charset="-122"/>
              <a:ea typeface="微软雅黑" panose="020B0503020204020204" charset="-122"/>
              <a:cs typeface="微软雅黑" panose="020B0503020204020204" charset="-122"/>
              <a:sym typeface="+mn-ea"/>
            </a:endParaRPr>
          </a:p>
          <a:p>
            <a:pPr indent="0" algn="just" fontAlgn="t">
              <a:lnSpc>
                <a:spcPct val="150000"/>
              </a:lnSpc>
            </a:pPr>
            <a:r>
              <a:rPr lang="zh-CN" sz="2800" spc="100">
                <a:solidFill>
                  <a:schemeClr val="tx1"/>
                </a:solidFill>
                <a:uFillTx/>
                <a:latin typeface="微软雅黑" panose="020B0503020204020204" charset="-122"/>
                <a:ea typeface="微软雅黑" panose="020B0503020204020204" charset="-122"/>
                <a:cs typeface="微软雅黑" panose="020B0503020204020204" charset="-122"/>
                <a:sym typeface="+mn-ea"/>
              </a:rPr>
              <a:t>么接下来Mrs. Meredith会说什么?孩子们会如何行动?续写第二段首句提到"Bernard 开始他的新营生",由此可知,第一段会涉及谁把计划告诉了Bernard,他有什么反应,孩子们如何制作爆米花等内容。</a:t>
            </a:r>
          </a:p>
          <a:p>
            <a:pPr indent="0" algn="just" fontAlgn="t">
              <a:lnSpc>
                <a:spcPct val="150000"/>
              </a:lnSpc>
            </a:pPr>
            <a:r>
              <a:rPr lang="zh-CN" sz="2800" spc="100">
                <a:solidFill>
                  <a:schemeClr val="tx1"/>
                </a:solidFill>
                <a:uFillTx/>
                <a:latin typeface="微软雅黑" panose="020B0503020204020204" charset="-122"/>
                <a:ea typeface="微软雅黑" panose="020B0503020204020204" charset="-122"/>
                <a:cs typeface="微软雅黑" panose="020B0503020204020204" charset="-122"/>
                <a:sym typeface="+mn-ea"/>
              </a:rPr>
              <a:t>        续写第二段首句是说Bernard开始他的新营生。接下来自然是描述Bernard售卖爆米花的情况,比如在哪里卖,卖给谁,以及他最终的收获和感想。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88925" y="370840"/>
            <a:ext cx="11615420" cy="3969385"/>
          </a:xfrm>
          <a:prstGeom prst="rect">
            <a:avLst/>
          </a:prstGeom>
          <a:noFill/>
          <a:ln w="9525">
            <a:noFill/>
          </a:ln>
        </p:spPr>
        <p:txBody>
          <a:bodyPr wrap="square">
            <a:spAutoFit/>
          </a:bodyPr>
          <a:lstStyle/>
          <a:p>
            <a:pPr indent="0" algn="just" fontAlgn="t">
              <a:lnSpc>
                <a:spcPct val="150000"/>
              </a:lnSpc>
            </a:pPr>
            <a:r>
              <a:rPr lang="zh-CN" sz="2800" spc="100">
                <a:uFillTx/>
                <a:latin typeface="微软雅黑" panose="020B0503020204020204" charset="-122"/>
                <a:ea typeface="微软雅黑" panose="020B0503020204020204" charset="-122"/>
                <a:cs typeface="微软雅黑" panose="020B0503020204020204" charset="-122"/>
                <a:sym typeface="+mn-ea"/>
              </a:rPr>
              <a:t>▶续写注意事项</a:t>
            </a:r>
            <a:endParaRPr lang="zh-CN" sz="2800" spc="10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indent="0" algn="just" fontAlgn="t">
              <a:lnSpc>
                <a:spcPct val="150000"/>
              </a:lnSpc>
            </a:pPr>
            <a:r>
              <a:rPr lang="zh-CN" sz="2800" spc="100">
                <a:uFillTx/>
                <a:latin typeface="微软雅黑" panose="020B0503020204020204" charset="-122"/>
                <a:ea typeface="微软雅黑" panose="020B0503020204020204" charset="-122"/>
                <a:cs typeface="微软雅黑" panose="020B0503020204020204" charset="-122"/>
                <a:sym typeface="+mn-ea"/>
              </a:rPr>
              <a:t>1.续写第二段的开头语往往暗示着第一段的故事走向,因此在续写第一段时,一定要"瞻前顾后"。</a:t>
            </a:r>
            <a:endParaRPr lang="zh-CN" sz="2800" spc="10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indent="0" algn="just" fontAlgn="t">
              <a:lnSpc>
                <a:spcPct val="150000"/>
              </a:lnSpc>
            </a:pPr>
            <a:r>
              <a:rPr lang="zh-CN" sz="2800" spc="100">
                <a:uFillTx/>
                <a:latin typeface="微软雅黑" panose="020B0503020204020204" charset="-122"/>
                <a:ea typeface="微软雅黑" panose="020B0503020204020204" charset="-122"/>
                <a:cs typeface="微软雅黑" panose="020B0503020204020204" charset="-122"/>
                <a:sym typeface="+mn-ea"/>
              </a:rPr>
              <a:t>2.要确保续写内容积极向上,富有正能量。续写结尾可以适当升华主题。</a:t>
            </a:r>
            <a:endParaRPr lang="zh-CN" sz="2800" spc="10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indent="0" algn="just" fontAlgn="t">
              <a:lnSpc>
                <a:spcPct val="150000"/>
              </a:lnSpc>
            </a:pPr>
            <a:r>
              <a:rPr lang="zh-CN" sz="2800" spc="100">
                <a:uFillTx/>
                <a:latin typeface="微软雅黑" panose="020B0503020204020204" charset="-122"/>
                <a:ea typeface="微软雅黑" panose="020B0503020204020204" charset="-122"/>
                <a:cs typeface="微软雅黑" panose="020B0503020204020204" charset="-122"/>
                <a:sym typeface="+mn-ea"/>
              </a:rPr>
              <a:t>3.注意运用描述性词汇来刻画动作、心理、场景等细节,使文章情节更生动、具体,画面感更强。</a:t>
            </a:r>
            <a:endParaRPr lang="zh-CN" sz="2800" spc="100">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88925" y="372110"/>
            <a:ext cx="11615420" cy="5908040"/>
          </a:xfrm>
          <a:prstGeom prst="rect">
            <a:avLst/>
          </a:prstGeom>
          <a:noFill/>
          <a:ln w="9525">
            <a:noFill/>
          </a:ln>
        </p:spPr>
        <p:txBody>
          <a:bodyPr wrap="square">
            <a:spAutoFit/>
          </a:bodyPr>
          <a:lstStyle/>
          <a:p>
            <a:pPr indent="0" algn="just" fontAlgn="t">
              <a:lnSpc>
                <a:spcPct val="150000"/>
              </a:lnSpc>
            </a:pPr>
            <a:r>
              <a:rPr lang="zh-CN" sz="2800" spc="100">
                <a:solidFill>
                  <a:srgbClr val="FF0000"/>
                </a:solidFill>
                <a:uFillTx/>
                <a:latin typeface="微软雅黑" panose="020B0503020204020204" charset="-122"/>
                <a:ea typeface="微软雅黑" panose="020B0503020204020204" charset="-122"/>
                <a:cs typeface="微软雅黑" panose="020B0503020204020204" charset="-122"/>
                <a:sym typeface="+mn-ea"/>
              </a:rPr>
              <a:t>【参考范文】</a:t>
            </a:r>
          </a:p>
          <a:p>
            <a:pPr indent="0" algn="just" fontAlgn="t">
              <a:lnSpc>
                <a:spcPct val="150000"/>
              </a:lnSpc>
            </a:pPr>
            <a:r>
              <a:rPr lang="zh-CN" sz="2800" b="1" spc="100">
                <a:uFillTx/>
                <a:latin typeface="微软雅黑" panose="020B0503020204020204" charset="-122"/>
                <a:ea typeface="微软雅黑" panose="020B0503020204020204" charset="-122"/>
                <a:cs typeface="微软雅黑" panose="020B0503020204020204" charset="-122"/>
                <a:sym typeface="+mn-ea"/>
              </a:rPr>
              <a:t>Paragraph 1</a:t>
            </a:r>
            <a:r>
              <a:rPr lang="zh-CN" sz="2800" spc="100">
                <a:uFillTx/>
                <a:latin typeface="微软雅黑" panose="020B0503020204020204" charset="-122"/>
                <a:ea typeface="微软雅黑" panose="020B0503020204020204" charset="-122"/>
                <a:cs typeface="微软雅黑" panose="020B0503020204020204" charset="-122"/>
                <a:sym typeface="+mn-ea"/>
              </a:rPr>
              <a:t>:</a:t>
            </a:r>
          </a:p>
          <a:p>
            <a:pPr indent="0" algn="just" fontAlgn="t">
              <a:lnSpc>
                <a:spcPct val="150000"/>
              </a:lnSpc>
            </a:pPr>
            <a:r>
              <a:rPr lang="zh-CN" sz="2800" spc="100">
                <a:uFillTx/>
                <a:latin typeface="微软雅黑" panose="020B0503020204020204" charset="-122"/>
                <a:ea typeface="微软雅黑" panose="020B0503020204020204" charset="-122"/>
                <a:cs typeface="微软雅黑" panose="020B0503020204020204" charset="-122"/>
                <a:sym typeface="+mn-ea"/>
              </a:rPr>
              <a:t>      </a:t>
            </a:r>
            <a:r>
              <a:rPr lang="zh-CN" sz="2800" i="1" spc="100">
                <a:uFillTx/>
                <a:latin typeface="微软雅黑" panose="020B0503020204020204" charset="-122"/>
                <a:ea typeface="微软雅黑" panose="020B0503020204020204" charset="-122"/>
                <a:cs typeface="微软雅黑" panose="020B0503020204020204" charset="-122"/>
                <a:sym typeface="+mn-ea"/>
              </a:rPr>
              <a:t>When Mrs. Meredith heard of John</a:t>
            </a:r>
            <a:r>
              <a:rPr lang="en-US" altLang="zh-CN" sz="2800" i="1" spc="100">
                <a:uFillTx/>
                <a:latin typeface="微软雅黑" panose="020B0503020204020204" charset="-122"/>
                <a:ea typeface="微软雅黑" panose="020B0503020204020204" charset="-122"/>
                <a:cs typeface="微软雅黑" panose="020B0503020204020204" charset="-122"/>
                <a:sym typeface="+mn-ea"/>
              </a:rPr>
              <a:t>'</a:t>
            </a:r>
            <a:r>
              <a:rPr lang="zh-CN" sz="2800" i="1" spc="100">
                <a:uFillTx/>
                <a:latin typeface="微软雅黑" panose="020B0503020204020204" charset="-122"/>
                <a:ea typeface="微软雅黑" panose="020B0503020204020204" charset="-122"/>
                <a:cs typeface="微软雅黑" panose="020B0503020204020204" charset="-122"/>
                <a:sym typeface="+mn-ea"/>
              </a:rPr>
              <a:t>s idea, she thought it was a good one,too.</a:t>
            </a:r>
            <a:r>
              <a:rPr lang="zh-CN" sz="2800" spc="100">
                <a:uFillTx/>
                <a:latin typeface="微软雅黑" panose="020B0503020204020204" charset="-122"/>
                <a:ea typeface="微软雅黑" panose="020B0503020204020204" charset="-122"/>
                <a:cs typeface="微软雅黑" panose="020B0503020204020204" charset="-122"/>
                <a:sym typeface="+mn-ea"/>
              </a:rPr>
              <a:t> She nodded with a smile and encouraged the children,"Let</a:t>
            </a:r>
            <a:r>
              <a:rPr lang="en-US" altLang="zh-CN" sz="2800" spc="100">
                <a:uFillTx/>
                <a:latin typeface="微软雅黑" panose="020B0503020204020204" charset="-122"/>
                <a:ea typeface="微软雅黑" panose="020B0503020204020204" charset="-122"/>
                <a:cs typeface="微软雅黑" panose="020B0503020204020204" charset="-122"/>
                <a:sym typeface="+mn-ea"/>
              </a:rPr>
              <a:t>'</a:t>
            </a:r>
            <a:r>
              <a:rPr lang="zh-CN" sz="2800" spc="100">
                <a:uFillTx/>
                <a:latin typeface="微软雅黑" panose="020B0503020204020204" charset="-122"/>
                <a:ea typeface="微软雅黑" panose="020B0503020204020204" charset="-122"/>
                <a:cs typeface="微软雅黑" panose="020B0503020204020204" charset="-122"/>
                <a:sym typeface="+mn-ea"/>
              </a:rPr>
              <a:t>s get started!" Immediately, Clara volunteered to find the materials to make popcorn. At the same time, John went to purchase some paper bags and arranged all the stuff in place. Harry ran to the Bernard</a:t>
            </a:r>
            <a:r>
              <a:rPr lang="en-US" altLang="zh-CN" sz="2800" spc="100">
                <a:uFillTx/>
                <a:latin typeface="微软雅黑" panose="020B0503020204020204" charset="-122"/>
                <a:ea typeface="微软雅黑" panose="020B0503020204020204" charset="-122"/>
                <a:cs typeface="微软雅黑" panose="020B0503020204020204" charset="-122"/>
                <a:sym typeface="+mn-ea"/>
              </a:rPr>
              <a:t>'</a:t>
            </a:r>
            <a:r>
              <a:rPr lang="zh-CN" sz="2800" spc="100">
                <a:uFillTx/>
                <a:latin typeface="微软雅黑" panose="020B0503020204020204" charset="-122"/>
                <a:ea typeface="微软雅黑" panose="020B0503020204020204" charset="-122"/>
                <a:cs typeface="微软雅黑" panose="020B0503020204020204" charset="-122"/>
                <a:sym typeface="+mn-ea"/>
              </a:rPr>
              <a:t>s and dragged him to the scene. After hearing the explanation,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88925" y="474980"/>
            <a:ext cx="11615420" cy="5908040"/>
          </a:xfrm>
          <a:prstGeom prst="rect">
            <a:avLst/>
          </a:prstGeom>
          <a:noFill/>
          <a:ln w="9525">
            <a:noFill/>
          </a:ln>
        </p:spPr>
        <p:txBody>
          <a:bodyPr wrap="square">
            <a:spAutoFit/>
          </a:bodyPr>
          <a:lstStyle/>
          <a:p>
            <a:pPr indent="0" algn="just" fontAlgn="t">
              <a:lnSpc>
                <a:spcPct val="150000"/>
              </a:lnSpc>
            </a:pPr>
            <a:r>
              <a:rPr lang="zh-CN" sz="2800" spc="100">
                <a:uFillTx/>
                <a:latin typeface="微软雅黑" panose="020B0503020204020204" charset="-122"/>
                <a:ea typeface="微软雅黑" panose="020B0503020204020204" charset="-122"/>
                <a:cs typeface="微软雅黑" panose="020B0503020204020204" charset="-122"/>
                <a:sym typeface="+mn-ea"/>
              </a:rPr>
              <a:t>Bernard was overwhelmed by excitement and gratitude.Time </a:t>
            </a:r>
          </a:p>
          <a:p>
            <a:pPr indent="0" algn="just" fontAlgn="t">
              <a:lnSpc>
                <a:spcPct val="150000"/>
              </a:lnSpc>
            </a:pPr>
            <a:r>
              <a:rPr lang="zh-CN" sz="2800" spc="100">
                <a:uFillTx/>
                <a:latin typeface="微软雅黑" panose="020B0503020204020204" charset="-122"/>
                <a:ea typeface="微软雅黑" panose="020B0503020204020204" charset="-122"/>
                <a:cs typeface="微软雅黑" panose="020B0503020204020204" charset="-122"/>
                <a:sym typeface="+mn-ea"/>
              </a:rPr>
              <a:t>went by quickly, and the children laughed, carrying out their great "project". Joy filled the yard and everyone</a:t>
            </a:r>
            <a:r>
              <a:rPr lang="en-US" altLang="zh-CN" sz="2800" spc="100">
                <a:uFillTx/>
                <a:latin typeface="微软雅黑" panose="020B0503020204020204" charset="-122"/>
                <a:ea typeface="微软雅黑" panose="020B0503020204020204" charset="-122"/>
                <a:cs typeface="微软雅黑" panose="020B0503020204020204" charset="-122"/>
                <a:sym typeface="+mn-ea"/>
              </a:rPr>
              <a:t>'</a:t>
            </a:r>
            <a:r>
              <a:rPr lang="zh-CN" sz="2800" spc="100">
                <a:uFillTx/>
                <a:latin typeface="微软雅黑" panose="020B0503020204020204" charset="-122"/>
                <a:ea typeface="微软雅黑" panose="020B0503020204020204" charset="-122"/>
                <a:cs typeface="微软雅黑" panose="020B0503020204020204" charset="-122"/>
                <a:sym typeface="+mn-ea"/>
              </a:rPr>
              <a:t>s heart.</a:t>
            </a:r>
          </a:p>
          <a:p>
            <a:pPr indent="0" algn="just" fontAlgn="t">
              <a:lnSpc>
                <a:spcPct val="150000"/>
              </a:lnSpc>
            </a:pPr>
            <a:r>
              <a:rPr lang="zh-CN" sz="2800" b="1" spc="100">
                <a:uFillTx/>
                <a:latin typeface="微软雅黑" panose="020B0503020204020204" charset="-122"/>
                <a:ea typeface="微软雅黑" panose="020B0503020204020204" charset="-122"/>
                <a:cs typeface="微软雅黑" panose="020B0503020204020204" charset="-122"/>
                <a:sym typeface="+mn-ea"/>
              </a:rPr>
              <a:t>Paragraph 2: </a:t>
            </a:r>
          </a:p>
          <a:p>
            <a:pPr indent="0" algn="just" fontAlgn="t">
              <a:lnSpc>
                <a:spcPct val="150000"/>
              </a:lnSpc>
            </a:pPr>
            <a:r>
              <a:rPr lang="zh-CN" sz="2800" spc="100">
                <a:uFillTx/>
                <a:latin typeface="微软雅黑" panose="020B0503020204020204" charset="-122"/>
                <a:ea typeface="微软雅黑" panose="020B0503020204020204" charset="-122"/>
                <a:cs typeface="微软雅黑" panose="020B0503020204020204" charset="-122"/>
                <a:sym typeface="+mn-ea"/>
              </a:rPr>
              <a:t>      </a:t>
            </a:r>
            <a:r>
              <a:rPr lang="zh-CN" sz="2800" i="1" spc="100">
                <a:uFillTx/>
                <a:latin typeface="微软雅黑" panose="020B0503020204020204" charset="-122"/>
                <a:ea typeface="微软雅黑" panose="020B0503020204020204" charset="-122"/>
                <a:cs typeface="微软雅黑" panose="020B0503020204020204" charset="-122"/>
                <a:sym typeface="+mn-ea"/>
              </a:rPr>
              <a:t>With everything ready, Bernard started out on his new business.</a:t>
            </a:r>
            <a:r>
              <a:rPr lang="zh-CN" sz="2800" spc="100">
                <a:uFillTx/>
                <a:latin typeface="微软雅黑" panose="020B0503020204020204" charset="-122"/>
                <a:ea typeface="微软雅黑" panose="020B0503020204020204" charset="-122"/>
                <a:cs typeface="微软雅黑" panose="020B0503020204020204" charset="-122"/>
                <a:sym typeface="+mn-ea"/>
              </a:rPr>
              <a:t> Carrying all the paper bags, he called out,"Popcorn! 50 cents for one extra-large pack!" People started to gather around him, which drew even more people. Everyone was ready to buy one pack to support him. The air was full of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88290" y="473075"/>
            <a:ext cx="11615420" cy="3969385"/>
          </a:xfrm>
          <a:prstGeom prst="rect">
            <a:avLst/>
          </a:prstGeom>
          <a:noFill/>
          <a:ln w="9525">
            <a:noFill/>
          </a:ln>
        </p:spPr>
        <p:txBody>
          <a:bodyPr wrap="square">
            <a:spAutoFit/>
          </a:bodyPr>
          <a:lstStyle/>
          <a:p>
            <a:pPr indent="0" algn="just" fontAlgn="t">
              <a:lnSpc>
                <a:spcPct val="150000"/>
              </a:lnSpc>
            </a:pPr>
            <a:r>
              <a:rPr lang="zh-CN" sz="2800" spc="100">
                <a:uFillTx/>
                <a:latin typeface="微软雅黑" panose="020B0503020204020204" charset="-122"/>
                <a:ea typeface="微软雅黑" panose="020B0503020204020204" charset="-122"/>
                <a:cs typeface="微软雅黑" panose="020B0503020204020204" charset="-122"/>
                <a:sym typeface="+mn-ea"/>
              </a:rPr>
              <a:t>happiness and kindness. Within no time, Bernard sold out all popcorn and earned quite some money. On returning, he </a:t>
            </a:r>
          </a:p>
          <a:p>
            <a:pPr indent="0" algn="just" fontAlgn="t">
              <a:lnSpc>
                <a:spcPct val="150000"/>
              </a:lnSpc>
            </a:pPr>
            <a:r>
              <a:rPr lang="zh-CN" sz="2800" spc="100">
                <a:uFillTx/>
                <a:latin typeface="微软雅黑" panose="020B0503020204020204" charset="-122"/>
                <a:ea typeface="微软雅黑" panose="020B0503020204020204" charset="-122"/>
                <a:cs typeface="微软雅黑" panose="020B0503020204020204" charset="-122"/>
                <a:sym typeface="+mn-ea"/>
              </a:rPr>
              <a:t>thanked the Meredith family with watery eyes. For Clara, Harry and John, it was an unforgettable experience as well. It turned out that they not only helped a boy in need, but also gave themselves the sweet taste of helping others.</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88290" y="371475"/>
            <a:ext cx="11615420" cy="5262245"/>
          </a:xfrm>
          <a:prstGeom prst="rect">
            <a:avLst/>
          </a:prstGeom>
          <a:noFill/>
          <a:ln w="9525">
            <a:noFill/>
          </a:ln>
        </p:spPr>
        <p:txBody>
          <a:bodyPr wrap="square">
            <a:spAutoFit/>
          </a:bodyPr>
          <a:lstStyle/>
          <a:p>
            <a:pPr indent="0" algn="just" fontAlgn="t">
              <a:lnSpc>
                <a:spcPct val="150000"/>
              </a:lnSpc>
            </a:pPr>
            <a:r>
              <a:rPr lang="zh-CN" sz="2800" spc="100">
                <a:solidFill>
                  <a:srgbClr val="FF0000"/>
                </a:solidFill>
                <a:uFillTx/>
                <a:latin typeface="微软雅黑" panose="020B0503020204020204" charset="-122"/>
                <a:ea typeface="微软雅黑" panose="020B0503020204020204" charset="-122"/>
                <a:cs typeface="微软雅黑" panose="020B0503020204020204" charset="-122"/>
                <a:sym typeface="+mn-ea"/>
              </a:rPr>
              <a:t>【亮点点评】</a:t>
            </a:r>
          </a:p>
          <a:p>
            <a:pPr indent="0" algn="just" fontAlgn="t">
              <a:lnSpc>
                <a:spcPct val="150000"/>
              </a:lnSpc>
            </a:pPr>
            <a:r>
              <a:rPr lang="zh-CN" sz="2800" spc="100">
                <a:uFillTx/>
                <a:latin typeface="微软雅黑" panose="020B0503020204020204" charset="-122"/>
                <a:ea typeface="微软雅黑" panose="020B0503020204020204" charset="-122"/>
                <a:cs typeface="微软雅黑" panose="020B0503020204020204" charset="-122"/>
                <a:sym typeface="+mn-ea"/>
              </a:rPr>
              <a:t>1.两段续写的内容遵循原有材料的故事线索,故事情节发展自然、顺畅。</a:t>
            </a:r>
          </a:p>
          <a:p>
            <a:pPr indent="0" algn="just" fontAlgn="t">
              <a:lnSpc>
                <a:spcPct val="150000"/>
              </a:lnSpc>
            </a:pPr>
            <a:r>
              <a:rPr lang="zh-CN" sz="2800" spc="100">
                <a:uFillTx/>
                <a:latin typeface="微软雅黑" panose="020B0503020204020204" charset="-122"/>
                <a:ea typeface="微软雅黑" panose="020B0503020204020204" charset="-122"/>
                <a:cs typeface="微软雅黑" panose="020B0503020204020204" charset="-122"/>
                <a:sym typeface="+mn-ea"/>
              </a:rPr>
              <a:t>2.范文注重细节刻画,情节丰富、具体,语言地道、生动,如:nodded with a smile(微笑着点点头),dragged him to the scene(把他拽到现场),was overwhelmed by excitement and gratitude(激动万分,感激不已),The air was full of happiness and kindness(空气中弥漫着幸福和善意),with watery eyes(眼睛泪汪汪的),the sweet taste of helping others(帮助别人的甜蜜滋味)。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49555" y="166370"/>
            <a:ext cx="11586845" cy="6554470"/>
          </a:xfrm>
          <a:prstGeom prst="rect">
            <a:avLst/>
          </a:prstGeom>
          <a:noFill/>
          <a:ln w="9525">
            <a:noFill/>
          </a:ln>
        </p:spPr>
        <p:txBody>
          <a:bodyPr wrap="square">
            <a:spAutoFit/>
          </a:bodyPr>
          <a:lstStyle/>
          <a:p>
            <a:pPr indent="0" algn="just" fontAlgn="auto">
              <a:lnSpc>
                <a:spcPct val="150000"/>
              </a:lnSpc>
            </a:pPr>
            <a:r>
              <a:rPr sz="2800" spc="-20">
                <a:solidFill>
                  <a:srgbClr val="FF0000"/>
                </a:solidFill>
                <a:uFillTx/>
                <a:latin typeface="微软雅黑" panose="020B0503020204020204" charset="-122"/>
                <a:ea typeface="微软雅黑" panose="020B0503020204020204" charset="-122"/>
                <a:cs typeface="微软雅黑" panose="020B0503020204020204" charset="-122"/>
                <a:sym typeface="+mn-ea"/>
              </a:rPr>
              <a:t>Writing 2　[2018浙江6月]</a:t>
            </a:r>
          </a:p>
          <a:p>
            <a:pPr indent="0" algn="just" fontAlgn="auto">
              <a:lnSpc>
                <a:spcPct val="150000"/>
              </a:lnSpc>
            </a:pPr>
            <a:r>
              <a:rPr lang="zh-CN" sz="2800" spc="-20">
                <a:solidFill>
                  <a:srgbClr val="FF0000"/>
                </a:solidFill>
                <a:uFillTx/>
                <a:latin typeface="微软雅黑" panose="020B0503020204020204" charset="-122"/>
                <a:ea typeface="微软雅黑" panose="020B0503020204020204" charset="-122"/>
                <a:cs typeface="微软雅黑" panose="020B0503020204020204" charset="-122"/>
                <a:sym typeface="+mn-ea"/>
              </a:rPr>
              <a:t>高考真题</a:t>
            </a:r>
          </a:p>
          <a:p>
            <a:pPr indent="0" algn="just" fontAlgn="auto">
              <a:lnSpc>
                <a:spcPct val="150000"/>
              </a:lnSpc>
            </a:pPr>
            <a:r>
              <a:rPr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       阅读下面短文,根据所给情节进行续写,使之构成一个完整的故事。</a:t>
            </a:r>
          </a:p>
          <a:p>
            <a:pPr indent="0" algn="just" fontAlgn="auto">
              <a:lnSpc>
                <a:spcPct val="150000"/>
              </a:lnSpc>
            </a:pPr>
            <a:r>
              <a:rPr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　　It was summer, and my </a:t>
            </a:r>
            <a:r>
              <a:rPr sz="2800" u="sng" spc="-40">
                <a:solidFill>
                  <a:schemeClr val="tx1"/>
                </a:solidFill>
                <a:uFillTx/>
                <a:latin typeface="微软雅黑" panose="020B0503020204020204" charset="-122"/>
                <a:ea typeface="微软雅黑" panose="020B0503020204020204" charset="-122"/>
                <a:cs typeface="微软雅黑" panose="020B0503020204020204" charset="-122"/>
                <a:sym typeface="+mn-ea"/>
              </a:rPr>
              <a:t>dad</a:t>
            </a:r>
            <a:r>
              <a:rPr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 wanted to treat me to a vacation like never before. He decided to take me on a trip to the Wild West.</a:t>
            </a:r>
          </a:p>
          <a:p>
            <a:pPr indent="0" algn="just" fontAlgn="auto">
              <a:lnSpc>
                <a:spcPct val="150000"/>
              </a:lnSpc>
            </a:pPr>
            <a:r>
              <a:rPr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　　We took a plane to Albuquerque, a big city in the state of New Mexico. We reached Albuquerque in the late afternoon. </a:t>
            </a:r>
            <a:r>
              <a:rPr sz="2800" u="sng" spc="-40">
                <a:solidFill>
                  <a:schemeClr val="tx1"/>
                </a:solidFill>
                <a:uFillTx/>
                <a:latin typeface="微软雅黑" panose="020B0503020204020204" charset="-122"/>
                <a:ea typeface="微软雅黑" panose="020B0503020204020204" charset="-122"/>
                <a:cs typeface="微软雅黑" panose="020B0503020204020204" charset="-122"/>
                <a:sym typeface="+mn-ea"/>
              </a:rPr>
              <a:t>Uncle Paul</a:t>
            </a:r>
            <a:r>
              <a:rPr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 my dad</a:t>
            </a:r>
            <a:r>
              <a:rPr lang="en-US"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a:t>
            </a:r>
            <a:r>
              <a:rPr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s friend, picked us up from the airport and drove us up to his farm in Pecos. </a:t>
            </a:r>
            <a:r>
              <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 </a:t>
            </a:r>
          </a:p>
          <a:p>
            <a:pPr indent="0" algn="just" fontAlgn="auto">
              <a:lnSpc>
                <a:spcPct val="150000"/>
              </a:lnSpc>
            </a:pPr>
            <a:r>
              <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      His wife Tina cooked us a delicious dinner and we got to know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113608"/>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高考帮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备考方向导航</a:t>
            </a:r>
          </a:p>
        </p:txBody>
      </p:sp>
      <p:sp>
        <p:nvSpPr>
          <p:cNvPr id="16" name="矩形 15">
            <a:hlinkClick r:id="rId2" action="ppaction://hlinksldjump"/>
          </p:cNvPr>
          <p:cNvSpPr/>
          <p:nvPr/>
        </p:nvSpPr>
        <p:spPr>
          <a:xfrm>
            <a:off x="689610" y="1569720"/>
            <a:ext cx="10065385" cy="130619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析考情 </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题型突破</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链高考 </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真题探究</a:t>
            </a:r>
          </a:p>
        </p:txBody>
      </p:sp>
      <p:sp>
        <p:nvSpPr>
          <p:cNvPr id="2" name="矩形 1">
            <a:hlinkClick r:id="" action="ppaction://noaction"/>
          </p:cNvPr>
          <p:cNvSpPr/>
          <p:nvPr/>
        </p:nvSpPr>
        <p:spPr>
          <a:xfrm>
            <a:off x="689450" y="3261178"/>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考法帮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解题能力提升</a:t>
            </a:r>
          </a:p>
        </p:txBody>
      </p:sp>
      <p:sp>
        <p:nvSpPr>
          <p:cNvPr id="4" name="矩形 3">
            <a:hlinkClick r:id="rId2" action="ppaction://hlinksldjump"/>
          </p:cNvPr>
          <p:cNvSpPr/>
          <p:nvPr/>
        </p:nvSpPr>
        <p:spPr>
          <a:xfrm>
            <a:off x="689610" y="3809365"/>
            <a:ext cx="10065385" cy="191071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写作技法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构织画面,合理自然收尾</a:t>
            </a:r>
          </a:p>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写作技法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2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善用词句,丰富细节描写</a:t>
            </a:r>
          </a:p>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写作技法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3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前后呼应,展现语篇连贯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49555" y="166370"/>
            <a:ext cx="11586845" cy="6554470"/>
          </a:xfrm>
          <a:prstGeom prst="rect">
            <a:avLst/>
          </a:prstGeom>
          <a:noFill/>
          <a:ln w="9525">
            <a:noFill/>
          </a:ln>
        </p:spPr>
        <p:txBody>
          <a:bodyPr wrap="square">
            <a:spAutoFit/>
          </a:bodyPr>
          <a:lstStyle/>
          <a:p>
            <a:pPr indent="0" algn="just" fontAlgn="auto">
              <a:lnSpc>
                <a:spcPct val="150000"/>
              </a:lnSpc>
            </a:pPr>
            <a:r>
              <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his sons Ryan and Kyle. My dad and I spent the night in the guestroom of the </a:t>
            </a:r>
            <a:r>
              <a:rPr lang="zh-CN" sz="2800" u="sng" spc="-40">
                <a:solidFill>
                  <a:schemeClr val="tx1"/>
                </a:solidFill>
                <a:uFillTx/>
                <a:latin typeface="微软雅黑" panose="020B0503020204020204" charset="-122"/>
                <a:ea typeface="微软雅黑" panose="020B0503020204020204" charset="-122"/>
                <a:cs typeface="微软雅黑" panose="020B0503020204020204" charset="-122"/>
                <a:sym typeface="+mn-ea"/>
              </a:rPr>
              <a:t>farm house</a:t>
            </a:r>
            <a:r>
              <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 listening to the frogs and water rolling down the </a:t>
            </a:r>
            <a:r>
              <a:rPr lang="zh-CN" sz="2800" u="sng" spc="-40">
                <a:solidFill>
                  <a:schemeClr val="tx1"/>
                </a:solidFill>
                <a:uFillTx/>
                <a:latin typeface="微软雅黑" panose="020B0503020204020204" charset="-122"/>
                <a:ea typeface="微软雅黑" panose="020B0503020204020204" charset="-122"/>
                <a:cs typeface="微软雅黑" panose="020B0503020204020204" charset="-122"/>
                <a:sym typeface="+mn-ea"/>
              </a:rPr>
              <a:t>river</a:t>
            </a:r>
            <a:r>
              <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 nearby. Very early in the morning, Uncle Paul woke us up to have breakfast. "The day starts at dawn on my farm," he said. After breakfast, I went to help Aunt Tina </a:t>
            </a:r>
            <a:r>
              <a:rPr lang="zh-CN" sz="2800" u="sng" spc="-40">
                <a:solidFill>
                  <a:schemeClr val="tx1"/>
                </a:solidFill>
                <a:uFillTx/>
                <a:latin typeface="微软雅黑" panose="020B0503020204020204" charset="-122"/>
                <a:ea typeface="微软雅黑" panose="020B0503020204020204" charset="-122"/>
                <a:cs typeface="微软雅黑" panose="020B0503020204020204" charset="-122"/>
                <a:sym typeface="+mn-ea"/>
              </a:rPr>
              <a:t>feed</a:t>
            </a:r>
            <a:r>
              <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 the chickens, while my dad went with Uncle Paul to take the </a:t>
            </a:r>
            <a:r>
              <a:rPr lang="zh-CN" sz="2800" u="sng" spc="-40">
                <a:solidFill>
                  <a:schemeClr val="tx1"/>
                </a:solidFill>
                <a:uFillTx/>
                <a:latin typeface="微软雅黑" panose="020B0503020204020204" charset="-122"/>
                <a:ea typeface="微软雅黑" panose="020B0503020204020204" charset="-122"/>
                <a:cs typeface="微软雅黑" panose="020B0503020204020204" charset="-122"/>
                <a:sym typeface="+mn-ea"/>
              </a:rPr>
              <a:t>sheep</a:t>
            </a:r>
            <a:r>
              <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 out to graze (吃草). I was impressed to see my dad and Uncle Paul riding horses. They looked really cool.</a:t>
            </a:r>
          </a:p>
          <a:p>
            <a:pPr indent="0" algn="just" fontAlgn="auto">
              <a:lnSpc>
                <a:spcPct val="150000"/>
              </a:lnSpc>
            </a:pPr>
            <a:r>
              <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     In the afternoon, I asked Uncle Paul if I could take a horse ride, and he said yes, as long as my dad went with me. I wasn</a:t>
            </a:r>
            <a:r>
              <a:rPr lang="en-US" alt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a:t>
            </a:r>
            <a:r>
              <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t going to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02895" y="335280"/>
            <a:ext cx="11586845" cy="5908040"/>
          </a:xfrm>
          <a:prstGeom prst="rect">
            <a:avLst/>
          </a:prstGeom>
          <a:noFill/>
          <a:ln w="9525">
            <a:noFill/>
          </a:ln>
        </p:spPr>
        <p:txBody>
          <a:bodyPr wrap="square">
            <a:spAutoFit/>
          </a:bodyPr>
          <a:lstStyle/>
          <a:p>
            <a:pPr indent="0" algn="just" fontAlgn="auto">
              <a:lnSpc>
                <a:spcPct val="150000"/>
              </a:lnSpc>
            </a:pPr>
            <a:r>
              <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 take a horse ride by myself anyway. So, my dad and I put on our new cowboy hats, got on our horses, and headed slowly towards the mountains. "Don</a:t>
            </a:r>
            <a:r>
              <a:rPr lang="en-US" alt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a:t>
            </a:r>
            <a:r>
              <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t be </a:t>
            </a:r>
            <a:r>
              <a:rPr lang="zh-CN" sz="2800" u="sng" spc="-40">
                <a:solidFill>
                  <a:schemeClr val="tx1"/>
                </a:solidFill>
                <a:uFillTx/>
                <a:latin typeface="微软雅黑" panose="020B0503020204020204" charset="-122"/>
                <a:ea typeface="微软雅黑" panose="020B0503020204020204" charset="-122"/>
                <a:cs typeface="微软雅黑" panose="020B0503020204020204" charset="-122"/>
                <a:sym typeface="+mn-ea"/>
              </a:rPr>
              <a:t>late</a:t>
            </a:r>
            <a:r>
              <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 for supper," Uncle Paul cried, "and keep to the </a:t>
            </a:r>
            <a:r>
              <a:rPr lang="zh-CN" sz="2800" u="sng" spc="-40">
                <a:solidFill>
                  <a:schemeClr val="tx1"/>
                </a:solidFill>
                <a:uFillTx/>
                <a:latin typeface="微软雅黑" panose="020B0503020204020204" charset="-122"/>
                <a:ea typeface="微软雅黑" panose="020B0503020204020204" charset="-122"/>
                <a:cs typeface="微软雅黑" panose="020B0503020204020204" charset="-122"/>
                <a:sym typeface="+mn-ea"/>
              </a:rPr>
              <a:t>track</a:t>
            </a:r>
            <a:r>
              <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 so that you don</a:t>
            </a:r>
            <a:r>
              <a:rPr lang="en-US" alt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a:t>
            </a:r>
            <a:r>
              <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t </a:t>
            </a:r>
            <a:r>
              <a:rPr lang="zh-CN" sz="2800" u="sng" spc="-40">
                <a:solidFill>
                  <a:schemeClr val="tx1"/>
                </a:solidFill>
                <a:uFillTx/>
                <a:latin typeface="微软雅黑" panose="020B0503020204020204" charset="-122"/>
                <a:ea typeface="微软雅黑" panose="020B0503020204020204" charset="-122"/>
                <a:cs typeface="微软雅黑" panose="020B0503020204020204" charset="-122"/>
                <a:sym typeface="+mn-ea"/>
              </a:rPr>
              <a:t>get lost</a:t>
            </a:r>
            <a:r>
              <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 "OK!" my dad cried back. After a while Uncle Paul and his farm house were out of </a:t>
            </a:r>
            <a:r>
              <a:rPr lang="zh-CN" sz="2800" u="sng" spc="-40">
                <a:solidFill>
                  <a:schemeClr val="tx1"/>
                </a:solidFill>
                <a:uFillTx/>
                <a:latin typeface="微软雅黑" panose="020B0503020204020204" charset="-122"/>
                <a:ea typeface="微软雅黑" panose="020B0503020204020204" charset="-122"/>
                <a:cs typeface="微软雅黑" panose="020B0503020204020204" charset="-122"/>
                <a:sym typeface="+mn-ea"/>
              </a:rPr>
              <a:t>sight</a:t>
            </a:r>
            <a:r>
              <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 It was so peaceful and quiet and the colors of the brown rocks, the deep green pine trees, and the late afternoon sun mixed to create a magic scene. It looked like a beautiful woven (编织的) blanket spread out upon the ground just for us.</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02895" y="149225"/>
            <a:ext cx="11586845" cy="6297930"/>
          </a:xfrm>
          <a:prstGeom prst="rect">
            <a:avLst/>
          </a:prstGeom>
          <a:noFill/>
          <a:ln w="9525">
            <a:noFill/>
          </a:ln>
        </p:spPr>
        <p:txBody>
          <a:bodyPr wrap="square">
            <a:spAutoFit/>
          </a:bodyPr>
          <a:lstStyle/>
          <a:p>
            <a:pPr indent="0" algn="just" fontAlgn="auto">
              <a:lnSpc>
                <a:spcPts val="4400"/>
              </a:lnSpc>
            </a:pPr>
            <a:r>
              <a:rPr lang="zh-CN" sz="2800" spc="-40">
                <a:uFillTx/>
                <a:latin typeface="微软雅黑" panose="020B0503020204020204" charset="-122"/>
                <a:ea typeface="微软雅黑" panose="020B0503020204020204" charset="-122"/>
                <a:cs typeface="微软雅黑" panose="020B0503020204020204" charset="-122"/>
                <a:sym typeface="+mn-ea"/>
              </a:rPr>
              <a:t>注意:</a:t>
            </a:r>
            <a:endPar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indent="0" algn="just" fontAlgn="auto">
              <a:lnSpc>
                <a:spcPts val="4400"/>
              </a:lnSpc>
            </a:pPr>
            <a:r>
              <a:rPr lang="zh-CN" sz="2800" spc="-40">
                <a:uFillTx/>
                <a:latin typeface="微软雅黑" panose="020B0503020204020204" charset="-122"/>
                <a:ea typeface="微软雅黑" panose="020B0503020204020204" charset="-122"/>
                <a:cs typeface="微软雅黑" panose="020B0503020204020204" charset="-122"/>
                <a:sym typeface="+mn-ea"/>
              </a:rPr>
              <a:t>      1.所续写短文的词数应为150左右;</a:t>
            </a:r>
            <a:endPar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indent="0" algn="just" fontAlgn="auto">
              <a:lnSpc>
                <a:spcPts val="4400"/>
              </a:lnSpc>
            </a:pPr>
            <a:r>
              <a:rPr lang="zh-CN" sz="2800" spc="-40">
                <a:uFillTx/>
                <a:latin typeface="微软雅黑" panose="020B0503020204020204" charset="-122"/>
                <a:ea typeface="微软雅黑" panose="020B0503020204020204" charset="-122"/>
                <a:cs typeface="微软雅黑" panose="020B0503020204020204" charset="-122"/>
                <a:sym typeface="+mn-ea"/>
              </a:rPr>
              <a:t>      2.至少使用5个短文中标有下划线的关键词语;</a:t>
            </a:r>
            <a:endPar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indent="0" algn="just" fontAlgn="auto">
              <a:lnSpc>
                <a:spcPts val="4400"/>
              </a:lnSpc>
            </a:pPr>
            <a:r>
              <a:rPr lang="zh-CN" sz="2800" spc="-40">
                <a:uFillTx/>
                <a:latin typeface="微软雅黑" panose="020B0503020204020204" charset="-122"/>
                <a:ea typeface="微软雅黑" panose="020B0503020204020204" charset="-122"/>
                <a:cs typeface="微软雅黑" panose="020B0503020204020204" charset="-122"/>
                <a:sym typeface="+mn-ea"/>
              </a:rPr>
              <a:t>      3.续写部分分为两段,每段的开头语已为你写好;</a:t>
            </a:r>
            <a:endPar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indent="0" algn="just" fontAlgn="auto">
              <a:lnSpc>
                <a:spcPts val="4400"/>
              </a:lnSpc>
            </a:pPr>
            <a:r>
              <a:rPr lang="zh-CN" sz="2800" spc="-40">
                <a:uFillTx/>
                <a:latin typeface="微软雅黑" panose="020B0503020204020204" charset="-122"/>
                <a:ea typeface="微软雅黑" panose="020B0503020204020204" charset="-122"/>
                <a:cs typeface="微软雅黑" panose="020B0503020204020204" charset="-122"/>
                <a:sym typeface="+mn-ea"/>
              </a:rPr>
              <a:t>      4.续写完成后,请用下划线标出你所使用的关键词语。</a:t>
            </a:r>
          </a:p>
          <a:p>
            <a:pPr indent="0" algn="just" fontAlgn="auto">
              <a:lnSpc>
                <a:spcPts val="4400"/>
              </a:lnSpc>
            </a:pPr>
            <a:r>
              <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Paragraph 1:</a:t>
            </a:r>
          </a:p>
          <a:p>
            <a:pPr indent="0" algn="just" fontAlgn="auto">
              <a:lnSpc>
                <a:spcPts val="4400"/>
              </a:lnSpc>
            </a:pPr>
            <a:r>
              <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Suddenly a little rabbit jumped out in front of my horse.  </a:t>
            </a:r>
            <a:r>
              <a:rPr lang="zh-CN" sz="2800" u="sng" spc="-40">
                <a:solidFill>
                  <a:schemeClr val="tx1"/>
                </a:solidFill>
                <a:uFillTx/>
                <a:latin typeface="微软雅黑" panose="020B0503020204020204" charset="-122"/>
                <a:ea typeface="微软雅黑" panose="020B0503020204020204" charset="-122"/>
                <a:cs typeface="微软雅黑" panose="020B0503020204020204" charset="-122"/>
                <a:sym typeface="+mn-ea"/>
              </a:rPr>
              <a:t>                                       </a:t>
            </a:r>
            <a:endPar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indent="0" algn="just" fontAlgn="auto">
              <a:lnSpc>
                <a:spcPts val="4400"/>
              </a:lnSpc>
            </a:pPr>
            <a:r>
              <a:rPr lang="zh-CN" sz="2800" u="sng" spc="-40">
                <a:solidFill>
                  <a:schemeClr val="tx1"/>
                </a:solidFill>
                <a:uFillTx/>
                <a:latin typeface="微软雅黑" panose="020B0503020204020204" charset="-122"/>
                <a:ea typeface="微软雅黑" panose="020B0503020204020204" charset="-122"/>
                <a:cs typeface="微软雅黑" panose="020B0503020204020204" charset="-122"/>
                <a:sym typeface="+mn-ea"/>
              </a:rPr>
              <a:t>                                                                                                               </a:t>
            </a:r>
            <a:r>
              <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 </a:t>
            </a:r>
          </a:p>
          <a:p>
            <a:pPr indent="0" algn="just" fontAlgn="auto">
              <a:lnSpc>
                <a:spcPts val="4400"/>
              </a:lnSpc>
            </a:pPr>
            <a:r>
              <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Paragraph 2:</a:t>
            </a:r>
          </a:p>
          <a:p>
            <a:pPr indent="0" algn="just" fontAlgn="auto">
              <a:lnSpc>
                <a:spcPts val="4400"/>
              </a:lnSpc>
            </a:pPr>
            <a:r>
              <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　　We had no idea where we were and it was getting dark. </a:t>
            </a:r>
            <a:r>
              <a:rPr lang="zh-CN" sz="2800" spc="-40">
                <a:uFillTx/>
                <a:latin typeface="微软雅黑" panose="020B0503020204020204" charset="-122"/>
                <a:ea typeface="微软雅黑" panose="020B0503020204020204" charset="-122"/>
                <a:cs typeface="微软雅黑" panose="020B0503020204020204" charset="-122"/>
                <a:sym typeface="+mn-ea"/>
              </a:rPr>
              <a:t> </a:t>
            </a:r>
            <a:endPar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indent="0" algn="just" fontAlgn="auto">
              <a:lnSpc>
                <a:spcPts val="4400"/>
              </a:lnSpc>
            </a:pPr>
            <a:r>
              <a:rPr lang="zh-CN" sz="2800" u="sng" spc="-40">
                <a:uFillTx/>
                <a:latin typeface="微软雅黑" panose="020B0503020204020204" charset="-122"/>
                <a:ea typeface="微软雅黑" panose="020B0503020204020204" charset="-122"/>
                <a:cs typeface="微软雅黑" panose="020B0503020204020204" charset="-122"/>
                <a:sym typeface="+mn-ea"/>
              </a:rPr>
              <a:t>                                                                                                              </a:t>
            </a:r>
            <a:r>
              <a:rPr lang="zh-CN" sz="2800" spc="-40">
                <a:uFillTx/>
                <a:latin typeface="微软雅黑" panose="020B0503020204020204" charset="-122"/>
                <a:ea typeface="微软雅黑" panose="020B0503020204020204" charset="-122"/>
                <a:cs typeface="微软雅黑" panose="020B0503020204020204" charset="-122"/>
                <a:sym typeface="+mn-ea"/>
              </a:rPr>
              <a:t> </a:t>
            </a:r>
            <a:r>
              <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02895" y="301625"/>
            <a:ext cx="11586845" cy="5908040"/>
          </a:xfrm>
          <a:prstGeom prst="rect">
            <a:avLst/>
          </a:prstGeom>
          <a:noFill/>
          <a:ln w="9525">
            <a:noFill/>
          </a:ln>
        </p:spPr>
        <p:txBody>
          <a:bodyPr wrap="square">
            <a:spAutoFit/>
          </a:bodyPr>
          <a:lstStyle/>
          <a:p>
            <a:pPr indent="0" algn="just" fontAlgn="auto">
              <a:lnSpc>
                <a:spcPct val="150000"/>
              </a:lnSpc>
            </a:pPr>
            <a:r>
              <a:rPr lang="zh-CN" sz="2800" spc="-40">
                <a:solidFill>
                  <a:srgbClr val="FF0000"/>
                </a:solidFill>
                <a:uFillTx/>
                <a:latin typeface="微软雅黑" panose="020B0503020204020204" charset="-122"/>
                <a:ea typeface="微软雅黑" panose="020B0503020204020204" charset="-122"/>
                <a:cs typeface="微软雅黑" panose="020B0503020204020204" charset="-122"/>
                <a:sym typeface="+mn-ea"/>
              </a:rPr>
              <a:t>写作指导</a:t>
            </a:r>
          </a:p>
          <a:p>
            <a:pPr indent="0" algn="just" fontAlgn="auto">
              <a:lnSpc>
                <a:spcPct val="150000"/>
              </a:lnSpc>
            </a:pPr>
            <a:r>
              <a:rPr lang="zh-CN" sz="2800" spc="-40">
                <a:uFillTx/>
                <a:latin typeface="微软雅黑" panose="020B0503020204020204" charset="-122"/>
                <a:ea typeface="微软雅黑" panose="020B0503020204020204" charset="-122"/>
                <a:cs typeface="微软雅黑" panose="020B0503020204020204" charset="-122"/>
                <a:sym typeface="+mn-ea"/>
              </a:rPr>
              <a:t>▶命题分析</a:t>
            </a:r>
          </a:p>
          <a:p>
            <a:pPr indent="0" algn="just" fontAlgn="auto">
              <a:lnSpc>
                <a:spcPct val="150000"/>
              </a:lnSpc>
            </a:pPr>
            <a:r>
              <a:rPr lang="zh-CN" sz="2800" spc="-40">
                <a:uFillTx/>
                <a:latin typeface="微软雅黑" panose="020B0503020204020204" charset="-122"/>
                <a:ea typeface="微软雅黑" panose="020B0503020204020204" charset="-122"/>
                <a:cs typeface="微软雅黑" panose="020B0503020204020204" charset="-122"/>
                <a:sym typeface="+mn-ea"/>
              </a:rPr>
              <a:t>        本文是一篇故事情节明晰的记叙文。故事内容贴近生活,易于感知,人物关系清晰明了,语言浅显易懂,字里行间透露出假日旅游的轻松快乐,这一切凸显了高考命题的基础性这一特点;考生依据要求完成故事的续写任务,这又与高考命题的应用性和综合性这两个特点相吻合;续写的第一段要求考生在理解原文写作思路的基础上设计一个曲折的故事情节,续写的第二段要求考生设想一个合理的故事结局,这无疑是在考查考生的创新思维能力,体现了高考命题的创新性原则。</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02895" y="149225"/>
            <a:ext cx="11586845" cy="6439535"/>
          </a:xfrm>
          <a:prstGeom prst="rect">
            <a:avLst/>
          </a:prstGeom>
          <a:noFill/>
          <a:ln w="9525">
            <a:noFill/>
          </a:ln>
        </p:spPr>
        <p:txBody>
          <a:bodyPr wrap="square">
            <a:spAutoFit/>
          </a:bodyPr>
          <a:lstStyle/>
          <a:p>
            <a:pPr indent="0" algn="just" fontAlgn="auto">
              <a:lnSpc>
                <a:spcPts val="4500"/>
              </a:lnSpc>
            </a:pPr>
            <a:r>
              <a:rPr lang="zh-CN" sz="2800" spc="-40">
                <a:uFillTx/>
                <a:latin typeface="微软雅黑" panose="020B0503020204020204" charset="-122"/>
                <a:ea typeface="微软雅黑" panose="020B0503020204020204" charset="-122"/>
                <a:cs typeface="微软雅黑" panose="020B0503020204020204" charset="-122"/>
                <a:sym typeface="+mn-ea"/>
              </a:rPr>
              <a:t>▶思路点拨</a:t>
            </a:r>
          </a:p>
          <a:p>
            <a:pPr indent="0" algn="just" fontAlgn="auto">
              <a:lnSpc>
                <a:spcPts val="4500"/>
              </a:lnSpc>
            </a:pPr>
            <a:r>
              <a:rPr lang="zh-CN" sz="2800" spc="-40">
                <a:uFillTx/>
                <a:latin typeface="微软雅黑" panose="020B0503020204020204" charset="-122"/>
                <a:ea typeface="微软雅黑" panose="020B0503020204020204" charset="-122"/>
                <a:cs typeface="微软雅黑" panose="020B0503020204020204" charset="-122"/>
                <a:sym typeface="+mn-ea"/>
              </a:rPr>
              <a:t>　　考生首先要读懂已有信息,理清文章的脉络和人物关系。续写这篇短文时,考生要明白故事的发展进程、前因后果、人物情感等。在此基础上,考生应顺着文章的思路,根据已有线索,发挥想象,对后面的情节进行合理预测,并用英语表达出来。在组织语言时,切记使用5个以上标出的关键词语。 </a:t>
            </a:r>
          </a:p>
          <a:p>
            <a:pPr indent="0" algn="just" fontAlgn="auto">
              <a:lnSpc>
                <a:spcPts val="4500"/>
              </a:lnSpc>
            </a:pPr>
            <a:r>
              <a:rPr lang="zh-CN" sz="2800" spc="-40">
                <a:uFillTx/>
                <a:latin typeface="微软雅黑" panose="020B0503020204020204" charset="-122"/>
                <a:ea typeface="微软雅黑" panose="020B0503020204020204" charset="-122"/>
                <a:cs typeface="微软雅黑" panose="020B0503020204020204" charset="-122"/>
                <a:sym typeface="+mn-ea"/>
              </a:rPr>
              <a:t>        ◆故事主线</a:t>
            </a:r>
          </a:p>
          <a:p>
            <a:pPr indent="0" algn="just" fontAlgn="auto">
              <a:lnSpc>
                <a:spcPts val="4500"/>
              </a:lnSpc>
            </a:pPr>
            <a:r>
              <a:rPr lang="zh-CN" sz="2800" spc="-40">
                <a:uFillTx/>
                <a:latin typeface="微软雅黑" panose="020B0503020204020204" charset="-122"/>
                <a:ea typeface="微软雅黑" panose="020B0503020204020204" charset="-122"/>
                <a:cs typeface="微软雅黑" panose="020B0503020204020204" charset="-122"/>
                <a:sym typeface="+mn-ea"/>
              </a:rPr>
              <a:t>　　已知线索:父亲带儿子去"西部荒野"体验农场生活;见父亲和叔叔骑马很酷,儿子心生向往,于是和父亲一起骑马体验……</a:t>
            </a:r>
          </a:p>
          <a:p>
            <a:pPr indent="0" algn="just" fontAlgn="auto">
              <a:lnSpc>
                <a:spcPts val="4500"/>
              </a:lnSpc>
            </a:pPr>
            <a:r>
              <a:rPr lang="zh-CN" sz="2800" spc="-40">
                <a:uFillTx/>
                <a:latin typeface="微软雅黑" panose="020B0503020204020204" charset="-122"/>
                <a:ea typeface="微软雅黑" panose="020B0503020204020204" charset="-122"/>
                <a:cs typeface="微软雅黑" panose="020B0503020204020204" charset="-122"/>
                <a:sym typeface="+mn-ea"/>
              </a:rPr>
              <a:t>        ◆标有下划线的关键词语:</a:t>
            </a:r>
          </a:p>
          <a:p>
            <a:pPr indent="0" algn="just" fontAlgn="auto">
              <a:lnSpc>
                <a:spcPts val="4500"/>
              </a:lnSpc>
            </a:pPr>
            <a:r>
              <a:rPr lang="zh-CN" sz="2800" spc="-40">
                <a:uFillTx/>
                <a:latin typeface="微软雅黑" panose="020B0503020204020204" charset="-122"/>
                <a:ea typeface="微软雅黑" panose="020B0503020204020204" charset="-122"/>
                <a:cs typeface="微软雅黑" panose="020B0503020204020204" charset="-122"/>
                <a:sym typeface="+mn-ea"/>
              </a:rPr>
              <a:t>        dad,Uncle Paul,farm house,river,feed,sheep,late,track,get lost,sight</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02895" y="149225"/>
            <a:ext cx="11586845" cy="6554470"/>
          </a:xfrm>
          <a:prstGeom prst="rect">
            <a:avLst/>
          </a:prstGeom>
          <a:noFill/>
          <a:ln w="9525">
            <a:noFill/>
          </a:ln>
        </p:spPr>
        <p:txBody>
          <a:bodyPr wrap="square">
            <a:spAutoFit/>
          </a:bodyPr>
          <a:lstStyle/>
          <a:p>
            <a:pPr indent="0" algn="just" fontAlgn="auto">
              <a:lnSpc>
                <a:spcPct val="150000"/>
              </a:lnSpc>
            </a:pPr>
            <a:r>
              <a:rPr lang="zh-CN" sz="2800" spc="-40">
                <a:uFillTx/>
                <a:latin typeface="微软雅黑" panose="020B0503020204020204" charset="-122"/>
                <a:ea typeface="微软雅黑" panose="020B0503020204020204" charset="-122"/>
                <a:cs typeface="微软雅黑" panose="020B0503020204020204" charset="-122"/>
                <a:sym typeface="+mn-ea"/>
              </a:rPr>
              <a:t>▶审题谋篇</a:t>
            </a:r>
          </a:p>
          <a:p>
            <a:pPr indent="0" algn="just" fontAlgn="auto">
              <a:lnSpc>
                <a:spcPct val="150000"/>
              </a:lnSpc>
            </a:pPr>
            <a:r>
              <a:rPr lang="zh-CN" sz="2800" spc="-40">
                <a:uFillTx/>
                <a:latin typeface="微软雅黑" panose="020B0503020204020204" charset="-122"/>
                <a:ea typeface="微软雅黑" panose="020B0503020204020204" charset="-122"/>
                <a:cs typeface="微软雅黑" panose="020B0503020204020204" charset="-122"/>
                <a:sym typeface="+mn-ea"/>
              </a:rPr>
              <a:t>　　续写第一段开头语"Suddenly a little rabbit jumped out in front of my horse"是故事发展的转折点,可以从兔子出现后发生的事情入手进行扩展,可以写马因受到惊吓而狂奔,也可以写作者和父亲因追赶兔子而迷路,还可以写见到兔子后人物的反应,无论从哪个角度去拓展,都要注意与续写第二段开头语的呼应。</a:t>
            </a:r>
          </a:p>
          <a:p>
            <a:pPr indent="0" algn="just" fontAlgn="auto">
              <a:lnSpc>
                <a:spcPct val="150000"/>
              </a:lnSpc>
            </a:pPr>
            <a:r>
              <a:rPr lang="zh-CN" sz="2800" spc="-40">
                <a:uFillTx/>
                <a:latin typeface="微软雅黑" panose="020B0503020204020204" charset="-122"/>
                <a:ea typeface="微软雅黑" panose="020B0503020204020204" charset="-122"/>
                <a:cs typeface="微软雅黑" panose="020B0503020204020204" charset="-122"/>
                <a:sym typeface="+mn-ea"/>
              </a:rPr>
              <a:t>        续写第二段开头语"We had no idea where we were and it was getting dark"呼应前文Uncle Paul的嘱托——不要误了吃晚饭、不要迷路,可以从如何寻路返回入手续写短文。前文提示农场附近有河流,并且"river"为标有下划线的关键词语,所以可以从沿着河流回到农场这一角度进行拓展。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02895" y="402590"/>
            <a:ext cx="11586845" cy="5262245"/>
          </a:xfrm>
          <a:prstGeom prst="rect">
            <a:avLst/>
          </a:prstGeom>
          <a:noFill/>
          <a:ln w="9525">
            <a:noFill/>
          </a:ln>
        </p:spPr>
        <p:txBody>
          <a:bodyPr wrap="square">
            <a:spAutoFit/>
          </a:bodyPr>
          <a:lstStyle/>
          <a:p>
            <a:pPr indent="0" algn="just" fontAlgn="auto">
              <a:lnSpc>
                <a:spcPct val="150000"/>
              </a:lnSpc>
            </a:pPr>
            <a:r>
              <a:rPr lang="zh-CN" sz="2800" spc="-40">
                <a:solidFill>
                  <a:srgbClr val="FF0000"/>
                </a:solidFill>
                <a:uFillTx/>
                <a:latin typeface="微软雅黑" panose="020B0503020204020204" charset="-122"/>
                <a:ea typeface="微软雅黑" panose="020B0503020204020204" charset="-122"/>
                <a:cs typeface="微软雅黑" panose="020B0503020204020204" charset="-122"/>
                <a:sym typeface="+mn-ea"/>
              </a:rPr>
              <a:t>【参考范文1】</a:t>
            </a:r>
          </a:p>
          <a:p>
            <a:pPr indent="0" algn="just" fontAlgn="auto">
              <a:lnSpc>
                <a:spcPct val="150000"/>
              </a:lnSpc>
            </a:pPr>
            <a:r>
              <a:rPr lang="zh-CN" sz="2800" b="1" spc="-40">
                <a:uFillTx/>
                <a:latin typeface="微软雅黑" panose="020B0503020204020204" charset="-122"/>
                <a:ea typeface="微软雅黑" panose="020B0503020204020204" charset="-122"/>
                <a:cs typeface="微软雅黑" panose="020B0503020204020204" charset="-122"/>
                <a:sym typeface="+mn-ea"/>
              </a:rPr>
              <a:t>Paragraph 1:</a:t>
            </a:r>
          </a:p>
          <a:p>
            <a:pPr indent="0" algn="just" fontAlgn="auto">
              <a:lnSpc>
                <a:spcPct val="150000"/>
              </a:lnSpc>
            </a:pPr>
            <a:r>
              <a:rPr lang="zh-CN" sz="2800" spc="-40">
                <a:uFillTx/>
                <a:latin typeface="微软雅黑" panose="020B0503020204020204" charset="-122"/>
                <a:ea typeface="微软雅黑" panose="020B0503020204020204" charset="-122"/>
                <a:cs typeface="微软雅黑" panose="020B0503020204020204" charset="-122"/>
                <a:sym typeface="+mn-ea"/>
              </a:rPr>
              <a:t>      </a:t>
            </a:r>
            <a:r>
              <a:rPr lang="zh-CN" sz="2800" i="1" spc="-40">
                <a:uFillTx/>
                <a:latin typeface="微软雅黑" panose="020B0503020204020204" charset="-122"/>
                <a:ea typeface="微软雅黑" panose="020B0503020204020204" charset="-122"/>
                <a:cs typeface="微软雅黑" panose="020B0503020204020204" charset="-122"/>
                <a:sym typeface="+mn-ea"/>
              </a:rPr>
              <a:t>Suddenly a little rabbit jumped out in front of my horse.</a:t>
            </a:r>
            <a:r>
              <a:rPr lang="zh-CN" sz="2800" spc="-40">
                <a:uFillTx/>
                <a:latin typeface="微软雅黑" panose="020B0503020204020204" charset="-122"/>
                <a:ea typeface="微软雅黑" panose="020B0503020204020204" charset="-122"/>
                <a:cs typeface="微软雅黑" panose="020B0503020204020204" charset="-122"/>
                <a:sym typeface="+mn-ea"/>
              </a:rPr>
              <a:t> It was so cute that </a:t>
            </a:r>
            <a:r>
              <a:rPr lang="zh-CN" sz="2800" u="sng" spc="-40">
                <a:uFillTx/>
                <a:latin typeface="微软雅黑" panose="020B0503020204020204" charset="-122"/>
                <a:ea typeface="微软雅黑" panose="020B0503020204020204" charset="-122"/>
                <a:cs typeface="微软雅黑" panose="020B0503020204020204" charset="-122"/>
                <a:sym typeface="+mn-ea"/>
              </a:rPr>
              <a:t>Dad</a:t>
            </a:r>
            <a:r>
              <a:rPr lang="zh-CN" sz="2800" spc="-40">
                <a:uFillTx/>
                <a:latin typeface="微软雅黑" panose="020B0503020204020204" charset="-122"/>
                <a:ea typeface="微软雅黑" panose="020B0503020204020204" charset="-122"/>
                <a:cs typeface="微软雅黑" panose="020B0503020204020204" charset="-122"/>
                <a:sym typeface="+mn-ea"/>
              </a:rPr>
              <a:t> and I decided to chase it. After a while, we </a:t>
            </a:r>
            <a:r>
              <a:rPr lang="zh-CN" sz="2800" u="sng" spc="-40">
                <a:uFillTx/>
                <a:latin typeface="微软雅黑" panose="020B0503020204020204" charset="-122"/>
                <a:ea typeface="微软雅黑" panose="020B0503020204020204" charset="-122"/>
                <a:cs typeface="微软雅黑" panose="020B0503020204020204" charset="-122"/>
                <a:sym typeface="+mn-ea"/>
              </a:rPr>
              <a:t>got lost</a:t>
            </a:r>
            <a:r>
              <a:rPr lang="zh-CN" sz="2800" spc="-40">
                <a:uFillTx/>
                <a:latin typeface="微软雅黑" panose="020B0503020204020204" charset="-122"/>
                <a:ea typeface="微软雅黑" panose="020B0503020204020204" charset="-122"/>
                <a:cs typeface="微软雅黑" panose="020B0503020204020204" charset="-122"/>
                <a:sym typeface="+mn-ea"/>
              </a:rPr>
              <a:t> in the forest. There was nothing in </a:t>
            </a:r>
            <a:r>
              <a:rPr lang="zh-CN" sz="2800" u="sng" spc="-40">
                <a:uFillTx/>
                <a:latin typeface="微软雅黑" panose="020B0503020204020204" charset="-122"/>
                <a:ea typeface="微软雅黑" panose="020B0503020204020204" charset="-122"/>
                <a:cs typeface="微软雅黑" panose="020B0503020204020204" charset="-122"/>
                <a:sym typeface="+mn-ea"/>
              </a:rPr>
              <a:t>sight</a:t>
            </a:r>
            <a:r>
              <a:rPr lang="zh-CN" sz="2800" spc="-40">
                <a:uFillTx/>
                <a:latin typeface="微软雅黑" panose="020B0503020204020204" charset="-122"/>
                <a:ea typeface="微软雅黑" panose="020B0503020204020204" charset="-122"/>
                <a:cs typeface="微软雅黑" panose="020B0503020204020204" charset="-122"/>
                <a:sym typeface="+mn-ea"/>
              </a:rPr>
              <a:t> but the trees. "We may not be able to go back to the </a:t>
            </a:r>
            <a:r>
              <a:rPr lang="zh-CN" sz="2800" u="sng" spc="-40">
                <a:uFillTx/>
                <a:latin typeface="微软雅黑" panose="020B0503020204020204" charset="-122"/>
                <a:ea typeface="微软雅黑" panose="020B0503020204020204" charset="-122"/>
                <a:cs typeface="微软雅黑" panose="020B0503020204020204" charset="-122"/>
                <a:sym typeface="+mn-ea"/>
              </a:rPr>
              <a:t>farm house</a:t>
            </a:r>
            <a:r>
              <a:rPr lang="zh-CN" sz="2800" spc="-40">
                <a:uFillTx/>
                <a:latin typeface="微软雅黑" panose="020B0503020204020204" charset="-122"/>
                <a:ea typeface="微软雅黑" panose="020B0503020204020204" charset="-122"/>
                <a:cs typeface="微软雅黑" panose="020B0503020204020204" charset="-122"/>
                <a:sym typeface="+mn-ea"/>
              </a:rPr>
              <a:t> in time for supper," I thought to myself. After a series of fruitless attempts to find the way out, we felt hungry and tired. </a:t>
            </a:r>
            <a:endParaRPr lang="zh-CN" sz="2800" spc="-50">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02895" y="368300"/>
            <a:ext cx="11586845" cy="5262245"/>
          </a:xfrm>
          <a:prstGeom prst="rect">
            <a:avLst/>
          </a:prstGeom>
          <a:noFill/>
          <a:ln w="9525">
            <a:noFill/>
          </a:ln>
        </p:spPr>
        <p:txBody>
          <a:bodyPr wrap="square">
            <a:spAutoFit/>
          </a:bodyPr>
          <a:lstStyle/>
          <a:p>
            <a:pPr indent="0" algn="just" fontAlgn="auto">
              <a:lnSpc>
                <a:spcPct val="150000"/>
              </a:lnSpc>
            </a:pPr>
            <a:r>
              <a:rPr lang="zh-CN" sz="2800" b="1" spc="100">
                <a:solidFill>
                  <a:schemeClr val="tx1"/>
                </a:solidFill>
                <a:uFillTx/>
                <a:latin typeface="微软雅黑" panose="020B0503020204020204" charset="-122"/>
                <a:ea typeface="微软雅黑" panose="020B0503020204020204" charset="-122"/>
                <a:cs typeface="微软雅黑" panose="020B0503020204020204" charset="-122"/>
                <a:sym typeface="+mn-ea"/>
              </a:rPr>
              <a:t>Paragraph 2: </a:t>
            </a:r>
          </a:p>
          <a:p>
            <a:pPr indent="0" algn="just" fontAlgn="auto">
              <a:lnSpc>
                <a:spcPct val="150000"/>
              </a:lnSpc>
            </a:pPr>
            <a:r>
              <a:rPr lang="zh-CN" sz="2800" spc="100">
                <a:solidFill>
                  <a:schemeClr val="tx1"/>
                </a:solidFill>
                <a:uFillTx/>
                <a:latin typeface="微软雅黑" panose="020B0503020204020204" charset="-122"/>
                <a:ea typeface="微软雅黑" panose="020B0503020204020204" charset="-122"/>
                <a:cs typeface="微软雅黑" panose="020B0503020204020204" charset="-122"/>
                <a:sym typeface="+mn-ea"/>
              </a:rPr>
              <a:t>      </a:t>
            </a:r>
            <a:r>
              <a:rPr lang="zh-CN" sz="2800" i="1" spc="100">
                <a:solidFill>
                  <a:schemeClr val="tx1"/>
                </a:solidFill>
                <a:uFillTx/>
                <a:latin typeface="微软雅黑" panose="020B0503020204020204" charset="-122"/>
                <a:ea typeface="微软雅黑" panose="020B0503020204020204" charset="-122"/>
                <a:cs typeface="微软雅黑" panose="020B0503020204020204" charset="-122"/>
                <a:sym typeface="+mn-ea"/>
              </a:rPr>
              <a:t>We had no idea where we were and it was getting dark.</a:t>
            </a:r>
            <a:r>
              <a:rPr lang="zh-CN" sz="2800" spc="100">
                <a:solidFill>
                  <a:schemeClr val="tx1"/>
                </a:solidFill>
                <a:uFillTx/>
                <a:latin typeface="微软雅黑" panose="020B0503020204020204" charset="-122"/>
                <a:ea typeface="微软雅黑" panose="020B0503020204020204" charset="-122"/>
                <a:cs typeface="微软雅黑" panose="020B0503020204020204" charset="-122"/>
                <a:sym typeface="+mn-ea"/>
              </a:rPr>
              <a:t> We got stuck in the forest. And an unexpected shower added to the difficulty of finding our way, because we couldn</a:t>
            </a:r>
            <a:r>
              <a:rPr lang="en-US" altLang="zh-CN" sz="2800" spc="100">
                <a:solidFill>
                  <a:schemeClr val="tx1"/>
                </a:solidFill>
                <a:uFillTx/>
                <a:latin typeface="微软雅黑" panose="020B0503020204020204" charset="-122"/>
                <a:ea typeface="微软雅黑" panose="020B0503020204020204" charset="-122"/>
                <a:cs typeface="微软雅黑" panose="020B0503020204020204" charset="-122"/>
                <a:sym typeface="+mn-ea"/>
              </a:rPr>
              <a:t>'</a:t>
            </a:r>
            <a:r>
              <a:rPr lang="zh-CN" sz="2800" spc="100">
                <a:solidFill>
                  <a:schemeClr val="tx1"/>
                </a:solidFill>
                <a:uFillTx/>
                <a:latin typeface="微软雅黑" panose="020B0503020204020204" charset="-122"/>
                <a:ea typeface="微软雅黑" panose="020B0503020204020204" charset="-122"/>
                <a:cs typeface="微软雅黑" panose="020B0503020204020204" charset="-122"/>
                <a:sym typeface="+mn-ea"/>
              </a:rPr>
              <a:t>t see the </a:t>
            </a:r>
            <a:r>
              <a:rPr lang="zh-CN" sz="2800" u="sng" spc="100">
                <a:solidFill>
                  <a:schemeClr val="tx1"/>
                </a:solidFill>
                <a:uFillTx/>
                <a:latin typeface="微软雅黑" panose="020B0503020204020204" charset="-122"/>
                <a:ea typeface="微软雅黑" panose="020B0503020204020204" charset="-122"/>
                <a:cs typeface="微软雅黑" panose="020B0503020204020204" charset="-122"/>
                <a:sym typeface="+mn-ea"/>
              </a:rPr>
              <a:t>track</a:t>
            </a:r>
            <a:r>
              <a:rPr lang="zh-CN" sz="2800" spc="100">
                <a:solidFill>
                  <a:schemeClr val="tx1"/>
                </a:solidFill>
                <a:uFillTx/>
                <a:latin typeface="微软雅黑" panose="020B0503020204020204" charset="-122"/>
                <a:ea typeface="微软雅黑" panose="020B0503020204020204" charset="-122"/>
                <a:cs typeface="微软雅黑" panose="020B0503020204020204" charset="-122"/>
                <a:sym typeface="+mn-ea"/>
              </a:rPr>
              <a:t> in the rain. I was on the edge of despair when my father said, "Don</a:t>
            </a:r>
            <a:r>
              <a:rPr lang="en-US" altLang="zh-CN" sz="2800" spc="100">
                <a:solidFill>
                  <a:schemeClr val="tx1"/>
                </a:solidFill>
                <a:uFillTx/>
                <a:latin typeface="微软雅黑" panose="020B0503020204020204" charset="-122"/>
                <a:ea typeface="微软雅黑" panose="020B0503020204020204" charset="-122"/>
                <a:cs typeface="微软雅黑" panose="020B0503020204020204" charset="-122"/>
                <a:sym typeface="+mn-ea"/>
              </a:rPr>
              <a:t>'</a:t>
            </a:r>
            <a:r>
              <a:rPr lang="zh-CN" sz="2800" spc="100">
                <a:solidFill>
                  <a:schemeClr val="tx1"/>
                </a:solidFill>
                <a:uFillTx/>
                <a:latin typeface="微软雅黑" panose="020B0503020204020204" charset="-122"/>
                <a:ea typeface="微软雅黑" panose="020B0503020204020204" charset="-122"/>
                <a:cs typeface="微软雅黑" panose="020B0503020204020204" charset="-122"/>
                <a:sym typeface="+mn-ea"/>
              </a:rPr>
              <a:t>t worry, my boy. I remember there is a </a:t>
            </a:r>
            <a:r>
              <a:rPr lang="zh-CN" sz="2800" u="sng" spc="100">
                <a:solidFill>
                  <a:schemeClr val="tx1"/>
                </a:solidFill>
                <a:uFillTx/>
                <a:latin typeface="微软雅黑" panose="020B0503020204020204" charset="-122"/>
                <a:ea typeface="微软雅黑" panose="020B0503020204020204" charset="-122"/>
                <a:cs typeface="微软雅黑" panose="020B0503020204020204" charset="-122"/>
                <a:sym typeface="+mn-ea"/>
              </a:rPr>
              <a:t>river</a:t>
            </a:r>
            <a:r>
              <a:rPr lang="zh-CN" sz="2800" spc="100">
                <a:solidFill>
                  <a:schemeClr val="tx1"/>
                </a:solidFill>
                <a:uFillTx/>
                <a:latin typeface="微软雅黑" panose="020B0503020204020204" charset="-122"/>
                <a:ea typeface="微软雅黑" panose="020B0503020204020204" charset="-122"/>
                <a:cs typeface="微软雅黑" panose="020B0503020204020204" charset="-122"/>
                <a:sym typeface="+mn-ea"/>
              </a:rPr>
              <a:t> near the farm house. Find the river and we will be back there." Finally, we found the river and got back.</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02895" y="149225"/>
            <a:ext cx="11586845" cy="5908040"/>
          </a:xfrm>
          <a:prstGeom prst="rect">
            <a:avLst/>
          </a:prstGeom>
          <a:noFill/>
          <a:ln w="9525">
            <a:noFill/>
          </a:ln>
        </p:spPr>
        <p:txBody>
          <a:bodyPr wrap="square">
            <a:spAutoFit/>
          </a:bodyPr>
          <a:lstStyle/>
          <a:p>
            <a:pPr indent="0" algn="just" fontAlgn="auto">
              <a:lnSpc>
                <a:spcPct val="150000"/>
              </a:lnSpc>
            </a:pPr>
            <a:r>
              <a:rPr lang="zh-CN" sz="2800" spc="-50">
                <a:solidFill>
                  <a:srgbClr val="FF0000"/>
                </a:solidFill>
                <a:uFillTx/>
                <a:latin typeface="微软雅黑" panose="020B0503020204020204" charset="-122"/>
                <a:ea typeface="微软雅黑" panose="020B0503020204020204" charset="-122"/>
                <a:cs typeface="微软雅黑" panose="020B0503020204020204" charset="-122"/>
                <a:sym typeface="+mn-ea"/>
              </a:rPr>
              <a:t>【亮点点评1】</a:t>
            </a:r>
          </a:p>
          <a:p>
            <a:pPr indent="0" algn="just" fontAlgn="auto">
              <a:lnSpc>
                <a:spcPct val="150000"/>
              </a:lnSpc>
            </a:pPr>
            <a:r>
              <a:rPr lang="zh-CN" sz="2800" spc="-50">
                <a:solidFill>
                  <a:schemeClr val="tx1"/>
                </a:solidFill>
                <a:uFillTx/>
                <a:latin typeface="微软雅黑" panose="020B0503020204020204" charset="-122"/>
                <a:ea typeface="微软雅黑" panose="020B0503020204020204" charset="-122"/>
                <a:cs typeface="微软雅黑" panose="020B0503020204020204" charset="-122"/>
                <a:sym typeface="+mn-ea"/>
              </a:rPr>
              <a:t>1.该篇习作在故事情节上与原文衔接自然,实现了无缝连接。</a:t>
            </a:r>
          </a:p>
          <a:p>
            <a:pPr indent="0" algn="just" fontAlgn="auto">
              <a:lnSpc>
                <a:spcPct val="150000"/>
              </a:lnSpc>
            </a:pPr>
            <a:r>
              <a:rPr lang="zh-CN" sz="2800" spc="-50">
                <a:solidFill>
                  <a:schemeClr val="tx1"/>
                </a:solidFill>
                <a:uFillTx/>
                <a:latin typeface="微软雅黑" panose="020B0503020204020204" charset="-122"/>
                <a:ea typeface="微软雅黑" panose="020B0503020204020204" charset="-122"/>
                <a:cs typeface="微软雅黑" panose="020B0503020204020204" charset="-122"/>
                <a:sym typeface="+mn-ea"/>
              </a:rPr>
              <a:t>2.续写的第一段设想了一个曲折、符合常理的故事情节,实现了与续写的第二段首句的合理衔接。</a:t>
            </a:r>
          </a:p>
          <a:p>
            <a:pPr indent="0" algn="just" fontAlgn="auto">
              <a:lnSpc>
                <a:spcPct val="150000"/>
              </a:lnSpc>
            </a:pPr>
            <a:r>
              <a:rPr lang="zh-CN" sz="2800" spc="-50">
                <a:solidFill>
                  <a:schemeClr val="tx1"/>
                </a:solidFill>
                <a:uFillTx/>
                <a:latin typeface="微软雅黑" panose="020B0503020204020204" charset="-122"/>
                <a:ea typeface="微软雅黑" panose="020B0503020204020204" charset="-122"/>
                <a:cs typeface="微软雅黑" panose="020B0503020204020204" charset="-122"/>
                <a:sym typeface="+mn-ea"/>
              </a:rPr>
              <a:t>3.为了丰富故事情节,作者在范文中描述迷路这一困境的同时制造了更多的困难,比如"felt hungry and tired" "an unexpected shower" "couldn􀆳t see the track"。作者把这些情景描写得淋漓尽致,让读者感受到作者和父亲当时的窘况。在作者几近绝望时,父亲想到了一个回农场的方法,故事以作者和父亲最终回到农场作为完美的结局。</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02895" y="149225"/>
            <a:ext cx="11586845" cy="6439535"/>
          </a:xfrm>
          <a:prstGeom prst="rect">
            <a:avLst/>
          </a:prstGeom>
          <a:noFill/>
          <a:ln w="9525">
            <a:noFill/>
          </a:ln>
        </p:spPr>
        <p:txBody>
          <a:bodyPr wrap="square">
            <a:spAutoFit/>
          </a:bodyPr>
          <a:lstStyle/>
          <a:p>
            <a:pPr indent="0" algn="just" fontAlgn="auto">
              <a:lnSpc>
                <a:spcPts val="4500"/>
              </a:lnSpc>
            </a:pPr>
            <a:r>
              <a:rPr lang="zh-CN" sz="2800" spc="-50">
                <a:solidFill>
                  <a:srgbClr val="FF0000"/>
                </a:solidFill>
                <a:uFillTx/>
                <a:latin typeface="微软雅黑" panose="020B0503020204020204" charset="-122"/>
                <a:ea typeface="微软雅黑" panose="020B0503020204020204" charset="-122"/>
                <a:cs typeface="微软雅黑" panose="020B0503020204020204" charset="-122"/>
                <a:sym typeface="+mn-ea"/>
              </a:rPr>
              <a:t>【参考范文2】</a:t>
            </a:r>
          </a:p>
          <a:p>
            <a:pPr indent="0" algn="just" fontAlgn="auto">
              <a:lnSpc>
                <a:spcPts val="4500"/>
              </a:lnSpc>
            </a:pPr>
            <a:r>
              <a:rPr lang="zh-CN" sz="2800" b="1" spc="-50">
                <a:solidFill>
                  <a:schemeClr val="tx1"/>
                </a:solidFill>
                <a:uFillTx/>
                <a:latin typeface="微软雅黑" panose="020B0503020204020204" charset="-122"/>
                <a:ea typeface="微软雅黑" panose="020B0503020204020204" charset="-122"/>
                <a:cs typeface="微软雅黑" panose="020B0503020204020204" charset="-122"/>
                <a:sym typeface="+mn-ea"/>
              </a:rPr>
              <a:t>Paragraph 1:</a:t>
            </a:r>
            <a:r>
              <a:rPr lang="zh-CN" sz="2800" spc="-50">
                <a:solidFill>
                  <a:schemeClr val="tx1"/>
                </a:solidFill>
                <a:uFillTx/>
                <a:latin typeface="微软雅黑" panose="020B0503020204020204" charset="-122"/>
                <a:ea typeface="微软雅黑" panose="020B0503020204020204" charset="-122"/>
                <a:cs typeface="微软雅黑" panose="020B0503020204020204" charset="-122"/>
                <a:sym typeface="+mn-ea"/>
              </a:rPr>
              <a:t> </a:t>
            </a:r>
          </a:p>
          <a:p>
            <a:pPr indent="0" algn="just" fontAlgn="auto">
              <a:lnSpc>
                <a:spcPts val="4500"/>
              </a:lnSpc>
            </a:pPr>
            <a:r>
              <a:rPr lang="zh-CN" sz="2800" spc="-50">
                <a:solidFill>
                  <a:schemeClr val="tx1"/>
                </a:solidFill>
                <a:uFillTx/>
                <a:latin typeface="微软雅黑" panose="020B0503020204020204" charset="-122"/>
                <a:ea typeface="微软雅黑" panose="020B0503020204020204" charset="-122"/>
                <a:cs typeface="微软雅黑" panose="020B0503020204020204" charset="-122"/>
                <a:sym typeface="+mn-ea"/>
              </a:rPr>
              <a:t>      </a:t>
            </a:r>
            <a:r>
              <a:rPr lang="zh-CN" sz="2800" i="1" spc="-50">
                <a:solidFill>
                  <a:schemeClr val="tx1"/>
                </a:solidFill>
                <a:uFillTx/>
                <a:latin typeface="微软雅黑" panose="020B0503020204020204" charset="-122"/>
                <a:ea typeface="微软雅黑" panose="020B0503020204020204" charset="-122"/>
                <a:cs typeface="微软雅黑" panose="020B0503020204020204" charset="-122"/>
                <a:sym typeface="+mn-ea"/>
              </a:rPr>
              <a:t>Suddenly a little rabbit jumped out in front of my horse.</a:t>
            </a:r>
            <a:r>
              <a:rPr lang="zh-CN" sz="2800" spc="-50">
                <a:solidFill>
                  <a:schemeClr val="tx1"/>
                </a:solidFill>
                <a:uFillTx/>
                <a:latin typeface="微软雅黑" panose="020B0503020204020204" charset="-122"/>
                <a:ea typeface="微软雅黑" panose="020B0503020204020204" charset="-122"/>
                <a:cs typeface="微软雅黑" panose="020B0503020204020204" charset="-122"/>
                <a:sym typeface="+mn-ea"/>
              </a:rPr>
              <a:t> My horse turned to the left to avoid the little rabbit as I pulled tightly on the reins and tried not to fall. Then my </a:t>
            </a:r>
            <a:r>
              <a:rPr lang="zh-CN" sz="2800" u="sng" spc="-50">
                <a:solidFill>
                  <a:schemeClr val="tx1"/>
                </a:solidFill>
                <a:uFillTx/>
                <a:latin typeface="微软雅黑" panose="020B0503020204020204" charset="-122"/>
                <a:ea typeface="微软雅黑" panose="020B0503020204020204" charset="-122"/>
                <a:cs typeface="微软雅黑" panose="020B0503020204020204" charset="-122"/>
                <a:sym typeface="+mn-ea"/>
              </a:rPr>
              <a:t>dad</a:t>
            </a:r>
            <a:r>
              <a:rPr lang="zh-CN" sz="2800" spc="-50">
                <a:solidFill>
                  <a:schemeClr val="tx1"/>
                </a:solidFill>
                <a:uFillTx/>
                <a:latin typeface="微软雅黑" panose="020B0503020204020204" charset="-122"/>
                <a:ea typeface="微软雅黑" panose="020B0503020204020204" charset="-122"/>
                <a:cs typeface="微软雅黑" panose="020B0503020204020204" charset="-122"/>
                <a:sym typeface="+mn-ea"/>
              </a:rPr>
              <a:t> turned around and shouted,"Hold on!" All of a sudden, the horse began to run. My dad tried to keep up with us. For a few minutes, my horse slowed to a trot and then stopped beside a </a:t>
            </a:r>
            <a:r>
              <a:rPr lang="zh-CN" sz="2800" u="sng" spc="-50">
                <a:solidFill>
                  <a:schemeClr val="tx1"/>
                </a:solidFill>
                <a:uFillTx/>
                <a:latin typeface="微软雅黑" panose="020B0503020204020204" charset="-122"/>
                <a:ea typeface="微软雅黑" panose="020B0503020204020204" charset="-122"/>
                <a:cs typeface="微软雅黑" panose="020B0503020204020204" charset="-122"/>
                <a:sym typeface="+mn-ea"/>
              </a:rPr>
              <a:t>river</a:t>
            </a:r>
            <a:r>
              <a:rPr lang="zh-CN" sz="2800" spc="-50">
                <a:solidFill>
                  <a:schemeClr val="tx1"/>
                </a:solidFill>
                <a:uFillTx/>
                <a:latin typeface="微软雅黑" panose="020B0503020204020204" charset="-122"/>
                <a:ea typeface="微软雅黑" panose="020B0503020204020204" charset="-122"/>
                <a:cs typeface="微软雅黑" panose="020B0503020204020204" charset="-122"/>
                <a:sym typeface="+mn-ea"/>
              </a:rPr>
              <a:t>. I looked around and realized that we were off the </a:t>
            </a:r>
            <a:r>
              <a:rPr lang="zh-CN" sz="2800" u="sng" spc="-50">
                <a:solidFill>
                  <a:schemeClr val="tx1"/>
                </a:solidFill>
                <a:uFillTx/>
                <a:latin typeface="微软雅黑" panose="020B0503020204020204" charset="-122"/>
                <a:ea typeface="微软雅黑" panose="020B0503020204020204" charset="-122"/>
                <a:cs typeface="微软雅黑" panose="020B0503020204020204" charset="-122"/>
                <a:sym typeface="+mn-ea"/>
              </a:rPr>
              <a:t>track</a:t>
            </a:r>
            <a:r>
              <a:rPr lang="zh-CN" sz="2800" spc="-50">
                <a:solidFill>
                  <a:schemeClr val="tx1"/>
                </a:solidFill>
                <a:uFillTx/>
                <a:latin typeface="微软雅黑" panose="020B0503020204020204" charset="-122"/>
                <a:ea typeface="微软雅黑" panose="020B0503020204020204" charset="-122"/>
                <a:cs typeface="微软雅黑" panose="020B0503020204020204" charset="-122"/>
                <a:sym typeface="+mn-ea"/>
              </a:rPr>
              <a:t>.</a:t>
            </a:r>
          </a:p>
          <a:p>
            <a:pPr indent="0" algn="just" fontAlgn="auto">
              <a:lnSpc>
                <a:spcPts val="4500"/>
              </a:lnSpc>
            </a:pPr>
            <a:r>
              <a:rPr lang="zh-CN" sz="2800" b="1" spc="-50">
                <a:uFillTx/>
                <a:latin typeface="微软雅黑" panose="020B0503020204020204" charset="-122"/>
                <a:ea typeface="微软雅黑" panose="020B0503020204020204" charset="-122"/>
                <a:cs typeface="微软雅黑" panose="020B0503020204020204" charset="-122"/>
                <a:sym typeface="+mn-ea"/>
              </a:rPr>
              <a:t>Paragraph 2: </a:t>
            </a:r>
            <a:endParaRPr lang="zh-CN" sz="2800" b="1" spc="-5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indent="0" algn="just" fontAlgn="auto">
              <a:lnSpc>
                <a:spcPts val="4500"/>
              </a:lnSpc>
            </a:pPr>
            <a:r>
              <a:rPr lang="zh-CN" sz="2800" spc="-50">
                <a:uFillTx/>
                <a:latin typeface="微软雅黑" panose="020B0503020204020204" charset="-122"/>
                <a:ea typeface="微软雅黑" panose="020B0503020204020204" charset="-122"/>
                <a:cs typeface="微软雅黑" panose="020B0503020204020204" charset="-122"/>
                <a:sym typeface="+mn-ea"/>
              </a:rPr>
              <a:t>      We had no idea where we were and it was getting dark. Luckily </a:t>
            </a:r>
            <a:endParaRPr lang="zh-CN" sz="2800" spc="-50">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 action="ppaction://noaction"/>
          </p:cNvPr>
          <p:cNvSpPr/>
          <p:nvPr/>
        </p:nvSpPr>
        <p:spPr>
          <a:xfrm>
            <a:off x="735330" y="891540"/>
            <a:ext cx="10689590" cy="54800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sym typeface="+mn-ea"/>
              </a:rPr>
              <a:t>高分帮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双一流</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名校冲刺</a:t>
            </a:r>
            <a:endParaRPr lang="zh-CN" altLang="en-US" sz="2800" b="1" dirty="0">
              <a:solidFill>
                <a:srgbClr val="DA251C"/>
              </a:solidFill>
              <a:latin typeface="微软雅黑" panose="020B0503020204020204" charset="-122"/>
              <a:ea typeface="微软雅黑" panose="020B0503020204020204" charset="-122"/>
            </a:endParaRPr>
          </a:p>
        </p:txBody>
      </p:sp>
      <p:sp>
        <p:nvSpPr>
          <p:cNvPr id="5" name="矩形 4">
            <a:hlinkClick r:id="rId2" action="ppaction://hlinksldjump"/>
          </p:cNvPr>
          <p:cNvSpPr/>
          <p:nvPr/>
        </p:nvSpPr>
        <p:spPr>
          <a:xfrm>
            <a:off x="735330" y="1647190"/>
            <a:ext cx="10065385" cy="260032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高分突破</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情绪类高级表达</a:t>
            </a:r>
          </a:p>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高分突破</a:t>
            </a:r>
            <a:r>
              <a:rPr lang="en-US" altLang="zh-CN" sz="2800" dirty="0">
                <a:solidFill>
                  <a:schemeClr val="tx1">
                    <a:lumMod val="95000"/>
                    <a:lumOff val="5000"/>
                  </a:schemeClr>
                </a:solidFill>
                <a:latin typeface="微软雅黑" panose="020B0503020204020204" charset="-122"/>
                <a:ea typeface="微软雅黑" panose="020B0503020204020204" charset="-122"/>
              </a:rPr>
              <a:t>2   </a:t>
            </a:r>
            <a:r>
              <a:rPr lang="zh-CN" altLang="en-US" sz="2800" dirty="0">
                <a:solidFill>
                  <a:schemeClr val="tx1">
                    <a:lumMod val="95000"/>
                    <a:lumOff val="5000"/>
                  </a:schemeClr>
                </a:solidFill>
                <a:latin typeface="微软雅黑" panose="020B0503020204020204" charset="-122"/>
                <a:ea typeface="微软雅黑" panose="020B0503020204020204" charset="-122"/>
              </a:rPr>
              <a:t>动作类高级表达</a:t>
            </a:r>
          </a:p>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高分突破</a:t>
            </a:r>
            <a:r>
              <a:rPr lang="en-US" altLang="zh-CN" sz="2800" dirty="0">
                <a:solidFill>
                  <a:schemeClr val="tx1">
                    <a:lumMod val="95000"/>
                    <a:lumOff val="5000"/>
                  </a:schemeClr>
                </a:solidFill>
                <a:latin typeface="微软雅黑" panose="020B0503020204020204" charset="-122"/>
                <a:ea typeface="微软雅黑" panose="020B0503020204020204" charset="-122"/>
              </a:rPr>
              <a:t>3   环境类高级表达</a:t>
            </a:r>
          </a:p>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高分突破</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4   人物描写类高级表达</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02895" y="166370"/>
            <a:ext cx="11586845" cy="6554470"/>
          </a:xfrm>
          <a:prstGeom prst="rect">
            <a:avLst/>
          </a:prstGeom>
          <a:noFill/>
          <a:ln w="9525">
            <a:noFill/>
          </a:ln>
        </p:spPr>
        <p:txBody>
          <a:bodyPr wrap="square">
            <a:spAutoFit/>
          </a:bodyPr>
          <a:lstStyle/>
          <a:p>
            <a:pPr indent="0" algn="just" fontAlgn="auto">
              <a:lnSpc>
                <a:spcPct val="150000"/>
              </a:lnSpc>
            </a:pPr>
            <a:r>
              <a:rPr lang="zh-CN" sz="2800" spc="-50">
                <a:solidFill>
                  <a:schemeClr val="tx1"/>
                </a:solidFill>
                <a:uFillTx/>
                <a:latin typeface="微软雅黑" panose="020B0503020204020204" charset="-122"/>
                <a:ea typeface="微软雅黑" panose="020B0503020204020204" charset="-122"/>
                <a:cs typeface="微软雅黑" panose="020B0503020204020204" charset="-122"/>
                <a:sym typeface="+mn-ea"/>
              </a:rPr>
              <a:t>the stars came out and gave us a little light when we were finding our way to the </a:t>
            </a:r>
            <a:r>
              <a:rPr lang="zh-CN" sz="2800" u="sng" spc="-50">
                <a:solidFill>
                  <a:schemeClr val="tx1"/>
                </a:solidFill>
                <a:uFillTx/>
                <a:latin typeface="微软雅黑" panose="020B0503020204020204" charset="-122"/>
                <a:ea typeface="微软雅黑" panose="020B0503020204020204" charset="-122"/>
                <a:cs typeface="微软雅黑" panose="020B0503020204020204" charset="-122"/>
                <a:sym typeface="+mn-ea"/>
              </a:rPr>
              <a:t>farm house</a:t>
            </a:r>
            <a:r>
              <a:rPr lang="zh-CN" sz="2800" spc="-50">
                <a:solidFill>
                  <a:schemeClr val="tx1"/>
                </a:solidFill>
                <a:uFillTx/>
                <a:latin typeface="微软雅黑" panose="020B0503020204020204" charset="-122"/>
                <a:ea typeface="微软雅黑" panose="020B0503020204020204" charset="-122"/>
                <a:cs typeface="微软雅黑" panose="020B0503020204020204" charset="-122"/>
                <a:sym typeface="+mn-ea"/>
              </a:rPr>
              <a:t>. Several hours later,we suddenly heard the sounds of </a:t>
            </a:r>
            <a:r>
              <a:rPr lang="zh-CN" sz="2800" u="sng" spc="-50">
                <a:solidFill>
                  <a:schemeClr val="tx1"/>
                </a:solidFill>
                <a:uFillTx/>
                <a:latin typeface="微软雅黑" panose="020B0503020204020204" charset="-122"/>
                <a:ea typeface="微软雅黑" panose="020B0503020204020204" charset="-122"/>
                <a:cs typeface="微软雅黑" panose="020B0503020204020204" charset="-122"/>
                <a:sym typeface="+mn-ea"/>
              </a:rPr>
              <a:t>sheep</a:t>
            </a:r>
            <a:r>
              <a:rPr lang="zh-CN" sz="2800" spc="-50">
                <a:solidFill>
                  <a:schemeClr val="tx1"/>
                </a:solidFill>
                <a:uFillTx/>
                <a:latin typeface="微软雅黑" panose="020B0503020204020204" charset="-122"/>
                <a:ea typeface="微软雅黑" panose="020B0503020204020204" charset="-122"/>
                <a:cs typeface="微软雅黑" panose="020B0503020204020204" charset="-122"/>
                <a:sym typeface="+mn-ea"/>
              </a:rPr>
              <a:t> in the distance. My dad and I both rode our horses towards the sounds of the sheep. As we got closer we saw </a:t>
            </a:r>
            <a:r>
              <a:rPr lang="zh-CN" sz="2800" u="sng" spc="-50">
                <a:solidFill>
                  <a:schemeClr val="tx1"/>
                </a:solidFill>
                <a:uFillTx/>
                <a:latin typeface="微软雅黑" panose="020B0503020204020204" charset="-122"/>
                <a:ea typeface="微软雅黑" panose="020B0503020204020204" charset="-122"/>
                <a:cs typeface="微软雅黑" panose="020B0503020204020204" charset="-122"/>
                <a:sym typeface="+mn-ea"/>
              </a:rPr>
              <a:t>Uncle Paul</a:t>
            </a:r>
            <a:r>
              <a:rPr lang="zh-CN" sz="2800" spc="-50">
                <a:solidFill>
                  <a:schemeClr val="tx1"/>
                </a:solidFill>
                <a:uFillTx/>
                <a:latin typeface="微软雅黑" panose="020B0503020204020204" charset="-122"/>
                <a:ea typeface="微软雅黑" panose="020B0503020204020204" charset="-122"/>
                <a:cs typeface="微软雅黑" panose="020B0503020204020204" charset="-122"/>
                <a:sym typeface="+mn-ea"/>
              </a:rPr>
              <a:t> waving to us with a flashlight. What a special night! </a:t>
            </a:r>
          </a:p>
          <a:p>
            <a:pPr indent="0" algn="just" fontAlgn="auto">
              <a:lnSpc>
                <a:spcPct val="150000"/>
              </a:lnSpc>
            </a:pPr>
            <a:r>
              <a:rPr lang="zh-CN" sz="2800" spc="-50">
                <a:solidFill>
                  <a:srgbClr val="FF0000"/>
                </a:solidFill>
                <a:uFillTx/>
                <a:latin typeface="微软雅黑" panose="020B0503020204020204" charset="-122"/>
                <a:ea typeface="微软雅黑" panose="020B0503020204020204" charset="-122"/>
                <a:cs typeface="微软雅黑" panose="020B0503020204020204" charset="-122"/>
                <a:sym typeface="+mn-ea"/>
              </a:rPr>
              <a:t>【亮点点评2】</a:t>
            </a:r>
          </a:p>
          <a:p>
            <a:pPr indent="0" algn="just" fontAlgn="auto">
              <a:lnSpc>
                <a:spcPct val="150000"/>
              </a:lnSpc>
            </a:pPr>
            <a:r>
              <a:rPr lang="zh-CN" sz="2800" spc="-50">
                <a:solidFill>
                  <a:schemeClr val="tx1"/>
                </a:solidFill>
                <a:uFillTx/>
                <a:latin typeface="微软雅黑" panose="020B0503020204020204" charset="-122"/>
                <a:ea typeface="微软雅黑" panose="020B0503020204020204" charset="-122"/>
                <a:cs typeface="微软雅黑" panose="020B0503020204020204" charset="-122"/>
                <a:sym typeface="+mn-ea"/>
              </a:rPr>
              <a:t>1.续写的第一段设想了另一个迷路的画面,段尾的"I looked around and realized that we were off the track "实现了与第二段首句的自然衔接。</a:t>
            </a:r>
          </a:p>
          <a:p>
            <a:pPr indent="0" algn="just" fontAlgn="auto">
              <a:lnSpc>
                <a:spcPct val="150000"/>
              </a:lnSpc>
            </a:pPr>
            <a:r>
              <a:rPr lang="zh-CN" sz="2800" spc="-50">
                <a:solidFill>
                  <a:schemeClr val="tx1"/>
                </a:solidFill>
                <a:uFillTx/>
                <a:latin typeface="微软雅黑" panose="020B0503020204020204" charset="-122"/>
                <a:ea typeface="微软雅黑" panose="020B0503020204020204" charset="-122"/>
                <a:cs typeface="微软雅黑" panose="020B0503020204020204" charset="-122"/>
                <a:sym typeface="+mn-ea"/>
              </a:rPr>
              <a:t>2.续写的第二段虽然没有第一篇范文那样跌宕起伏,但也通过环境描写的两个线索——stars和the sounds of sheep让故事完美收尾。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71795" y="401320"/>
            <a:ext cx="6519545" cy="562292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写作技法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构织画面,合理自然收尾</a:t>
            </a:r>
          </a:p>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写作技法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2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善用词句,丰富细节描写</a:t>
            </a:r>
          </a:p>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写作技法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3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前后呼应,展现语篇连贯</a:t>
            </a:r>
            <a:endParaRPr lang="en-US" altLang="zh-CN"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200025"/>
            <a:ext cx="11702415" cy="6439535"/>
          </a:xfrm>
          <a:prstGeom prst="rect">
            <a:avLst/>
          </a:prstGeom>
          <a:noFill/>
        </p:spPr>
        <p:txBody>
          <a:bodyPr wrap="square" rtlCol="0">
            <a:spAutoFit/>
          </a:bodyPr>
          <a:lstStyle/>
          <a:p>
            <a:pPr indent="0" algn="just" fontAlgn="auto">
              <a:lnSpc>
                <a:spcPts val="45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一 续写步骤</a:t>
            </a:r>
          </a:p>
          <a:p>
            <a:pPr indent="0" algn="just" fontAlgn="auto">
              <a:lnSpc>
                <a:spcPts val="4500"/>
              </a:lnSpc>
            </a:pPr>
            <a:r>
              <a:rPr lang="zh-CN" altLang="en-US" sz="2800">
                <a:latin typeface="微软雅黑" panose="020B0503020204020204" charset="-122"/>
                <a:ea typeface="微软雅黑" panose="020B0503020204020204" charset="-122"/>
                <a:cs typeface="微软雅黑" panose="020B0503020204020204" charset="-122"/>
                <a:sym typeface="+mn-ea"/>
              </a:rPr>
              <a:t>1.精读文章,确定文章线索。每个作者都有自己独特的写作思路,考生可通过精读文章找到该篇文章的写作线索,比如文章是以时间为线索还是以空间为线索来写的,这样有利于考生"顺藤摸瓜"。</a:t>
            </a:r>
          </a:p>
          <a:p>
            <a:pPr indent="0" algn="just" fontAlgn="auto">
              <a:lnSpc>
                <a:spcPts val="4500"/>
              </a:lnSpc>
            </a:pPr>
            <a:r>
              <a:rPr lang="zh-CN" altLang="en-US" sz="2800">
                <a:latin typeface="微软雅黑" panose="020B0503020204020204" charset="-122"/>
                <a:ea typeface="微软雅黑" panose="020B0503020204020204" charset="-122"/>
                <a:cs typeface="微软雅黑" panose="020B0503020204020204" charset="-122"/>
                <a:sym typeface="+mn-ea"/>
              </a:rPr>
              <a:t>2.仔细审题,明确续写要求。要注意短文续写的具体要求,如词数限制、有无标有下划线的关键词语的使用要求和续写段落的首句提示语,从而做到"心中有数"。</a:t>
            </a:r>
          </a:p>
          <a:p>
            <a:pPr indent="0" algn="just" fontAlgn="auto">
              <a:lnSpc>
                <a:spcPts val="4500"/>
              </a:lnSpc>
            </a:pPr>
            <a:r>
              <a:rPr lang="zh-CN" altLang="en-US" sz="2800">
                <a:latin typeface="微软雅黑" panose="020B0503020204020204" charset="-122"/>
                <a:ea typeface="微软雅黑" panose="020B0503020204020204" charset="-122"/>
                <a:cs typeface="微软雅黑" panose="020B0503020204020204" charset="-122"/>
                <a:sym typeface="+mn-ea"/>
              </a:rPr>
              <a:t>3.回读原文,揣摩续写思路。根据写作要求,快速回读短文,顺着原文作者的思路,结合续写段落给出的提示语,充分发挥想象,构思完整的故事情节,确定续写段落的思路;若短文中含有带下划线的关键词语,还要结合这些关键词语,最终确定续写段落的内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200025"/>
            <a:ext cx="11702415" cy="6439535"/>
          </a:xfrm>
          <a:prstGeom prst="rect">
            <a:avLst/>
          </a:prstGeom>
          <a:noFill/>
        </p:spPr>
        <p:txBody>
          <a:bodyPr wrap="square" rtlCol="0">
            <a:spAutoFit/>
          </a:bodyPr>
          <a:lstStyle/>
          <a:p>
            <a:pPr indent="0" algn="just" fontAlgn="auto">
              <a:lnSpc>
                <a:spcPts val="4500"/>
              </a:lnSpc>
            </a:pPr>
            <a:r>
              <a:rPr lang="zh-CN" altLang="en-US" sz="2800" spc="-100">
                <a:solidFill>
                  <a:schemeClr val="tx1"/>
                </a:solidFill>
                <a:uFillTx/>
                <a:latin typeface="微软雅黑" panose="020B0503020204020204" charset="-122"/>
                <a:ea typeface="微软雅黑" panose="020B0503020204020204" charset="-122"/>
                <a:cs typeface="微软雅黑" panose="020B0503020204020204" charset="-122"/>
                <a:sym typeface="+mn-ea"/>
              </a:rPr>
              <a:t>4.拟写草稿,修改错词病句。在确定了写作思路之后,最关键的就是结合原文内容和提示语拟写草稿。拟写时,注意句子结构的多样性、语言的丰富性,并通过正确使用句与句之间的连接词,使所写内容结构紧凑、行文流畅连贯。</a:t>
            </a: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just" fontAlgn="auto">
              <a:lnSpc>
                <a:spcPts val="45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5.检查续写内容,誊写文字。打好草稿后,考生要通读自己所续写的内容,检查续写的内容是否符合逻辑,与原文和续写段落给出的提示语是否连贯,全文的故事情节是否完整。涉及关键词语的要标注出来,并确认数量是否达到要求。还要检查词数是否达标、标点符号的使用和字母大小写是否正确等。最后在誊写文字时,务必做到字迹工整、卷面整洁。</a:t>
            </a:r>
          </a:p>
          <a:p>
            <a:pPr indent="0" algn="just" fontAlgn="auto">
              <a:lnSpc>
                <a:spcPts val="45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二 方法技巧</a:t>
            </a:r>
          </a:p>
          <a:p>
            <a:pPr indent="0" algn="just" fontAlgn="auto">
              <a:lnSpc>
                <a:spcPts val="45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面对读后续写这一新的写作题型,考生在了解其题型特点、写作步骤之后,还要掌握一定的续写方法和技巧,这样才能做到得心应手。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7103110" cy="677078"/>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写作技法</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构织画面,合理自然收尾</a:t>
            </a:r>
          </a:p>
        </p:txBody>
      </p:sp>
      <p:sp>
        <p:nvSpPr>
          <p:cNvPr id="100" name="文本框 99"/>
          <p:cNvSpPr txBox="1"/>
          <p:nvPr/>
        </p:nvSpPr>
        <p:spPr>
          <a:xfrm>
            <a:off x="344170" y="812800"/>
            <a:ext cx="11447780" cy="5908040"/>
          </a:xfrm>
          <a:prstGeom prst="rect">
            <a:avLst/>
          </a:prstGeom>
          <a:noFill/>
          <a:ln w="9525">
            <a:noFill/>
          </a:ln>
        </p:spPr>
        <p:txBody>
          <a:bodyPr wrap="square">
            <a:spAutoFit/>
          </a:bodyPr>
          <a:lstStyle/>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1.建议考生根据原文语境构织故事发展的画面,即事件的起因、经过等。</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续写情节一般为故事的高潮或延续,可根据所续写两段的提示语判断第一段发生了什么曲折事件;再依据上下文逻辑和生活常识找到续写第二段的线索,且第二段一般是故事的结局,即第一段出现问题,第二段解决问题。</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3.续写的内容要积极、健康向上,把人和事物美好的一面展示出来;在第二段结尾处要有恰当的情感、态度的表达,从而使故事的主题得到升华。</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4.针对标有下划线关键词语的题目,构织有关关键词语的画面,与两段的提示语进行匹配,创设联系,然后判断哪些是属于问题段(第一段)中的词汇,哪些是解决问题段(第二段)中的词汇。</a:t>
            </a:r>
          </a:p>
        </p:txBody>
      </p:sp>
      <p:sp>
        <p:nvSpPr>
          <p:cNvPr id="106" name="文本框 105"/>
          <p:cNvSpPr txBox="1"/>
          <p:nvPr/>
        </p:nvSpPr>
        <p:spPr>
          <a:xfrm>
            <a:off x="3556317" y="2748915"/>
            <a:ext cx="5080000" cy="229870"/>
          </a:xfrm>
          <a:prstGeom prst="rect">
            <a:avLst/>
          </a:prstGeom>
          <a:noFill/>
          <a:ln w="9525">
            <a:noFill/>
          </a:ln>
        </p:spPr>
        <p:txBody>
          <a:bodyPr>
            <a:spAutoFit/>
          </a:bodyPr>
          <a:lstStyle/>
          <a:p>
            <a:pPr indent="0"/>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7103110"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写作技法</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善用词句,丰富细节描写</a:t>
            </a:r>
          </a:p>
        </p:txBody>
      </p:sp>
      <p:sp>
        <p:nvSpPr>
          <p:cNvPr id="100" name="文本框 99"/>
          <p:cNvSpPr txBox="1"/>
          <p:nvPr/>
        </p:nvSpPr>
        <p:spPr>
          <a:xfrm>
            <a:off x="344170" y="812800"/>
            <a:ext cx="11447780" cy="5262245"/>
          </a:xfrm>
          <a:prstGeom prst="rect">
            <a:avLst/>
          </a:prstGeom>
          <a:noFill/>
          <a:ln w="9525">
            <a:noFill/>
          </a:ln>
        </p:spPr>
        <p:txBody>
          <a:bodyPr wrap="square">
            <a:spAutoFit/>
          </a:bodyPr>
          <a:lstStyle/>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描写包括对人物的动作、语言、心理、外貌、性格的描写,以及对环境和场景的描写。它作为记叙文的一种辅助的表达方式,对增强文章的表现力有重要的作用。它要求考生善于捕捉、刻画细节,有时还可以用比喻、拟人、夸张等修辞手法。一篇好的作文往往会因为细节描写而出彩。同样,议论、抒情的表达方式对记叙文主题的展现也有重要的作用。</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考生要在平时多注意积累各种情绪类、动作类、环境类等细节描写的词语和表达,还要多练习高级句式和语法结构,提升语言的生动性和丰富性。对于细节描写的一些必备素材详见高分帮部分。</a:t>
            </a:r>
          </a:p>
        </p:txBody>
      </p:sp>
      <p:sp>
        <p:nvSpPr>
          <p:cNvPr id="106" name="文本框 105"/>
          <p:cNvSpPr txBox="1"/>
          <p:nvPr/>
        </p:nvSpPr>
        <p:spPr>
          <a:xfrm>
            <a:off x="3556317" y="2748915"/>
            <a:ext cx="5080000" cy="229870"/>
          </a:xfrm>
          <a:prstGeom prst="rect">
            <a:avLst/>
          </a:prstGeom>
          <a:noFill/>
          <a:ln w="9525">
            <a:noFill/>
          </a:ln>
        </p:spPr>
        <p:txBody>
          <a:bodyPr>
            <a:spAutoFit/>
          </a:bodyPr>
          <a:lstStyle/>
          <a:p>
            <a:pPr indent="0"/>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7103110"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写作技法</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前后呼应,展现语篇连贯</a:t>
            </a:r>
          </a:p>
        </p:txBody>
      </p:sp>
      <p:sp>
        <p:nvSpPr>
          <p:cNvPr id="100" name="文本框 99"/>
          <p:cNvSpPr txBox="1"/>
          <p:nvPr/>
        </p:nvSpPr>
        <p:spPr>
          <a:xfrm>
            <a:off x="344170" y="812800"/>
            <a:ext cx="11447780" cy="5262245"/>
          </a:xfrm>
          <a:prstGeom prst="rect">
            <a:avLst/>
          </a:prstGeom>
          <a:noFill/>
          <a:ln w="9525">
            <a:noFill/>
          </a:ln>
        </p:spPr>
        <p:txBody>
          <a:bodyPr wrap="square">
            <a:spAutoFit/>
          </a:bodyPr>
          <a:lstStyle/>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考生在续写时,要注意文章前后呼应、衔接自然、意义连贯。</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内容连贯:续写部分要紧扣所给文本故事大意,与写作意图保持高度一致。</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语句连贯:在写作时要关注段落内部句与句之间的衔接,续写内容与段落首句之间的衔接、两个续写段落之间的衔接以及续写段落与所给文本之间的前后呼应。</a:t>
            </a:r>
          </a:p>
          <a:p>
            <a:pPr indent="0" fontAlgn="auto">
              <a:lnSpc>
                <a:spcPct val="150000"/>
              </a:lnSpc>
            </a:pPr>
            <a:r>
              <a:rPr lang="en-US"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        语言风格连贯:续写部分的语言风格要与所给文本的语言风格保持一致。</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结构连贯:续写完成后要使整篇文章前后呼应、逻辑通顺、结构完整。</a:t>
            </a:r>
          </a:p>
        </p:txBody>
      </p:sp>
      <p:sp>
        <p:nvSpPr>
          <p:cNvPr id="106" name="文本框 105"/>
          <p:cNvSpPr txBox="1"/>
          <p:nvPr/>
        </p:nvSpPr>
        <p:spPr>
          <a:xfrm>
            <a:off x="3556317" y="2748915"/>
            <a:ext cx="5080000" cy="229870"/>
          </a:xfrm>
          <a:prstGeom prst="rect">
            <a:avLst/>
          </a:prstGeom>
          <a:noFill/>
          <a:ln w="9525">
            <a:noFill/>
          </a:ln>
        </p:spPr>
        <p:txBody>
          <a:bodyPr>
            <a:spAutoFit/>
          </a:bodyPr>
          <a:lstStyle/>
          <a:p>
            <a:pPr indent="0"/>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552065"/>
            <a:ext cx="5270500" cy="1322070"/>
          </a:xfrm>
          <a:prstGeom prst="rect">
            <a:avLst/>
          </a:prstGeom>
          <a:noFill/>
        </p:spPr>
        <p:txBody>
          <a:bodyPr wrap="square" rtlCol="0">
            <a:spAutoFit/>
          </a:bodyPr>
          <a:lstStyle/>
          <a:p>
            <a:r>
              <a:rPr lang="zh-CN" altLang="en-US" sz="4000">
                <a:solidFill>
                  <a:schemeClr val="bg1"/>
                </a:solidFill>
                <a:latin typeface="+mj-ea"/>
                <a:ea typeface="+mj-ea"/>
                <a:cs typeface="+mj-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p>
          <a:p>
            <a:r>
              <a:rPr lang="en-US" altLang="zh-CN" sz="4000" dirty="0">
                <a:solidFill>
                  <a:schemeClr val="bg1"/>
                </a:solidFill>
                <a:latin typeface="+mj-ea"/>
                <a:ea typeface="+mj-ea"/>
                <a:cs typeface="+mj-ea"/>
                <a:sym typeface="+mn-ea"/>
              </a:rPr>
              <a:t>         </a:t>
            </a:r>
            <a:r>
              <a:rPr lang="zh-CN" altLang="en-US" sz="4000" dirty="0">
                <a:solidFill>
                  <a:schemeClr val="bg1"/>
                </a:solidFill>
                <a:latin typeface="+mj-ea"/>
                <a:ea typeface="+mj-ea"/>
                <a:cs typeface="+mj-ea"/>
                <a:sym typeface="+mn-ea"/>
              </a:rPr>
              <a:t>名校冲刺</a:t>
            </a:r>
          </a:p>
        </p:txBody>
      </p:sp>
      <p:sp>
        <p:nvSpPr>
          <p:cNvPr id="2" name="文本框 1"/>
          <p:cNvSpPr txBox="1"/>
          <p:nvPr/>
        </p:nvSpPr>
        <p:spPr>
          <a:xfrm>
            <a:off x="5615305" y="1417320"/>
            <a:ext cx="5720715" cy="2676525"/>
          </a:xfrm>
          <a:prstGeom prst="rect">
            <a:avLst/>
          </a:prstGeom>
          <a:noFill/>
        </p:spPr>
        <p:txBody>
          <a:bodyPr wrap="square" rtlCol="0" anchor="t">
            <a:spAutoFit/>
          </a:bodyPr>
          <a:lstStyle/>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高分突破</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情绪类高级表达</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高分突破</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2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动作类高级表达</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高分突破</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3   环境类高级表达</a:t>
            </a:r>
            <a:endParaRPr lang="en-US" altLang="zh-CN" sz="2800" dirty="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高分突破</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4   人物描写类高级表达</a:t>
            </a: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666740" cy="677078"/>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高分突破</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情绪类高级表达</a:t>
            </a:r>
          </a:p>
        </p:txBody>
      </p:sp>
      <p:sp>
        <p:nvSpPr>
          <p:cNvPr id="100" name="文本框 99"/>
          <p:cNvSpPr txBox="1"/>
          <p:nvPr/>
        </p:nvSpPr>
        <p:spPr>
          <a:xfrm>
            <a:off x="344170" y="812800"/>
            <a:ext cx="11447780" cy="5908040"/>
          </a:xfrm>
          <a:prstGeom prst="rect">
            <a:avLst/>
          </a:prstGeom>
          <a:noFill/>
          <a:ln w="9525">
            <a:noFill/>
          </a:ln>
        </p:spPr>
        <p:txBody>
          <a:bodyPr wrap="square">
            <a:spAutoFit/>
          </a:bodyPr>
          <a:lstStyle/>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表示"开心、快乐、兴奋、激动"</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1.宽慰地笑了smile with relief</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2.突然大笑起来burst into laughter</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3.某人嘴角挂着微笑with a smile on one</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s lips </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4.难以形容的开心a feeling of indescribable joy</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5.嫣然一笑/淡淡一笑smile sweetly/faintly</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6.使某人心情大好brighten one's mood </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7.精神高涨be in high spirits                8.心情很好 in a good mood</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9.欣喜若狂be over the moon/be wild with joy</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151765"/>
            <a:ext cx="11702415" cy="6554470"/>
          </a:xfrm>
          <a:prstGeom prst="rect">
            <a:avLst/>
          </a:prstGeom>
          <a:noFill/>
        </p:spPr>
        <p:txBody>
          <a:bodyPr wrap="square" rtlCol="0">
            <a:spAutoFit/>
          </a:bodyPr>
          <a:lstStyle/>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10.既兴奋又开心a mixture of excitement and happiness</a:t>
            </a:r>
          </a:p>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11.一想到……就欣喜若狂go wild with joy at the thought of</a:t>
            </a:r>
          </a:p>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12.Her face was shining with joy.她的脸上洋溢着喜悦。</a:t>
            </a:r>
          </a:p>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13.She wore a big smile on her face.她脸上带着灿烂的笑容。</a:t>
            </a:r>
          </a:p>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14.The boy</a:t>
            </a:r>
            <a:r>
              <a:rPr lang="en-US" altLang="zh-CN" sz="2800">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s heart was overflowing with joy.这个男孩满心欢喜。</a:t>
            </a:r>
          </a:p>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15.Her voice trembled with excitement. 她激动得声音颤抖。</a:t>
            </a:r>
          </a:p>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表示"难过、伤心、沮丧"</a:t>
            </a:r>
          </a:p>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1.强烈的失落感a strong sense of loss</a:t>
            </a:r>
          </a:p>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2.陷入绝望fall into despair                         </a:t>
            </a:r>
            <a:r>
              <a:rPr lang="zh-CN" altLang="en-US" sz="2800">
                <a:latin typeface="微软雅黑" panose="020B0503020204020204" charset="-122"/>
                <a:ea typeface="微软雅黑" panose="020B0503020204020204" charset="-122"/>
                <a:cs typeface="微软雅黑" panose="020B0503020204020204" charset="-122"/>
                <a:sym typeface="+mn-ea"/>
              </a:rPr>
              <a:t>3.快要哭了close to tears</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4.某人泪流满面with tears streaming down one</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s face</a:t>
            </a: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71795" y="401320"/>
            <a:ext cx="6721475" cy="562292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析考情 </a:t>
            </a:r>
            <a:r>
              <a:rPr lang="en-US" altLang="zh-CN" sz="2800" dirty="0">
                <a:solidFill>
                  <a:schemeClr val="tx1">
                    <a:lumMod val="95000"/>
                    <a:lumOff val="5000"/>
                  </a:schemeClr>
                </a:solidFill>
                <a:latin typeface="微软雅黑" panose="020B0503020204020204" charset="-122"/>
                <a:ea typeface="微软雅黑" panose="020B0503020204020204" charset="-122"/>
              </a:rPr>
              <a:t>· </a:t>
            </a:r>
            <a:r>
              <a:rPr lang="zh-CN" altLang="en-US" sz="2800" dirty="0">
                <a:solidFill>
                  <a:schemeClr val="tx1">
                    <a:lumMod val="95000"/>
                    <a:lumOff val="5000"/>
                  </a:schemeClr>
                </a:solidFill>
                <a:latin typeface="微软雅黑" panose="020B0503020204020204" charset="-122"/>
                <a:ea typeface="微软雅黑" panose="020B0503020204020204" charset="-122"/>
              </a:rPr>
              <a:t>题型突破</a:t>
            </a: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链高考 </a:t>
            </a:r>
            <a:r>
              <a:rPr lang="en-US" altLang="zh-CN" sz="2800" dirty="0">
                <a:solidFill>
                  <a:schemeClr val="tx1">
                    <a:lumMod val="95000"/>
                    <a:lumOff val="5000"/>
                  </a:schemeClr>
                </a:solidFill>
                <a:latin typeface="微软雅黑" panose="020B0503020204020204" charset="-122"/>
                <a:ea typeface="微软雅黑" panose="020B0503020204020204" charset="-122"/>
              </a:rPr>
              <a:t>· </a:t>
            </a:r>
            <a:r>
              <a:rPr lang="zh-CN" altLang="en-US" sz="2800" dirty="0">
                <a:solidFill>
                  <a:schemeClr val="tx1">
                    <a:lumMod val="95000"/>
                    <a:lumOff val="5000"/>
                  </a:schemeClr>
                </a:solidFill>
                <a:latin typeface="微软雅黑" panose="020B0503020204020204" charset="-122"/>
                <a:ea typeface="微软雅黑" panose="020B0503020204020204" charset="-122"/>
              </a:rPr>
              <a:t>真题探究</a:t>
            </a: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高考帮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备考方向导航</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151765"/>
            <a:ext cx="11702415" cy="6554470"/>
          </a:xfrm>
          <a:prstGeom prst="rect">
            <a:avLst/>
          </a:prstGeom>
          <a:noFill/>
        </p:spPr>
        <p:txBody>
          <a:bodyPr wrap="square" rtlCol="0">
            <a:spAutoFit/>
          </a:bodyPr>
          <a:lstStyle/>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5.情绪低落in low spirits               6.强忍住泪水fight back tears</a:t>
            </a:r>
          </a:p>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7.令某人失望的是to one</a:t>
            </a:r>
            <a:r>
              <a:rPr lang="en-US" altLang="zh-CN" sz="2800">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s disappointment</a:t>
            </a:r>
          </a:p>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8.感到失望和沮丧feel disappointed and frustrated</a:t>
            </a:r>
          </a:p>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9.擦去某人脸上的泪水wipe tears from one</a:t>
            </a:r>
            <a:r>
              <a:rPr lang="en-US" altLang="zh-CN" sz="2800">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s face</a:t>
            </a:r>
          </a:p>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10.Tears roll down his face.眼泪沿着他的面颊流下来。</a:t>
            </a:r>
          </a:p>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11.Tears well up in his eyes.他热泪盈眶。</a:t>
            </a:r>
          </a:p>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12.Her eyes were filled with tears. 她眼里噙满了泪水。</a:t>
            </a:r>
          </a:p>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13.She wore a big smile on her face.她脸上带着灿烂的笑容。</a:t>
            </a:r>
          </a:p>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14.The boy</a:t>
            </a:r>
            <a:r>
              <a:rPr lang="en-US" altLang="zh-CN" sz="2800">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s heart was overflowing with joy.这个男孩满心欢喜。</a:t>
            </a:r>
          </a:p>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15.Her voice trembled with excitement. 她激动得声音颤抖。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151765"/>
            <a:ext cx="11702415" cy="6554470"/>
          </a:xfrm>
          <a:prstGeom prst="rect">
            <a:avLst/>
          </a:prstGeom>
          <a:noFill/>
        </p:spPr>
        <p:txBody>
          <a:bodyPr wrap="square" rtlCol="0">
            <a:spAutoFit/>
          </a:bodyPr>
          <a:lstStyle/>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表示"难过、伤心、沮丧"</a:t>
            </a:r>
          </a:p>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1.强烈的失落感a strong sense of loss</a:t>
            </a:r>
          </a:p>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2.陷入绝望fall into despair                     3.快要哭了close to tears</a:t>
            </a:r>
          </a:p>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4.某人泪流满面with tears streaming down one</a:t>
            </a:r>
            <a:r>
              <a:rPr lang="en-US" altLang="zh-CN" sz="2800">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s face </a:t>
            </a:r>
          </a:p>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5.情绪低落in low spirits                          6.强忍住泪水fight back tears</a:t>
            </a:r>
          </a:p>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7.令某人失望的是to one</a:t>
            </a:r>
            <a:r>
              <a:rPr lang="en-US" altLang="zh-CN" sz="2800">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s disappointment</a:t>
            </a:r>
          </a:p>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8.感到失望和沮丧feel disappointed and frustrated</a:t>
            </a:r>
          </a:p>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9.擦去某人脸上的泪水wipe tears from one</a:t>
            </a:r>
            <a:r>
              <a:rPr lang="en-US" altLang="zh-CN" sz="2800">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s face</a:t>
            </a:r>
          </a:p>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10.Tears roll down his face.眼泪沿着他的面颊流下来。</a:t>
            </a:r>
          </a:p>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11.Tears well up in his eyes.他热泪盈眶。</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151765"/>
            <a:ext cx="11702415" cy="6554470"/>
          </a:xfrm>
          <a:prstGeom prst="rect">
            <a:avLst/>
          </a:prstGeom>
          <a:noFill/>
        </p:spPr>
        <p:txBody>
          <a:bodyPr wrap="square" rtlCol="0">
            <a:spAutoFit/>
          </a:bodyPr>
          <a:lstStyle/>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12.Her eyes were filled with tears. 她眼里噙满了泪水。</a:t>
            </a:r>
          </a:p>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13.She sobbed with her face buried in her hands.她掩面啜泣。</a:t>
            </a:r>
          </a:p>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14.She looked pale and upset. 她看起来脸色苍白,一脸苦恼。</a:t>
            </a:r>
          </a:p>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15.She</a:t>
            </a:r>
            <a:r>
              <a:rPr lang="en-US" altLang="zh-CN" sz="2800">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s been very depressed and upset about the whole situation. 整个境况使她感到非常沮丧,心烦意乱。</a:t>
            </a:r>
          </a:p>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表示"焦虑、愤怒、恐惧"</a:t>
            </a:r>
          </a:p>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1.怒视某人glare at sb.                           2.惊恐地in panic/terror</a:t>
            </a:r>
          </a:p>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3.满腔怒火be filled with anger              4.恐惧的感觉a feeling of fear </a:t>
            </a:r>
          </a:p>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5.忧虑的目光/面容/表情an anxious look/face/expression </a:t>
            </a:r>
          </a:p>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6.His anger boiled over.他的愤怒爆发了。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337185"/>
            <a:ext cx="11702415" cy="5262245"/>
          </a:xfrm>
          <a:prstGeom prst="rect">
            <a:avLst/>
          </a:prstGeom>
          <a:noFill/>
        </p:spPr>
        <p:txBody>
          <a:bodyPr wrap="square" rtlCol="0">
            <a:spAutoFit/>
          </a:bodyPr>
          <a:lstStyle/>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7.He could hardly/scarcely contain his rage.他几乎控制不住怒火。</a:t>
            </a:r>
          </a:p>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8.His voice trembled with anger.他的声音因愤怒而颤抖。</a:t>
            </a:r>
          </a:p>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9.She felt her stomach knot with fear.她感到害怕,心都揪紧了。</a:t>
            </a:r>
          </a:p>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10.When I saw a snake,I felt so scared that my throat tightened and my knees felt weak.当我看到一条蛇时,我感到非常害怕,以至于我的喉咙发紧,膝盖发软。</a:t>
            </a:r>
          </a:p>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11.When a tiger was approaching me, I froze with terror,too scared to move an inch.当一只老虎向我逼近时,我吓得呆住了,一动也不敢动。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666740"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高分突破</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动作类高级表达</a:t>
            </a:r>
          </a:p>
        </p:txBody>
      </p:sp>
      <p:sp>
        <p:nvSpPr>
          <p:cNvPr id="100" name="文本框 99"/>
          <p:cNvSpPr txBox="1"/>
          <p:nvPr/>
        </p:nvSpPr>
        <p:spPr>
          <a:xfrm>
            <a:off x="344170" y="812800"/>
            <a:ext cx="11447780" cy="5908040"/>
          </a:xfrm>
          <a:prstGeom prst="rect">
            <a:avLst/>
          </a:prstGeom>
          <a:noFill/>
          <a:ln w="9525">
            <a:noFill/>
          </a:ln>
        </p:spPr>
        <p:txBody>
          <a:bodyPr wrap="square">
            <a:spAutoFit/>
          </a:bodyPr>
          <a:lstStyle/>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头部动作</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1.抬头/点头/低头/摇头raise/nod/lower/shake one's head</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2.转过头去turn one's head     </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3.抬起头来hold one's head high</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4.羞愧地低着头hang one's head in shame</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5.头部受伤suffer head injuries</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手部动作</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1.紧紧拥抱hug tightly            </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2.挥舞手臂wave one's arm</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151765"/>
            <a:ext cx="11702415" cy="6554470"/>
          </a:xfrm>
          <a:prstGeom prst="rect">
            <a:avLst/>
          </a:prstGeom>
          <a:noFill/>
        </p:spPr>
        <p:txBody>
          <a:bodyPr wrap="square" rtlCol="0">
            <a:spAutoFit/>
          </a:bodyPr>
          <a:lstStyle/>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3.举手raise one's hand          </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4.把某人抱在怀里hold sb. in one's arms</a:t>
            </a:r>
          </a:p>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5.伸出双臂搂着某人 put one</a:t>
            </a:r>
            <a:r>
              <a:rPr lang="en-US" altLang="zh-CN" sz="2800">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s arms around sb.</a:t>
            </a:r>
          </a:p>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6.He gave her an encouraging pat on the shoulder. 他轻拍她肩膀以示鼓励。</a:t>
            </a:r>
          </a:p>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7.She leapt out of the back seat, and gave him a hug. 她从后座上跳了出来,给了他一个拥抱。</a:t>
            </a:r>
          </a:p>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腿部动作</a:t>
            </a:r>
          </a:p>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1.挣扎着起床struggle to get out of the bed</a:t>
            </a:r>
          </a:p>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2.溜进slip into/steal into</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151765"/>
            <a:ext cx="11702415" cy="6554470"/>
          </a:xfrm>
          <a:prstGeom prst="rect">
            <a:avLst/>
          </a:prstGeom>
          <a:noFill/>
        </p:spPr>
        <p:txBody>
          <a:bodyPr wrap="square" rtlCol="0">
            <a:spAutoFit/>
          </a:bodyPr>
          <a:lstStyle/>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3.摇摇晃晃地站起身来stagger to one</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s feet</a:t>
            </a: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4.前往head for/towards                            5.冲进rush into</a:t>
            </a: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6.漫无目的地在大街上走着walk on the street aimlessly</a:t>
            </a:r>
          </a:p>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7.I dragged myself out of bed and walked into the bathroom. 我吃力地从床上爬起来走进浴室。</a:t>
            </a:r>
          </a:p>
          <a:p>
            <a:pPr indent="0" fontAlgn="auto">
              <a:lnSpc>
                <a:spcPct val="150000"/>
              </a:lnSpc>
            </a:pPr>
            <a:r>
              <a:rPr lang="zh-CN" altLang="en-US" sz="2800" spc="-70">
                <a:solidFill>
                  <a:schemeClr val="tx1"/>
                </a:solidFill>
                <a:uFillTx/>
                <a:latin typeface="微软雅黑" panose="020B0503020204020204" charset="-122"/>
                <a:ea typeface="微软雅黑" panose="020B0503020204020204" charset="-122"/>
                <a:cs typeface="微软雅黑" panose="020B0503020204020204" charset="-122"/>
                <a:sym typeface="+mn-ea"/>
              </a:rPr>
              <a:t>8.He sprang to his feet and rushed after her. 他立刻站起来,冲过去追她。</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感官动作</a:t>
            </a:r>
          </a:p>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1.专心地听listen attentively                       2.扫视glance at</a:t>
            </a:r>
          </a:p>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3.直视某人的眼睛look sb. straight in the eye</a:t>
            </a:r>
          </a:p>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4.严肃地说speak in a serious voice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151765"/>
            <a:ext cx="11702415" cy="6554470"/>
          </a:xfrm>
          <a:prstGeom prst="rect">
            <a:avLst/>
          </a:prstGeom>
          <a:noFill/>
        </p:spPr>
        <p:txBody>
          <a:bodyPr wrap="square" rtlCol="0">
            <a:spAutoFit/>
          </a:bodyPr>
          <a:lstStyle/>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5.好奇地问ask with curiosity                     </a:t>
            </a: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6.自言自语talk to oneself</a:t>
            </a: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7.陷入沉思be lost in/absorbed in/buried in thought</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8.She began to hear her own nervous breathing.她开始听到自己紧张的呼吸声。</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9.He was aware of the wind in his face.他感到风在脸上吹拂。</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10.She woke to feel a searing pain in her feet. 她醒来后感到脚上一阵灼热之痛。</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11.I can smell something burning in the kitchen.我闻到厨房里有东西烧焦了。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666740"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高分突破</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环境类高级表达</a:t>
            </a:r>
          </a:p>
        </p:txBody>
      </p:sp>
      <p:sp>
        <p:nvSpPr>
          <p:cNvPr id="100" name="文本框 99"/>
          <p:cNvSpPr txBox="1"/>
          <p:nvPr/>
        </p:nvSpPr>
        <p:spPr>
          <a:xfrm>
            <a:off x="344170" y="812800"/>
            <a:ext cx="11447780" cy="5908040"/>
          </a:xfrm>
          <a:prstGeom prst="rect">
            <a:avLst/>
          </a:prstGeom>
          <a:noFill/>
          <a:ln w="9525">
            <a:noFill/>
          </a:ln>
        </p:spPr>
        <p:txBody>
          <a:bodyPr wrap="square">
            <a:spAutoFit/>
          </a:bodyPr>
          <a:lstStyle/>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天气</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1.雨季the rainy season                    2.放晴clear up</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3.暴风雨之夜a stormy night             4.一阵清新的微风a fresh breeze</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5.难以忍受的热unbearable heat       6.乌云密布be full of dark clouds </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7.狂风暴雨fierce/heavy/violent storms</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8.下倾盆大雨be raining cats and dogs      9.正在融化的冰melting ice</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10.The sun is shining brightly in the sky.太阳在天空中明亮地照耀着。</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11.It was freezing cold. Even worse, they lost their way. 天气极冷。更糟糕的是,他们还迷路了。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151765"/>
            <a:ext cx="11702415" cy="5908040"/>
          </a:xfrm>
          <a:prstGeom prst="rect">
            <a:avLst/>
          </a:prstGeom>
          <a:noFill/>
        </p:spPr>
        <p:txBody>
          <a:bodyPr wrap="square" rtlCol="0">
            <a:spAutoFit/>
          </a:bodyPr>
          <a:lstStyle/>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地理</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1.山间小路a mountain track</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2.挡住某人的路block one</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s way</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3.茂密的森林a dense forest </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4.崎岖不平、多石的土地rough, stony ground</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5.The hills are bathed in the sunlight. 群山沐浴在阳光下。</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6.The water glitters in the sunlight. 水面在阳光下闪闪发光。</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7.The smell of the sea called up memories of her childhood. 大海的气息勾起了她对童年的回忆。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35585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sz="3200" dirty="0">
                <a:latin typeface="黑体" panose="02010600030101010101" pitchFamily="49" charset="-122"/>
                <a:ea typeface="黑体" panose="02010600030101010101" pitchFamily="49" charset="-122"/>
                <a:cs typeface="黑体" panose="02010600030101010101" pitchFamily="49" charset="-122"/>
                <a:sym typeface="+mn-ea"/>
              </a:rPr>
              <a:t>考情解读</a:t>
            </a:r>
            <a:endParaRPr lang="zh-CN" altLang="en-US" sz="3200" dirty="0">
              <a:solidFill>
                <a:schemeClr val="bg1"/>
              </a:solidFill>
              <a:latin typeface="微软雅黑" panose="020B0503020204020204" charset="-122"/>
              <a:ea typeface="微软雅黑" panose="020B0503020204020204" charset="-122"/>
              <a:sym typeface="+mn-ea"/>
            </a:endParaRPr>
          </a:p>
        </p:txBody>
      </p:sp>
      <p:sp>
        <p:nvSpPr>
          <p:cNvPr id="2" name="文本框 1"/>
          <p:cNvSpPr txBox="1"/>
          <p:nvPr/>
        </p:nvSpPr>
        <p:spPr>
          <a:xfrm>
            <a:off x="337185" y="1080770"/>
            <a:ext cx="11518900" cy="2676525"/>
          </a:xfrm>
          <a:prstGeom prst="rect">
            <a:avLst/>
          </a:prstGeom>
          <a:noFill/>
          <a:ln w="9525">
            <a:noFill/>
          </a:ln>
        </p:spPr>
        <p:txBody>
          <a:bodyPr wrap="square">
            <a:spAutoFit/>
          </a:bodyPr>
          <a:lstStyle/>
          <a:p>
            <a:pPr indent="0" algn="l" fontAlgn="auto">
              <a:lnSpc>
                <a:spcPct val="150000"/>
              </a:lnSpc>
            </a:pPr>
            <a:r>
              <a:rPr lang="zh-CN" sz="2800" b="0">
                <a:solidFill>
                  <a:srgbClr val="FF0000"/>
                </a:solidFill>
                <a:latin typeface="微软雅黑" panose="020B0503020204020204" charset="-122"/>
                <a:ea typeface="微软雅黑" panose="020B0503020204020204" charset="-122"/>
                <a:cs typeface="微软雅黑" panose="020B0503020204020204" charset="-122"/>
              </a:rPr>
              <a:t>课标要求</a:t>
            </a:r>
          </a:p>
          <a:p>
            <a:pPr indent="0" fontAlgn="auto">
              <a:lnSpc>
                <a:spcPct val="150000"/>
              </a:lnSpc>
            </a:pPr>
            <a:r>
              <a:rPr lang="zh-CN" sz="2800" b="0">
                <a:solidFill>
                  <a:srgbClr val="000000"/>
                </a:solidFill>
                <a:latin typeface="微软雅黑" panose="020B0503020204020204" charset="-122"/>
                <a:ea typeface="微软雅黑" panose="020B0503020204020204" charset="-122"/>
                <a:cs typeface="微软雅黑" panose="020B0503020204020204" charset="-122"/>
              </a:rPr>
              <a:t>        提供一段</a:t>
            </a:r>
            <a:r>
              <a:rPr lang="en-US" sz="2800" b="0">
                <a:solidFill>
                  <a:srgbClr val="000000"/>
                </a:solidFill>
                <a:latin typeface="微软雅黑" panose="020B0503020204020204" charset="-122"/>
                <a:ea typeface="微软雅黑" panose="020B0503020204020204" charset="-122"/>
                <a:cs typeface="微软雅黑" panose="020B0503020204020204" charset="-122"/>
              </a:rPr>
              <a:t>350</a:t>
            </a:r>
            <a:r>
              <a:rPr lang="zh-CN" sz="2800" b="0">
                <a:solidFill>
                  <a:srgbClr val="000000"/>
                </a:solidFill>
                <a:latin typeface="微软雅黑" panose="020B0503020204020204" charset="-122"/>
                <a:ea typeface="微软雅黑" panose="020B0503020204020204" charset="-122"/>
                <a:cs typeface="微软雅黑" panose="020B0503020204020204" charset="-122"/>
              </a:rPr>
              <a:t>词以内的材料</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要求考生依据该材料内容、所给段落开头语和所标出的关键词语进行续写</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成为一篇与给定材料衔接合理、情节和结构完整的短文</a:t>
            </a:r>
            <a:r>
              <a:rPr lang="en-US" sz="2800" b="0">
                <a:solidFill>
                  <a:srgbClr val="000000"/>
                </a:solidFill>
                <a:latin typeface="微软雅黑" panose="020B0503020204020204" charset="-122"/>
                <a:ea typeface="微软雅黑" panose="020B0503020204020204" charset="-122"/>
                <a:cs typeface="微软雅黑" panose="020B0503020204020204" charset="-122"/>
              </a:rPr>
              <a:t>(150</a:t>
            </a:r>
            <a:r>
              <a:rPr lang="zh-CN" sz="2800" b="0">
                <a:solidFill>
                  <a:srgbClr val="000000"/>
                </a:solidFill>
                <a:latin typeface="微软雅黑" panose="020B0503020204020204" charset="-122"/>
                <a:ea typeface="微软雅黑" panose="020B0503020204020204" charset="-122"/>
                <a:cs typeface="微软雅黑" panose="020B0503020204020204" charset="-122"/>
              </a:rPr>
              <a:t>词左右</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287020"/>
            <a:ext cx="11702415" cy="5262245"/>
          </a:xfrm>
          <a:prstGeom prst="rect">
            <a:avLst/>
          </a:prstGeom>
          <a:noFill/>
        </p:spPr>
        <p:txBody>
          <a:bodyPr wrap="square" rtlCol="0">
            <a:spAutoFit/>
          </a:bodyPr>
          <a:lstStyle/>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社会环境</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1.繁忙的街道busy streets </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2.不断聚集的人群gathering crowds </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3.人来人往many people coming and going</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4.繁忙拥挤的城市busy and crowded cities</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5.昏暗的路灯灯光下in the dim light of streetlamps</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6.The streets were noisy and full of activity. 街上熙熙攘攘,车水马龙。</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7.Heavy traffic blocked the road. 拥挤的车辆阻塞了道路。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612255" cy="677078"/>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高分突破</a:t>
            </a:r>
            <a:r>
              <a:rPr lang="en-US" altLang="zh-CN" sz="3200" dirty="0">
                <a:solidFill>
                  <a:schemeClr val="bg1"/>
                </a:solidFill>
                <a:latin typeface="微软雅黑" panose="020B0503020204020204" charset="-122"/>
                <a:ea typeface="微软雅黑" panose="020B0503020204020204" charset="-122"/>
                <a:sym typeface="+mn-ea"/>
              </a:rPr>
              <a:t>4  </a:t>
            </a:r>
            <a:r>
              <a:rPr lang="zh-CN" altLang="en-US" sz="3200" dirty="0">
                <a:solidFill>
                  <a:schemeClr val="bg1"/>
                </a:solidFill>
                <a:latin typeface="微软雅黑" panose="020B0503020204020204" charset="-122"/>
                <a:ea typeface="微软雅黑" panose="020B0503020204020204" charset="-122"/>
                <a:sym typeface="+mn-ea"/>
              </a:rPr>
              <a:t> 人物描写类高级表达</a:t>
            </a:r>
          </a:p>
        </p:txBody>
      </p:sp>
      <p:sp>
        <p:nvSpPr>
          <p:cNvPr id="100" name="文本框 99"/>
          <p:cNvSpPr txBox="1"/>
          <p:nvPr/>
        </p:nvSpPr>
        <p:spPr>
          <a:xfrm>
            <a:off x="344170" y="812800"/>
            <a:ext cx="11447780" cy="5908040"/>
          </a:xfrm>
          <a:prstGeom prst="rect">
            <a:avLst/>
          </a:prstGeom>
          <a:noFill/>
          <a:ln w="9525">
            <a:noFill/>
          </a:ln>
        </p:spPr>
        <p:txBody>
          <a:bodyPr wrap="square">
            <a:spAutoFit/>
          </a:bodyPr>
          <a:lstStyle/>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外貌描写</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1.双下巴a double chin                     2.粗糙的双手rough hands </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3.脸色苍白a pale face                      4.中年男子a middle-aged man</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5.留着齐肩发wear shoulder-length hair</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6.饱经风霜的脸a weather-beaten face</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7.一个衣衫褴褛的姑娘a girl in rags</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8.She is charming when she smiles.她笑起来的时候很迷人。</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9.He had beautiful blue eyes I had never seen. 他有一双我从未见过的漂亮的蓝眼睛。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405130"/>
            <a:ext cx="11702415" cy="5908040"/>
          </a:xfrm>
          <a:prstGeom prst="rect">
            <a:avLst/>
          </a:prstGeom>
          <a:noFill/>
        </p:spPr>
        <p:txBody>
          <a:bodyPr wrap="square" rtlCol="0">
            <a:spAutoFit/>
          </a:bodyPr>
          <a:lstStyle/>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10.My uncle is of average/medium height with a pair of thick glasses.我叔叔中等身高,戴一副厚眼镜。</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11.He is about 1.75 meters in height and has broad shoulders.他身高大约一米七五,肩膀宽阔。</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12.She is tall and slim with waist-length hair.她又高又苗条,长发齐腰。</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性格描写</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1.急性子a short temper                     </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2.不好相处的人a difficult person</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3.乐于助人be ready to help others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489585"/>
            <a:ext cx="11702415" cy="4615815"/>
          </a:xfrm>
          <a:prstGeom prst="rect">
            <a:avLst/>
          </a:prstGeom>
          <a:noFill/>
        </p:spPr>
        <p:txBody>
          <a:bodyPr wrap="square" rtlCol="0">
            <a:spAutoFit/>
          </a:bodyPr>
          <a:lstStyle/>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4.容易相处be easy to get along with</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5.缺乏自信lack self-confidence</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6.性格和善with pleasant personality</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7.能干且有进取心的capable and aggressive </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8.She is not only very knowledgeable,but also very helpful. 她不但很博学,而且还非常乐于助人。</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9.He is really an optimistic character! 他真是一个乐观的人!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214630"/>
            <a:ext cx="11480165" cy="737235"/>
          </a:xfrm>
          <a:prstGeom prst="rect">
            <a:avLst/>
          </a:prstGeom>
          <a:noFill/>
          <a:ln w="9525">
            <a:noFill/>
          </a:ln>
        </p:spPr>
        <p:txBody>
          <a:bodyPr wrap="square">
            <a:spAutoFit/>
          </a:bodyPr>
          <a:lstStyle/>
          <a:p>
            <a:pPr indent="0" algn="l" fontAlgn="auto">
              <a:lnSpc>
                <a:spcPct val="150000"/>
              </a:lnSpc>
            </a:pPr>
            <a:r>
              <a:rPr lang="zh-CN" sz="2800" b="0">
                <a:solidFill>
                  <a:srgbClr val="FF0000"/>
                </a:solidFill>
                <a:latin typeface="微软雅黑" panose="020B0503020204020204" charset="-122"/>
                <a:ea typeface="微软雅黑" panose="020B0503020204020204" charset="-122"/>
                <a:cs typeface="微软雅黑" panose="020B0503020204020204" charset="-122"/>
              </a:rPr>
              <a:t>五年考情回顾</a:t>
            </a:r>
          </a:p>
        </p:txBody>
      </p:sp>
      <p:graphicFrame>
        <p:nvGraphicFramePr>
          <p:cNvPr id="2" name="表格 1"/>
          <p:cNvGraphicFramePr/>
          <p:nvPr>
            <p:custDataLst>
              <p:tags r:id="rId1"/>
            </p:custDataLst>
          </p:nvPr>
        </p:nvGraphicFramePr>
        <p:xfrm>
          <a:off x="363537" y="1024255"/>
          <a:ext cx="11414125" cy="5486400"/>
        </p:xfrm>
        <a:graphic>
          <a:graphicData uri="http://schemas.openxmlformats.org/drawingml/2006/table">
            <a:tbl>
              <a:tblPr firstRow="1" bandRow="1">
                <a:tableStyleId>{5940675A-B579-460E-94D1-54222C63F5DA}</a:tableStyleId>
              </a:tblPr>
              <a:tblGrid>
                <a:gridCol w="855345"/>
                <a:gridCol w="1993265"/>
                <a:gridCol w="1429385"/>
                <a:gridCol w="4710430"/>
                <a:gridCol w="1512570"/>
                <a:gridCol w="913130"/>
              </a:tblGrid>
              <a:tr h="371475">
                <a:tc gridSpan="2">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卷别</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hMerge="1">
                  <a:txBody>
                    <a:bodyPr/>
                    <a:lstStyle/>
                    <a:p>
                      <a:endParaRPr lang="zh-CN"/>
                    </a:p>
                  </a:txBody>
                  <a:tcPr>
                    <a:lnR w="12700">
                      <a:solidFill>
                        <a:schemeClr val="tx1"/>
                      </a:solidFill>
                      <a:prstDash val="solid"/>
                    </a:lnR>
                    <a:lnT w="12700">
                      <a:solidFill>
                        <a:schemeClr val="tx1"/>
                      </a:solidFill>
                      <a:prstDash val="solid"/>
                    </a:lnT>
                    <a:lnB w="12700">
                      <a:solidFill>
                        <a:schemeClr val="tx1"/>
                      </a:solidFill>
                      <a:prstDash val="solid"/>
                    </a:lnB>
                  </a:tcPr>
                </a:tc>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主题语境</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语境内容</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语篇类型</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词数</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r>
              <a:tr h="372745">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2020新高考Ⅰ(山东)</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hMerge="1">
                  <a:txBody>
                    <a:bodyPr/>
                    <a:lstStyle/>
                    <a:p>
                      <a:endParaRPr lang="zh-CN"/>
                    </a:p>
                  </a:txBody>
                  <a:tcPr>
                    <a:lnR w="12700">
                      <a:solidFill>
                        <a:schemeClr val="tx1"/>
                      </a:solidFill>
                      <a:prstDash val="solid"/>
                    </a:lnR>
                    <a:lnT w="12700">
                      <a:solidFill>
                        <a:schemeClr val="tx1"/>
                      </a:solidFill>
                      <a:prstDash val="solid"/>
                    </a:lnT>
                    <a:lnB w="12700">
                      <a:solidFill>
                        <a:schemeClr val="tx1"/>
                      </a:solidFill>
                      <a:prstDash val="soli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人与社会</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三个孩子帮助贫困家庭的孩子挣钱</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记叙文</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312</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548640">
                <a:tc rowSpan="8">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浙江</a:t>
                      </a: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2021.1</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人与社会</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南瓜套头视频意外走红</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记叙文</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338</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19100">
                <a:tc vMerge="1">
                  <a:txBody>
                    <a:bodyPr/>
                    <a:lstStyle/>
                    <a:p>
                      <a:endParaRPr lang="zh-CN"/>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2020.7</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人与自然</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面对面遭遇北极熊</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记叙文</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313</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17830">
                <a:tc vMerge="1">
                  <a:txBody>
                    <a:bodyPr/>
                    <a:lstStyle/>
                    <a:p>
                      <a:endParaRPr lang="zh-CN"/>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2020.1</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人与自然</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给狗狗找玩伴</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记叙文</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340</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17830">
                <a:tc vMerge="1">
                  <a:txBody>
                    <a:bodyPr/>
                    <a:lstStyle/>
                    <a:p>
                      <a:endParaRPr lang="zh-CN"/>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2019.6</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gridSpan="4">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轮空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hMerge="1">
                  <a:txBody>
                    <a:bodyPr/>
                    <a:lstStyle/>
                    <a:p>
                      <a:endParaRPr lang="zh-CN"/>
                    </a:p>
                  </a:txBody>
                  <a:tcPr>
                    <a:lnT w="12700">
                      <a:solidFill>
                        <a:schemeClr val="tx1"/>
                      </a:solidFill>
                      <a:prstDash val="solid"/>
                    </a:lnT>
                    <a:lnB w="12700">
                      <a:solidFill>
                        <a:schemeClr val="tx1"/>
                      </a:solidFill>
                      <a:prstDash val="solid"/>
                    </a:lnB>
                  </a:tcPr>
                </a:tc>
                <a:tc hMerge="1">
                  <a:txBody>
                    <a:bodyPr/>
                    <a:lstStyle/>
                    <a:p>
                      <a:endParaRPr lang="zh-CN"/>
                    </a:p>
                  </a:txBody>
                  <a:tcPr>
                    <a:lnT w="12700">
                      <a:solidFill>
                        <a:schemeClr val="tx1"/>
                      </a:solidFill>
                      <a:prstDash val="solid"/>
                    </a:lnT>
                    <a:lnB w="12700">
                      <a:solidFill>
                        <a:schemeClr val="tx1"/>
                      </a:solidFill>
                      <a:prstDash val="solid"/>
                    </a:lnB>
                  </a:tcPr>
                </a:tc>
                <a:tc hMerge="1">
                  <a:txBody>
                    <a:bodyPr/>
                    <a:lstStyle/>
                    <a:p>
                      <a:endParaRPr lang="zh-CN"/>
                    </a:p>
                  </a:txBody>
                  <a:tcPr>
                    <a:lnR w="12700">
                      <a:solidFill>
                        <a:schemeClr val="tx1"/>
                      </a:solidFill>
                      <a:prstDash val="solid"/>
                    </a:lnR>
                    <a:lnT w="12700">
                      <a:solidFill>
                        <a:schemeClr val="tx1"/>
                      </a:solidFill>
                      <a:prstDash val="solid"/>
                    </a:lnT>
                    <a:lnB w="12700">
                      <a:solidFill>
                        <a:schemeClr val="tx1"/>
                      </a:solidFill>
                      <a:prstDash val="solid"/>
                    </a:lnB>
                  </a:tcPr>
                </a:tc>
              </a:tr>
              <a:tr h="419100">
                <a:tc vMerge="1">
                  <a:txBody>
                    <a:bodyPr/>
                    <a:lstStyle/>
                    <a:p>
                      <a:endParaRPr lang="zh-CN"/>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2018.11</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gridSpan="4">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轮空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hMerge="1">
                  <a:txBody>
                    <a:bodyPr/>
                    <a:lstStyle/>
                    <a:p>
                      <a:endParaRPr lang="zh-CN"/>
                    </a:p>
                  </a:txBody>
                  <a:tcPr>
                    <a:lnT w="12700">
                      <a:solidFill>
                        <a:schemeClr val="tx1"/>
                      </a:solidFill>
                      <a:prstDash val="solid"/>
                    </a:lnT>
                    <a:lnB w="12700">
                      <a:solidFill>
                        <a:schemeClr val="tx1"/>
                      </a:solidFill>
                      <a:prstDash val="solid"/>
                    </a:lnB>
                  </a:tcPr>
                </a:tc>
                <a:tc hMerge="1">
                  <a:txBody>
                    <a:bodyPr/>
                    <a:lstStyle/>
                    <a:p>
                      <a:endParaRPr lang="zh-CN"/>
                    </a:p>
                  </a:txBody>
                  <a:tcPr>
                    <a:lnT w="12700">
                      <a:solidFill>
                        <a:schemeClr val="tx1"/>
                      </a:solidFill>
                      <a:prstDash val="solid"/>
                    </a:lnT>
                    <a:lnB w="12700">
                      <a:solidFill>
                        <a:schemeClr val="tx1"/>
                      </a:solidFill>
                      <a:prstDash val="solid"/>
                    </a:lnB>
                  </a:tcPr>
                </a:tc>
                <a:tc hMerge="1">
                  <a:txBody>
                    <a:bodyPr/>
                    <a:lstStyle/>
                    <a:p>
                      <a:endParaRPr lang="zh-CN"/>
                    </a:p>
                  </a:txBody>
                  <a:tcPr>
                    <a:lnR w="12700">
                      <a:solidFill>
                        <a:schemeClr val="tx1"/>
                      </a:solidFill>
                      <a:prstDash val="solid"/>
                    </a:lnR>
                    <a:lnT w="12700">
                      <a:solidFill>
                        <a:schemeClr val="tx1"/>
                      </a:solidFill>
                      <a:prstDash val="solid"/>
                    </a:lnT>
                    <a:lnB w="12700">
                      <a:solidFill>
                        <a:schemeClr val="tx1"/>
                      </a:solidFill>
                      <a:prstDash val="solid"/>
                    </a:lnB>
                  </a:tcPr>
                </a:tc>
              </a:tr>
              <a:tr h="418465">
                <a:tc vMerge="1">
                  <a:txBody>
                    <a:bodyPr/>
                    <a:lstStyle/>
                    <a:p>
                      <a:endParaRPr lang="zh-CN"/>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2018.6</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人与社会</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暑假与父亲在农场骑马的经历</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12700" marR="1270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记叙文</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316</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19100">
                <a:tc vMerge="1">
                  <a:txBody>
                    <a:bodyPr/>
                    <a:lstStyle/>
                    <a:p>
                      <a:endParaRPr lang="zh-CN"/>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2017.11</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人与社会</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与妈妈的假日经历</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12700" marR="1270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记叙文</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338</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17830">
                <a:tc vMerge="1">
                  <a:txBody>
                    <a:bodyPr/>
                    <a:lstStyle/>
                    <a:p>
                      <a:endParaRPr lang="zh-CN"/>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2017.6</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人与自然</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与狼搏斗</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12700" marR="1270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记叙文</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341</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548005"/>
            <a:ext cx="11480165" cy="5262245"/>
          </a:xfrm>
          <a:prstGeom prst="rect">
            <a:avLst/>
          </a:prstGeom>
          <a:noFill/>
          <a:ln w="9525">
            <a:noFill/>
          </a:ln>
        </p:spPr>
        <p:txBody>
          <a:bodyPr wrap="square">
            <a:spAutoFit/>
          </a:bodyPr>
          <a:lstStyle/>
          <a:p>
            <a:pPr indent="0" algn="l" fontAlgn="auto">
              <a:lnSpc>
                <a:spcPct val="150000"/>
              </a:lnSpc>
            </a:pPr>
            <a:r>
              <a:rPr lang="zh-CN" sz="2800" b="0">
                <a:solidFill>
                  <a:srgbClr val="FF0000"/>
                </a:solidFill>
                <a:latin typeface="微软雅黑" panose="020B0503020204020204" charset="-122"/>
                <a:ea typeface="微软雅黑" panose="020B0503020204020204" charset="-122"/>
                <a:cs typeface="微软雅黑" panose="020B0503020204020204" charset="-122"/>
              </a:rPr>
              <a:t>命题分析预测</a:t>
            </a:r>
          </a:p>
          <a:p>
            <a:pPr indent="0" algn="l" fontAlgn="auto">
              <a:lnSpc>
                <a:spcPct val="150000"/>
              </a:lnSpc>
            </a:pPr>
            <a:r>
              <a:rPr lang="zh-CN" sz="2800" b="0">
                <a:solidFill>
                  <a:schemeClr val="tx1"/>
                </a:solidFill>
                <a:latin typeface="微软雅黑" panose="020B0503020204020204" charset="-122"/>
                <a:ea typeface="微软雅黑" panose="020B0503020204020204" charset="-122"/>
                <a:cs typeface="微软雅黑" panose="020B0503020204020204" charset="-122"/>
              </a:rPr>
              <a:t>        分析读后续写的题型特点及命题要求可预测,未来高考的写作仍会考查读后续写,文体仍为记叙文,且多为考生熟悉的题材,续写部分仍以"一波一折"为主要行文特点。</a:t>
            </a:r>
          </a:p>
          <a:p>
            <a:pPr indent="0" algn="l" fontAlgn="auto">
              <a:lnSpc>
                <a:spcPct val="150000"/>
              </a:lnSpc>
            </a:pPr>
            <a:r>
              <a:rPr lang="zh-CN" sz="2800" b="0">
                <a:solidFill>
                  <a:srgbClr val="FF0000"/>
                </a:solidFill>
                <a:latin typeface="微软雅黑" panose="020B0503020204020204" charset="-122"/>
                <a:ea typeface="微软雅黑" panose="020B0503020204020204" charset="-122"/>
                <a:cs typeface="微软雅黑" panose="020B0503020204020204" charset="-122"/>
              </a:rPr>
              <a:t>聚焦核心素养</a:t>
            </a:r>
          </a:p>
          <a:p>
            <a:pPr indent="0" algn="l" fontAlgn="auto">
              <a:lnSpc>
                <a:spcPct val="150000"/>
              </a:lnSpc>
            </a:pPr>
            <a:r>
              <a:rPr lang="zh-CN" sz="2800" b="0">
                <a:solidFill>
                  <a:schemeClr val="tx1"/>
                </a:solidFill>
                <a:latin typeface="微软雅黑" panose="020B0503020204020204" charset="-122"/>
                <a:ea typeface="微软雅黑" panose="020B0503020204020204" charset="-122"/>
                <a:cs typeface="微软雅黑" panose="020B0503020204020204" charset="-122"/>
              </a:rPr>
              <a:t>        考查考生获取信息、辨别并梳理信息以及对信息进行概括、总结并合理推断的能力;考查考生沿着文脉、依据文化常识进行创新性思维,并利用丰富的词汇、语法结构、修辞手段和语篇知识进行创新表达的能力。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70586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析考情 </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题型突破</a:t>
            </a:r>
          </a:p>
        </p:txBody>
      </p:sp>
      <p:sp>
        <p:nvSpPr>
          <p:cNvPr id="100" name="文本框 99"/>
          <p:cNvSpPr txBox="1"/>
          <p:nvPr/>
        </p:nvSpPr>
        <p:spPr>
          <a:xfrm>
            <a:off x="339725" y="808990"/>
            <a:ext cx="11480165" cy="5908040"/>
          </a:xfrm>
          <a:prstGeom prst="rect">
            <a:avLst/>
          </a:prstGeom>
          <a:noFill/>
          <a:ln w="9525">
            <a:noFill/>
          </a:ln>
        </p:spPr>
        <p:txBody>
          <a:bodyPr wrap="square">
            <a:spAutoFit/>
          </a:bodyPr>
          <a:lstStyle/>
          <a:p>
            <a:pPr indent="0" fontAlgn="auto">
              <a:lnSpc>
                <a:spcPct val="150000"/>
              </a:lnSpc>
            </a:pPr>
            <a:r>
              <a:rPr lang="zh-CN" sz="2800" b="0">
                <a:solidFill>
                  <a:srgbClr val="FF0000"/>
                </a:solidFill>
                <a:latin typeface="微软雅黑" panose="020B0503020204020204" charset="-122"/>
                <a:ea typeface="微软雅黑" panose="020B0503020204020204" charset="-122"/>
                <a:cs typeface="微软雅黑" panose="020B0503020204020204" charset="-122"/>
              </a:rPr>
              <a:t>一 </a:t>
            </a:r>
            <a:r>
              <a:rPr sz="2800" b="0">
                <a:solidFill>
                  <a:srgbClr val="FF0000"/>
                </a:solidFill>
                <a:latin typeface="微软雅黑" panose="020B0503020204020204" charset="-122"/>
                <a:ea typeface="微软雅黑" panose="020B0503020204020204" charset="-122"/>
                <a:cs typeface="微软雅黑" panose="020B0503020204020204" charset="-122"/>
              </a:rPr>
              <a:t>考情概况</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1.题型介绍。2016年10月浙江高考首次涉及读后续写这一题型,从2016年10月到2021年1月浙江的9次高考英语的写作中,有7次考查读后续写;且2020年新高考Ⅰ(山东)也考查了该题型。预计在以后的新高考中,考查读后续写的概率很大。</a:t>
            </a:r>
          </a:p>
          <a:p>
            <a:pPr indent="0" fontAlgn="auto">
              <a:lnSpc>
                <a:spcPct val="150000"/>
              </a:lnSpc>
            </a:pPr>
            <a:r>
              <a:rPr sz="2800" b="0" spc="100">
                <a:solidFill>
                  <a:srgbClr val="000000"/>
                </a:solidFill>
                <a:uFillTx/>
                <a:latin typeface="微软雅黑" panose="020B0503020204020204" charset="-122"/>
                <a:ea typeface="微软雅黑" panose="020B0503020204020204" charset="-122"/>
                <a:cs typeface="微软雅黑" panose="020B0503020204020204" charset="-122"/>
              </a:rPr>
              <a:t>2.命题规律。读后续写的语篇类型通常是记叙文,题材多取自日常生活经历,故事性较强,如2021年1月浙江卷中作者的妈妈拍摄的视频上传到网上后意外走红的经历;2018年6月浙江卷中的暑假与父亲在农场骑马的经历。故事的发展虽然曲折,但起伏并不多,适合中学生的心理年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3196c1b6-28c7-42d0-9d56-bed5165141e4}"/>
  <p:tag name="TABLE_ENDDRAG_ORIGIN_RECT" val="898*318"/>
  <p:tag name="TABLE_ENDDRAG_RECT" val="29*92*898*318"/>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5224</Words>
  <Application>WPS 演示</Application>
  <PresentationFormat>自定义</PresentationFormat>
  <Paragraphs>392</Paragraphs>
  <Slides>63</Slides>
  <Notes>15</Notes>
  <HiddenSlides>0</HiddenSlides>
  <MMClips>0</MMClips>
  <ScaleCrop>false</ScaleCrop>
  <HeadingPairs>
    <vt:vector size="4" baseType="variant">
      <vt:variant>
        <vt:lpstr>主题</vt:lpstr>
      </vt:variant>
      <vt:variant>
        <vt:i4>1</vt:i4>
      </vt:variant>
      <vt:variant>
        <vt:lpstr>幻灯片标题</vt:lpstr>
      </vt:variant>
      <vt:variant>
        <vt:i4>63</vt:i4>
      </vt:variant>
    </vt:vector>
  </HeadingPairs>
  <TitlesOfParts>
    <vt:vector size="64" baseType="lpstr">
      <vt:lpstr>Office 主题​​</vt:lpstr>
      <vt:lpstr>幻灯片 1</vt:lpstr>
      <vt:lpstr>题型六  读后续写</vt:lpstr>
      <vt:lpstr>幻灯片 3</vt:lpstr>
      <vt:lpstr>幻灯片 4</vt:lpstr>
      <vt:lpstr>幻灯片 5</vt:lpstr>
      <vt:lpstr> 考情解读</vt:lpstr>
      <vt:lpstr>幻灯片 7</vt:lpstr>
      <vt:lpstr>幻灯片 8</vt:lpstr>
      <vt:lpstr> 析考情 · 题型突破</vt:lpstr>
      <vt:lpstr>幻灯片 10</vt:lpstr>
      <vt:lpstr>幻灯片 11</vt:lpstr>
      <vt:lpstr>幻灯片 12</vt:lpstr>
      <vt:lpstr>幻灯片 13</vt:lpstr>
      <vt:lpstr>幻灯片 14</vt:lpstr>
      <vt:lpstr>幻灯片 15</vt:lpstr>
      <vt:lpstr> 链高考 · 真题探究</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  写作技法1   构织画面,合理自然收尾</vt:lpstr>
      <vt:lpstr>  写作技法2   善用词句,丰富细节描写</vt:lpstr>
      <vt:lpstr>  写作技法3   前后呼应,展现语篇连贯</vt:lpstr>
      <vt:lpstr>幻灯片 47</vt:lpstr>
      <vt:lpstr>  高分突破1   情绪类高级表达</vt:lpstr>
      <vt:lpstr>幻灯片 49</vt:lpstr>
      <vt:lpstr>幻灯片 50</vt:lpstr>
      <vt:lpstr>幻灯片 51</vt:lpstr>
      <vt:lpstr>幻灯片 52</vt:lpstr>
      <vt:lpstr>幻灯片 53</vt:lpstr>
      <vt:lpstr>  高分突破2   动作类高级表达</vt:lpstr>
      <vt:lpstr>幻灯片 55</vt:lpstr>
      <vt:lpstr>幻灯片 56</vt:lpstr>
      <vt:lpstr>幻灯片 57</vt:lpstr>
      <vt:lpstr>  高分突破3   环境类高级表达</vt:lpstr>
      <vt:lpstr>幻灯片 59</vt:lpstr>
      <vt:lpstr>幻灯片 60</vt:lpstr>
      <vt:lpstr>  高分突破4   人物描写类高级表达</vt:lpstr>
      <vt:lpstr>幻灯片 62</vt:lpstr>
      <vt:lpstr>幻灯片 63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83</cp:revision>
  <dcterms:created xsi:type="dcterms:W3CDTF">2021-01-08T01:23:00Z</dcterms:created>
  <dcterms:modified xsi:type="dcterms:W3CDTF">2021-09-22T15:59:41Z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