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1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77" r:id="rId3"/>
  </p:sldMasterIdLst>
  <p:notesMasterIdLst>
    <p:notesMasterId r:id="rId50"/>
  </p:notesMasterIdLst>
  <p:handoutMasterIdLst>
    <p:handoutMasterId r:id="rId51"/>
  </p:handoutMasterIdLst>
  <p:sldIdLst>
    <p:sldId id="277" r:id="rId4"/>
    <p:sldId id="417" r:id="rId5"/>
    <p:sldId id="534" r:id="rId6"/>
    <p:sldId id="304" r:id="rId7"/>
    <p:sldId id="681" r:id="rId8"/>
    <p:sldId id="682" r:id="rId9"/>
    <p:sldId id="683" r:id="rId10"/>
    <p:sldId id="684" r:id="rId11"/>
    <p:sldId id="685" r:id="rId12"/>
    <p:sldId id="686" r:id="rId13"/>
    <p:sldId id="334" r:id="rId14"/>
    <p:sldId id="306" r:id="rId15"/>
    <p:sldId id="751" r:id="rId16"/>
    <p:sldId id="752" r:id="rId17"/>
    <p:sldId id="753" r:id="rId18"/>
    <p:sldId id="760" r:id="rId19"/>
    <p:sldId id="754" r:id="rId20"/>
    <p:sldId id="755" r:id="rId21"/>
    <p:sldId id="756" r:id="rId22"/>
    <p:sldId id="757" r:id="rId23"/>
    <p:sldId id="758" r:id="rId24"/>
    <p:sldId id="759" r:id="rId25"/>
    <p:sldId id="337" r:id="rId26"/>
    <p:sldId id="761" r:id="rId27"/>
    <p:sldId id="762" r:id="rId28"/>
    <p:sldId id="763" r:id="rId29"/>
    <p:sldId id="764" r:id="rId30"/>
    <p:sldId id="604" r:id="rId31"/>
    <p:sldId id="766" r:id="rId32"/>
    <p:sldId id="767" r:id="rId33"/>
    <p:sldId id="768" r:id="rId34"/>
    <p:sldId id="769" r:id="rId35"/>
    <p:sldId id="770" r:id="rId36"/>
    <p:sldId id="771" r:id="rId37"/>
    <p:sldId id="341" r:id="rId38"/>
    <p:sldId id="772" r:id="rId39"/>
    <p:sldId id="773" r:id="rId40"/>
    <p:sldId id="775" r:id="rId41"/>
    <p:sldId id="609" r:id="rId42"/>
    <p:sldId id="776" r:id="rId43"/>
    <p:sldId id="777" r:id="rId44"/>
    <p:sldId id="778" r:id="rId45"/>
    <p:sldId id="779" r:id="rId46"/>
    <p:sldId id="780" r:id="rId47"/>
    <p:sldId id="781" r:id="rId48"/>
    <p:sldId id="783"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0066"/>
    <a:srgbClr val="01B0F0"/>
    <a:srgbClr val="FAB529"/>
    <a:srgbClr val="008BD6"/>
    <a:srgbClr val="FF6B00"/>
    <a:srgbClr val="E36B2A"/>
    <a:srgbClr val="D7A800"/>
    <a:srgbClr val="95411F"/>
    <a:srgbClr val="FF5050"/>
    <a:srgbClr val="FF33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handoutMaster" Target="handoutMasters/handoutMaster1.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157187" y="141911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7391400" y="3521075"/>
            <a:ext cx="2743200" cy="365125"/>
          </a:xfrm>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5227" y="114145"/>
            <a:ext cx="8216114" cy="58356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第一部分  教材知识梳理</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知识清单</a:t>
            </a:r>
            <a:endParaRPr kumimoji="1"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1</a:t>
            </a:r>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实数的相关</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概</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考点梳理</a:t>
            </a:r>
            <a:endParaRPr kumimoji="1" lang="zh-CN" altLang="en-US" sz="2000"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1</a:t>
            </a:r>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实数的相关</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概</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题型突破</a:t>
            </a:r>
            <a:endParaRPr kumimoji="1" lang="zh-CN" altLang="en-US" sz="2000"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tags" Target="../tags/tag3.xml"/><Relationship Id="rId7" Type="http://schemas.openxmlformats.org/officeDocument/2006/relationships/slideLayout" Target="../slideLayouts/slideLayout2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11.xml"/><Relationship Id="rId5" Type="http://schemas.openxmlformats.org/officeDocument/2006/relationships/tags" Target="../tags/tag5.xml"/><Relationship Id="rId10" Type="http://schemas.openxmlformats.org/officeDocument/2006/relationships/slide" Target="slide4.xml"/><Relationship Id="rId4" Type="http://schemas.openxmlformats.org/officeDocument/2006/relationships/tags" Target="../tags/tag4.xml"/><Relationship Id="rId9" Type="http://schemas.openxmlformats.org/officeDocument/2006/relationships/slide" Target="slide3.xml"/></Relationships>
</file>

<file path=ppt/slides/_rels/slide1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1.xml"/><Relationship Id="rId1" Type="http://schemas.openxmlformats.org/officeDocument/2006/relationships/slideLayout" Target="../slideLayouts/slideLayout1.xml"/><Relationship Id="rId5" Type="http://schemas.openxmlformats.org/officeDocument/2006/relationships/slide" Target="slide23.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 Target="slide11.xml"/><Relationship Id="rId5" Type="http://schemas.openxmlformats.org/officeDocument/2006/relationships/slide" Target="slide1.xml"/><Relationship Id="rId4"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3.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4.xml"/><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slide" Target="slide11.xml"/><Relationship Id="rId5" Type="http://schemas.openxmlformats.org/officeDocument/2006/relationships/slide" Target="slide1.xml"/><Relationship Id="rId4"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8.xml"/><Relationship Id="rId4" Type="http://schemas.openxmlformats.org/officeDocument/2006/relationships/slide" Target="slide11.xml"/></Relationships>
</file>

<file path=ppt/slides/_rels/slide2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9.xml"/><Relationship Id="rId4" Type="http://schemas.openxmlformats.org/officeDocument/2006/relationships/slide" Target="slide11.xml"/></Relationships>
</file>

<file path=ppt/slides/_rels/slide2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slide" Target="slide11.xml"/></Relationships>
</file>

<file path=ppt/slides/_rels/slide2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1.xml"/><Relationship Id="rId4" Type="http://schemas.openxmlformats.org/officeDocument/2006/relationships/slide" Target="slide11.xml"/></Relationships>
</file>

<file path=ppt/slides/_rels/slide2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3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slide" Target="slide11.xml"/><Relationship Id="rId5" Type="http://schemas.openxmlformats.org/officeDocument/2006/relationships/slide" Target="slide1.xml"/><Relationship Id="rId4"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slide" Target="slide11.xml"/></Relationships>
</file>

<file path=ppt/slides/_rels/slide3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6.xml"/><Relationship Id="rId4" Type="http://schemas.openxmlformats.org/officeDocument/2006/relationships/slide" Target="slide11.xml"/></Relationships>
</file>

<file path=ppt/slides/_rels/slide3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7.xml"/><Relationship Id="rId4" Type="http://schemas.openxmlformats.org/officeDocument/2006/relationships/slide" Target="slide11.xml"/></Relationships>
</file>

<file path=ppt/slides/_rels/slide3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6" name="组合 65"/>
          <p:cNvGrpSpPr/>
          <p:nvPr/>
        </p:nvGrpSpPr>
        <p:grpSpPr>
          <a:xfrm>
            <a:off x="3151505" y="3275330"/>
            <a:ext cx="6941185" cy="737235"/>
            <a:chOff x="3027246" y="1988317"/>
            <a:chExt cx="5990707" cy="968738"/>
          </a:xfrm>
        </p:grpSpPr>
        <p:sp>
          <p:nvSpPr>
            <p:cNvPr id="38" name="圆角矩形 6">
              <a:hlinkClick r:id="rId8" action="ppaction://hlinksldjump"/>
            </p:cNvPr>
            <p:cNvSpPr/>
            <p:nvPr>
              <p:custDataLst>
                <p:tags r:id="rId5"/>
              </p:custDataLst>
            </p:nvPr>
          </p:nvSpPr>
          <p:spPr>
            <a:xfrm flipV="1">
              <a:off x="4137042" y="2036712"/>
              <a:ext cx="4880911" cy="792680"/>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p:nvPr>
              <p:custDataLst>
                <p:tags r:id="rId6"/>
              </p:custDataLst>
            </p:nvPr>
          </p:nvSpPr>
          <p:spPr>
            <a:xfrm>
              <a:off x="3027246" y="2016110"/>
              <a:ext cx="885507" cy="799447"/>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9" action="ppaction://hlinksldjump"/>
            </p:cNvPr>
            <p:cNvSpPr txBox="1"/>
            <p:nvPr/>
          </p:nvSpPr>
          <p:spPr>
            <a:xfrm>
              <a:off x="4422027" y="1988317"/>
              <a:ext cx="4559207" cy="96873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Times New Roman" panose="02020603050405020304" pitchFamily="18" charset="0"/>
                  <a:ea typeface="宋体" panose="02010600030101010101" pitchFamily="2" charset="-122"/>
                </a:rPr>
                <a:t>数据纵览  考情分析</a:t>
              </a:r>
            </a:p>
          </p:txBody>
        </p:sp>
        <p:sp>
          <p:nvSpPr>
            <p:cNvPr id="62" name="圆角矩形 61"/>
            <p:cNvSpPr/>
            <p:nvPr/>
          </p:nvSpPr>
          <p:spPr bwMode="auto">
            <a:xfrm rot="16200000">
              <a:off x="3924200" y="2242422"/>
              <a:ext cx="36000" cy="39005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150870" y="4142739"/>
            <a:ext cx="6941820" cy="737235"/>
            <a:chOff x="2941329" y="3135842"/>
            <a:chExt cx="6094086" cy="1013103"/>
          </a:xfrm>
        </p:grpSpPr>
        <p:sp>
          <p:nvSpPr>
            <p:cNvPr id="42" name="圆角矩形 6">
              <a:hlinkClick r:id="" action="ppaction://noaction"/>
            </p:cNvPr>
            <p:cNvSpPr/>
            <p:nvPr>
              <p:custDataLst>
                <p:tags r:id="rId3"/>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p:nvPr>
              <p:custDataLst>
                <p:tags r:id="rId4"/>
              </p:custDataLst>
            </p:nvPr>
          </p:nvSpPr>
          <p:spPr>
            <a:xfrm>
              <a:off x="2941329" y="3252773"/>
              <a:ext cx="900705" cy="835302"/>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lnSpcReduction="10000"/>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0" action="ppaction://hlinksldjump"/>
            </p:cNvPr>
            <p:cNvSpPr txBox="1"/>
            <p:nvPr/>
          </p:nvSpPr>
          <p:spPr>
            <a:xfrm>
              <a:off x="4087522" y="3135842"/>
              <a:ext cx="4529681" cy="1013103"/>
            </a:xfrm>
            <a:prstGeom prst="rect">
              <a:avLst/>
            </a:prstGeom>
            <a:noFill/>
            <a:ln w="9525">
              <a:noFill/>
            </a:ln>
          </p:spPr>
          <p:txBody>
            <a:bodyPr wrap="square" anchor="t">
              <a:spAutoFit/>
            </a:bodyPr>
            <a:lstStyle/>
            <a:p>
              <a:pPr algn="ctr">
                <a:lnSpc>
                  <a:spcPct val="150000"/>
                </a:lnSpc>
              </a:pPr>
              <a:r>
                <a:rPr lang="en-US" altLang="zh-CN"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       </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
        <p:nvSpPr>
          <p:cNvPr id="70" name="文本框 5"/>
          <p:cNvSpPr txBox="1"/>
          <p:nvPr/>
        </p:nvSpPr>
        <p:spPr>
          <a:xfrm>
            <a:off x="1575833" y="1185418"/>
            <a:ext cx="9712711" cy="1198880"/>
          </a:xfrm>
          <a:prstGeom prst="rect">
            <a:avLst/>
          </a:prstGeom>
          <a:noFill/>
          <a:ln w="9525">
            <a:noFill/>
          </a:ln>
        </p:spPr>
        <p:txBody>
          <a:bodyPr wrap="square" anchor="t">
            <a:spAutoFit/>
          </a:bodyPr>
          <a:lstStyle/>
          <a:p>
            <a:pPr algn="ctr">
              <a:lnSpc>
                <a:spcPct val="150000"/>
              </a:lnSpc>
            </a:pPr>
            <a:r>
              <a:rPr lang="zh-CN" altLang="en-US" sz="48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专题三  冠词</a:t>
            </a:r>
            <a:endParaRPr lang="zh-CN" altLang="en-US" sz="48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3151504" y="5060950"/>
            <a:ext cx="6941186" cy="751288"/>
            <a:chOff x="3024550" y="3691330"/>
            <a:chExt cx="6048318" cy="1128229"/>
          </a:xfrm>
        </p:grpSpPr>
        <p:sp>
          <p:nvSpPr>
            <p:cNvPr id="7" name="圆角矩形 6"/>
            <p:cNvSpPr/>
            <p:nvPr>
              <p:custDataLst>
                <p:tags r:id="rId1"/>
              </p:custDataLst>
            </p:nvPr>
          </p:nvSpPr>
          <p:spPr>
            <a:xfrm flipV="1">
              <a:off x="4145573" y="3971687"/>
              <a:ext cx="4927295" cy="792438"/>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8" name="椭圆 7"/>
            <p:cNvSpPr/>
            <p:nvPr>
              <p:custDataLst>
                <p:tags r:id="rId2"/>
              </p:custDataLst>
            </p:nvPr>
          </p:nvSpPr>
          <p:spPr>
            <a:xfrm>
              <a:off x="3024550" y="3994573"/>
              <a:ext cx="894022" cy="824986"/>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p>
          </p:txBody>
        </p:sp>
        <p:sp>
          <p:nvSpPr>
            <p:cNvPr id="9" name="文本框 16">
              <a:hlinkClick r:id="rId11" action="ppaction://hlinksldjump"/>
            </p:cNvPr>
            <p:cNvSpPr txBox="1"/>
            <p:nvPr/>
          </p:nvSpPr>
          <p:spPr>
            <a:xfrm>
              <a:off x="4730410" y="3691330"/>
              <a:ext cx="3891249" cy="1107125"/>
            </a:xfrm>
            <a:prstGeom prst="rect">
              <a:avLst/>
            </a:prstGeom>
            <a:noFill/>
            <a:ln w="9525">
              <a:noFill/>
            </a:ln>
          </p:spPr>
          <p:txBody>
            <a:bodyPr wrap="square" anchor="t">
              <a:spAutoFit/>
            </a:bodyPr>
            <a:lstStyle/>
            <a:p>
              <a:pPr>
                <a:lnSpc>
                  <a:spcPct val="150000"/>
                </a:lnSpc>
              </a:pPr>
              <a:r>
                <a:rPr lang="en-US" altLang="zh-CN"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       </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数据共享  考点聚焦</a:t>
              </a:r>
            </a:p>
          </p:txBody>
        </p:sp>
        <p:sp>
          <p:nvSpPr>
            <p:cNvPr id="10" name="圆角矩形 9"/>
            <p:cNvSpPr/>
            <p:nvPr/>
          </p:nvSpPr>
          <p:spPr bwMode="auto">
            <a:xfrm rot="16200000" flipH="1">
              <a:off x="3980973" y="4214218"/>
              <a:ext cx="37843" cy="385841"/>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1814195"/>
            <a:ext cx="11181080" cy="332295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18. (2021·沧州第五中学一模)It</a:t>
            </a:r>
            <a:r>
              <a:rPr lang="en-US" sz="2800" b="1">
                <a:latin typeface="Times New Roman" panose="02020603050405020304" pitchFamily="18" charset="0"/>
                <a:cs typeface="Times New Roman" panose="02020603050405020304" pitchFamily="18" charset="0"/>
              </a:rPr>
              <a:t>’</a:t>
            </a:r>
            <a:r>
              <a:rPr sz="2800" b="1">
                <a:latin typeface="Times New Roman" panose="02020603050405020304" pitchFamily="18" charset="0"/>
                <a:cs typeface="Times New Roman" panose="02020603050405020304" pitchFamily="18" charset="0"/>
              </a:rPr>
              <a:t>s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useful tool.  </a:t>
            </a:r>
          </a:p>
          <a:p>
            <a:pPr fontAlgn="auto">
              <a:lnSpc>
                <a:spcPct val="150000"/>
              </a:lnSpc>
            </a:pPr>
            <a:r>
              <a:rPr sz="2800" b="1">
                <a:latin typeface="Times New Roman" panose="02020603050405020304" pitchFamily="18" charset="0"/>
                <a:cs typeface="Times New Roman" panose="02020603050405020304" pitchFamily="18" charset="0"/>
              </a:rPr>
              <a:t>19. (2021·河北中考模拟一)A few weeks ago, all the students were </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talking about the coming trip at the winter camp. For me, it was</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sym typeface="+mn-ea"/>
              </a:rPr>
              <a:t>________</a:t>
            </a:r>
            <a:r>
              <a:rPr sz="2800" b="1">
                <a:latin typeface="Times New Roman" panose="02020603050405020304" pitchFamily="18" charset="0"/>
                <a:cs typeface="Times New Roman" panose="02020603050405020304" pitchFamily="18" charset="0"/>
              </a:rPr>
              <a:t> piece of terrible news.  </a:t>
            </a:r>
          </a:p>
          <a:p>
            <a:pPr fontAlgn="auto">
              <a:lnSpc>
                <a:spcPct val="150000"/>
              </a:lnSpc>
            </a:pPr>
            <a:r>
              <a:rPr sz="2800" b="1">
                <a:latin typeface="Times New Roman" panose="02020603050405020304" pitchFamily="18" charset="0"/>
                <a:cs typeface="Times New Roman" panose="02020603050405020304" pitchFamily="18" charset="0"/>
              </a:rPr>
              <a:t>20. (2021·沧州第十中学一模)Germany is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European country. </a:t>
            </a:r>
          </a:p>
        </p:txBody>
      </p:sp>
      <p:sp>
        <p:nvSpPr>
          <p:cNvPr id="2" name="文本框 1"/>
          <p:cNvSpPr txBox="1"/>
          <p:nvPr/>
        </p:nvSpPr>
        <p:spPr>
          <a:xfrm>
            <a:off x="6187440" y="2011045"/>
            <a:ext cx="49974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6" name="文本框 5"/>
          <p:cNvSpPr txBox="1"/>
          <p:nvPr/>
        </p:nvSpPr>
        <p:spPr>
          <a:xfrm>
            <a:off x="1788160" y="3923030"/>
            <a:ext cx="48831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7" name="文本框 6"/>
          <p:cNvSpPr txBox="1"/>
          <p:nvPr/>
        </p:nvSpPr>
        <p:spPr>
          <a:xfrm>
            <a:off x="7354570" y="4553585"/>
            <a:ext cx="647065"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70205" y="659765"/>
            <a:ext cx="11577955" cy="605853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68580" y="9017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33655" y="18161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79967" y="92501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34" name="组合 33"/>
          <p:cNvGrpSpPr/>
          <p:nvPr/>
        </p:nvGrpSpPr>
        <p:grpSpPr>
          <a:xfrm>
            <a:off x="5901690" y="2333458"/>
            <a:ext cx="559945" cy="1801740"/>
            <a:chOff x="9294" y="3699"/>
            <a:chExt cx="862" cy="2925"/>
          </a:xfrm>
        </p:grpSpPr>
        <p:sp>
          <p:nvSpPr>
            <p:cNvPr id="23" name="椭圆 22"/>
            <p:cNvSpPr/>
            <p:nvPr/>
          </p:nvSpPr>
          <p:spPr>
            <a:xfrm>
              <a:off x="9294" y="3699"/>
              <a:ext cx="740" cy="758"/>
            </a:xfrm>
            <a:prstGeom prst="ellipse">
              <a:avLst/>
            </a:prstGeom>
            <a:solidFill>
              <a:srgbClr val="FAB52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416" y="5866"/>
              <a:ext cx="740" cy="758"/>
            </a:xfrm>
            <a:prstGeom prst="ellipse">
              <a:avLst/>
            </a:prstGeom>
            <a:solidFill>
              <a:srgbClr val="FAB52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圆角矩形 5"/>
          <p:cNvSpPr/>
          <p:nvPr/>
        </p:nvSpPr>
        <p:spPr>
          <a:xfrm>
            <a:off x="1062355" y="2165350"/>
            <a:ext cx="3359785" cy="3221355"/>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7" name="文本框 6"/>
          <p:cNvSpPr txBox="1"/>
          <p:nvPr/>
        </p:nvSpPr>
        <p:spPr>
          <a:xfrm>
            <a:off x="1415415" y="2966085"/>
            <a:ext cx="2849880"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数据共享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考点聚焦</a:t>
            </a:r>
          </a:p>
        </p:txBody>
      </p:sp>
      <p:sp>
        <p:nvSpPr>
          <p:cNvPr id="8" name="圆角矩形 7"/>
          <p:cNvSpPr/>
          <p:nvPr/>
        </p:nvSpPr>
        <p:spPr>
          <a:xfrm>
            <a:off x="4297680" y="1747520"/>
            <a:ext cx="287020" cy="4851400"/>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三角形 7"/>
          <p:cNvSpPr/>
          <p:nvPr/>
        </p:nvSpPr>
        <p:spPr>
          <a:xfrm>
            <a:off x="4080510" y="1137285"/>
            <a:ext cx="720725" cy="621030"/>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5" name="组合 14"/>
          <p:cNvGrpSpPr/>
          <p:nvPr/>
        </p:nvGrpSpPr>
        <p:grpSpPr>
          <a:xfrm>
            <a:off x="4802118" y="2321537"/>
            <a:ext cx="7146041" cy="3216365"/>
            <a:chOff x="3473480" y="2180906"/>
            <a:chExt cx="6498040" cy="1326828"/>
          </a:xfrm>
        </p:grpSpPr>
        <p:sp>
          <p:nvSpPr>
            <p:cNvPr id="21" name="文本框 2">
              <a:hlinkClick r:id="rId3" action="ppaction://hlinksldjump"/>
            </p:cNvPr>
            <p:cNvSpPr txBox="1"/>
            <p:nvPr/>
          </p:nvSpPr>
          <p:spPr>
            <a:xfrm>
              <a:off x="3574094" y="3317818"/>
              <a:ext cx="5097580" cy="189916"/>
            </a:xfrm>
            <a:prstGeom prst="rect">
              <a:avLst/>
            </a:prstGeom>
            <a:noFill/>
            <a:ln w="9525">
              <a:noFill/>
            </a:ln>
          </p:spPr>
          <p:txBody>
            <a:bodyPr wrap="square" anchor="t">
              <a:spAutoFit/>
            </a:bodyPr>
            <a:lstStyle/>
            <a:p>
              <a:pPr algn="l"/>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考点</a:t>
              </a: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零冠词</a:t>
              </a:r>
            </a:p>
          </p:txBody>
        </p:sp>
        <p:sp>
          <p:nvSpPr>
            <p:cNvPr id="17" name="文本框 2">
              <a:hlinkClick r:id="rId4" action="ppaction://hlinksldjump"/>
            </p:cNvPr>
            <p:cNvSpPr txBox="1"/>
            <p:nvPr/>
          </p:nvSpPr>
          <p:spPr>
            <a:xfrm>
              <a:off x="3473480" y="2180906"/>
              <a:ext cx="6005152" cy="189916"/>
            </a:xfrm>
            <a:prstGeom prst="rect">
              <a:avLst/>
            </a:prstGeom>
            <a:noFill/>
            <a:ln w="9525">
              <a:noFill/>
            </a:ln>
          </p:spPr>
          <p:txBody>
            <a:bodyPr wrap="square" anchor="t">
              <a:spAutoFit/>
            </a:bodyPr>
            <a:lstStyle/>
            <a:p>
              <a:pPr algn="l"/>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考点</a:t>
              </a:r>
              <a:r>
                <a:rPr lang="en-US" altLang="zh-CN" sz="2400" b="1" dirty="0">
                  <a:solidFill>
                    <a:schemeClr val="tx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en-US"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  </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不定冠词</a:t>
              </a:r>
              <a:endParaRPr lang="en-US" altLang="zh-CN" sz="2400" b="1" dirty="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sp>
          <p:nvSpPr>
            <p:cNvPr id="19" name="文本框 2">
              <a:hlinkClick r:id="rId5" action="ppaction://hlinksldjump"/>
            </p:cNvPr>
            <p:cNvSpPr txBox="1"/>
            <p:nvPr/>
          </p:nvSpPr>
          <p:spPr>
            <a:xfrm>
              <a:off x="3565640" y="2737349"/>
              <a:ext cx="6405880" cy="189916"/>
            </a:xfrm>
            <a:prstGeom prst="rect">
              <a:avLst/>
            </a:prstGeom>
            <a:noFill/>
            <a:ln w="9525">
              <a:noFill/>
            </a:ln>
          </p:spPr>
          <p:txBody>
            <a:bodyPr wrap="square" anchor="t">
              <a:spAutoFit/>
            </a:bodyPr>
            <a:lstStyle/>
            <a:p>
              <a:pPr algn="l"/>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考点</a:t>
              </a: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定冠词</a:t>
              </a:r>
              <a:r>
                <a:rPr lang="en-US" altLang="zh-CN" sz="2400" b="1" dirty="0">
                  <a:latin typeface="黑体" panose="02010609060101010101" pitchFamily="49" charset="-122"/>
                  <a:ea typeface="黑体" panose="02010609060101010101" pitchFamily="49" charset="-122"/>
                  <a:sym typeface="宋体" panose="02010600030101010101" pitchFamily="2" charset="-122"/>
                </a:rPr>
                <a:t>         </a:t>
              </a:r>
              <a:endParaRPr lang="zh-CN" altLang="en-US" sz="2400" b="1" dirty="0">
                <a:latin typeface="黑体" panose="02010609060101010101" pitchFamily="49" charset="-122"/>
                <a:ea typeface="黑体" panose="02010609060101010101" pitchFamily="49" charset="-122"/>
                <a:sym typeface="宋体" panose="02010600030101010101" pitchFamily="2" charset="-122"/>
              </a:endParaRPr>
            </a:p>
          </p:txBody>
        </p:sp>
      </p:grpSp>
      <p:sp>
        <p:nvSpPr>
          <p:cNvPr id="20" name="椭圆 19"/>
          <p:cNvSpPr/>
          <p:nvPr/>
        </p:nvSpPr>
        <p:spPr>
          <a:xfrm>
            <a:off x="6035040" y="5071018"/>
            <a:ext cx="480695" cy="466912"/>
          </a:xfrm>
          <a:prstGeom prst="ellipse">
            <a:avLst/>
          </a:prstGeom>
          <a:solidFill>
            <a:srgbClr val="FAB52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黑体" panose="02010609060101010101" pitchFamily="49" charset="-122"/>
                <a:ea typeface="黑体" panose="02010609060101010101" pitchFamily="49" charset="-122"/>
              </a:rPr>
              <a:t>三</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5"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6"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17" name="圆角矩形 6">
            <a:hlinkClick r:id=""/>
          </p:cNvPr>
          <p:cNvSpPr/>
          <p:nvPr>
            <p:custDataLst>
              <p:tags r:id="rId1"/>
            </p:custDataLst>
          </p:nvPr>
        </p:nvSpPr>
        <p:spPr>
          <a:xfrm flipH="1">
            <a:off x="2257425" y="2156460"/>
            <a:ext cx="3242310"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400" b="1" strike="noStrike" noProof="1">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不定冠词</a:t>
            </a:r>
          </a:p>
        </p:txBody>
      </p:sp>
      <p:sp>
        <p:nvSpPr>
          <p:cNvPr id="14" name="椭圆 7"/>
          <p:cNvSpPr>
            <a:spLocks noChangeAspect="1"/>
          </p:cNvSpPr>
          <p:nvPr>
            <p:custDataLst>
              <p:tags r:id="rId2"/>
            </p:custDataLst>
          </p:nvPr>
        </p:nvSpPr>
        <p:spPr>
          <a:xfrm>
            <a:off x="644525" y="2117725"/>
            <a:ext cx="1534160" cy="62801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en-US" altLang="zh-CN" sz="2400" b="1" strike="noStrike" noProof="1">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19" name="圆角矩形 18"/>
          <p:cNvSpPr/>
          <p:nvPr/>
        </p:nvSpPr>
        <p:spPr bwMode="auto">
          <a:xfrm rot="16200000">
            <a:off x="2210902" y="2395860"/>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sp>
        <p:nvSpPr>
          <p:cNvPr id="7" name="圆角矩形 6"/>
          <p:cNvSpPr/>
          <p:nvPr/>
        </p:nvSpPr>
        <p:spPr>
          <a:xfrm>
            <a:off x="2562860" y="1482090"/>
            <a:ext cx="3643630" cy="503555"/>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9" name="矩形 8"/>
          <p:cNvSpPr/>
          <p:nvPr/>
        </p:nvSpPr>
        <p:spPr>
          <a:xfrm>
            <a:off x="3237865" y="1482090"/>
            <a:ext cx="4838700" cy="503555"/>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a:latin typeface="黑体" panose="02010609060101010101" pitchFamily="49" charset="-122"/>
                <a:ea typeface="黑体" panose="02010609060101010101" pitchFamily="49" charset="-122"/>
                <a:cs typeface="黑体" panose="02010609060101010101" pitchFamily="49" charset="-122"/>
              </a:rPr>
              <a:t>数据共享</a:t>
            </a:r>
            <a:r>
              <a:rPr kumimoji="1" lang="en-US" altLang="zh-CN" sz="3600" b="1">
                <a:latin typeface="黑体" panose="02010609060101010101" pitchFamily="49" charset="-122"/>
                <a:ea typeface="黑体" panose="02010609060101010101" pitchFamily="49" charset="-122"/>
                <a:cs typeface="黑体" panose="02010609060101010101" pitchFamily="49" charset="-122"/>
              </a:rPr>
              <a:t> </a:t>
            </a:r>
            <a:r>
              <a:rPr kumimoji="1" lang="zh-CN" altLang="en-US" sz="3600" b="1">
                <a:latin typeface="黑体" panose="02010609060101010101" pitchFamily="49" charset="-122"/>
                <a:ea typeface="黑体" panose="02010609060101010101" pitchFamily="49" charset="-122"/>
                <a:cs typeface="黑体" panose="02010609060101010101" pitchFamily="49" charset="-122"/>
              </a:rPr>
              <a:t>考点聚焦</a:t>
            </a:r>
          </a:p>
        </p:txBody>
      </p:sp>
      <p:sp>
        <p:nvSpPr>
          <p:cNvPr id="11" name="椭圆 10"/>
          <p:cNvSpPr/>
          <p:nvPr/>
        </p:nvSpPr>
        <p:spPr>
          <a:xfrm>
            <a:off x="2862887" y="1369295"/>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a:latin typeface="黑体" panose="02010609060101010101" pitchFamily="49" charset="-122"/>
                <a:ea typeface="黑体" panose="02010609060101010101" pitchFamily="49" charset="-122"/>
              </a:rPr>
              <a:t>3</a:t>
            </a:r>
          </a:p>
        </p:txBody>
      </p:sp>
      <p:sp>
        <p:nvSpPr>
          <p:cNvPr id="8" name="文本框 7"/>
          <p:cNvSpPr txBox="1"/>
          <p:nvPr/>
        </p:nvSpPr>
        <p:spPr>
          <a:xfrm>
            <a:off x="582930" y="2811780"/>
            <a:ext cx="8711565" cy="1568450"/>
          </a:xfrm>
          <a:prstGeom prst="rect">
            <a:avLst/>
          </a:prstGeom>
          <a:noFill/>
          <a:ln w="9525">
            <a:noFill/>
          </a:ln>
        </p:spPr>
        <p:txBody>
          <a:bodyPr wrap="square">
            <a:spAutoFit/>
          </a:bodyPr>
          <a:lstStyle/>
          <a:p>
            <a:pPr indent="0"/>
            <a:r>
              <a:rPr lang="zh-CN" sz="2400" b="1">
                <a:solidFill>
                  <a:srgbClr val="000000"/>
                </a:solidFill>
                <a:latin typeface="Times New Roman" panose="02020603050405020304" pitchFamily="18" charset="0"/>
                <a:cs typeface="Times New Roman" panose="02020603050405020304" pitchFamily="18" charset="0"/>
              </a:rPr>
              <a:t>【学法方法点拨】</a:t>
            </a:r>
          </a:p>
          <a:p>
            <a:pPr indent="0"/>
            <a:r>
              <a:rPr lang="en-US" altLang="zh-CN" sz="2400" b="1">
                <a:solidFill>
                  <a:srgbClr val="000000"/>
                </a:solidFill>
                <a:latin typeface="Times New Roman" panose="02020603050405020304" pitchFamily="18" charset="0"/>
                <a:cs typeface="Times New Roman" panose="02020603050405020304" pitchFamily="18" charset="0"/>
              </a:rPr>
              <a:t>1.</a:t>
            </a:r>
            <a:r>
              <a:rPr lang="zh-CN" altLang="en-US" sz="2400" b="1">
                <a:solidFill>
                  <a:srgbClr val="000000"/>
                </a:solidFill>
                <a:latin typeface="Times New Roman" panose="02020603050405020304" pitchFamily="18" charset="0"/>
                <a:cs typeface="Times New Roman" panose="02020603050405020304" pitchFamily="18" charset="0"/>
              </a:rPr>
              <a:t>不定冠词（</a:t>
            </a:r>
            <a:r>
              <a:rPr lang="en-US" altLang="zh-CN" sz="2400" b="1">
                <a:solidFill>
                  <a:srgbClr val="000000"/>
                </a:solidFill>
                <a:latin typeface="Times New Roman" panose="02020603050405020304" pitchFamily="18" charset="0"/>
                <a:cs typeface="Times New Roman" panose="02020603050405020304" pitchFamily="18" charset="0"/>
              </a:rPr>
              <a:t>a</a:t>
            </a:r>
            <a:r>
              <a:rPr lang="zh-CN" altLang="en-US" sz="2400" b="1">
                <a:solidFill>
                  <a:srgbClr val="000000"/>
                </a:solidFill>
                <a:latin typeface="Times New Roman" panose="02020603050405020304" pitchFamily="18" charset="0"/>
                <a:cs typeface="Times New Roman" panose="02020603050405020304" pitchFamily="18" charset="0"/>
              </a:rPr>
              <a:t>、</a:t>
            </a:r>
            <a:r>
              <a:rPr lang="en-US" altLang="zh-CN" sz="2400" b="1">
                <a:solidFill>
                  <a:srgbClr val="000000"/>
                </a:solidFill>
                <a:latin typeface="Times New Roman" panose="02020603050405020304" pitchFamily="18" charset="0"/>
                <a:cs typeface="Times New Roman" panose="02020603050405020304" pitchFamily="18" charset="0"/>
              </a:rPr>
              <a:t>an</a:t>
            </a:r>
            <a:r>
              <a:rPr lang="zh-CN" altLang="en-US" sz="2400" b="1">
                <a:solidFill>
                  <a:srgbClr val="000000"/>
                </a:solidFill>
                <a:latin typeface="Times New Roman" panose="02020603050405020304" pitchFamily="18" charset="0"/>
                <a:cs typeface="Times New Roman" panose="02020603050405020304" pitchFamily="18" charset="0"/>
              </a:rPr>
              <a:t>）的基本用法</a:t>
            </a:r>
          </a:p>
          <a:p>
            <a:pPr indent="0"/>
            <a:endParaRPr lang="en-US" sz="2400" b="1">
              <a:solidFill>
                <a:srgbClr val="000000"/>
              </a:solidFill>
              <a:latin typeface="Times New Roman" panose="02020603050405020304" pitchFamily="18" charset="0"/>
              <a:cs typeface="Times New Roman" panose="02020603050405020304" pitchFamily="18" charset="0"/>
            </a:endParaRPr>
          </a:p>
          <a:p>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graphicFrame>
        <p:nvGraphicFramePr>
          <p:cNvPr id="15" name="表格 14"/>
          <p:cNvGraphicFramePr/>
          <p:nvPr>
            <p:custDataLst>
              <p:tags r:id="rId3"/>
            </p:custDataLst>
          </p:nvPr>
        </p:nvGraphicFramePr>
        <p:xfrm>
          <a:off x="644525" y="3806190"/>
          <a:ext cx="10678160" cy="1679575"/>
        </p:xfrm>
        <a:graphic>
          <a:graphicData uri="http://schemas.openxmlformats.org/drawingml/2006/table">
            <a:tbl>
              <a:tblPr firstRow="1" bandRow="1">
                <a:tableStyleId>{5940675A-B579-460E-94D1-54222C63F5DA}</a:tableStyleId>
              </a:tblPr>
              <a:tblGrid>
                <a:gridCol w="3508375"/>
                <a:gridCol w="7169785"/>
              </a:tblGrid>
              <a:tr h="365760">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用法</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13815">
                <a:tc>
                  <a:txBody>
                    <a:bodyPr/>
                    <a:lstStyle/>
                    <a:p>
                      <a:pPr indent="0">
                        <a:buNone/>
                      </a:pPr>
                      <a:r>
                        <a:rPr lang="en-US" sz="2400" b="1">
                          <a:solidFill>
                            <a:srgbClr val="FF00FF"/>
                          </a:solidFill>
                          <a:latin typeface="Times New Roman" panose="02020603050405020304" pitchFamily="18" charset="0"/>
                          <a:cs typeface="方正黑体_GBK" charset="0"/>
                        </a:rPr>
                        <a:t>用于第一次提到的某人或某物前</a:t>
                      </a:r>
                      <a:endParaRPr lang="en-US" altLang="en-US" sz="2400" b="1">
                        <a:solidFill>
                          <a:srgbClr val="FF00FF"/>
                        </a:solidFill>
                        <a:latin typeface="Times New Roman" panose="02020603050405020304" pitchFamily="18" charset="0"/>
                        <a:ea typeface="方正黑体_GBK" charset="0"/>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We have a new classmate this term.</a:t>
                      </a:r>
                    </a:p>
                    <a:p>
                      <a:pPr indent="0">
                        <a:buNone/>
                      </a:pPr>
                      <a:r>
                        <a:rPr lang="en-US" sz="2400" b="1">
                          <a:solidFill>
                            <a:srgbClr val="000000"/>
                          </a:solidFill>
                          <a:latin typeface="Times New Roman" panose="02020603050405020304" pitchFamily="18" charset="0"/>
                          <a:cs typeface="Times New Roman" panose="02020603050405020304" pitchFamily="18" charset="0"/>
                        </a:rPr>
                        <a:t>这个学期我们有一位新同学。</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graphicFrame>
        <p:nvGraphicFramePr>
          <p:cNvPr id="12" name="表格 11"/>
          <p:cNvGraphicFramePr/>
          <p:nvPr>
            <p:custDataLst>
              <p:tags r:id="rId1"/>
            </p:custDataLst>
          </p:nvPr>
        </p:nvGraphicFramePr>
        <p:xfrm>
          <a:off x="925195" y="1534795"/>
          <a:ext cx="10748645" cy="4854575"/>
        </p:xfrm>
        <a:graphic>
          <a:graphicData uri="http://schemas.openxmlformats.org/drawingml/2006/table">
            <a:tbl>
              <a:tblPr firstRow="1" bandRow="1">
                <a:tableStyleId>{5940675A-B579-460E-94D1-54222C63F5DA}</a:tableStyleId>
              </a:tblPr>
              <a:tblGrid>
                <a:gridCol w="4681855"/>
                <a:gridCol w="6066790"/>
              </a:tblGrid>
              <a:tr h="405130">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用法</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594485">
                <a:tc>
                  <a:txBody>
                    <a:bodyPr/>
                    <a:lstStyle/>
                    <a:p>
                      <a:pPr indent="0">
                        <a:buNone/>
                      </a:pPr>
                      <a:r>
                        <a:rPr lang="en-US" sz="2400" b="1">
                          <a:solidFill>
                            <a:srgbClr val="FF00FF"/>
                          </a:solidFill>
                          <a:latin typeface="Times New Roman" panose="02020603050405020304" pitchFamily="18" charset="0"/>
                          <a:cs typeface="Times New Roman" panose="02020603050405020304" pitchFamily="18" charset="0"/>
                        </a:rPr>
                        <a:t>用来表示“一”的意思,但不强调数的观念,只说明名词为不特定者。即不具体说明是何人或何物</a:t>
                      </a:r>
                      <a:endParaRPr lang="en-US" altLang="en-US" sz="2400" b="1">
                        <a:solidFill>
                          <a:srgbClr val="FF00FF"/>
                        </a:solidFill>
                        <a:latin typeface="Times New Roman" panose="02020603050405020304" pitchFamily="18" charset="0"/>
                        <a:ea typeface="方正黑体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A girl is looking for you.一个女孩在找你。</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10335">
                <a:tc>
                  <a:txBody>
                    <a:bodyPr/>
                    <a:lstStyle/>
                    <a:p>
                      <a:pPr indent="0">
                        <a:buNone/>
                      </a:pPr>
                      <a:r>
                        <a:rPr lang="en-US" sz="2400" b="1">
                          <a:solidFill>
                            <a:srgbClr val="FF00FF"/>
                          </a:solidFill>
                          <a:latin typeface="Times New Roman" panose="02020603050405020304" pitchFamily="18" charset="0"/>
                          <a:cs typeface="Times New Roman" panose="02020603050405020304" pitchFamily="18" charset="0"/>
                        </a:rPr>
                        <a:t>泛指人或事物的某一类别,以区别于其他种类</a:t>
                      </a:r>
                      <a:endParaRPr lang="en-US" altLang="en-US" sz="2400" b="1">
                        <a:solidFill>
                          <a:srgbClr val="FF00FF"/>
                        </a:solidFill>
                        <a:latin typeface="Times New Roman" panose="02020603050405020304" pitchFamily="18" charset="0"/>
                        <a:ea typeface="方正黑体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An elephant is the biggest animal on land.</a:t>
                      </a:r>
                    </a:p>
                    <a:p>
                      <a:pPr indent="0">
                        <a:buNone/>
                      </a:pPr>
                      <a:r>
                        <a:rPr lang="en-US" sz="2400" b="1">
                          <a:solidFill>
                            <a:srgbClr val="000000"/>
                          </a:solidFill>
                          <a:latin typeface="Times New Roman" panose="02020603050405020304" pitchFamily="18" charset="0"/>
                          <a:cs typeface="Times New Roman" panose="02020603050405020304" pitchFamily="18" charset="0"/>
                        </a:rPr>
                        <a:t>大象是陆地上最大的动物。</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44625">
                <a:tc>
                  <a:txBody>
                    <a:bodyPr/>
                    <a:lstStyle/>
                    <a:p>
                      <a:pPr indent="0">
                        <a:buNone/>
                      </a:pPr>
                      <a:r>
                        <a:rPr lang="en-US" sz="2400" b="1">
                          <a:solidFill>
                            <a:srgbClr val="FF00FF"/>
                          </a:solidFill>
                          <a:latin typeface="Times New Roman" panose="02020603050405020304" pitchFamily="18" charset="0"/>
                          <a:cs typeface="Times New Roman" panose="02020603050405020304" pitchFamily="18" charset="0"/>
                        </a:rPr>
                        <a:t>用于表示时间、速度、价格等意义的名词之前,有“每一”的意思,相当于every</a:t>
                      </a:r>
                      <a:endParaRPr lang="en-US" altLang="en-US" sz="2400" b="1">
                        <a:solidFill>
                          <a:srgbClr val="FF00FF"/>
                        </a:solidFill>
                        <a:latin typeface="Times New Roman" panose="02020603050405020304" pitchFamily="18" charset="0"/>
                        <a:ea typeface="方正黑体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He goes to the movies twice a month.</a:t>
                      </a:r>
                    </a:p>
                    <a:p>
                      <a:pPr indent="0">
                        <a:buNone/>
                      </a:pPr>
                      <a:r>
                        <a:rPr lang="en-US" sz="2400" b="1">
                          <a:solidFill>
                            <a:srgbClr val="000000"/>
                          </a:solidFill>
                          <a:latin typeface="Times New Roman" panose="02020603050405020304" pitchFamily="18" charset="0"/>
                          <a:cs typeface="Times New Roman" panose="02020603050405020304" pitchFamily="18" charset="0"/>
                        </a:rPr>
                        <a:t>他一个月去两次电影院。</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graphicFrame>
        <p:nvGraphicFramePr>
          <p:cNvPr id="12" name="表格 11"/>
          <p:cNvGraphicFramePr/>
          <p:nvPr>
            <p:custDataLst>
              <p:tags r:id="rId1"/>
            </p:custDataLst>
          </p:nvPr>
        </p:nvGraphicFramePr>
        <p:xfrm>
          <a:off x="925195" y="1534795"/>
          <a:ext cx="10748645" cy="4854575"/>
        </p:xfrm>
        <a:graphic>
          <a:graphicData uri="http://schemas.openxmlformats.org/drawingml/2006/table">
            <a:tbl>
              <a:tblPr firstRow="1" bandRow="1">
                <a:tableStyleId>{5940675A-B579-460E-94D1-54222C63F5DA}</a:tableStyleId>
              </a:tblPr>
              <a:tblGrid>
                <a:gridCol w="4681855"/>
                <a:gridCol w="6066790"/>
              </a:tblGrid>
              <a:tr h="405130">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用法</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594485">
                <a:tc>
                  <a:txBody>
                    <a:bodyPr/>
                    <a:lstStyle/>
                    <a:p>
                      <a:pPr indent="0">
                        <a:buNone/>
                      </a:pPr>
                      <a:r>
                        <a:rPr lang="en-US" sz="2400" b="1">
                          <a:solidFill>
                            <a:srgbClr val="FF00FF"/>
                          </a:solidFill>
                          <a:latin typeface="Times New Roman" panose="02020603050405020304" pitchFamily="18" charset="0"/>
                          <a:cs typeface="Times New Roman" panose="02020603050405020304" pitchFamily="18" charset="0"/>
                        </a:rPr>
                        <a:t>用在某些物质名词或抽象名词前,表示“一阵,一份,一类,一场”等</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There’ll be a strong wind in South China. </a:t>
                      </a:r>
                    </a:p>
                    <a:p>
                      <a:pPr indent="0">
                        <a:buNone/>
                      </a:pPr>
                      <a:r>
                        <a:rPr lang="en-US" sz="2400" b="1">
                          <a:solidFill>
                            <a:srgbClr val="000000"/>
                          </a:solidFill>
                          <a:latin typeface="Times New Roman" panose="02020603050405020304" pitchFamily="18" charset="0"/>
                          <a:cs typeface="Times New Roman" panose="02020603050405020304" pitchFamily="18" charset="0"/>
                        </a:rPr>
                        <a:t>在中国南部将有一阵强风。</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10335">
                <a:tc>
                  <a:txBody>
                    <a:bodyPr/>
                    <a:lstStyle/>
                    <a:p>
                      <a:pPr indent="0">
                        <a:buNone/>
                      </a:pPr>
                      <a:r>
                        <a:rPr lang="en-US" sz="2400" b="1">
                          <a:solidFill>
                            <a:srgbClr val="FF00FF"/>
                          </a:solidFill>
                          <a:latin typeface="Times New Roman" panose="02020603050405020304" pitchFamily="18" charset="0"/>
                          <a:cs typeface="Times New Roman" panose="02020603050405020304" pitchFamily="18" charset="0"/>
                        </a:rPr>
                        <a:t>用于可视为一个整体的两个名词前</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a knife and fork一副刀叉</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44625">
                <a:tc>
                  <a:txBody>
                    <a:bodyPr/>
                    <a:lstStyle/>
                    <a:p>
                      <a:pPr indent="0">
                        <a:buNone/>
                      </a:pPr>
                      <a:r>
                        <a:rPr lang="en-US" sz="2400" b="1">
                          <a:solidFill>
                            <a:srgbClr val="FF00FF"/>
                          </a:solidFill>
                          <a:latin typeface="Times New Roman" panose="02020603050405020304" pitchFamily="18" charset="0"/>
                          <a:cs typeface="Times New Roman" panose="02020603050405020304" pitchFamily="18" charset="0"/>
                        </a:rPr>
                        <a:t> “a+序数词”,表示“又一,再一”</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I want to learn a second foreign language. 我想再学一门外语。</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graphicFrame>
        <p:nvGraphicFramePr>
          <p:cNvPr id="12" name="表格 11"/>
          <p:cNvGraphicFramePr/>
          <p:nvPr>
            <p:custDataLst>
              <p:tags r:id="rId1"/>
            </p:custDataLst>
          </p:nvPr>
        </p:nvGraphicFramePr>
        <p:xfrm>
          <a:off x="925195" y="1534795"/>
          <a:ext cx="10748645" cy="3919220"/>
        </p:xfrm>
        <a:graphic>
          <a:graphicData uri="http://schemas.openxmlformats.org/drawingml/2006/table">
            <a:tbl>
              <a:tblPr firstRow="1" bandRow="1">
                <a:tableStyleId>{5940675A-B579-460E-94D1-54222C63F5DA}</a:tableStyleId>
              </a:tblPr>
              <a:tblGrid>
                <a:gridCol w="3421380"/>
                <a:gridCol w="7327265"/>
              </a:tblGrid>
              <a:tr h="535305">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用法</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383915">
                <a:tc>
                  <a:txBody>
                    <a:bodyPr/>
                    <a:lstStyle/>
                    <a:p>
                      <a:pPr indent="0">
                        <a:buNone/>
                      </a:pPr>
                      <a:r>
                        <a:rPr lang="en-US" sz="2400" b="1">
                          <a:solidFill>
                            <a:srgbClr val="FF00FF"/>
                          </a:solidFill>
                          <a:latin typeface="Times New Roman" panose="02020603050405020304" pitchFamily="18" charset="0"/>
                          <a:cs typeface="Times New Roman" panose="02020603050405020304" pitchFamily="18" charset="0"/>
                        </a:rPr>
                        <a:t>用于某些固定词组中</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a few/little/bit一点儿;</a:t>
                      </a:r>
                    </a:p>
                    <a:p>
                      <a:pPr indent="0">
                        <a:buNone/>
                      </a:pPr>
                      <a:r>
                        <a:rPr lang="en-US" sz="2400" b="1">
                          <a:solidFill>
                            <a:srgbClr val="000000"/>
                          </a:solidFill>
                          <a:latin typeface="Times New Roman" panose="02020603050405020304" pitchFamily="18" charset="0"/>
                          <a:cs typeface="Times New Roman" panose="02020603050405020304" pitchFamily="18" charset="0"/>
                        </a:rPr>
                        <a:t>have a swim/walk/talk/look/dance/drink/rest游泳/散步/谈话/看一看/跳舞/喝点东西/休息;</a:t>
                      </a:r>
                    </a:p>
                    <a:p>
                      <a:pPr indent="0">
                        <a:buNone/>
                      </a:pPr>
                      <a:r>
                        <a:rPr lang="en-US" sz="2400" b="1">
                          <a:solidFill>
                            <a:srgbClr val="000000"/>
                          </a:solidFill>
                          <a:latin typeface="Times New Roman" panose="02020603050405020304" pitchFamily="18" charset="0"/>
                          <a:cs typeface="Times New Roman" panose="02020603050405020304" pitchFamily="18" charset="0"/>
                        </a:rPr>
                        <a:t>have a cold/fever/stomachache感冒/发烧/胃痛;</a:t>
                      </a:r>
                    </a:p>
                    <a:p>
                      <a:pPr indent="0">
                        <a:buNone/>
                      </a:pPr>
                      <a:r>
                        <a:rPr lang="en-US" sz="2400" b="1">
                          <a:solidFill>
                            <a:srgbClr val="000000"/>
                          </a:solidFill>
                          <a:latin typeface="Times New Roman" panose="02020603050405020304" pitchFamily="18" charset="0"/>
                          <a:cs typeface="Times New Roman" panose="02020603050405020304" pitchFamily="18" charset="0"/>
                        </a:rPr>
                        <a:t>have a good time玩得高兴;in a hurry匆忙;</a:t>
                      </a:r>
                    </a:p>
                    <a:p>
                      <a:pPr indent="0">
                        <a:buNone/>
                      </a:pPr>
                      <a:r>
                        <a:rPr lang="en-US" sz="2400" b="1">
                          <a:solidFill>
                            <a:srgbClr val="000000"/>
                          </a:solidFill>
                          <a:latin typeface="Times New Roman" panose="02020603050405020304" pitchFamily="18" charset="0"/>
                          <a:cs typeface="Times New Roman" panose="02020603050405020304" pitchFamily="18" charset="0"/>
                        </a:rPr>
                        <a:t>for a while一会儿;keep a diary写日记;</a:t>
                      </a:r>
                    </a:p>
                    <a:p>
                      <a:pPr indent="0">
                        <a:buNone/>
                      </a:pPr>
                      <a:r>
                        <a:rPr lang="en-US" sz="2400" b="1">
                          <a:solidFill>
                            <a:srgbClr val="000000"/>
                          </a:solidFill>
                          <a:latin typeface="Times New Roman" panose="02020603050405020304" pitchFamily="18" charset="0"/>
                          <a:cs typeface="Times New Roman" panose="02020603050405020304" pitchFamily="18" charset="0"/>
                        </a:rPr>
                        <a:t>give sb. a hand帮助某人; a moment ago刚才</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851535" y="1918335"/>
            <a:ext cx="10285730" cy="396938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2. 不定冠词a和an的区别</a:t>
            </a:r>
          </a:p>
          <a:p>
            <a:pPr fontAlgn="auto">
              <a:lnSpc>
                <a:spcPct val="150000"/>
              </a:lnSpc>
            </a:pPr>
            <a:r>
              <a:rPr lang="zh-CN" altLang="en-US" sz="2800" b="1">
                <a:latin typeface="Times New Roman" panose="02020603050405020304" pitchFamily="18" charset="0"/>
                <a:cs typeface="Times New Roman" panose="02020603050405020304" pitchFamily="18" charset="0"/>
              </a:rPr>
              <a:t>a用在以辅音音素开头的单词前,an用在以元音音素开头的单词前,判断一个单词是以元音音素开头,还是以辅音音素开头,要根据其读音,而不是根据其首字母。</a:t>
            </a:r>
          </a:p>
          <a:p>
            <a:pPr fontAlgn="auto">
              <a:lnSpc>
                <a:spcPct val="150000"/>
              </a:lnSpc>
            </a:pPr>
            <a:r>
              <a:rPr lang="zh-CN" altLang="en-US" sz="2800" b="1">
                <a:latin typeface="Times New Roman" panose="02020603050405020304" pitchFamily="18" charset="0"/>
                <a:cs typeface="Times New Roman" panose="02020603050405020304" pitchFamily="18" charset="0"/>
              </a:rPr>
              <a:t>a useful tool一种有用的工具</a:t>
            </a:r>
          </a:p>
          <a:p>
            <a:pPr fontAlgn="auto">
              <a:lnSpc>
                <a:spcPct val="150000"/>
              </a:lnSpc>
            </a:pPr>
            <a:r>
              <a:rPr lang="zh-CN" altLang="en-US" sz="2800" b="1">
                <a:latin typeface="Times New Roman" panose="02020603050405020304" pitchFamily="18" charset="0"/>
                <a:cs typeface="Times New Roman" panose="02020603050405020304" pitchFamily="18" charset="0"/>
              </a:rPr>
              <a:t>an hour一小时</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426210"/>
            <a:ext cx="11110595" cy="526224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【考点考法强化】</a:t>
            </a:r>
          </a:p>
          <a:p>
            <a:pPr fontAlgn="auto">
              <a:lnSpc>
                <a:spcPct val="150000"/>
              </a:lnSpc>
            </a:pPr>
            <a:r>
              <a:rPr lang="zh-CN" altLang="en-US" sz="2800" b="1">
                <a:latin typeface="Times New Roman" panose="02020603050405020304" pitchFamily="18" charset="0"/>
                <a:cs typeface="Times New Roman" panose="02020603050405020304" pitchFamily="18" charset="0"/>
              </a:rPr>
              <a:t>1. (2021·沈阳一模)It was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exciting year in the US, and it was a</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valuable education for me.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t>
            </a:r>
          </a:p>
          <a:p>
            <a:pPr fontAlgn="auto">
              <a:lnSpc>
                <a:spcPct val="150000"/>
              </a:lnSpc>
            </a:pPr>
            <a:r>
              <a:rPr lang="zh-CN" altLang="en-US" sz="2800" b="1">
                <a:latin typeface="Times New Roman" panose="02020603050405020304" pitchFamily="18" charset="0"/>
                <a:cs typeface="Times New Roman" panose="02020603050405020304" pitchFamily="18" charset="0"/>
              </a:rPr>
              <a:t>2. (2021·成都模拟改编)As a university student, Tom is interested in</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traveling, and he always dreams of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traveling in</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European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country.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　　	B. a;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the; a </a:t>
            </a:r>
          </a:p>
        </p:txBody>
      </p:sp>
      <p:sp>
        <p:nvSpPr>
          <p:cNvPr id="9" name="文本框 8"/>
          <p:cNvSpPr txBox="1"/>
          <p:nvPr/>
        </p:nvSpPr>
        <p:spPr>
          <a:xfrm>
            <a:off x="5074920" y="2213610"/>
            <a:ext cx="363220" cy="521970"/>
          </a:xfrm>
          <a:prstGeom prst="rect">
            <a:avLst/>
          </a:prstGeom>
          <a:noFill/>
        </p:spPr>
        <p:txBody>
          <a:bodyPr wrap="square" rtlCol="0">
            <a:spAutoFit/>
          </a:bodyPr>
          <a:lstStyle/>
          <a:p>
            <a:r>
              <a:rPr lang="en-US" altLang="zh-CN" sz="2800" b="1">
                <a:solidFill>
                  <a:srgbClr val="FF0000"/>
                </a:solidFill>
                <a:latin typeface="Times New Roman" panose="02020603050405020304" pitchFamily="18" charset="0"/>
                <a:cs typeface="Times New Roman" panose="02020603050405020304" pitchFamily="18" charset="0"/>
              </a:rPr>
              <a:t>B</a:t>
            </a:r>
          </a:p>
        </p:txBody>
      </p:sp>
      <p:sp>
        <p:nvSpPr>
          <p:cNvPr id="11" name="文本框 10"/>
          <p:cNvSpPr txBox="1"/>
          <p:nvPr/>
        </p:nvSpPr>
        <p:spPr>
          <a:xfrm>
            <a:off x="6948170" y="4859020"/>
            <a:ext cx="36322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609725"/>
            <a:ext cx="11110595" cy="396938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3. (2021·济南二模)There is</a:t>
            </a:r>
            <a:r>
              <a:rPr lang="en-US" altLang="zh-CN"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adult panda in the zoo. People all</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like it very much.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t>
            </a:r>
          </a:p>
          <a:p>
            <a:pPr fontAlgn="auto">
              <a:lnSpc>
                <a:spcPct val="150000"/>
              </a:lnSpc>
            </a:pPr>
            <a:r>
              <a:rPr lang="zh-CN" altLang="en-US" sz="2800" b="1">
                <a:latin typeface="Times New Roman" panose="02020603050405020304" pitchFamily="18" charset="0"/>
                <a:cs typeface="Times New Roman" panose="02020603050405020304" pitchFamily="18" charset="0"/>
              </a:rPr>
              <a:t>4. (2021·济南二模)—Can I help you, Madam?</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—Yes, please. I need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pencil box.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t>
            </a:r>
          </a:p>
        </p:txBody>
      </p:sp>
      <p:sp>
        <p:nvSpPr>
          <p:cNvPr id="9" name="文本框 8"/>
          <p:cNvSpPr txBox="1"/>
          <p:nvPr/>
        </p:nvSpPr>
        <p:spPr>
          <a:xfrm>
            <a:off x="5321300" y="1791970"/>
            <a:ext cx="32893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
        <p:nvSpPr>
          <p:cNvPr id="11" name="文本框 10"/>
          <p:cNvSpPr txBox="1"/>
          <p:nvPr/>
        </p:nvSpPr>
        <p:spPr>
          <a:xfrm>
            <a:off x="4702175" y="4366895"/>
            <a:ext cx="431800"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609725"/>
            <a:ext cx="11110595" cy="461581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5. (2021·吉林三模改编)My house is not far from our school. It takes me</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half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hour to walk to school.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a　　　 	B. an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the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a:t>
            </a:r>
          </a:p>
          <a:p>
            <a:pPr fontAlgn="auto">
              <a:lnSpc>
                <a:spcPct val="150000"/>
              </a:lnSpc>
            </a:pPr>
            <a:r>
              <a:rPr sz="2800" b="1">
                <a:latin typeface="Times New Roman" panose="02020603050405020304" pitchFamily="18" charset="0"/>
                <a:cs typeface="Times New Roman" panose="02020603050405020304" pitchFamily="18" charset="0"/>
              </a:rPr>
              <a:t>6. (2021·温州模拟)—Helen, have you decided to study medicine after</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high school?</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—Not yet. It</a:t>
            </a:r>
            <a:r>
              <a:rPr lang="en-US" sz="2800" b="1">
                <a:latin typeface="Times New Roman" panose="02020603050405020304" pitchFamily="18" charset="0"/>
                <a:cs typeface="Times New Roman" panose="02020603050405020304" pitchFamily="18" charset="0"/>
              </a:rPr>
              <a:t>’</a:t>
            </a:r>
            <a:r>
              <a:rPr sz="2800" b="1">
                <a:latin typeface="Times New Roman" panose="02020603050405020304" pitchFamily="18" charset="0"/>
                <a:cs typeface="Times New Roman" panose="02020603050405020304" pitchFamily="18" charset="0"/>
              </a:rPr>
              <a:t>s not </a:t>
            </a:r>
            <a:r>
              <a:rPr lang="en-US" altLang="zh-CN" sz="2800" b="1">
                <a:latin typeface="Times New Roman" panose="02020603050405020304" pitchFamily="18" charset="0"/>
                <a:cs typeface="Times New Roman" panose="02020603050405020304" pitchFamily="18" charset="0"/>
                <a:sym typeface="+mn-ea"/>
              </a:rPr>
              <a:t>________</a:t>
            </a:r>
            <a:r>
              <a:rPr sz="2800" b="1">
                <a:latin typeface="Times New Roman" panose="02020603050405020304" pitchFamily="18" charset="0"/>
                <a:cs typeface="Times New Roman" panose="02020603050405020304" pitchFamily="18" charset="0"/>
              </a:rPr>
              <a:t>easy decision.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a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an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the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a:t>
            </a:r>
          </a:p>
        </p:txBody>
      </p:sp>
      <p:sp>
        <p:nvSpPr>
          <p:cNvPr id="9" name="文本框 8"/>
          <p:cNvSpPr txBox="1"/>
          <p:nvPr/>
        </p:nvSpPr>
        <p:spPr>
          <a:xfrm>
            <a:off x="2383790" y="2449830"/>
            <a:ext cx="40894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
        <p:nvSpPr>
          <p:cNvPr id="11" name="文本框 10"/>
          <p:cNvSpPr txBox="1"/>
          <p:nvPr/>
        </p:nvSpPr>
        <p:spPr>
          <a:xfrm>
            <a:off x="4438650" y="4984115"/>
            <a:ext cx="43180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07975" y="591185"/>
            <a:ext cx="11566525" cy="610933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考情分析</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aphicFrame>
        <p:nvGraphicFramePr>
          <p:cNvPr id="6" name="表格 5"/>
          <p:cNvGraphicFramePr/>
          <p:nvPr>
            <p:custDataLst>
              <p:tags r:id="rId1"/>
            </p:custDataLst>
          </p:nvPr>
        </p:nvGraphicFramePr>
        <p:xfrm>
          <a:off x="668020" y="1880235"/>
          <a:ext cx="10770870" cy="4564380"/>
        </p:xfrm>
        <a:graphic>
          <a:graphicData uri="http://schemas.openxmlformats.org/drawingml/2006/table">
            <a:tbl>
              <a:tblPr firstRow="1" bandRow="1">
                <a:tableStyleId>{5940675A-B579-460E-94D1-54222C63F5DA}</a:tableStyleId>
              </a:tblPr>
              <a:tblGrid>
                <a:gridCol w="1202690"/>
                <a:gridCol w="841375"/>
                <a:gridCol w="3318510"/>
                <a:gridCol w="812165"/>
                <a:gridCol w="4596130"/>
              </a:tblGrid>
              <a:tr h="621030">
                <a:tc rowSpan="2">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不定冠词</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定冠词</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2103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考查内容</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考查内容</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21030">
                <a:tc>
                  <a:txBody>
                    <a:bodyPr/>
                    <a:lstStyle/>
                    <a:p>
                      <a:pPr indent="0" algn="ctr">
                        <a:buNone/>
                      </a:pP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2021</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rPr>
                        <a:t>75</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an表示泛指,用于元音音素开头的词语之前</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sym typeface="+mn-ea"/>
                        </a:rPr>
                        <a:t>—</a:t>
                      </a:r>
                      <a:endParaRPr lang="en-US" altLang="zh-CN" sz="2000" b="1">
                        <a:solidFill>
                          <a:srgbClr val="000000"/>
                        </a:solidFill>
                        <a:latin typeface="宋体" panose="02010600030101010101" pitchFamily="2" charset="-122"/>
                        <a:ea typeface="宋体" panose="02010600030101010101" pitchFamily="2" charset="-122"/>
                        <a:cs typeface="方正黑体_GBK" charset="0"/>
                      </a:endParaRPr>
                    </a:p>
                  </a:txBody>
                  <a:tcP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r h="310515">
                <a:tc>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2020</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72</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an用于以元音音素开头的名词idea之前</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sym typeface="+mn-ea"/>
                        </a:rPr>
                        <a:t>—</a:t>
                      </a:r>
                      <a:endParaRPr lang="en-US" altLang="zh-CN" sz="2000" b="1">
                        <a:solidFill>
                          <a:srgbClr val="000000"/>
                        </a:solidFill>
                        <a:latin typeface="宋体" panose="02010600030101010101" pitchFamily="2" charset="-122"/>
                        <a:ea typeface="宋体" panose="02010600030101010101" pitchFamily="2" charset="-122"/>
                        <a:cs typeface="方正黑体_GBK" charset="0"/>
                      </a:endParaRPr>
                    </a:p>
                  </a:txBody>
                  <a:tcP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r h="310515">
                <a:tc>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2019</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sym typeface="+mn-ea"/>
                        </a:rPr>
                        <a:t>—</a:t>
                      </a:r>
                      <a:endParaRPr lang="en-US" altLang="zh-CN" sz="2000" b="1">
                        <a:solidFill>
                          <a:srgbClr val="000000"/>
                        </a:solidFill>
                        <a:latin typeface="宋体" panose="02010600030101010101" pitchFamily="2" charset="-122"/>
                        <a:ea typeface="宋体" panose="02010600030101010101" pitchFamily="2" charset="-122"/>
                        <a:cs typeface="方正黑体_GBK" charset="0"/>
                      </a:endParaRPr>
                    </a:p>
                  </a:txBody>
                  <a:tcP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r h="310515">
                <a:tc>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2018</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72</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an表示泛指,用于以元音音素开头的词语之前</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sym typeface="+mn-ea"/>
                        </a:rPr>
                        <a:t>—</a:t>
                      </a:r>
                      <a:endParaRPr lang="en-US" altLang="zh-CN" sz="2000" b="1">
                        <a:solidFill>
                          <a:srgbClr val="000000"/>
                        </a:solidFill>
                        <a:latin typeface="宋体" panose="02010600030101010101" pitchFamily="2" charset="-122"/>
                        <a:ea typeface="宋体" panose="02010600030101010101" pitchFamily="2" charset="-122"/>
                        <a:cs typeface="方正黑体_GBK" charset="0"/>
                      </a:endParaRPr>
                    </a:p>
                  </a:txBody>
                  <a:tcP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r h="310515">
                <a:tc>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2017</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79</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用于固定搭配, twice a week意为“一周两次”</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altLang="zh-CN" sz="2000" b="1">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sym typeface="+mn-ea"/>
                        </a:rPr>
                        <a:t>—</a:t>
                      </a:r>
                      <a:endParaRPr lang="en-US" altLang="zh-CN" sz="2000" b="1">
                        <a:solidFill>
                          <a:srgbClr val="000000"/>
                        </a:solidFill>
                        <a:latin typeface="宋体" panose="02010600030101010101" pitchFamily="2" charset="-122"/>
                        <a:ea typeface="宋体" panose="02010600030101010101" pitchFamily="2" charset="-122"/>
                        <a:cs typeface="方正黑体_GBK" charset="0"/>
                      </a:endParaRPr>
                    </a:p>
                  </a:txBody>
                  <a:tcP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r h="310515">
                <a:tc>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2016</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26</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a用于可数名词之前</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altLang="zh-CN" sz="2000" b="1">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sym typeface="+mn-ea"/>
                        </a:rPr>
                        <a:t>—</a:t>
                      </a:r>
                      <a:endParaRPr lang="en-US" altLang="zh-CN" sz="2000" b="1">
                        <a:solidFill>
                          <a:srgbClr val="000000"/>
                        </a:solidFill>
                        <a:latin typeface="宋体" panose="02010600030101010101" pitchFamily="2" charset="-122"/>
                        <a:ea typeface="宋体" panose="02010600030101010101" pitchFamily="2" charset="-122"/>
                        <a:cs typeface="方正黑体_GBK" charset="0"/>
                      </a:endParaRPr>
                    </a:p>
                  </a:txBody>
                  <a:tcP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bl>
          </a:graphicData>
        </a:graphic>
      </p:graphicFrame>
      <p:cxnSp>
        <p:nvCxnSpPr>
          <p:cNvPr id="7" name="直接连接符 6"/>
          <p:cNvCxnSpPr/>
          <p:nvPr/>
        </p:nvCxnSpPr>
        <p:spPr>
          <a:xfrm>
            <a:off x="668020" y="1941830"/>
            <a:ext cx="1157605" cy="1180465"/>
          </a:xfrm>
          <a:prstGeom prst="line">
            <a:avLst/>
          </a:prstGeom>
        </p:spPr>
        <p:style>
          <a:lnRef idx="1">
            <a:schemeClr val="dk1"/>
          </a:lnRef>
          <a:fillRef idx="0">
            <a:schemeClr val="dk1"/>
          </a:fillRef>
          <a:effectRef idx="0">
            <a:schemeClr val="dk1"/>
          </a:effectRef>
          <a:fontRef idx="minor">
            <a:schemeClr val="tx1"/>
          </a:fontRef>
        </p:style>
      </p:cxnSp>
      <p:sp>
        <p:nvSpPr>
          <p:cNvPr id="9" name="文本框 8"/>
          <p:cNvSpPr txBox="1"/>
          <p:nvPr/>
        </p:nvSpPr>
        <p:spPr>
          <a:xfrm>
            <a:off x="1031875" y="2009140"/>
            <a:ext cx="1090295" cy="398780"/>
          </a:xfrm>
          <a:prstGeom prst="rect">
            <a:avLst/>
          </a:prstGeom>
          <a:noFill/>
        </p:spPr>
        <p:txBody>
          <a:bodyPr wrap="square" rtlCol="0">
            <a:spAutoFit/>
          </a:bodyPr>
          <a:lstStyle/>
          <a:p>
            <a:r>
              <a:rPr lang="en-US" altLang="zh-CN"/>
              <a:t> </a:t>
            </a:r>
            <a:r>
              <a:rPr lang="zh-CN" altLang="en-US" sz="2000" b="1">
                <a:solidFill>
                  <a:srgbClr val="000000"/>
                </a:solidFill>
                <a:latin typeface="宋体" panose="02010600030101010101" pitchFamily="2" charset="-122"/>
                <a:ea typeface="宋体" panose="02010600030101010101" pitchFamily="2" charset="-122"/>
                <a:cs typeface="方正黑体_GBK" charset="0"/>
              </a:rPr>
              <a:t>考点</a:t>
            </a:r>
            <a:endParaRPr lang="zh-CN" altLang="en-US"/>
          </a:p>
        </p:txBody>
      </p:sp>
      <p:sp>
        <p:nvSpPr>
          <p:cNvPr id="11" name="文本框 10"/>
          <p:cNvSpPr txBox="1"/>
          <p:nvPr/>
        </p:nvSpPr>
        <p:spPr>
          <a:xfrm>
            <a:off x="771525" y="2621915"/>
            <a:ext cx="930910" cy="398780"/>
          </a:xfrm>
          <a:prstGeom prst="rect">
            <a:avLst/>
          </a:prstGeom>
          <a:noFill/>
        </p:spPr>
        <p:txBody>
          <a:bodyPr wrap="square" rtlCol="0">
            <a:spAutoFit/>
          </a:bodyPr>
          <a:lstStyle/>
          <a:p>
            <a:pPr lvl="0" algn="l">
              <a:buClrTx/>
              <a:buSzTx/>
              <a:buFontTx/>
            </a:pPr>
            <a:r>
              <a:rPr lang="zh-CN" altLang="en-US" sz="2000" b="1">
                <a:solidFill>
                  <a:srgbClr val="000000"/>
                </a:solidFill>
                <a:latin typeface="宋体" panose="02010600030101010101" pitchFamily="2" charset="-122"/>
                <a:ea typeface="宋体" panose="02010600030101010101" pitchFamily="2" charset="-122"/>
                <a:cs typeface="方正黑体_GBK" charset="0"/>
                <a:sym typeface="+mn-ea"/>
              </a:rPr>
              <a:t>年份</a:t>
            </a:r>
            <a:endParaRPr lang="en-US" altLang="zh-CN">
              <a:sym typeface="+mn-ea"/>
            </a:endParaRPr>
          </a:p>
        </p:txBody>
      </p:sp>
      <p:sp>
        <p:nvSpPr>
          <p:cNvPr id="12" name="文本框 11"/>
          <p:cNvSpPr txBox="1"/>
          <p:nvPr/>
        </p:nvSpPr>
        <p:spPr>
          <a:xfrm>
            <a:off x="10819765" y="1464310"/>
            <a:ext cx="960755" cy="368300"/>
          </a:xfrm>
          <a:prstGeom prst="rect">
            <a:avLst/>
          </a:prstGeom>
          <a:noFill/>
        </p:spPr>
        <p:txBody>
          <a:bodyPr wrap="square" rtlCol="0">
            <a:spAutoFit/>
          </a:bodyPr>
          <a:lstStyle/>
          <a:p>
            <a:r>
              <a:rPr lang="zh-CN" altLang="en-US"/>
              <a:t>续表</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480185"/>
            <a:ext cx="11110595" cy="526224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7. (2021·济南二模)Emma wants to be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pianist, so she plays the</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piano every day.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a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an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the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a:t>
            </a:r>
          </a:p>
          <a:p>
            <a:pPr fontAlgn="auto">
              <a:lnSpc>
                <a:spcPct val="150000"/>
              </a:lnSpc>
            </a:pPr>
            <a:r>
              <a:rPr sz="2800" b="1">
                <a:latin typeface="Times New Roman" panose="02020603050405020304" pitchFamily="18" charset="0"/>
                <a:cs typeface="Times New Roman" panose="02020603050405020304" pitchFamily="18" charset="0"/>
              </a:rPr>
              <a:t>8. (2021·连云港一模)—Do you know that </a:t>
            </a:r>
            <a:r>
              <a:rPr sz="2800" b="1" i="1">
                <a:latin typeface="Times New Roman" panose="02020603050405020304" pitchFamily="18" charset="0"/>
                <a:cs typeface="Times New Roman" panose="02020603050405020304" pitchFamily="18" charset="0"/>
              </a:rPr>
              <a:t>Avatar</a:t>
            </a:r>
            <a:r>
              <a:rPr sz="2800" b="1">
                <a:latin typeface="Times New Roman" panose="02020603050405020304" pitchFamily="18" charset="0"/>
                <a:cs typeface="Times New Roman" panose="02020603050405020304" pitchFamily="18" charset="0"/>
              </a:rPr>
              <a:t>(《阿凡达》)is remade</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in 3D?</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—Really. It is such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wonderful film that I want to see it</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second time.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a; the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an; a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the; the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a; a</a:t>
            </a:r>
          </a:p>
        </p:txBody>
      </p:sp>
      <p:sp>
        <p:nvSpPr>
          <p:cNvPr id="9" name="文本框 8"/>
          <p:cNvSpPr txBox="1"/>
          <p:nvPr/>
        </p:nvSpPr>
        <p:spPr>
          <a:xfrm>
            <a:off x="6959600" y="1662430"/>
            <a:ext cx="38608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11" name="文本框 10"/>
          <p:cNvSpPr txBox="1"/>
          <p:nvPr/>
        </p:nvSpPr>
        <p:spPr>
          <a:xfrm>
            <a:off x="4552315" y="4853305"/>
            <a:ext cx="43180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696085"/>
            <a:ext cx="11110595" cy="396938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9. (2021·荆州模拟)—Do you like fruits?</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—Yes. I like apples. </a:t>
            </a:r>
            <a:r>
              <a:rPr lang="en-US" altLang="zh-CN" sz="2800" b="1">
                <a:latin typeface="Times New Roman" panose="02020603050405020304" pitchFamily="18" charset="0"/>
                <a:cs typeface="Times New Roman" panose="02020603050405020304" pitchFamily="18" charset="0"/>
                <a:sym typeface="+mn-ea"/>
              </a:rPr>
              <a:t>________</a:t>
            </a:r>
            <a:r>
              <a:rPr sz="2800" b="1">
                <a:latin typeface="Times New Roman" panose="02020603050405020304" pitchFamily="18" charset="0"/>
                <a:cs typeface="Times New Roman" panose="02020603050405020304" pitchFamily="18" charset="0"/>
              </a:rPr>
              <a:t>apple a day keeps the doctor away.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A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An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The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a:t>
            </a:r>
          </a:p>
          <a:p>
            <a:pPr fontAlgn="auto">
              <a:lnSpc>
                <a:spcPct val="150000"/>
              </a:lnSpc>
            </a:pPr>
            <a:r>
              <a:rPr sz="2800" b="1">
                <a:latin typeface="Times New Roman" panose="02020603050405020304" pitchFamily="18" charset="0"/>
                <a:cs typeface="Times New Roman" panose="02020603050405020304" pitchFamily="18" charset="0"/>
              </a:rPr>
              <a:t>10. (2020·长春绿园区一模)To keep healthy, Mr. Zhang spends </a:t>
            </a:r>
            <a:r>
              <a:rPr lang="en-US" altLang="zh-CN" sz="2800" b="1">
                <a:latin typeface="Times New Roman" panose="02020603050405020304" pitchFamily="18" charset="0"/>
                <a:cs typeface="Times New Roman" panose="02020603050405020304" pitchFamily="18" charset="0"/>
                <a:sym typeface="+mn-ea"/>
              </a:rPr>
              <a:t>________</a:t>
            </a:r>
          </a:p>
          <a:p>
            <a:pPr fontAlgn="auto">
              <a:lnSpc>
                <a:spcPct val="150000"/>
              </a:lnSpc>
            </a:pPr>
            <a:r>
              <a:rPr lang="en-US" altLang="zh-CN" sz="2800" b="1">
                <a:latin typeface="Times New Roman" panose="02020603050405020304" pitchFamily="18" charset="0"/>
                <a:cs typeface="Times New Roman" panose="02020603050405020304" pitchFamily="18" charset="0"/>
                <a:sym typeface="+mn-ea"/>
              </a:rPr>
              <a:t>  </a:t>
            </a:r>
            <a:r>
              <a:rPr sz="2800" b="1">
                <a:latin typeface="Times New Roman" panose="02020603050405020304" pitchFamily="18" charset="0"/>
                <a:cs typeface="Times New Roman" panose="02020603050405020304" pitchFamily="18" charset="0"/>
              </a:rPr>
              <a:t>　hour doing exercise every morning.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a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the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an</a:t>
            </a:r>
          </a:p>
        </p:txBody>
      </p:sp>
      <p:sp>
        <p:nvSpPr>
          <p:cNvPr id="9" name="文本框 8"/>
          <p:cNvSpPr txBox="1"/>
          <p:nvPr/>
        </p:nvSpPr>
        <p:spPr>
          <a:xfrm>
            <a:off x="4613910" y="2528570"/>
            <a:ext cx="42037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
        <p:nvSpPr>
          <p:cNvPr id="11" name="文本框 10"/>
          <p:cNvSpPr txBox="1"/>
          <p:nvPr/>
        </p:nvSpPr>
        <p:spPr>
          <a:xfrm>
            <a:off x="10625455" y="3810000"/>
            <a:ext cx="41973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696085"/>
            <a:ext cx="11110595" cy="396938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11. (2020·成都金牛区一模)Jack is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honest boy and he is from</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European country named Switzerland.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an; a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a; an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an; an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a; a </a:t>
            </a:r>
          </a:p>
          <a:p>
            <a:pPr fontAlgn="auto">
              <a:lnSpc>
                <a:spcPct val="150000"/>
              </a:lnSpc>
            </a:pPr>
            <a:r>
              <a:rPr sz="2800" b="1">
                <a:latin typeface="Times New Roman" panose="02020603050405020304" pitchFamily="18" charset="0"/>
                <a:cs typeface="Times New Roman" panose="02020603050405020304" pitchFamily="18" charset="0"/>
              </a:rPr>
              <a:t>12. (2020·天津和平区一模)As we all know, before </a:t>
            </a:r>
            <a:r>
              <a:rPr lang="en-US" altLang="zh-CN" sz="2800" b="1">
                <a:latin typeface="Times New Roman" panose="02020603050405020304" pitchFamily="18" charset="0"/>
                <a:cs typeface="Times New Roman" panose="02020603050405020304" pitchFamily="18" charset="0"/>
                <a:sym typeface="+mn-ea"/>
              </a:rPr>
              <a:t>________</a:t>
            </a:r>
            <a:r>
              <a:rPr sz="2800" b="1">
                <a:latin typeface="Times New Roman" panose="02020603050405020304" pitchFamily="18" charset="0"/>
                <a:cs typeface="Times New Roman" panose="02020603050405020304" pitchFamily="18" charset="0"/>
              </a:rPr>
              <a:t>exam, it is</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important to stay relaxed and calm.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a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an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the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a:t>
            </a:r>
          </a:p>
        </p:txBody>
      </p:sp>
      <p:sp>
        <p:nvSpPr>
          <p:cNvPr id="9" name="文本框 8"/>
          <p:cNvSpPr txBox="1"/>
          <p:nvPr/>
        </p:nvSpPr>
        <p:spPr>
          <a:xfrm>
            <a:off x="6346190" y="1869440"/>
            <a:ext cx="39751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11" name="文本框 10"/>
          <p:cNvSpPr txBox="1"/>
          <p:nvPr/>
        </p:nvSpPr>
        <p:spPr>
          <a:xfrm>
            <a:off x="8742045" y="3800475"/>
            <a:ext cx="42037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strike="noStrike" noProof="1">
              <a:latin typeface="Times New Roman" panose="02020603050405020304" pitchFamily="18" charset="0"/>
              <a:cs typeface="Times New Roman" panose="02020603050405020304" pitchFamily="18" charset="0"/>
              <a:sym typeface="+mn-ea"/>
            </a:endParaRP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5"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6"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17" name="圆角矩形 6">
            <a:hlinkClick r:id=""/>
          </p:cNvPr>
          <p:cNvSpPr/>
          <p:nvPr>
            <p:custDataLst>
              <p:tags r:id="rId1"/>
            </p:custDataLst>
          </p:nvPr>
        </p:nvSpPr>
        <p:spPr>
          <a:xfrm flipH="1">
            <a:off x="2200275" y="1152525"/>
            <a:ext cx="2755265"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400" b="1" strike="noStrike" noProof="1">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定冠词</a:t>
            </a:r>
          </a:p>
        </p:txBody>
      </p:sp>
      <p:sp>
        <p:nvSpPr>
          <p:cNvPr id="14" name="椭圆 7"/>
          <p:cNvSpPr>
            <a:spLocks noChangeAspect="1"/>
          </p:cNvSpPr>
          <p:nvPr>
            <p:custDataLst>
              <p:tags r:id="rId2"/>
            </p:custDataLst>
          </p:nvPr>
        </p:nvSpPr>
        <p:spPr>
          <a:xfrm>
            <a:off x="591970" y="1128857"/>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en-US" altLang="zh-CN" sz="2400" b="1" strike="noStrike" noProof="1">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19" name="圆角矩形 18"/>
          <p:cNvSpPr/>
          <p:nvPr/>
        </p:nvSpPr>
        <p:spPr bwMode="auto">
          <a:xfrm rot="16200000">
            <a:off x="2102952" y="134874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sp>
        <p:nvSpPr>
          <p:cNvPr id="11" name="文本框 10"/>
          <p:cNvSpPr txBox="1"/>
          <p:nvPr/>
        </p:nvSpPr>
        <p:spPr>
          <a:xfrm>
            <a:off x="680720" y="1997710"/>
            <a:ext cx="3848735" cy="203009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sym typeface="+mn-ea"/>
              </a:rPr>
              <a:t>【学法方法点拨】</a:t>
            </a:r>
          </a:p>
          <a:p>
            <a:pPr fontAlgn="auto">
              <a:lnSpc>
                <a:spcPct val="150000"/>
              </a:lnSpc>
            </a:pPr>
            <a:r>
              <a:rPr lang="zh-CN" altLang="en-US" sz="2800" b="1"/>
              <a:t>定冠词的基本用法</a:t>
            </a:r>
          </a:p>
          <a:p>
            <a:pPr fontAlgn="auto">
              <a:lnSpc>
                <a:spcPct val="150000"/>
              </a:lnSpc>
            </a:pPr>
            <a:endParaRPr lang="zh-CN" altLang="en-US" sz="2800" b="1"/>
          </a:p>
        </p:txBody>
      </p:sp>
      <p:graphicFrame>
        <p:nvGraphicFramePr>
          <p:cNvPr id="8" name="表格 7"/>
          <p:cNvGraphicFramePr/>
          <p:nvPr>
            <p:custDataLst>
              <p:tags r:id="rId3"/>
            </p:custDataLst>
          </p:nvPr>
        </p:nvGraphicFramePr>
        <p:xfrm>
          <a:off x="756285" y="3292475"/>
          <a:ext cx="10657205" cy="3221355"/>
        </p:xfrm>
        <a:graphic>
          <a:graphicData uri="http://schemas.openxmlformats.org/drawingml/2006/table">
            <a:tbl>
              <a:tblPr firstRow="1" bandRow="1">
                <a:tableStyleId>{5940675A-B579-460E-94D1-54222C63F5DA}</a:tableStyleId>
              </a:tblPr>
              <a:tblGrid>
                <a:gridCol w="4354195"/>
                <a:gridCol w="6303010"/>
              </a:tblGrid>
              <a:tr h="365760">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用法</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90650">
                <a:tc>
                  <a:txBody>
                    <a:bodyPr/>
                    <a:lstStyle/>
                    <a:p>
                      <a:pPr indent="0">
                        <a:buNone/>
                      </a:pPr>
                      <a:r>
                        <a:rPr lang="en-US" sz="2400" b="1">
                          <a:solidFill>
                            <a:srgbClr val="FF00FF"/>
                          </a:solidFill>
                          <a:latin typeface="Times New Roman" panose="02020603050405020304" pitchFamily="18" charset="0"/>
                          <a:cs typeface="方正黑体_GBK" charset="0"/>
                        </a:rPr>
                        <a:t>用于双方都知道的人或事物前</a:t>
                      </a:r>
                      <a:endParaRPr lang="en-US" altLang="en-US" sz="2400" b="1">
                        <a:solidFill>
                          <a:srgbClr val="FF00FF"/>
                        </a:solidFill>
                        <a:latin typeface="Times New Roman" panose="02020603050405020304" pitchFamily="18" charset="0"/>
                        <a:ea typeface="方正黑体_GBK" charset="0"/>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Give me the book,please.请给我那本书。</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4945">
                <a:tc>
                  <a:txBody>
                    <a:bodyPr/>
                    <a:lstStyle/>
                    <a:p>
                      <a:pPr indent="0">
                        <a:buNone/>
                      </a:pPr>
                      <a:r>
                        <a:rPr lang="en-US" sz="2400" b="1">
                          <a:solidFill>
                            <a:srgbClr val="FF00FF"/>
                          </a:solidFill>
                          <a:latin typeface="Times New Roman" panose="02020603050405020304" pitchFamily="18" charset="0"/>
                          <a:cs typeface="方正黑体_GBK" charset="0"/>
                        </a:rPr>
                        <a:t>用于特指的或上文已提到过的人或事物前</a:t>
                      </a:r>
                      <a:endParaRPr lang="en-US" altLang="en-US" sz="2400" b="1">
                        <a:solidFill>
                          <a:srgbClr val="FF00FF"/>
                        </a:solidFill>
                        <a:latin typeface="Times New Roman" panose="02020603050405020304" pitchFamily="18" charset="0"/>
                        <a:ea typeface="方正黑体_GBK" charset="0"/>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The book on the desk is mine.</a:t>
                      </a:r>
                    </a:p>
                    <a:p>
                      <a:pPr indent="0">
                        <a:buNone/>
                      </a:pPr>
                      <a:r>
                        <a:rPr lang="en-US" sz="2400" b="1">
                          <a:solidFill>
                            <a:srgbClr val="000000"/>
                          </a:solidFill>
                          <a:latin typeface="Times New Roman" panose="02020603050405020304" pitchFamily="18" charset="0"/>
                          <a:cs typeface="Times New Roman" panose="02020603050405020304" pitchFamily="18" charset="0"/>
                        </a:rPr>
                        <a:t>桌子上那本书是我的。</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strike="noStrike" noProof="1">
              <a:latin typeface="Times New Roman" panose="02020603050405020304" pitchFamily="18" charset="0"/>
              <a:cs typeface="Times New Roman" panose="02020603050405020304" pitchFamily="18" charset="0"/>
              <a:sym typeface="+mn-ea"/>
            </a:endParaRP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graphicFrame>
        <p:nvGraphicFramePr>
          <p:cNvPr id="8" name="表格 7"/>
          <p:cNvGraphicFramePr/>
          <p:nvPr>
            <p:custDataLst>
              <p:tags r:id="rId1"/>
            </p:custDataLst>
          </p:nvPr>
        </p:nvGraphicFramePr>
        <p:xfrm>
          <a:off x="756285" y="1748790"/>
          <a:ext cx="10657205" cy="4686300"/>
        </p:xfrm>
        <a:graphic>
          <a:graphicData uri="http://schemas.openxmlformats.org/drawingml/2006/table">
            <a:tbl>
              <a:tblPr firstRow="1" bandRow="1">
                <a:tableStyleId>{5940675A-B579-460E-94D1-54222C63F5DA}</a:tableStyleId>
              </a:tblPr>
              <a:tblGrid>
                <a:gridCol w="4354195"/>
                <a:gridCol w="6303010"/>
              </a:tblGrid>
              <a:tr h="365760">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用法</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90650">
                <a:tc>
                  <a:txBody>
                    <a:bodyPr/>
                    <a:lstStyle/>
                    <a:p>
                      <a:pPr indent="0">
                        <a:buNone/>
                      </a:pPr>
                      <a:r>
                        <a:rPr lang="en-US" sz="2400" b="1">
                          <a:solidFill>
                            <a:srgbClr val="FF00FF"/>
                          </a:solidFill>
                          <a:latin typeface="Times New Roman" panose="02020603050405020304" pitchFamily="18" charset="0"/>
                          <a:cs typeface="方正黑体_GBK" charset="0"/>
                        </a:rPr>
                        <a:t>用于世界上独一无二的事物前</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The earth moves around the sun. </a:t>
                      </a:r>
                    </a:p>
                    <a:p>
                      <a:pPr indent="0">
                        <a:buNone/>
                      </a:pPr>
                      <a:r>
                        <a:rPr lang="en-US" sz="2400" b="1">
                          <a:solidFill>
                            <a:srgbClr val="000000"/>
                          </a:solidFill>
                          <a:latin typeface="Times New Roman" panose="02020603050405020304" pitchFamily="18" charset="0"/>
                          <a:cs typeface="Times New Roman" panose="02020603050405020304" pitchFamily="18" charset="0"/>
                        </a:rPr>
                        <a:t>地球绕着太阳转。</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4945">
                <a:tc>
                  <a:txBody>
                    <a:bodyPr/>
                    <a:lstStyle/>
                    <a:p>
                      <a:pPr indent="0">
                        <a:buNone/>
                      </a:pPr>
                      <a:r>
                        <a:rPr lang="en-US" sz="2400" b="1">
                          <a:solidFill>
                            <a:srgbClr val="FF00FF"/>
                          </a:solidFill>
                          <a:latin typeface="Times New Roman" panose="02020603050405020304" pitchFamily="18" charset="0"/>
                          <a:cs typeface="方正黑体_GBK" charset="0"/>
                        </a:rPr>
                        <a:t>用在序数词、形容词最高级前面以及对两个人或事物进行比较时起特指作用的比较级前</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The first lesson is very easy. 第一课非常简单。</a:t>
                      </a:r>
                    </a:p>
                    <a:p>
                      <a:pPr indent="0">
                        <a:buNone/>
                      </a:pPr>
                      <a:r>
                        <a:rPr lang="en-US" sz="2400" b="1">
                          <a:solidFill>
                            <a:srgbClr val="000000"/>
                          </a:solidFill>
                          <a:latin typeface="Times New Roman" panose="02020603050405020304" pitchFamily="18" charset="0"/>
                          <a:cs typeface="Times New Roman" panose="02020603050405020304" pitchFamily="18" charset="0"/>
                        </a:rPr>
                        <a:t>She is the most beautiful student in that class. 她是那个班里最漂亮的学生。</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4945">
                <a:tc>
                  <a:txBody>
                    <a:bodyPr/>
                    <a:lstStyle/>
                    <a:p>
                      <a:pPr indent="0">
                        <a:buNone/>
                      </a:pPr>
                      <a:r>
                        <a:rPr lang="en-US" altLang="en-US" sz="2400" b="1">
                          <a:solidFill>
                            <a:srgbClr val="FF00FF"/>
                          </a:solidFill>
                          <a:latin typeface="Times New Roman" panose="02020603050405020304" pitchFamily="18" charset="0"/>
                          <a:cs typeface="方正黑体_GBK" charset="0"/>
                        </a:rPr>
                        <a:t>用在姓氏复数前表示一家人或夫妇</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en-US" sz="2400" b="1">
                          <a:solidFill>
                            <a:srgbClr val="000000"/>
                          </a:solidFill>
                          <a:latin typeface="Times New Roman" panose="02020603050405020304" pitchFamily="18" charset="0"/>
                          <a:cs typeface="Times New Roman" panose="02020603050405020304" pitchFamily="18" charset="0"/>
                        </a:rPr>
                        <a:t>The Greens are watching TV now. </a:t>
                      </a:r>
                    </a:p>
                    <a:p>
                      <a:pPr indent="0">
                        <a:buNone/>
                      </a:pPr>
                      <a:r>
                        <a:rPr lang="en-US" altLang="en-US" sz="2400" b="1">
                          <a:solidFill>
                            <a:srgbClr val="000000"/>
                          </a:solidFill>
                          <a:latin typeface="Times New Roman" panose="02020603050405020304" pitchFamily="18" charset="0"/>
                          <a:cs typeface="Times New Roman" panose="02020603050405020304" pitchFamily="18" charset="0"/>
                        </a:rPr>
                        <a:t>格林一家人正在看电视。</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strike="noStrike" noProof="1">
              <a:latin typeface="Times New Roman" panose="02020603050405020304" pitchFamily="18" charset="0"/>
              <a:cs typeface="Times New Roman" panose="02020603050405020304" pitchFamily="18" charset="0"/>
              <a:sym typeface="+mn-ea"/>
            </a:endParaRP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graphicFrame>
        <p:nvGraphicFramePr>
          <p:cNvPr id="8" name="表格 7"/>
          <p:cNvGraphicFramePr/>
          <p:nvPr>
            <p:custDataLst>
              <p:tags r:id="rId1"/>
            </p:custDataLst>
          </p:nvPr>
        </p:nvGraphicFramePr>
        <p:xfrm>
          <a:off x="756285" y="1748790"/>
          <a:ext cx="10657205" cy="4686300"/>
        </p:xfrm>
        <a:graphic>
          <a:graphicData uri="http://schemas.openxmlformats.org/drawingml/2006/table">
            <a:tbl>
              <a:tblPr firstRow="1" bandRow="1">
                <a:tableStyleId>{5940675A-B579-460E-94D1-54222C63F5DA}</a:tableStyleId>
              </a:tblPr>
              <a:tblGrid>
                <a:gridCol w="4354195"/>
                <a:gridCol w="6303010"/>
              </a:tblGrid>
              <a:tr h="365760">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用法</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90650">
                <a:tc>
                  <a:txBody>
                    <a:bodyPr/>
                    <a:lstStyle/>
                    <a:p>
                      <a:pPr indent="0">
                        <a:buNone/>
                      </a:pPr>
                      <a:r>
                        <a:rPr lang="en-US" sz="2400" b="1">
                          <a:solidFill>
                            <a:srgbClr val="FF00FF"/>
                          </a:solidFill>
                          <a:latin typeface="Times New Roman" panose="02020603050405020304" pitchFamily="18" charset="0"/>
                          <a:cs typeface="方正黑体_GBK" charset="0"/>
                        </a:rPr>
                        <a:t>用在单数可数名词前表示一类人或事物</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The orange is orange. 橘子是橘黄色的。</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4945">
                <a:tc>
                  <a:txBody>
                    <a:bodyPr/>
                    <a:lstStyle/>
                    <a:p>
                      <a:pPr indent="0">
                        <a:buNone/>
                      </a:pPr>
                      <a:r>
                        <a:rPr lang="en-US" sz="2400" b="1">
                          <a:solidFill>
                            <a:srgbClr val="FF00FF"/>
                          </a:solidFill>
                          <a:latin typeface="Times New Roman" panose="02020603050405020304" pitchFamily="18" charset="0"/>
                          <a:cs typeface="方正黑体_GBK" charset="0"/>
                        </a:rPr>
                        <a:t>用在由普通名词构成的党派、国家等专有名词以及江河、海洋、山脉、群岛、海峡、海湾等专有名词前</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the Great Wall长城</a:t>
                      </a:r>
                    </a:p>
                    <a:p>
                      <a:pPr indent="0">
                        <a:buNone/>
                      </a:pPr>
                      <a:r>
                        <a:rPr lang="en-US" sz="2400" b="1">
                          <a:solidFill>
                            <a:srgbClr val="000000"/>
                          </a:solidFill>
                          <a:latin typeface="Times New Roman" panose="02020603050405020304" pitchFamily="18" charset="0"/>
                          <a:cs typeface="Times New Roman" panose="02020603050405020304" pitchFamily="18" charset="0"/>
                        </a:rPr>
                        <a:t>The Yellow River is the second longest river in China. 黄河是中国第二长河。</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4945">
                <a:tc>
                  <a:txBody>
                    <a:bodyPr/>
                    <a:lstStyle/>
                    <a:p>
                      <a:pPr indent="0">
                        <a:buNone/>
                      </a:pPr>
                      <a:r>
                        <a:rPr lang="en-US" altLang="en-US" sz="2400" b="1">
                          <a:solidFill>
                            <a:srgbClr val="FF00FF"/>
                          </a:solidFill>
                          <a:latin typeface="Times New Roman" panose="02020603050405020304" pitchFamily="18" charset="0"/>
                          <a:cs typeface="方正黑体_GBK" charset="0"/>
                        </a:rPr>
                        <a:t>用在same、only、very等词前</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en-US" sz="2400" b="1">
                          <a:solidFill>
                            <a:srgbClr val="000000"/>
                          </a:solidFill>
                          <a:latin typeface="Times New Roman" panose="02020603050405020304" pitchFamily="18" charset="0"/>
                          <a:cs typeface="Times New Roman" panose="02020603050405020304" pitchFamily="18" charset="0"/>
                        </a:rPr>
                        <a:t>We are in the same school. 我们在同一所学校。</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strike="noStrike" noProof="1">
              <a:latin typeface="Times New Roman" panose="02020603050405020304" pitchFamily="18" charset="0"/>
              <a:cs typeface="Times New Roman" panose="02020603050405020304" pitchFamily="18" charset="0"/>
              <a:sym typeface="+mn-ea"/>
            </a:endParaRP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graphicFrame>
        <p:nvGraphicFramePr>
          <p:cNvPr id="8" name="表格 7"/>
          <p:cNvGraphicFramePr/>
          <p:nvPr>
            <p:custDataLst>
              <p:tags r:id="rId1"/>
            </p:custDataLst>
          </p:nvPr>
        </p:nvGraphicFramePr>
        <p:xfrm>
          <a:off x="756285" y="1748790"/>
          <a:ext cx="10657205" cy="4686300"/>
        </p:xfrm>
        <a:graphic>
          <a:graphicData uri="http://schemas.openxmlformats.org/drawingml/2006/table">
            <a:tbl>
              <a:tblPr firstRow="1" bandRow="1">
                <a:tableStyleId>{5940675A-B579-460E-94D1-54222C63F5DA}</a:tableStyleId>
              </a:tblPr>
              <a:tblGrid>
                <a:gridCol w="4354195"/>
                <a:gridCol w="6303010"/>
              </a:tblGrid>
              <a:tr h="365760">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用法</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90650">
                <a:tc>
                  <a:txBody>
                    <a:bodyPr/>
                    <a:lstStyle/>
                    <a:p>
                      <a:pPr indent="0">
                        <a:buNone/>
                      </a:pPr>
                      <a:r>
                        <a:rPr lang="en-US" sz="2400" b="1">
                          <a:solidFill>
                            <a:srgbClr val="FF00FF"/>
                          </a:solidFill>
                          <a:latin typeface="Times New Roman" panose="02020603050405020304" pitchFamily="18" charset="0"/>
                          <a:cs typeface="方正黑体_GBK" charset="0"/>
                        </a:rPr>
                        <a:t>与某些形容词连用表示一类人,是一种复数含义,所以其后动词用原形</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We should help the old. 我们应该帮助老人。</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4945">
                <a:tc>
                  <a:txBody>
                    <a:bodyPr/>
                    <a:lstStyle/>
                    <a:p>
                      <a:pPr indent="0">
                        <a:buNone/>
                      </a:pPr>
                      <a:r>
                        <a:rPr lang="en-US" sz="2400" b="1">
                          <a:solidFill>
                            <a:srgbClr val="FF00FF"/>
                          </a:solidFill>
                          <a:latin typeface="Times New Roman" panose="02020603050405020304" pitchFamily="18" charset="0"/>
                          <a:cs typeface="方正黑体_GBK" charset="0"/>
                        </a:rPr>
                        <a:t>用在集合名词前表总称</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The police are searching for the robber. </a:t>
                      </a:r>
                    </a:p>
                    <a:p>
                      <a:pPr indent="0">
                        <a:buNone/>
                      </a:pPr>
                      <a:r>
                        <a:rPr lang="en-US" sz="2400" b="1">
                          <a:solidFill>
                            <a:srgbClr val="000000"/>
                          </a:solidFill>
                          <a:latin typeface="Times New Roman" panose="02020603050405020304" pitchFamily="18" charset="0"/>
                          <a:cs typeface="Times New Roman" panose="02020603050405020304" pitchFamily="18" charset="0"/>
                        </a:rPr>
                        <a:t>警方正在搜寻这名抢劫犯。</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4945">
                <a:tc>
                  <a:txBody>
                    <a:bodyPr/>
                    <a:lstStyle/>
                    <a:p>
                      <a:pPr indent="0">
                        <a:buNone/>
                      </a:pPr>
                      <a:r>
                        <a:rPr lang="en-US" altLang="en-US" sz="2400" b="1">
                          <a:solidFill>
                            <a:srgbClr val="FF00FF"/>
                          </a:solidFill>
                          <a:latin typeface="Times New Roman" panose="02020603050405020304" pitchFamily="18" charset="0"/>
                          <a:cs typeface="方正黑体_GBK" charset="0"/>
                        </a:rPr>
                        <a:t>用在表示方位或西洋乐器名称的名词之前</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en-US" sz="2400" b="1">
                          <a:solidFill>
                            <a:srgbClr val="000000"/>
                          </a:solidFill>
                          <a:latin typeface="Times New Roman" panose="02020603050405020304" pitchFamily="18" charset="0"/>
                          <a:cs typeface="Times New Roman" panose="02020603050405020304" pitchFamily="18" charset="0"/>
                        </a:rPr>
                        <a:t>I like playing the piano. 我喜欢弹钢琴。</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strike="noStrike" noProof="1">
              <a:latin typeface="Times New Roman" panose="02020603050405020304" pitchFamily="18" charset="0"/>
              <a:cs typeface="Times New Roman" panose="02020603050405020304" pitchFamily="18" charset="0"/>
              <a:sym typeface="+mn-ea"/>
            </a:endParaRP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graphicFrame>
        <p:nvGraphicFramePr>
          <p:cNvPr id="8" name="表格 7"/>
          <p:cNvGraphicFramePr/>
          <p:nvPr>
            <p:custDataLst>
              <p:tags r:id="rId1"/>
            </p:custDataLst>
          </p:nvPr>
        </p:nvGraphicFramePr>
        <p:xfrm>
          <a:off x="756285" y="1748790"/>
          <a:ext cx="10657205" cy="4395470"/>
        </p:xfrm>
        <a:graphic>
          <a:graphicData uri="http://schemas.openxmlformats.org/drawingml/2006/table">
            <a:tbl>
              <a:tblPr firstRow="1" bandRow="1">
                <a:tableStyleId>{5940675A-B579-460E-94D1-54222C63F5DA}</a:tableStyleId>
              </a:tblPr>
              <a:tblGrid>
                <a:gridCol w="4354195"/>
                <a:gridCol w="6303010"/>
              </a:tblGrid>
              <a:tr h="365760">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用法</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029710">
                <a:tc>
                  <a:txBody>
                    <a:bodyPr/>
                    <a:lstStyle/>
                    <a:p>
                      <a:pPr indent="0">
                        <a:buNone/>
                      </a:pPr>
                      <a:r>
                        <a:rPr lang="en-US" sz="2400" b="1">
                          <a:solidFill>
                            <a:srgbClr val="FF00FF"/>
                          </a:solidFill>
                          <a:latin typeface="Times New Roman" panose="02020603050405020304" pitchFamily="18" charset="0"/>
                          <a:cs typeface="方正黑体_GBK" charset="0"/>
                        </a:rPr>
                        <a:t>用在某些固定词组中</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in the morning/afternoon/evening在上午/下午/晚上;the day before yesterday 前天;the day after tomorrow后天;in the daytime在白天;in the end最后;all the time一直;at the same time同时;by the way顺便提一下;in the open air在户外;at the age of在</a:t>
                      </a:r>
                      <a:r>
                        <a:rPr lang="en-US" sz="2400"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sz="2400" b="1">
                          <a:solidFill>
                            <a:srgbClr val="000000"/>
                          </a:solidFill>
                          <a:latin typeface="Times New Roman" panose="02020603050405020304" pitchFamily="18" charset="0"/>
                          <a:cs typeface="Times New Roman" panose="02020603050405020304" pitchFamily="18" charset="0"/>
                        </a:rPr>
                        <a:t>岁时;at the beginning of在</a:t>
                      </a:r>
                      <a:r>
                        <a:rPr lang="en-US" sz="2400"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sz="2400" b="1">
                          <a:solidFill>
                            <a:srgbClr val="000000"/>
                          </a:solidFill>
                          <a:latin typeface="Times New Roman" panose="02020603050405020304" pitchFamily="18" charset="0"/>
                          <a:cs typeface="Times New Roman" panose="02020603050405020304" pitchFamily="18" charset="0"/>
                        </a:rPr>
                        <a:t>开始时;at the end of在</a:t>
                      </a:r>
                      <a:r>
                        <a:rPr lang="en-US" sz="2400"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sz="2400" b="1">
                          <a:solidFill>
                            <a:srgbClr val="000000"/>
                          </a:solidFill>
                          <a:latin typeface="Times New Roman" panose="02020603050405020304" pitchFamily="18" charset="0"/>
                          <a:cs typeface="Times New Roman" panose="02020603050405020304" pitchFamily="18" charset="0"/>
                        </a:rPr>
                        <a:t>的尽头;on the other side of在</a:t>
                      </a:r>
                      <a:r>
                        <a:rPr lang="en-US" sz="2400"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sz="2400" b="1">
                          <a:solidFill>
                            <a:srgbClr val="000000"/>
                          </a:solidFill>
                          <a:latin typeface="Times New Roman" panose="02020603050405020304" pitchFamily="18" charset="0"/>
                          <a:cs typeface="Times New Roman" panose="02020603050405020304" pitchFamily="18" charset="0"/>
                        </a:rPr>
                        <a:t>的另一边;in the middle of在</a:t>
                      </a:r>
                      <a:r>
                        <a:rPr lang="en-US" sz="2400"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sz="2400" b="1">
                          <a:solidFill>
                            <a:srgbClr val="000000"/>
                          </a:solidFill>
                          <a:latin typeface="Times New Roman" panose="02020603050405020304" pitchFamily="18" charset="0"/>
                          <a:cs typeface="Times New Roman" panose="02020603050405020304" pitchFamily="18" charset="0"/>
                        </a:rPr>
                        <a:t>中间;at the moment此刻,现在</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b="1" strike="noStrike" noProof="1">
              <a:latin typeface="Times New Roman" panose="02020603050405020304" pitchFamily="18" charset="0"/>
              <a:cs typeface="Times New Roman" panose="02020603050405020304" pitchFamily="18" charset="0"/>
              <a:sym typeface="+mn-ea"/>
            </a:endParaRP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【考点考法强化】</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1. (2020·温州二模)—Tony, what kind of drinks did Mum ask us to buy?</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—I’m not sure. Let me have a look at </a:t>
            </a:r>
            <a:r>
              <a:rPr lang="en-US" altLang="zh-CN" sz="2800" b="1">
                <a:latin typeface="Times New Roman" panose="02020603050405020304" pitchFamily="18" charset="0"/>
                <a:cs typeface="Times New Roman" panose="02020603050405020304" pitchFamily="18" charset="0"/>
                <a:sym typeface="+mn-ea"/>
              </a:rPr>
              <a:t>________</a:t>
            </a:r>
            <a:r>
              <a:rPr lang="en-US" altLang="zh-CN" sz="2800" b="1" strike="noStrike" noProof="1">
                <a:latin typeface="Times New Roman" panose="02020603050405020304" pitchFamily="18" charset="0"/>
                <a:cs typeface="Times New Roman" panose="02020603050405020304" pitchFamily="18" charset="0"/>
                <a:sym typeface="+mn-ea"/>
              </a:rPr>
              <a:t> shopping list on the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table.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a	         B. an	                 C. the	             D.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2. (2021·云南一模)Jimmy likes playing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guitar in his free time.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a	         B. an	                 C. the	             D. /</a:t>
            </a: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7152640" y="3201035"/>
            <a:ext cx="408305" cy="521970"/>
          </a:xfrm>
          <a:prstGeom prst="rect">
            <a:avLst/>
          </a:prstGeom>
          <a:noFill/>
        </p:spPr>
        <p:txBody>
          <a:bodyPr wrap="square" rtlCol="0">
            <a:spAutoFit/>
          </a:bodyPr>
          <a:lstStyle/>
          <a:p>
            <a:r>
              <a:rPr lang="en-US" altLang="zh-CN" sz="2800" b="1">
                <a:solidFill>
                  <a:srgbClr val="FF0000"/>
                </a:solidFill>
                <a:latin typeface="Times New Roman" panose="02020603050405020304" pitchFamily="18" charset="0"/>
                <a:cs typeface="Times New Roman" panose="02020603050405020304" pitchFamily="18" charset="0"/>
              </a:rPr>
              <a:t>C</a:t>
            </a:r>
          </a:p>
        </p:txBody>
      </p:sp>
      <p:sp>
        <p:nvSpPr>
          <p:cNvPr id="8" name="文本框 7"/>
          <p:cNvSpPr txBox="1"/>
          <p:nvPr/>
        </p:nvSpPr>
        <p:spPr>
          <a:xfrm>
            <a:off x="6913880" y="5131435"/>
            <a:ext cx="36322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b="1" strike="noStrike" noProof="1">
              <a:latin typeface="Times New Roman" panose="02020603050405020304" pitchFamily="18" charset="0"/>
              <a:cs typeface="Times New Roman" panose="02020603050405020304" pitchFamily="18" charset="0"/>
              <a:sym typeface="+mn-ea"/>
            </a:endParaRP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3. (2021·温州二模)—Will you go to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party for mothers in our</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neighborhood?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—Sure, I have already prepared some gifts for them.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a	          B. an	          C. the	                      D.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4. (2020·重庆南岸区模拟)I have a clock. It’s on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desk in my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room.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a	          B. an	          C. the	                      D. /</a:t>
            </a: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6357620" y="1849755"/>
            <a:ext cx="42037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
        <p:nvSpPr>
          <p:cNvPr id="8" name="文本框 7"/>
          <p:cNvSpPr txBox="1"/>
          <p:nvPr/>
        </p:nvSpPr>
        <p:spPr>
          <a:xfrm>
            <a:off x="8197215" y="4427220"/>
            <a:ext cx="45402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07975" y="591185"/>
            <a:ext cx="11566525" cy="610933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专题二</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考情分析</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aphicFrame>
        <p:nvGraphicFramePr>
          <p:cNvPr id="6" name="表格 5"/>
          <p:cNvGraphicFramePr/>
          <p:nvPr>
            <p:custDataLst>
              <p:tags r:id="rId1"/>
            </p:custDataLst>
          </p:nvPr>
        </p:nvGraphicFramePr>
        <p:xfrm>
          <a:off x="771525" y="1798320"/>
          <a:ext cx="10883265" cy="3558540"/>
        </p:xfrm>
        <a:graphic>
          <a:graphicData uri="http://schemas.openxmlformats.org/drawingml/2006/table">
            <a:tbl>
              <a:tblPr firstRow="1" bandRow="1">
                <a:tableStyleId>{5940675A-B579-460E-94D1-54222C63F5DA}</a:tableStyleId>
              </a:tblPr>
              <a:tblGrid>
                <a:gridCol w="1219835"/>
                <a:gridCol w="853440"/>
                <a:gridCol w="3365500"/>
                <a:gridCol w="824230"/>
                <a:gridCol w="4620260"/>
              </a:tblGrid>
              <a:tr h="621030">
                <a:tc rowSpan="2">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不定冠词</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定冠词</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2103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考查内容</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考查内容</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87070">
                <a:tc>
                  <a:txBody>
                    <a:bodyPr/>
                    <a:lstStyle/>
                    <a:p>
                      <a:pPr indent="0" algn="ctr">
                        <a:buNone/>
                      </a:pP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2015</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rPr>
                        <a:t>26</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the表示特指,指“双方都知道的事物”</a:t>
                      </a:r>
                      <a:endParaRPr lang="en-US" altLang="zh-CN" sz="2000" b="1">
                        <a:solidFill>
                          <a:srgbClr val="000000"/>
                        </a:solidFill>
                        <a:latin typeface="宋体" panose="02010600030101010101" pitchFamily="2" charset="-122"/>
                        <a:ea typeface="宋体" panose="02010600030101010101" pitchFamily="2" charset="-122"/>
                        <a:cs typeface="方正黑体_GBK" charset="0"/>
                      </a:endParaRPr>
                    </a:p>
                  </a:txBody>
                  <a:tcP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r h="310515">
                <a:tc>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2014</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26</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用于固定搭配, take a photo意为“拍照”</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altLang="zh-CN" sz="2000" b="1">
                        <a:solidFill>
                          <a:srgbClr val="000000"/>
                        </a:solidFill>
                        <a:latin typeface="宋体" panose="02010600030101010101" pitchFamily="2" charset="-122"/>
                        <a:ea typeface="宋体" panose="02010600030101010101" pitchFamily="2" charset="-122"/>
                        <a:cs typeface="方正黑体_GBK" charset="0"/>
                      </a:endParaRPr>
                    </a:p>
                  </a:txBody>
                  <a:tcP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r h="310515">
                <a:tc>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2013</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rPr>
                        <a:t>26</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the表示特指,指“双方都知道的人”</a:t>
                      </a:r>
                      <a:endParaRPr lang="en-US" altLang="zh-CN" sz="2000" b="1">
                        <a:solidFill>
                          <a:srgbClr val="000000"/>
                        </a:solidFill>
                        <a:latin typeface="宋体" panose="02010600030101010101" pitchFamily="2" charset="-122"/>
                        <a:ea typeface="宋体" panose="02010600030101010101" pitchFamily="2" charset="-122"/>
                        <a:cs typeface="方正黑体_GBK" charset="0"/>
                      </a:endParaRPr>
                    </a:p>
                  </a:txBody>
                  <a:tcP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r h="310515">
                <a:tc>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2012</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26</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用于固定搭配,stand in a circle意为“站成一圈”</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altLang="zh-CN" sz="2000" b="1">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altLang="zh-CN" sz="2000" b="1">
                        <a:solidFill>
                          <a:srgbClr val="000000"/>
                        </a:solidFill>
                        <a:latin typeface="宋体" panose="02010600030101010101" pitchFamily="2" charset="-122"/>
                        <a:ea typeface="宋体" panose="02010600030101010101" pitchFamily="2" charset="-122"/>
                        <a:cs typeface="方正黑体_GBK" charset="0"/>
                      </a:endParaRPr>
                    </a:p>
                  </a:txBody>
                  <a:tcP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bl>
          </a:graphicData>
        </a:graphic>
      </p:graphicFrame>
      <p:cxnSp>
        <p:nvCxnSpPr>
          <p:cNvPr id="7" name="直接连接符 6"/>
          <p:cNvCxnSpPr/>
          <p:nvPr/>
        </p:nvCxnSpPr>
        <p:spPr>
          <a:xfrm>
            <a:off x="771525" y="1798320"/>
            <a:ext cx="1248410" cy="1259840"/>
          </a:xfrm>
          <a:prstGeom prst="line">
            <a:avLst/>
          </a:prstGeom>
        </p:spPr>
        <p:style>
          <a:lnRef idx="1">
            <a:schemeClr val="dk1"/>
          </a:lnRef>
          <a:fillRef idx="0">
            <a:schemeClr val="dk1"/>
          </a:fillRef>
          <a:effectRef idx="0">
            <a:schemeClr val="dk1"/>
          </a:effectRef>
          <a:fontRef idx="minor">
            <a:schemeClr val="tx1"/>
          </a:fontRef>
        </p:style>
      </p:cxnSp>
      <p:sp>
        <p:nvSpPr>
          <p:cNvPr id="9" name="文本框 8"/>
          <p:cNvSpPr txBox="1"/>
          <p:nvPr/>
        </p:nvSpPr>
        <p:spPr>
          <a:xfrm>
            <a:off x="1031875" y="2009140"/>
            <a:ext cx="1101090" cy="398780"/>
          </a:xfrm>
          <a:prstGeom prst="rect">
            <a:avLst/>
          </a:prstGeom>
          <a:noFill/>
        </p:spPr>
        <p:txBody>
          <a:bodyPr wrap="square" rtlCol="0">
            <a:spAutoFit/>
          </a:bodyPr>
          <a:lstStyle/>
          <a:p>
            <a:r>
              <a:rPr lang="en-US" altLang="zh-CN"/>
              <a:t> </a:t>
            </a:r>
            <a:r>
              <a:rPr lang="zh-CN" altLang="en-US" sz="2000" b="1">
                <a:solidFill>
                  <a:srgbClr val="000000"/>
                </a:solidFill>
                <a:latin typeface="宋体" panose="02010600030101010101" pitchFamily="2" charset="-122"/>
                <a:ea typeface="宋体" panose="02010600030101010101" pitchFamily="2" charset="-122"/>
                <a:cs typeface="方正黑体_GBK" charset="0"/>
              </a:rPr>
              <a:t>考点</a:t>
            </a:r>
            <a:endParaRPr lang="zh-CN" altLang="en-US"/>
          </a:p>
        </p:txBody>
      </p:sp>
      <p:sp>
        <p:nvSpPr>
          <p:cNvPr id="11" name="文本框 10"/>
          <p:cNvSpPr txBox="1"/>
          <p:nvPr/>
        </p:nvSpPr>
        <p:spPr>
          <a:xfrm>
            <a:off x="771525" y="2689860"/>
            <a:ext cx="930910" cy="398780"/>
          </a:xfrm>
          <a:prstGeom prst="rect">
            <a:avLst/>
          </a:prstGeom>
          <a:noFill/>
        </p:spPr>
        <p:txBody>
          <a:bodyPr wrap="square" rtlCol="0">
            <a:spAutoFit/>
          </a:bodyPr>
          <a:lstStyle/>
          <a:p>
            <a:pPr lvl="0" algn="l">
              <a:buClrTx/>
              <a:buSzTx/>
              <a:buFontTx/>
            </a:pPr>
            <a:r>
              <a:rPr lang="zh-CN" altLang="en-US" sz="2000" b="1">
                <a:solidFill>
                  <a:srgbClr val="000000"/>
                </a:solidFill>
                <a:latin typeface="宋体" panose="02010600030101010101" pitchFamily="2" charset="-122"/>
                <a:ea typeface="宋体" panose="02010600030101010101" pitchFamily="2" charset="-122"/>
                <a:cs typeface="方正黑体_GBK" charset="0"/>
                <a:sym typeface="+mn-ea"/>
              </a:rPr>
              <a:t>年份</a:t>
            </a:r>
          </a:p>
        </p:txBody>
      </p:sp>
      <p:sp>
        <p:nvSpPr>
          <p:cNvPr id="12" name="文本框 11"/>
          <p:cNvSpPr txBox="1"/>
          <p:nvPr/>
        </p:nvSpPr>
        <p:spPr>
          <a:xfrm>
            <a:off x="10819765" y="1410335"/>
            <a:ext cx="960755" cy="368300"/>
          </a:xfrm>
          <a:prstGeom prst="rect">
            <a:avLst/>
          </a:prstGeom>
          <a:noFill/>
        </p:spPr>
        <p:txBody>
          <a:bodyPr wrap="square" rtlCol="0">
            <a:spAutoFit/>
          </a:bodyPr>
          <a:lstStyle/>
          <a:p>
            <a:r>
              <a:rPr lang="zh-CN" altLang="en-US"/>
              <a:t>续表</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b="1" strike="noStrike" noProof="1">
              <a:latin typeface="Times New Roman" panose="02020603050405020304" pitchFamily="18" charset="0"/>
              <a:cs typeface="Times New Roman" panose="02020603050405020304" pitchFamily="18" charset="0"/>
              <a:sym typeface="+mn-ea"/>
            </a:endParaRP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5. (2021·浙江一模)—Have you read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book Harry Potter and the</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Deathly Hallows?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—Of course. It’s an excellent book.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a	       B. an	            C. /	               D. the</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6. (2020·铜陵枞阳县一模)As doctors, they try their best to help</a:t>
            </a:r>
            <a:r>
              <a:rPr lang="en-US" altLang="zh-CN" sz="2800" b="1">
                <a:latin typeface="Times New Roman" panose="02020603050405020304" pitchFamily="18" charset="0"/>
                <a:cs typeface="Times New Roman" panose="02020603050405020304" pitchFamily="18" charset="0"/>
                <a:sym typeface="+mn-ea"/>
              </a:rPr>
              <a:t>________</a:t>
            </a:r>
            <a:r>
              <a:rPr lang="en-US" altLang="zh-CN" sz="2800" b="1" strike="noStrike" noProof="1">
                <a:latin typeface="Times New Roman" panose="02020603050405020304" pitchFamily="18" charset="0"/>
                <a:cs typeface="Times New Roman" panose="02020603050405020304" pitchFamily="18" charset="0"/>
                <a:sym typeface="+mn-ea"/>
              </a:rPr>
              <a:t>.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the ill	       B. the sick	  C. sicker	    D. sick</a:t>
            </a: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6425565" y="2190750"/>
            <a:ext cx="43180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
        <p:nvSpPr>
          <p:cNvPr id="8" name="文本框 7"/>
          <p:cNvSpPr txBox="1"/>
          <p:nvPr/>
        </p:nvSpPr>
        <p:spPr>
          <a:xfrm>
            <a:off x="10445115" y="4733925"/>
            <a:ext cx="37465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b="1" strike="noStrike" noProof="1">
              <a:latin typeface="Times New Roman" panose="02020603050405020304" pitchFamily="18" charset="0"/>
              <a:cs typeface="Times New Roman" panose="02020603050405020304" pitchFamily="18" charset="0"/>
              <a:sym typeface="+mn-ea"/>
            </a:endParaRP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7. (2021·成都武侯区模拟改编)—I love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color of this dress, but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it’s a little out of style.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—Oh, it’s loved by most young girls this year and it looks really nice on</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you.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　　　 	B. a	                   C. the　　	   D. an</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8. (2021·温州模拟)—Mr. Green, can I take part in the school talent show?</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—Sure. I will put you in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name list.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a	         B. an	                   C. the	              D. /</a:t>
            </a: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6857365" y="1577340"/>
            <a:ext cx="40894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
        <p:nvSpPr>
          <p:cNvPr id="8" name="文本框 7"/>
          <p:cNvSpPr txBox="1"/>
          <p:nvPr/>
        </p:nvSpPr>
        <p:spPr>
          <a:xfrm>
            <a:off x="5187950" y="5449570"/>
            <a:ext cx="37465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b="1" strike="noStrike" noProof="1">
              <a:latin typeface="Times New Roman" panose="02020603050405020304" pitchFamily="18" charset="0"/>
              <a:cs typeface="Times New Roman" panose="02020603050405020304" pitchFamily="18" charset="0"/>
              <a:sym typeface="+mn-ea"/>
            </a:endParaRP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9. (2021·盐城)As an old saying goes, “He who has never been to </a:t>
            </a:r>
            <a:r>
              <a:rPr lang="en-US" altLang="zh-CN" sz="2800" b="1">
                <a:latin typeface="Times New Roman" panose="02020603050405020304" pitchFamily="18" charset="0"/>
                <a:cs typeface="Times New Roman" panose="02020603050405020304" pitchFamily="18" charset="0"/>
                <a:sym typeface="+mn-ea"/>
              </a:rPr>
              <a:t>________</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Great Wall is not a true man. ”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a	        B. an	              C. the	                D.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10. (2021·吉林模拟)Scientists are trying to get more energy from</a:t>
            </a:r>
            <a:r>
              <a:rPr lang="en-US" altLang="zh-CN" sz="2800" b="1">
                <a:latin typeface="Times New Roman" panose="02020603050405020304" pitchFamily="18" charset="0"/>
                <a:cs typeface="Times New Roman" panose="02020603050405020304" pitchFamily="18" charset="0"/>
                <a:sym typeface="+mn-ea"/>
              </a:rPr>
              <a:t>________</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sun.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a	        B. an	              C. the	                D. /</a:t>
            </a: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0524490" y="2179320"/>
            <a:ext cx="43180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
        <p:nvSpPr>
          <p:cNvPr id="8" name="文本框 7"/>
          <p:cNvSpPr txBox="1"/>
          <p:nvPr/>
        </p:nvSpPr>
        <p:spPr>
          <a:xfrm>
            <a:off x="10808335" y="4143375"/>
            <a:ext cx="36385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b="1" strike="noStrike" noProof="1">
              <a:latin typeface="Times New Roman" panose="02020603050405020304" pitchFamily="18" charset="0"/>
              <a:cs typeface="Times New Roman" panose="02020603050405020304" pitchFamily="18" charset="0"/>
              <a:sym typeface="+mn-ea"/>
            </a:endParaRP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11. (原创)— Oh, dear! What happened?</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 Tom hit me on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nose.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his	                  B. the	                 C. an 	                D. a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12. (原创)I saw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old man walking by and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old man</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looked worried.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an; an　　	                                     B. the; the</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C. an; the　　	                                     D. the; an</a:t>
            </a: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4314190" y="2542540"/>
            <a:ext cx="39687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
        <p:nvSpPr>
          <p:cNvPr id="8" name="文本框 7"/>
          <p:cNvSpPr txBox="1"/>
          <p:nvPr/>
        </p:nvSpPr>
        <p:spPr>
          <a:xfrm>
            <a:off x="3416935" y="3814445"/>
            <a:ext cx="44259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b="1" strike="noStrike" noProof="1">
              <a:latin typeface="Times New Roman" panose="02020603050405020304" pitchFamily="18" charset="0"/>
              <a:cs typeface="Times New Roman" panose="02020603050405020304" pitchFamily="18" charset="0"/>
              <a:sym typeface="+mn-ea"/>
            </a:endParaRP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13. (原创)</a:t>
            </a:r>
            <a:r>
              <a:rPr lang="en-US" altLang="zh-CN" sz="2800" b="1">
                <a:latin typeface="Times New Roman" panose="02020603050405020304" pitchFamily="18" charset="0"/>
                <a:cs typeface="Times New Roman" panose="02020603050405020304" pitchFamily="18" charset="0"/>
                <a:sym typeface="+mn-ea"/>
              </a:rPr>
              <a:t>________</a:t>
            </a:r>
            <a:r>
              <a:rPr lang="en-US" altLang="zh-CN" sz="2800" b="1" strike="noStrike" noProof="1">
                <a:latin typeface="Times New Roman" panose="02020603050405020304" pitchFamily="18" charset="0"/>
                <a:cs typeface="Times New Roman" panose="02020603050405020304" pitchFamily="18" charset="0"/>
                <a:sym typeface="+mn-ea"/>
              </a:rPr>
              <a:t> tallest building in the town is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Bank of</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China.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The; the　	                      B. A; a</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C. The; a　	                      D. A; the</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14. (原创)</a:t>
            </a:r>
            <a:r>
              <a:rPr lang="en-US" altLang="zh-CN" sz="2800" b="1">
                <a:latin typeface="Times New Roman" panose="02020603050405020304" pitchFamily="18" charset="0"/>
                <a:cs typeface="Times New Roman" panose="02020603050405020304" pitchFamily="18" charset="0"/>
                <a:sym typeface="+mn-ea"/>
              </a:rPr>
              <a:t>________</a:t>
            </a:r>
            <a:r>
              <a:rPr lang="en-US" altLang="zh-CN" sz="2800" b="1" strike="noStrike" noProof="1">
                <a:latin typeface="Times New Roman" panose="02020603050405020304" pitchFamily="18" charset="0"/>
                <a:cs typeface="Times New Roman" panose="02020603050405020304" pitchFamily="18" charset="0"/>
                <a:sym typeface="+mn-ea"/>
              </a:rPr>
              <a:t> more carefully you ride, </a:t>
            </a:r>
            <a:r>
              <a:rPr lang="en-US" altLang="zh-CN" sz="2800" b="1">
                <a:latin typeface="Times New Roman" panose="02020603050405020304" pitchFamily="18" charset="0"/>
                <a:cs typeface="Times New Roman" panose="02020603050405020304" pitchFamily="18" charset="0"/>
                <a:sym typeface="+mn-ea"/>
              </a:rPr>
              <a:t>________</a:t>
            </a:r>
            <a:r>
              <a:rPr lang="en-US" altLang="zh-CN" sz="2800" b="1" strike="noStrike" noProof="1">
                <a:latin typeface="Times New Roman" panose="02020603050405020304" pitchFamily="18" charset="0"/>
                <a:cs typeface="Times New Roman" panose="02020603050405020304" pitchFamily="18" charset="0"/>
                <a:sym typeface="+mn-ea"/>
              </a:rPr>
              <a:t>fewer mistakes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you’ll make.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The; the　	                      B. A; the</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C. The; a　	                      D. A; a</a:t>
            </a: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2395220" y="1565910"/>
            <a:ext cx="41973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8" name="文本框 7"/>
          <p:cNvSpPr txBox="1"/>
          <p:nvPr/>
        </p:nvSpPr>
        <p:spPr>
          <a:xfrm>
            <a:off x="2542540" y="4131945"/>
            <a:ext cx="40894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5"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6"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9" name="文本框 8"/>
          <p:cNvSpPr txBox="1"/>
          <p:nvPr/>
        </p:nvSpPr>
        <p:spPr>
          <a:xfrm>
            <a:off x="485140" y="1821180"/>
            <a:ext cx="11205845" cy="2676525"/>
          </a:xfrm>
          <a:prstGeom prst="rect">
            <a:avLst/>
          </a:prstGeom>
          <a:noFill/>
        </p:spPr>
        <p:txBody>
          <a:bodyPr wrap="square" rtlCol="0">
            <a:spAutoFit/>
          </a:bodyPr>
          <a:lstStyle/>
          <a:p>
            <a:pPr fontAlgn="auto">
              <a:lnSpc>
                <a:spcPct val="150000"/>
              </a:lnSpc>
            </a:pPr>
            <a:r>
              <a:rPr sz="2800" b="1">
                <a:cs typeface="Times New Roman" panose="02020603050405020304" pitchFamily="18" charset="0"/>
              </a:rPr>
              <a:t>【学法方法点拨】</a:t>
            </a:r>
          </a:p>
          <a:p>
            <a:pPr fontAlgn="auto">
              <a:lnSpc>
                <a:spcPct val="150000"/>
              </a:lnSpc>
            </a:pPr>
            <a:r>
              <a:rPr lang="zh-CN" sz="2800" b="1">
                <a:cs typeface="Times New Roman" panose="02020603050405020304" pitchFamily="18" charset="0"/>
              </a:rPr>
              <a:t>零冠词的基本用法</a:t>
            </a:r>
          </a:p>
          <a:p>
            <a:pPr fontAlgn="auto">
              <a:lnSpc>
                <a:spcPct val="150000"/>
              </a:lnSpc>
            </a:pPr>
            <a:endParaRPr sz="2800" b="1">
              <a:cs typeface="Times New Roman" panose="02020603050405020304" pitchFamily="18" charset="0"/>
            </a:endParaRPr>
          </a:p>
          <a:p>
            <a:pPr fontAlgn="auto">
              <a:lnSpc>
                <a:spcPct val="150000"/>
              </a:lnSpc>
            </a:pPr>
            <a:endParaRPr sz="2800" b="1">
              <a:latin typeface="Times New Roman" panose="02020603050405020304" pitchFamily="18" charset="0"/>
              <a:cs typeface="Times New Roman" panose="02020603050405020304" pitchFamily="18" charset="0"/>
            </a:endParaRPr>
          </a:p>
        </p:txBody>
      </p:sp>
      <p:sp>
        <p:nvSpPr>
          <p:cNvPr id="17" name="圆角矩形 6">
            <a:hlinkClick r:id=""/>
          </p:cNvPr>
          <p:cNvSpPr/>
          <p:nvPr>
            <p:custDataLst>
              <p:tags r:id="rId1"/>
            </p:custDataLst>
          </p:nvPr>
        </p:nvSpPr>
        <p:spPr>
          <a:xfrm flipH="1">
            <a:off x="2199640" y="1163320"/>
            <a:ext cx="4046855"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400" b="1" strike="noStrike" noProof="1">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指示代词与疑问代词</a:t>
            </a:r>
          </a:p>
        </p:txBody>
      </p:sp>
      <p:sp>
        <p:nvSpPr>
          <p:cNvPr id="14" name="椭圆 7"/>
          <p:cNvSpPr>
            <a:spLocks noChangeAspect="1"/>
          </p:cNvSpPr>
          <p:nvPr>
            <p:custDataLst>
              <p:tags r:id="rId2"/>
            </p:custDataLst>
          </p:nvPr>
        </p:nvSpPr>
        <p:spPr>
          <a:xfrm>
            <a:off x="591970" y="1128857"/>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en-US" altLang="zh-CN" sz="2400" b="1" strike="noStrike" noProof="1">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19" name="圆角矩形 18"/>
          <p:cNvSpPr/>
          <p:nvPr/>
        </p:nvSpPr>
        <p:spPr bwMode="auto">
          <a:xfrm rot="16200000">
            <a:off x="2102952" y="134874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aphicFrame>
        <p:nvGraphicFramePr>
          <p:cNvPr id="8" name="表格 7"/>
          <p:cNvGraphicFramePr/>
          <p:nvPr>
            <p:custDataLst>
              <p:tags r:id="rId3"/>
            </p:custDataLst>
          </p:nvPr>
        </p:nvGraphicFramePr>
        <p:xfrm>
          <a:off x="801370" y="3140710"/>
          <a:ext cx="10589895" cy="2996565"/>
        </p:xfrm>
        <a:graphic>
          <a:graphicData uri="http://schemas.openxmlformats.org/drawingml/2006/table">
            <a:tbl>
              <a:tblPr firstRow="1" bandRow="1">
                <a:tableStyleId>{5940675A-B579-460E-94D1-54222C63F5DA}</a:tableStyleId>
              </a:tblPr>
              <a:tblGrid>
                <a:gridCol w="3806190"/>
                <a:gridCol w="6783705"/>
              </a:tblGrid>
              <a:tr h="375285">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用法</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69695">
                <a:tc>
                  <a:txBody>
                    <a:bodyPr/>
                    <a:lstStyle/>
                    <a:p>
                      <a:pPr indent="0">
                        <a:buNone/>
                      </a:pPr>
                      <a:r>
                        <a:rPr lang="en-US" sz="2400" b="1">
                          <a:solidFill>
                            <a:srgbClr val="FF00FF"/>
                          </a:solidFill>
                          <a:latin typeface="Times New Roman" panose="02020603050405020304" pitchFamily="18" charset="0"/>
                          <a:cs typeface="方正黑体_GBK" charset="0"/>
                        </a:rPr>
                        <a:t>不可数名词和复数名词表泛指时前面不用冠词</a:t>
                      </a:r>
                      <a:endParaRPr lang="en-US" altLang="en-US" sz="2400" b="1">
                        <a:solidFill>
                          <a:srgbClr val="FF00FF"/>
                        </a:solidFill>
                        <a:latin typeface="Times New Roman" panose="02020603050405020304" pitchFamily="18" charset="0"/>
                        <a:ea typeface="方正黑体_GBK" charset="0"/>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Water turns into ice when the temperature is below zero.</a:t>
                      </a:r>
                    </a:p>
                    <a:p>
                      <a:pPr indent="0">
                        <a:buNone/>
                      </a:pPr>
                      <a:r>
                        <a:rPr lang="en-US" sz="2400" b="1">
                          <a:solidFill>
                            <a:srgbClr val="000000"/>
                          </a:solidFill>
                          <a:latin typeface="Times New Roman" panose="02020603050405020304" pitchFamily="18" charset="0"/>
                          <a:cs typeface="Times New Roman" panose="02020603050405020304" pitchFamily="18" charset="0"/>
                        </a:rPr>
                        <a:t>水在零度以下会变成冰。</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51585">
                <a:tc>
                  <a:txBody>
                    <a:bodyPr/>
                    <a:lstStyle/>
                    <a:p>
                      <a:pPr indent="0">
                        <a:buNone/>
                      </a:pPr>
                      <a:r>
                        <a:rPr lang="en-US" sz="2400" b="1">
                          <a:solidFill>
                            <a:srgbClr val="FF00FF"/>
                          </a:solidFill>
                          <a:latin typeface="Times New Roman" panose="02020603050405020304" pitchFamily="18" charset="0"/>
                          <a:cs typeface="Times New Roman" panose="02020603050405020304" pitchFamily="18" charset="0"/>
                        </a:rPr>
                        <a:t>某些专有名词,如人名、地名、国家名等前面不用冠词</a:t>
                      </a:r>
                      <a:endParaRPr lang="en-US" altLang="en-US" sz="2400" b="1">
                        <a:solidFill>
                          <a:srgbClr val="FF00FF"/>
                        </a:solidFill>
                        <a:latin typeface="Times New Roman" panose="02020603050405020304" pitchFamily="18" charset="0"/>
                        <a:ea typeface="方正黑体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New Zealand is a beautiful country.</a:t>
                      </a:r>
                    </a:p>
                    <a:p>
                      <a:pPr indent="0">
                        <a:buNone/>
                      </a:pPr>
                      <a:r>
                        <a:rPr lang="en-US" sz="2400" b="1">
                          <a:solidFill>
                            <a:srgbClr val="000000"/>
                          </a:solidFill>
                          <a:latin typeface="Times New Roman" panose="02020603050405020304" pitchFamily="18" charset="0"/>
                          <a:cs typeface="Times New Roman" panose="02020603050405020304" pitchFamily="18" charset="0"/>
                        </a:rPr>
                        <a:t>新西兰是一个美丽的国家。</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graphicFrame>
        <p:nvGraphicFramePr>
          <p:cNvPr id="8" name="表格 7"/>
          <p:cNvGraphicFramePr/>
          <p:nvPr>
            <p:custDataLst>
              <p:tags r:id="rId1"/>
            </p:custDataLst>
          </p:nvPr>
        </p:nvGraphicFramePr>
        <p:xfrm>
          <a:off x="801370" y="1683385"/>
          <a:ext cx="10589895" cy="3939540"/>
        </p:xfrm>
        <a:graphic>
          <a:graphicData uri="http://schemas.openxmlformats.org/drawingml/2006/table">
            <a:tbl>
              <a:tblPr firstRow="1" bandRow="1">
                <a:tableStyleId>{5940675A-B579-460E-94D1-54222C63F5DA}</a:tableStyleId>
              </a:tblPr>
              <a:tblGrid>
                <a:gridCol w="4090035"/>
                <a:gridCol w="6499860"/>
              </a:tblGrid>
              <a:tr h="375285">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用法</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69695">
                <a:tc>
                  <a:txBody>
                    <a:bodyPr/>
                    <a:lstStyle/>
                    <a:p>
                      <a:pPr indent="0">
                        <a:buNone/>
                      </a:pPr>
                      <a:r>
                        <a:rPr lang="en-US" sz="2400" b="1">
                          <a:solidFill>
                            <a:srgbClr val="FF00FF"/>
                          </a:solidFill>
                          <a:latin typeface="Times New Roman" panose="02020603050405020304" pitchFamily="18" charset="0"/>
                          <a:cs typeface="方正黑体_GBK" charset="0"/>
                        </a:rPr>
                        <a:t>名词前已有指示代词、形容词性物主代词或名词所有格等修饰时不用冠词</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She is my best friend. 她是我最好的朋友。</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51585">
                <a:tc>
                  <a:txBody>
                    <a:bodyPr/>
                    <a:lstStyle/>
                    <a:p>
                      <a:pPr indent="0">
                        <a:buNone/>
                      </a:pPr>
                      <a:r>
                        <a:rPr lang="en-US" sz="2400" b="1">
                          <a:solidFill>
                            <a:srgbClr val="FF00FF"/>
                          </a:solidFill>
                          <a:latin typeface="Times New Roman" panose="02020603050405020304" pitchFamily="18" charset="0"/>
                          <a:cs typeface="Times New Roman" panose="02020603050405020304" pitchFamily="18" charset="0"/>
                        </a:rPr>
                        <a:t>在节日、日期、星期、月份、季节等前面不用冠词。但若特指某年的某月份或某年的某季节,需要在月份、季节前加the,另外传统节日前面通常加the</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Children love to fly kites in spring. 孩子们喜欢在春天放风筝。</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graphicFrame>
        <p:nvGraphicFramePr>
          <p:cNvPr id="8" name="表格 7"/>
          <p:cNvGraphicFramePr/>
          <p:nvPr>
            <p:custDataLst>
              <p:tags r:id="rId1"/>
            </p:custDataLst>
          </p:nvPr>
        </p:nvGraphicFramePr>
        <p:xfrm>
          <a:off x="801370" y="1553845"/>
          <a:ext cx="10589895" cy="4946015"/>
        </p:xfrm>
        <a:graphic>
          <a:graphicData uri="http://schemas.openxmlformats.org/drawingml/2006/table">
            <a:tbl>
              <a:tblPr firstRow="1" bandRow="1">
                <a:tableStyleId>{5940675A-B579-460E-94D1-54222C63F5DA}</a:tableStyleId>
              </a:tblPr>
              <a:tblGrid>
                <a:gridCol w="5066030"/>
                <a:gridCol w="5523865"/>
              </a:tblGrid>
              <a:tr h="375285">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用法</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69695">
                <a:tc>
                  <a:txBody>
                    <a:bodyPr/>
                    <a:lstStyle/>
                    <a:p>
                      <a:pPr indent="0">
                        <a:buNone/>
                      </a:pPr>
                      <a:r>
                        <a:rPr lang="en-US" sz="2400" b="1">
                          <a:solidFill>
                            <a:srgbClr val="FF00FF"/>
                          </a:solidFill>
                          <a:latin typeface="Times New Roman" panose="02020603050405020304" pitchFamily="18" charset="0"/>
                          <a:cs typeface="方正黑体_GBK" charset="0"/>
                        </a:rPr>
                        <a:t>在称呼或表示头衔的名词前不用冠词</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Uncle Wang, what do you want?</a:t>
                      </a:r>
                    </a:p>
                    <a:p>
                      <a:pPr indent="0">
                        <a:buNone/>
                      </a:pPr>
                      <a:r>
                        <a:rPr lang="en-US" sz="2400" b="1">
                          <a:solidFill>
                            <a:srgbClr val="000000"/>
                          </a:solidFill>
                          <a:latin typeface="Times New Roman" panose="02020603050405020304" pitchFamily="18" charset="0"/>
                          <a:cs typeface="Times New Roman" panose="02020603050405020304" pitchFamily="18" charset="0"/>
                        </a:rPr>
                        <a:t>王叔叔,您想要什么?</a:t>
                      </a:r>
                    </a:p>
                    <a:p>
                      <a:pPr indent="0">
                        <a:buNone/>
                      </a:pPr>
                      <a:r>
                        <a:rPr lang="en-US" sz="2400" b="1">
                          <a:solidFill>
                            <a:srgbClr val="000000"/>
                          </a:solidFill>
                          <a:latin typeface="Times New Roman" panose="02020603050405020304" pitchFamily="18" charset="0"/>
                          <a:cs typeface="Times New Roman" panose="02020603050405020304" pitchFamily="18" charset="0"/>
                        </a:rPr>
                        <a:t>He is captain of the team. </a:t>
                      </a:r>
                    </a:p>
                    <a:p>
                      <a:pPr indent="0">
                        <a:buNone/>
                      </a:pPr>
                      <a:r>
                        <a:rPr lang="en-US" sz="2400" b="1">
                          <a:solidFill>
                            <a:srgbClr val="000000"/>
                          </a:solidFill>
                          <a:latin typeface="Times New Roman" panose="02020603050405020304" pitchFamily="18" charset="0"/>
                          <a:cs typeface="Times New Roman" panose="02020603050405020304" pitchFamily="18" charset="0"/>
                        </a:rPr>
                        <a:t>他是这个队的队长。</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13460">
                <a:tc>
                  <a:txBody>
                    <a:bodyPr/>
                    <a:lstStyle/>
                    <a:p>
                      <a:pPr indent="0">
                        <a:buNone/>
                      </a:pPr>
                      <a:r>
                        <a:rPr lang="en-US" sz="2400" b="1">
                          <a:solidFill>
                            <a:srgbClr val="FF00FF"/>
                          </a:solidFill>
                          <a:latin typeface="Times New Roman" panose="02020603050405020304" pitchFamily="18" charset="0"/>
                          <a:cs typeface="Times New Roman" panose="02020603050405020304" pitchFamily="18" charset="0"/>
                        </a:rPr>
                        <a:t>在三餐、球类运动及学科名词之前不用冠词</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He often plays football after school. 他放学后经常踢足球。</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51585">
                <a:tc>
                  <a:txBody>
                    <a:bodyPr/>
                    <a:lstStyle/>
                    <a:p>
                      <a:pPr indent="0">
                        <a:buNone/>
                      </a:pPr>
                      <a:r>
                        <a:rPr lang="en-US" altLang="en-US" sz="2400" b="1">
                          <a:solidFill>
                            <a:srgbClr val="FF00FF"/>
                          </a:solidFill>
                          <a:latin typeface="Times New Roman" panose="02020603050405020304" pitchFamily="18" charset="0"/>
                          <a:cs typeface="Times New Roman" panose="02020603050405020304" pitchFamily="18" charset="0"/>
                        </a:rPr>
                        <a:t>表示泛指或者一般意义的物质名词、抽象名词、专有名词、复数名词前不用冠词</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en-US" sz="2400" b="1">
                          <a:solidFill>
                            <a:srgbClr val="000000"/>
                          </a:solidFill>
                          <a:latin typeface="Times New Roman" panose="02020603050405020304" pitchFamily="18" charset="0"/>
                          <a:cs typeface="Times New Roman" panose="02020603050405020304" pitchFamily="18" charset="0"/>
                        </a:rPr>
                        <a:t>Knowledge is power. 知识就是力量。</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42645">
                <a:tc>
                  <a:txBody>
                    <a:bodyPr/>
                    <a:lstStyle/>
                    <a:p>
                      <a:pPr indent="0">
                        <a:buNone/>
                      </a:pPr>
                      <a:r>
                        <a:rPr lang="en-US" altLang="en-US" sz="2400" b="1">
                          <a:solidFill>
                            <a:srgbClr val="FF00FF"/>
                          </a:solidFill>
                          <a:latin typeface="Times New Roman" panose="02020603050405020304" pitchFamily="18" charset="0"/>
                          <a:cs typeface="Times New Roman" panose="02020603050405020304" pitchFamily="18" charset="0"/>
                        </a:rPr>
                        <a:t>在与by连用的交通工具名称前不用冠词</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en-US" sz="2400" b="1">
                          <a:solidFill>
                            <a:srgbClr val="000000"/>
                          </a:solidFill>
                          <a:latin typeface="Times New Roman" panose="02020603050405020304" pitchFamily="18" charset="0"/>
                          <a:cs typeface="Times New Roman" panose="02020603050405020304" pitchFamily="18" charset="0"/>
                        </a:rPr>
                        <a:t>by bus/plane/ship乘公共汽车/飞机/轮船</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graphicFrame>
        <p:nvGraphicFramePr>
          <p:cNvPr id="8" name="表格 7"/>
          <p:cNvGraphicFramePr/>
          <p:nvPr>
            <p:custDataLst>
              <p:tags r:id="rId1"/>
            </p:custDataLst>
          </p:nvPr>
        </p:nvGraphicFramePr>
        <p:xfrm>
          <a:off x="971550" y="1671955"/>
          <a:ext cx="10589895" cy="4806950"/>
        </p:xfrm>
        <a:graphic>
          <a:graphicData uri="http://schemas.openxmlformats.org/drawingml/2006/table">
            <a:tbl>
              <a:tblPr firstRow="1" bandRow="1">
                <a:tableStyleId>{5940675A-B579-460E-94D1-54222C63F5DA}</a:tableStyleId>
              </a:tblPr>
              <a:tblGrid>
                <a:gridCol w="1603375"/>
                <a:gridCol w="8986520"/>
              </a:tblGrid>
              <a:tr h="410210">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用法</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396740">
                <a:tc>
                  <a:txBody>
                    <a:bodyPr/>
                    <a:lstStyle/>
                    <a:p>
                      <a:pPr indent="0">
                        <a:buNone/>
                      </a:pPr>
                      <a:r>
                        <a:rPr lang="en-US" sz="2400" b="1">
                          <a:solidFill>
                            <a:srgbClr val="FF00FF"/>
                          </a:solidFill>
                          <a:latin typeface="Times New Roman" panose="02020603050405020304" pitchFamily="18" charset="0"/>
                          <a:cs typeface="Times New Roman" panose="02020603050405020304" pitchFamily="18" charset="0"/>
                        </a:rPr>
                        <a:t>某些固定词组或习惯用语中不用冠词</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day and night日日夜夜; side by side肩并肩; step by step一步一步地; watch TV看电视; at school/work/home在学校/在工作/在家; </a:t>
                      </a:r>
                    </a:p>
                    <a:p>
                      <a:pPr indent="0">
                        <a:buNone/>
                      </a:pPr>
                      <a:r>
                        <a:rPr lang="en-US" sz="2400" b="1">
                          <a:solidFill>
                            <a:srgbClr val="000000"/>
                          </a:solidFill>
                          <a:latin typeface="Times New Roman" panose="02020603050405020304" pitchFamily="18" charset="0"/>
                          <a:cs typeface="Times New Roman" panose="02020603050405020304" pitchFamily="18" charset="0"/>
                        </a:rPr>
                        <a:t>at first/last首先/最后; in trouble在困境中; in danger在危险中; </a:t>
                      </a:r>
                    </a:p>
                    <a:p>
                      <a:pPr indent="0">
                        <a:buNone/>
                      </a:pPr>
                      <a:r>
                        <a:rPr lang="en-US" sz="2400" b="1">
                          <a:solidFill>
                            <a:srgbClr val="000000"/>
                          </a:solidFill>
                          <a:latin typeface="Times New Roman" panose="02020603050405020304" pitchFamily="18" charset="0"/>
                          <a:cs typeface="Times New Roman" panose="02020603050405020304" pitchFamily="18" charset="0"/>
                        </a:rPr>
                        <a:t>on foot步行; on duty/watch值勤/值班; on time准时; in time及时; </a:t>
                      </a:r>
                    </a:p>
                    <a:p>
                      <a:pPr indent="0">
                        <a:buNone/>
                      </a:pPr>
                      <a:r>
                        <a:rPr lang="en-US" sz="2400" b="1">
                          <a:solidFill>
                            <a:srgbClr val="000000"/>
                          </a:solidFill>
                          <a:latin typeface="Times New Roman" panose="02020603050405020304" pitchFamily="18" charset="0"/>
                          <a:cs typeface="Times New Roman" panose="02020603050405020304" pitchFamily="18" charset="0"/>
                        </a:rPr>
                        <a:t>in bed卧病在床; go to school/work去上学/去上班; at noon/night/</a:t>
                      </a:r>
                    </a:p>
                    <a:p>
                      <a:pPr indent="0">
                        <a:buNone/>
                      </a:pPr>
                      <a:r>
                        <a:rPr lang="en-US" sz="2400" b="1">
                          <a:solidFill>
                            <a:srgbClr val="000000"/>
                          </a:solidFill>
                          <a:latin typeface="Times New Roman" panose="02020603050405020304" pitchFamily="18" charset="0"/>
                          <a:cs typeface="Times New Roman" panose="02020603050405020304" pitchFamily="18" charset="0"/>
                        </a:rPr>
                        <a:t>dawn在中午/晚上/黎明; at dinner在吃晚饭; by mistake错误地; </a:t>
                      </a:r>
                    </a:p>
                    <a:p>
                      <a:pPr indent="0">
                        <a:buNone/>
                      </a:pPr>
                      <a:r>
                        <a:rPr lang="en-US" sz="2400" b="1">
                          <a:solidFill>
                            <a:srgbClr val="000000"/>
                          </a:solidFill>
                          <a:latin typeface="Times New Roman" panose="02020603050405020304" pitchFamily="18" charset="0"/>
                          <a:cs typeface="Times New Roman" panose="02020603050405020304" pitchFamily="18" charset="0"/>
                        </a:rPr>
                        <a:t>in good order有条不紊; in use正在使用中; in debt负债; in place of代替; keep in touch with与</a:t>
                      </a:r>
                      <a:r>
                        <a:rPr lang="en-US" sz="2400"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sz="2400" b="1">
                          <a:solidFill>
                            <a:srgbClr val="000000"/>
                          </a:solidFill>
                          <a:latin typeface="Times New Roman" panose="02020603050405020304" pitchFamily="18" charset="0"/>
                          <a:cs typeface="Times New Roman" panose="02020603050405020304" pitchFamily="18" charset="0"/>
                        </a:rPr>
                        <a:t>保持联系; little by little渐渐地; learn … by heart背诵</a:t>
                      </a:r>
                      <a:r>
                        <a:rPr lang="en-US" sz="2400"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sz="2400" b="1">
                          <a:solidFill>
                            <a:srgbClr val="000000"/>
                          </a:solidFill>
                          <a:latin typeface="Times New Roman" panose="02020603050405020304" pitchFamily="18" charset="0"/>
                          <a:cs typeface="Times New Roman" panose="02020603050405020304" pitchFamily="18" charset="0"/>
                        </a:rPr>
                        <a:t>; lose weight减肥; on business因公出差; out of order失控,故障; pay attention to …注意,关注</a:t>
                      </a:r>
                      <a:r>
                        <a:rPr lang="en-US" sz="2400"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397635"/>
            <a:ext cx="11300460" cy="526224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【考点考法强化】</a:t>
            </a:r>
          </a:p>
          <a:p>
            <a:pPr fontAlgn="auto">
              <a:lnSpc>
                <a:spcPct val="150000"/>
              </a:lnSpc>
            </a:pPr>
            <a:r>
              <a:rPr lang="zh-CN" altLang="en-US" sz="2800" b="1">
                <a:latin typeface="Times New Roman" panose="02020603050405020304" pitchFamily="18" charset="0"/>
                <a:cs typeface="Times New Roman" panose="02020603050405020304" pitchFamily="18" charset="0"/>
              </a:rPr>
              <a:t>1. (2021·济南平阴县一模)—Bob, what do you often have for </a:t>
            </a:r>
            <a:r>
              <a:rPr lang="en-US" altLang="zh-CN" sz="2800" b="1">
                <a:latin typeface="Times New Roman" panose="02020603050405020304" pitchFamily="18" charset="0"/>
                <a:cs typeface="Times New Roman" panose="02020603050405020304" pitchFamily="18" charset="0"/>
                <a:sym typeface="+mn-ea"/>
              </a:rPr>
              <a:t>________</a:t>
            </a:r>
          </a:p>
          <a:p>
            <a:pPr fontAlgn="auto">
              <a:lnSpc>
                <a:spcPct val="150000"/>
              </a:lnSpc>
            </a:pPr>
            <a:r>
              <a:rPr lang="zh-CN" altLang="en-US" sz="2800" b="1">
                <a:latin typeface="Times New Roman" panose="02020603050405020304" pitchFamily="18" charset="0"/>
                <a:cs typeface="Times New Roman" panose="02020603050405020304" pitchFamily="18" charset="0"/>
              </a:rPr>
              <a:t>　breakfast?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—I often have a cup of milk and some bread.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the</a:t>
            </a:r>
          </a:p>
          <a:p>
            <a:pPr fontAlgn="auto">
              <a:lnSpc>
                <a:spcPct val="150000"/>
              </a:lnSpc>
            </a:pPr>
            <a:r>
              <a:rPr lang="zh-CN" altLang="en-US" sz="2800" b="1">
                <a:latin typeface="Times New Roman" panose="02020603050405020304" pitchFamily="18" charset="0"/>
                <a:cs typeface="Times New Roman" panose="02020603050405020304" pitchFamily="18" charset="0"/>
              </a:rPr>
              <a:t>2. (2021·长春模拟)Look! Some boys are playing </a:t>
            </a:r>
            <a:r>
              <a:rPr lang="en-US" altLang="zh-CN" sz="2800" b="1">
                <a:latin typeface="Times New Roman" panose="02020603050405020304" pitchFamily="18" charset="0"/>
                <a:cs typeface="Times New Roman" panose="02020603050405020304" pitchFamily="18" charset="0"/>
                <a:sym typeface="+mn-ea"/>
              </a:rPr>
              <a:t>________</a:t>
            </a:r>
            <a:r>
              <a:rPr lang="zh-CN" altLang="en-US" sz="2800" b="1">
                <a:latin typeface="Times New Roman" panose="02020603050405020304" pitchFamily="18" charset="0"/>
                <a:cs typeface="Times New Roman" panose="02020603050405020304" pitchFamily="18" charset="0"/>
              </a:rPr>
              <a:t>soccer on the</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playground. How happy they are!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t>
            </a:r>
          </a:p>
        </p:txBody>
      </p:sp>
      <p:sp>
        <p:nvSpPr>
          <p:cNvPr id="11" name="文本框 10"/>
          <p:cNvSpPr txBox="1"/>
          <p:nvPr/>
        </p:nvSpPr>
        <p:spPr>
          <a:xfrm>
            <a:off x="8445500" y="4799330"/>
            <a:ext cx="363855"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
        <p:nvSpPr>
          <p:cNvPr id="12" name="文本框 11"/>
          <p:cNvSpPr txBox="1"/>
          <p:nvPr/>
        </p:nvSpPr>
        <p:spPr>
          <a:xfrm>
            <a:off x="10273665" y="2257425"/>
            <a:ext cx="454025" cy="521970"/>
          </a:xfrm>
          <a:prstGeom prst="rect">
            <a:avLst/>
          </a:prstGeom>
          <a:noFill/>
        </p:spPr>
        <p:txBody>
          <a:bodyPr wrap="square" rtlCol="0">
            <a:spAutoFit/>
          </a:bodyPr>
          <a:lstStyle/>
          <a:p>
            <a:r>
              <a:rPr lang="en-US" altLang="zh-CN" sz="2800" b="1">
                <a:solidFill>
                  <a:srgbClr val="FF0000"/>
                </a:solidFill>
                <a:latin typeface="Times New Roman" panose="02020603050405020304" pitchFamily="18" charset="0"/>
                <a:cs typeface="Times New Roman" panose="02020603050405020304" pitchFamily="18" charset="0"/>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2116455"/>
            <a:ext cx="11181080" cy="461581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一、单项选择</a:t>
            </a:r>
          </a:p>
          <a:p>
            <a:pPr fontAlgn="auto">
              <a:lnSpc>
                <a:spcPct val="150000"/>
              </a:lnSpc>
            </a:pPr>
            <a:r>
              <a:rPr lang="zh-CN" altLang="en-US" sz="2800" b="1">
                <a:latin typeface="Times New Roman" panose="02020603050405020304" pitchFamily="18" charset="0"/>
                <a:cs typeface="Times New Roman" panose="02020603050405020304" pitchFamily="18" charset="0"/>
              </a:rPr>
              <a:t>1. (2021·石家庄42中一模)Just read quickly to get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main idea of</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the passage.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D. /</a:t>
            </a:r>
          </a:p>
          <a:p>
            <a:pPr fontAlgn="auto">
              <a:lnSpc>
                <a:spcPct val="150000"/>
              </a:lnSpc>
            </a:pPr>
            <a:r>
              <a:rPr lang="zh-CN" altLang="en-US" sz="2800" b="1">
                <a:latin typeface="Times New Roman" panose="02020603050405020304" pitchFamily="18" charset="0"/>
                <a:cs typeface="Times New Roman" panose="02020603050405020304" pitchFamily="18" charset="0"/>
              </a:rPr>
              <a:t>2. (2015·河北)Look at</a:t>
            </a:r>
            <a:r>
              <a:rPr lang="en-US" altLang="zh-CN"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 calendar. It</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s June 22.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t>
            </a:r>
          </a:p>
          <a:p>
            <a:pPr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7" name="圆角矩形 6"/>
          <p:cNvSpPr/>
          <p:nvPr/>
        </p:nvSpPr>
        <p:spPr>
          <a:xfrm>
            <a:off x="3199130" y="1285875"/>
            <a:ext cx="3643630" cy="503555"/>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8" name="矩形 7"/>
          <p:cNvSpPr/>
          <p:nvPr/>
        </p:nvSpPr>
        <p:spPr>
          <a:xfrm>
            <a:off x="3874135" y="1285875"/>
            <a:ext cx="4838700" cy="503555"/>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a:latin typeface="黑体" panose="02010609060101010101" pitchFamily="49" charset="-122"/>
                <a:ea typeface="黑体" panose="02010609060101010101" pitchFamily="49" charset="-122"/>
                <a:cs typeface="黑体" panose="02010609060101010101" pitchFamily="49" charset="-122"/>
              </a:rPr>
              <a:t>数据链接</a:t>
            </a:r>
            <a:r>
              <a:rPr kumimoji="1" lang="en-US" altLang="zh-CN" sz="3600" b="1">
                <a:latin typeface="黑体" panose="02010609060101010101" pitchFamily="49" charset="-122"/>
                <a:ea typeface="黑体" panose="02010609060101010101" pitchFamily="49" charset="-122"/>
                <a:cs typeface="黑体" panose="02010609060101010101" pitchFamily="49" charset="-122"/>
              </a:rPr>
              <a:t> </a:t>
            </a:r>
            <a:r>
              <a:rPr kumimoji="1" lang="zh-CN" altLang="en-US" sz="3600" b="1">
                <a:latin typeface="黑体" panose="02010609060101010101" pitchFamily="49" charset="-122"/>
                <a:ea typeface="黑体" panose="02010609060101010101" pitchFamily="49" charset="-122"/>
                <a:cs typeface="黑体" panose="02010609060101010101" pitchFamily="49" charset="-122"/>
              </a:rPr>
              <a:t>真题试做</a:t>
            </a:r>
          </a:p>
        </p:txBody>
      </p:sp>
      <p:sp>
        <p:nvSpPr>
          <p:cNvPr id="9" name="椭圆 8"/>
          <p:cNvSpPr/>
          <p:nvPr/>
        </p:nvSpPr>
        <p:spPr>
          <a:xfrm>
            <a:off x="3499157" y="117308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a:latin typeface="黑体" panose="02010609060101010101" pitchFamily="49" charset="-122"/>
                <a:ea typeface="黑体" panose="02010609060101010101" pitchFamily="49" charset="-122"/>
              </a:rPr>
              <a:t>2</a:t>
            </a:r>
          </a:p>
        </p:txBody>
      </p:sp>
      <p:sp>
        <p:nvSpPr>
          <p:cNvPr id="2" name="文本框 1"/>
          <p:cNvSpPr txBox="1"/>
          <p:nvPr/>
        </p:nvSpPr>
        <p:spPr>
          <a:xfrm>
            <a:off x="8719185" y="2948305"/>
            <a:ext cx="397510" cy="521970"/>
          </a:xfrm>
          <a:prstGeom prst="rect">
            <a:avLst/>
          </a:prstGeom>
          <a:noFill/>
        </p:spPr>
        <p:txBody>
          <a:bodyPr wrap="square" rtlCol="0">
            <a:spAutoFit/>
          </a:bodyPr>
          <a:lstStyle/>
          <a:p>
            <a:r>
              <a:rPr lang="en-US" altLang="zh-CN" sz="2800" b="1">
                <a:solidFill>
                  <a:srgbClr val="FF0000"/>
                </a:solidFill>
                <a:latin typeface="Times New Roman" panose="02020603050405020304" pitchFamily="18" charset="0"/>
                <a:cs typeface="Times New Roman" panose="02020603050405020304" pitchFamily="18" charset="0"/>
              </a:rPr>
              <a:t>C</a:t>
            </a:r>
          </a:p>
        </p:txBody>
      </p:sp>
      <p:sp>
        <p:nvSpPr>
          <p:cNvPr id="6" name="文本框 5"/>
          <p:cNvSpPr txBox="1"/>
          <p:nvPr/>
        </p:nvSpPr>
        <p:spPr>
          <a:xfrm>
            <a:off x="4507230" y="4878070"/>
            <a:ext cx="39687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397635"/>
            <a:ext cx="11300460" cy="461581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3. (2021·十堰房县模拟)She is so shy that she is afraid of speaking</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in</a:t>
            </a:r>
            <a:r>
              <a:rPr lang="en-US" altLang="zh-CN" sz="2800" b="1">
                <a:latin typeface="Times New Roman" panose="02020603050405020304" pitchFamily="18" charset="0"/>
                <a:cs typeface="Times New Roman" panose="02020603050405020304" pitchFamily="18" charset="0"/>
                <a:sym typeface="+mn-ea"/>
              </a:rPr>
              <a:t>________</a:t>
            </a:r>
            <a:r>
              <a:rPr lang="zh-CN" altLang="en-US" sz="2800" b="1">
                <a:latin typeface="Times New Roman" panose="02020603050405020304" pitchFamily="18" charset="0"/>
                <a:cs typeface="Times New Roman" panose="02020603050405020304" pitchFamily="18" charset="0"/>
              </a:rPr>
              <a:t> public.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an</a:t>
            </a:r>
          </a:p>
          <a:p>
            <a:pPr fontAlgn="auto">
              <a:lnSpc>
                <a:spcPct val="150000"/>
              </a:lnSpc>
            </a:pPr>
            <a:r>
              <a:rPr lang="zh-CN" altLang="en-US" sz="2800" b="1">
                <a:latin typeface="Times New Roman" panose="02020603050405020304" pitchFamily="18" charset="0"/>
                <a:cs typeface="Times New Roman" panose="02020603050405020304" pitchFamily="18" charset="0"/>
              </a:rPr>
              <a:t>4. (2021·福建模拟)—Dad, I hope to study in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Xiamen</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University in the future.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—It would be a good choice.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an</a:t>
            </a:r>
          </a:p>
        </p:txBody>
      </p:sp>
      <p:sp>
        <p:nvSpPr>
          <p:cNvPr id="9" name="文本框 8"/>
          <p:cNvSpPr txBox="1"/>
          <p:nvPr/>
        </p:nvSpPr>
        <p:spPr>
          <a:xfrm>
            <a:off x="1817370" y="2233930"/>
            <a:ext cx="374650"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
        <p:nvSpPr>
          <p:cNvPr id="11" name="文本框 10"/>
          <p:cNvSpPr txBox="1"/>
          <p:nvPr/>
        </p:nvSpPr>
        <p:spPr>
          <a:xfrm>
            <a:off x="7845425" y="3493770"/>
            <a:ext cx="431165"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397635"/>
            <a:ext cx="11300460" cy="461581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5. (2021·淮安模拟)—Do you want to play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volleyball with us</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now, Daniel?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—Good idea!</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the</a:t>
            </a:r>
          </a:p>
          <a:p>
            <a:pPr fontAlgn="auto">
              <a:lnSpc>
                <a:spcPct val="150000"/>
              </a:lnSpc>
            </a:pPr>
            <a:r>
              <a:rPr lang="zh-CN" altLang="en-US" sz="2800" b="1">
                <a:latin typeface="Times New Roman" panose="02020603050405020304" pitchFamily="18" charset="0"/>
                <a:cs typeface="Times New Roman" panose="02020603050405020304" pitchFamily="18" charset="0"/>
              </a:rPr>
              <a:t>6. (2021·临沧模拟)It</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s reported that more and more children learn to</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play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badminton at an early age.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t>
            </a:r>
          </a:p>
        </p:txBody>
      </p:sp>
      <p:sp>
        <p:nvSpPr>
          <p:cNvPr id="9" name="文本框 8"/>
          <p:cNvSpPr txBox="1"/>
          <p:nvPr/>
        </p:nvSpPr>
        <p:spPr>
          <a:xfrm>
            <a:off x="7425055" y="1595755"/>
            <a:ext cx="465455"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
        <p:nvSpPr>
          <p:cNvPr id="11" name="文本框 10"/>
          <p:cNvSpPr txBox="1"/>
          <p:nvPr/>
        </p:nvSpPr>
        <p:spPr>
          <a:xfrm>
            <a:off x="2249805" y="4789805"/>
            <a:ext cx="443230"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397635"/>
            <a:ext cx="11300460" cy="526224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7. (原创)—Is it far from your home to your workplace?</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little. It is about 20 minutes by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underground.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t>
            </a:r>
          </a:p>
          <a:p>
            <a:pPr fontAlgn="auto">
              <a:lnSpc>
                <a:spcPct val="150000"/>
              </a:lnSpc>
            </a:pPr>
            <a:r>
              <a:rPr lang="zh-CN" altLang="en-US" sz="2800" b="1">
                <a:latin typeface="Times New Roman" panose="02020603050405020304" pitchFamily="18" charset="0"/>
                <a:cs typeface="Times New Roman" panose="02020603050405020304" pitchFamily="18" charset="0"/>
              </a:rPr>
              <a:t>8. (原创)We can play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chess on the computer.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t>
            </a:r>
          </a:p>
          <a:p>
            <a:pPr fontAlgn="auto">
              <a:lnSpc>
                <a:spcPct val="150000"/>
              </a:lnSpc>
            </a:pPr>
            <a:r>
              <a:rPr lang="zh-CN" altLang="en-US" sz="2800" b="1">
                <a:latin typeface="Times New Roman" panose="02020603050405020304" pitchFamily="18" charset="0"/>
                <a:cs typeface="Times New Roman" panose="02020603050405020304" pitchFamily="18" charset="0"/>
              </a:rPr>
              <a:t>9. (原创)Be sure to take your teacher</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s advice. Then you will make</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progress.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t>
            </a:r>
          </a:p>
        </p:txBody>
      </p:sp>
      <p:sp>
        <p:nvSpPr>
          <p:cNvPr id="9" name="文本框 8"/>
          <p:cNvSpPr txBox="1"/>
          <p:nvPr/>
        </p:nvSpPr>
        <p:spPr>
          <a:xfrm>
            <a:off x="6818630" y="2266315"/>
            <a:ext cx="396875"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
        <p:nvSpPr>
          <p:cNvPr id="11" name="文本框 10"/>
          <p:cNvSpPr txBox="1"/>
          <p:nvPr/>
        </p:nvSpPr>
        <p:spPr>
          <a:xfrm>
            <a:off x="4314190" y="3528060"/>
            <a:ext cx="454025" cy="460375"/>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
        <p:nvSpPr>
          <p:cNvPr id="12" name="文本框 11"/>
          <p:cNvSpPr txBox="1"/>
          <p:nvPr/>
        </p:nvSpPr>
        <p:spPr>
          <a:xfrm>
            <a:off x="1567815" y="5434330"/>
            <a:ext cx="442595"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P spid="12" grpId="0"/>
      <p:bldP spid="12"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397635"/>
            <a:ext cx="11300460" cy="526224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10. (原创)</a:t>
            </a:r>
            <a:r>
              <a:rPr lang="en-US" altLang="zh-CN"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sym typeface="+mn-ea"/>
              </a:rPr>
              <a:t>________</a:t>
            </a:r>
            <a:r>
              <a:rPr lang="zh-CN" altLang="en-US" sz="2800" b="1">
                <a:latin typeface="Times New Roman" panose="02020603050405020304" pitchFamily="18" charset="0"/>
                <a:cs typeface="Times New Roman" panose="02020603050405020304" pitchFamily="18" charset="0"/>
              </a:rPr>
              <a:t> fine weather it is today! Let</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s go swimming.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What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How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What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How a</a:t>
            </a:r>
          </a:p>
          <a:p>
            <a:pPr fontAlgn="auto">
              <a:lnSpc>
                <a:spcPct val="150000"/>
              </a:lnSpc>
            </a:pPr>
            <a:r>
              <a:rPr lang="zh-CN" altLang="en-US" sz="2800" b="1">
                <a:latin typeface="Times New Roman" panose="02020603050405020304" pitchFamily="18" charset="0"/>
                <a:cs typeface="Times New Roman" panose="02020603050405020304" pitchFamily="18" charset="0"/>
              </a:rPr>
              <a:t>11. (原创)We can</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t see the stars in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daytime, but we can see</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them at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night.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the; /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a; /　　	D. an; /</a:t>
            </a:r>
          </a:p>
          <a:p>
            <a:pPr fontAlgn="auto">
              <a:lnSpc>
                <a:spcPct val="150000"/>
              </a:lnSpc>
            </a:pPr>
            <a:r>
              <a:rPr lang="zh-CN" altLang="en-US" sz="2800" b="1">
                <a:latin typeface="Times New Roman" panose="02020603050405020304" pitchFamily="18" charset="0"/>
                <a:cs typeface="Times New Roman" panose="02020603050405020304" pitchFamily="18" charset="0"/>
              </a:rPr>
              <a:t>12. (原创)Paper is made of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wood.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　　　　	D. that</a:t>
            </a:r>
          </a:p>
        </p:txBody>
      </p:sp>
      <p:sp>
        <p:nvSpPr>
          <p:cNvPr id="9" name="文本框 8"/>
          <p:cNvSpPr txBox="1"/>
          <p:nvPr/>
        </p:nvSpPr>
        <p:spPr>
          <a:xfrm>
            <a:off x="2690495" y="1609725"/>
            <a:ext cx="419735"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
        <p:nvSpPr>
          <p:cNvPr id="11" name="文本框 10"/>
          <p:cNvSpPr txBox="1"/>
          <p:nvPr/>
        </p:nvSpPr>
        <p:spPr>
          <a:xfrm>
            <a:off x="6278245" y="3503930"/>
            <a:ext cx="454025"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
        <p:nvSpPr>
          <p:cNvPr id="12" name="文本框 11"/>
          <p:cNvSpPr txBox="1"/>
          <p:nvPr/>
        </p:nvSpPr>
        <p:spPr>
          <a:xfrm>
            <a:off x="5245100" y="5434965"/>
            <a:ext cx="419735"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P spid="12" grpId="0"/>
      <p:bldP spid="12"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397635"/>
            <a:ext cx="11300460" cy="461581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13. (原创)</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February is the second month of the year.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The　	B.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An</a:t>
            </a:r>
          </a:p>
          <a:p>
            <a:pPr fontAlgn="auto">
              <a:lnSpc>
                <a:spcPct val="150000"/>
              </a:lnSpc>
            </a:pPr>
            <a:r>
              <a:rPr lang="zh-CN" altLang="en-US" sz="2800" b="1">
                <a:latin typeface="Times New Roman" panose="02020603050405020304" pitchFamily="18" charset="0"/>
                <a:cs typeface="Times New Roman" panose="02020603050405020304" pitchFamily="18" charset="0"/>
              </a:rPr>
              <a:t>14. (原创)We have no classes on </a:t>
            </a:r>
            <a:r>
              <a:rPr lang="en-US" altLang="zh-CN" sz="2800" b="1">
                <a:latin typeface="Times New Roman" panose="02020603050405020304" pitchFamily="18" charset="0"/>
                <a:cs typeface="Times New Roman" panose="02020603050405020304" pitchFamily="18" charset="0"/>
                <a:sym typeface="+mn-ea"/>
              </a:rPr>
              <a:t>________</a:t>
            </a:r>
            <a:r>
              <a:rPr lang="zh-CN" altLang="en-US" sz="2800" b="1">
                <a:latin typeface="Times New Roman" panose="02020603050405020304" pitchFamily="18" charset="0"/>
                <a:cs typeface="Times New Roman" panose="02020603050405020304" pitchFamily="18" charset="0"/>
              </a:rPr>
              <a:t>weekends.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the　　	B.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t>
            </a:r>
          </a:p>
          <a:p>
            <a:pPr fontAlgn="auto">
              <a:lnSpc>
                <a:spcPct val="150000"/>
              </a:lnSpc>
            </a:pPr>
            <a:r>
              <a:rPr lang="zh-CN" altLang="en-US" sz="2800" b="1">
                <a:latin typeface="Times New Roman" panose="02020603050405020304" pitchFamily="18" charset="0"/>
                <a:cs typeface="Times New Roman" panose="02020603050405020304" pitchFamily="18" charset="0"/>
              </a:rPr>
              <a:t>15. (原创)I studied </a:t>
            </a:r>
            <a:r>
              <a:rPr lang="en-US" altLang="zh-CN" sz="2800" b="1">
                <a:latin typeface="Times New Roman" panose="02020603050405020304" pitchFamily="18" charset="0"/>
                <a:cs typeface="Times New Roman" panose="02020603050405020304" pitchFamily="18" charset="0"/>
                <a:sym typeface="+mn-ea"/>
              </a:rPr>
              <a:t>________</a:t>
            </a:r>
            <a:r>
              <a:rPr lang="zh-CN" altLang="en-US" sz="2800" b="1">
                <a:latin typeface="Times New Roman" panose="02020603050405020304" pitchFamily="18" charset="0"/>
                <a:cs typeface="Times New Roman" panose="02020603050405020304" pitchFamily="18" charset="0"/>
              </a:rPr>
              <a:t>French in </a:t>
            </a:r>
            <a:r>
              <a:rPr lang="en-US" altLang="zh-CN" sz="2800" b="1">
                <a:latin typeface="Times New Roman" panose="02020603050405020304" pitchFamily="18" charset="0"/>
                <a:cs typeface="Times New Roman" panose="02020603050405020304" pitchFamily="18" charset="0"/>
                <a:sym typeface="+mn-ea"/>
              </a:rPr>
              <a:t>________</a:t>
            </a:r>
            <a:r>
              <a:rPr lang="zh-CN" altLang="en-US" sz="2800" b="1">
                <a:latin typeface="Times New Roman" panose="02020603050405020304" pitchFamily="18" charset="0"/>
                <a:cs typeface="Times New Roman" panose="02020603050405020304" pitchFamily="18" charset="0"/>
              </a:rPr>
              <a:t>France.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 /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an; the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an;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 the</a:t>
            </a:r>
          </a:p>
        </p:txBody>
      </p:sp>
      <p:sp>
        <p:nvSpPr>
          <p:cNvPr id="9" name="文本框 8"/>
          <p:cNvSpPr txBox="1"/>
          <p:nvPr/>
        </p:nvSpPr>
        <p:spPr>
          <a:xfrm>
            <a:off x="2576830" y="1611630"/>
            <a:ext cx="386080"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
        <p:nvSpPr>
          <p:cNvPr id="11" name="文本框 10"/>
          <p:cNvSpPr txBox="1"/>
          <p:nvPr/>
        </p:nvSpPr>
        <p:spPr>
          <a:xfrm>
            <a:off x="5982970" y="2892425"/>
            <a:ext cx="431800"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
        <p:nvSpPr>
          <p:cNvPr id="12" name="文本框 11"/>
          <p:cNvSpPr txBox="1"/>
          <p:nvPr/>
        </p:nvSpPr>
        <p:spPr>
          <a:xfrm>
            <a:off x="3996690" y="4175125"/>
            <a:ext cx="419735"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P spid="12" grpId="0"/>
      <p:bldP spid="12"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397635"/>
            <a:ext cx="11300460" cy="396938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16. (原创)We go to school by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bus.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D. an</a:t>
            </a:r>
          </a:p>
          <a:p>
            <a:pPr fontAlgn="auto">
              <a:lnSpc>
                <a:spcPct val="150000"/>
              </a:lnSpc>
            </a:pPr>
            <a:r>
              <a:rPr lang="zh-CN" altLang="en-US" sz="2800" b="1">
                <a:latin typeface="Times New Roman" panose="02020603050405020304" pitchFamily="18" charset="0"/>
                <a:cs typeface="Times New Roman" panose="02020603050405020304" pitchFamily="18" charset="0"/>
              </a:rPr>
              <a:t>17. (原创)These boys like to play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football after school.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an　　　　	D. /</a:t>
            </a:r>
          </a:p>
          <a:p>
            <a:pPr fontAlgn="auto">
              <a:lnSpc>
                <a:spcPct val="150000"/>
              </a:lnSpc>
            </a:pPr>
            <a:r>
              <a:rPr lang="zh-CN" altLang="en-US" sz="2800" b="1">
                <a:latin typeface="Times New Roman" panose="02020603050405020304" pitchFamily="18" charset="0"/>
                <a:cs typeface="Times New Roman" panose="02020603050405020304" pitchFamily="18" charset="0"/>
              </a:rPr>
              <a:t>18. (原创)The old man was ill in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hospital.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a　　　　	D. an</a:t>
            </a:r>
          </a:p>
        </p:txBody>
      </p:sp>
      <p:sp>
        <p:nvSpPr>
          <p:cNvPr id="9" name="文本框 8"/>
          <p:cNvSpPr txBox="1"/>
          <p:nvPr/>
        </p:nvSpPr>
        <p:spPr>
          <a:xfrm>
            <a:off x="5494655" y="1555115"/>
            <a:ext cx="443230"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11" name="文本框 10"/>
          <p:cNvSpPr txBox="1"/>
          <p:nvPr/>
        </p:nvSpPr>
        <p:spPr>
          <a:xfrm>
            <a:off x="6038215" y="2894330"/>
            <a:ext cx="408305"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
        <p:nvSpPr>
          <p:cNvPr id="12" name="文本框 11"/>
          <p:cNvSpPr txBox="1"/>
          <p:nvPr/>
        </p:nvSpPr>
        <p:spPr>
          <a:xfrm>
            <a:off x="6039485" y="4131945"/>
            <a:ext cx="443230" cy="460375"/>
          </a:xfrm>
          <a:prstGeom prst="rect">
            <a:avLst/>
          </a:prstGeom>
          <a:noFill/>
        </p:spPr>
        <p:txBody>
          <a:bodyPr wrap="square" rtlCol="0">
            <a:spAutoFit/>
          </a:bodyPr>
          <a:lstStyle/>
          <a:p>
            <a:pPr lvl="0" algn="l">
              <a:buClrTx/>
              <a:buSzTx/>
              <a:buFontTx/>
            </a:pPr>
            <a:r>
              <a:rPr lang="en-US" altLang="zh-CN" sz="2400" b="1">
                <a:solidFill>
                  <a:srgbClr val="FF0000"/>
                </a:solidFill>
                <a:latin typeface="Times New Roman" panose="02020603050405020304" pitchFamily="18" charset="0"/>
                <a:cs typeface="Times New Roman" panose="02020603050405020304" pitchFamily="18" charset="0"/>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P spid="12" grpId="0"/>
      <p:bldP spid="12"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397635"/>
            <a:ext cx="11300460" cy="267652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19. (原创)She often spends much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time watching TV.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B.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t>
            </a:r>
          </a:p>
          <a:p>
            <a:pPr fontAlgn="auto">
              <a:lnSpc>
                <a:spcPct val="150000"/>
              </a:lnSpc>
            </a:pPr>
            <a:r>
              <a:rPr lang="zh-CN" altLang="en-US" sz="2800" b="1">
                <a:latin typeface="Times New Roman" panose="02020603050405020304" pitchFamily="18" charset="0"/>
                <a:cs typeface="Times New Roman" panose="02020603050405020304" pitchFamily="18" charset="0"/>
              </a:rPr>
              <a:t>20. (原创)Boys like to go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boating.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B.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the</a:t>
            </a:r>
          </a:p>
        </p:txBody>
      </p:sp>
      <p:sp>
        <p:nvSpPr>
          <p:cNvPr id="13" name="文本框 12"/>
          <p:cNvSpPr txBox="1"/>
          <p:nvPr/>
        </p:nvSpPr>
        <p:spPr>
          <a:xfrm>
            <a:off x="6187440" y="1588770"/>
            <a:ext cx="374650"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
        <p:nvSpPr>
          <p:cNvPr id="14" name="文本框 13"/>
          <p:cNvSpPr txBox="1"/>
          <p:nvPr/>
        </p:nvSpPr>
        <p:spPr>
          <a:xfrm>
            <a:off x="4904105" y="2858135"/>
            <a:ext cx="386080"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1598295"/>
            <a:ext cx="11181080" cy="461581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3. (2014·河北) Let</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s take</a:t>
            </a:r>
            <a:r>
              <a:rPr lang="en-US" altLang="zh-CN"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sym typeface="+mn-ea"/>
              </a:rPr>
              <a:t>________</a:t>
            </a:r>
            <a:r>
              <a:rPr lang="zh-CN" altLang="en-US" sz="2800" b="1">
                <a:latin typeface="Times New Roman" panose="02020603050405020304" pitchFamily="18" charset="0"/>
                <a:cs typeface="Times New Roman" panose="02020603050405020304" pitchFamily="18" charset="0"/>
              </a:rPr>
              <a:t> photo! Everyone, cheese!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t>
            </a:r>
          </a:p>
          <a:p>
            <a:pPr fontAlgn="auto">
              <a:lnSpc>
                <a:spcPct val="150000"/>
              </a:lnSpc>
            </a:pPr>
            <a:r>
              <a:rPr lang="zh-CN" altLang="en-US" sz="2800" b="1">
                <a:latin typeface="Times New Roman" panose="02020603050405020304" pitchFamily="18" charset="0"/>
                <a:cs typeface="Times New Roman" panose="02020603050405020304" pitchFamily="18" charset="0"/>
              </a:rPr>
              <a:t>4. (2013·河北) Do you know</a:t>
            </a:r>
            <a:r>
              <a:rPr lang="en-US" altLang="zh-CN"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girl in green? She is our monitor.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t>
            </a:r>
          </a:p>
          <a:p>
            <a:pPr fontAlgn="auto">
              <a:lnSpc>
                <a:spcPct val="150000"/>
              </a:lnSpc>
            </a:pPr>
            <a:r>
              <a:rPr lang="zh-CN" altLang="en-US" sz="2800" b="1">
                <a:latin typeface="Times New Roman" panose="02020603050405020304" pitchFamily="18" charset="0"/>
                <a:cs typeface="Times New Roman" panose="02020603050405020304" pitchFamily="18" charset="0"/>
              </a:rPr>
              <a:t>5. (2021·秦皇岛第十中学二模)I was touched by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film called </a:t>
            </a:r>
            <a:r>
              <a:rPr lang="zh-CN" altLang="en-US" sz="2800" b="1" i="1">
                <a:latin typeface="Times New Roman" panose="02020603050405020304" pitchFamily="18" charset="0"/>
                <a:cs typeface="Times New Roman" panose="02020603050405020304" pitchFamily="18" charset="0"/>
              </a:rPr>
              <a:t>Hi, </a:t>
            </a:r>
          </a:p>
          <a:p>
            <a:pPr fontAlgn="auto">
              <a:lnSpc>
                <a:spcPct val="150000"/>
              </a:lnSpc>
            </a:pPr>
            <a:r>
              <a:rPr lang="zh-CN" altLang="en-US" sz="2800" b="1" i="1">
                <a:latin typeface="Times New Roman" panose="02020603050405020304" pitchFamily="18" charset="0"/>
                <a:cs typeface="Times New Roman" panose="02020603050405020304" pitchFamily="18" charset="0"/>
              </a:rPr>
              <a:t> </a:t>
            </a:r>
            <a:r>
              <a:rPr lang="en-US" altLang="zh-CN" sz="2800" b="1" i="1">
                <a:latin typeface="Times New Roman" panose="02020603050405020304" pitchFamily="18" charset="0"/>
                <a:cs typeface="Times New Roman" panose="02020603050405020304" pitchFamily="18" charset="0"/>
              </a:rPr>
              <a:t>    </a:t>
            </a:r>
            <a:r>
              <a:rPr lang="zh-CN" altLang="en-US" sz="2800" b="1" i="1">
                <a:latin typeface="Times New Roman" panose="02020603050405020304" pitchFamily="18" charset="0"/>
                <a:cs typeface="Times New Roman" panose="02020603050405020304" pitchFamily="18" charset="0"/>
              </a:rPr>
              <a:t>Mom</a:t>
            </a:r>
            <a:r>
              <a:rPr lang="zh-CN" altLang="en-US" sz="2800" b="1">
                <a:latin typeface="Times New Roman" panose="02020603050405020304" pitchFamily="18" charset="0"/>
                <a:cs typeface="Times New Roman" panose="02020603050405020304" pitchFamily="18" charset="0"/>
              </a:rPr>
              <a:t>(《你好,李焕英》). I strongly recommend it to you.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a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a:t>
            </a:r>
          </a:p>
        </p:txBody>
      </p:sp>
      <p:sp>
        <p:nvSpPr>
          <p:cNvPr id="2" name="文本框 1"/>
          <p:cNvSpPr txBox="1"/>
          <p:nvPr/>
        </p:nvSpPr>
        <p:spPr>
          <a:xfrm>
            <a:off x="4938395" y="1793240"/>
            <a:ext cx="43116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6" name="文本框 5"/>
          <p:cNvSpPr txBox="1"/>
          <p:nvPr/>
        </p:nvSpPr>
        <p:spPr>
          <a:xfrm>
            <a:off x="8378825" y="4359275"/>
            <a:ext cx="39751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
        <p:nvSpPr>
          <p:cNvPr id="7" name="文本框 6"/>
          <p:cNvSpPr txBox="1"/>
          <p:nvPr/>
        </p:nvSpPr>
        <p:spPr>
          <a:xfrm>
            <a:off x="5461000" y="3103245"/>
            <a:ext cx="44259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P spid="7" grpId="0"/>
      <p:bldP spid="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1706245"/>
            <a:ext cx="11181080" cy="461581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6. (2021·河北省中考模拟经典二 )Recently more and more children</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learn to play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badminton at an early age.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a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an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the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a:t>
            </a:r>
          </a:p>
          <a:p>
            <a:pPr fontAlgn="auto">
              <a:lnSpc>
                <a:spcPct val="150000"/>
              </a:lnSpc>
            </a:pPr>
            <a:r>
              <a:rPr sz="2800" b="1">
                <a:latin typeface="Times New Roman" panose="02020603050405020304" pitchFamily="18" charset="0"/>
                <a:cs typeface="Times New Roman" panose="02020603050405020304" pitchFamily="18" charset="0"/>
              </a:rPr>
              <a:t>7. (2021·河北省中考全真模拟一)—Do you know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man who led </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his team to Wuhan to fight against COVID-19?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—Of course. He is Zhong Nanshan, our national hero.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a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an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the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a:t>
            </a:r>
          </a:p>
        </p:txBody>
      </p:sp>
      <p:sp>
        <p:nvSpPr>
          <p:cNvPr id="2" name="文本框 1"/>
          <p:cNvSpPr txBox="1"/>
          <p:nvPr/>
        </p:nvSpPr>
        <p:spPr>
          <a:xfrm>
            <a:off x="3609975" y="2463165"/>
            <a:ext cx="48831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
        <p:nvSpPr>
          <p:cNvPr id="6" name="文本框 5"/>
          <p:cNvSpPr txBox="1"/>
          <p:nvPr/>
        </p:nvSpPr>
        <p:spPr>
          <a:xfrm>
            <a:off x="8503920" y="3735070"/>
            <a:ext cx="45402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1663065"/>
            <a:ext cx="11181080" cy="461581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8. (2021·保定第十三中学一模)—Bill, do you have a dream?</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—Yes. I wish to go to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moon one day.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a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an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the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a:t>
            </a:r>
          </a:p>
          <a:p>
            <a:pPr fontAlgn="auto">
              <a:lnSpc>
                <a:spcPct val="150000"/>
              </a:lnSpc>
            </a:pPr>
            <a:r>
              <a:rPr sz="2800" b="1">
                <a:latin typeface="Times New Roman" panose="02020603050405020304" pitchFamily="18" charset="0"/>
                <a:cs typeface="Times New Roman" panose="02020603050405020304" pitchFamily="18" charset="0"/>
              </a:rPr>
              <a:t>9. (2021·保定乐凯中学二模)Kindle is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app to read e-books on</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the phone.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a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an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the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a:t>
            </a:r>
          </a:p>
          <a:p>
            <a:pPr fontAlgn="auto">
              <a:lnSpc>
                <a:spcPct val="150000"/>
              </a:lnSpc>
            </a:pPr>
            <a:endParaRPr sz="2800" b="1">
              <a:latin typeface="Times New Roman" panose="02020603050405020304" pitchFamily="18" charset="0"/>
              <a:cs typeface="Times New Roman" panose="02020603050405020304" pitchFamily="18" charset="0"/>
            </a:endParaRPr>
          </a:p>
        </p:txBody>
      </p:sp>
      <p:sp>
        <p:nvSpPr>
          <p:cNvPr id="2" name="文本框 1"/>
          <p:cNvSpPr txBox="1"/>
          <p:nvPr/>
        </p:nvSpPr>
        <p:spPr>
          <a:xfrm>
            <a:off x="4811395" y="2494280"/>
            <a:ext cx="38608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
        <p:nvSpPr>
          <p:cNvPr id="6" name="文本框 5"/>
          <p:cNvSpPr txBox="1"/>
          <p:nvPr/>
        </p:nvSpPr>
        <p:spPr>
          <a:xfrm>
            <a:off x="6891655" y="3754755"/>
            <a:ext cx="35179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1457960"/>
            <a:ext cx="11181080" cy="526224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10. (2021·衡水第四中学一模)The year 2021 marks </a:t>
            </a:r>
            <a:r>
              <a:rPr lang="en-US" altLang="zh-CN" sz="2800" b="1">
                <a:latin typeface="Times New Roman" panose="02020603050405020304" pitchFamily="18" charset="0"/>
                <a:cs typeface="Times New Roman" panose="02020603050405020304" pitchFamily="18" charset="0"/>
                <a:sym typeface="+mn-ea"/>
              </a:rPr>
              <a:t>________</a:t>
            </a:r>
            <a:r>
              <a:rPr sz="2800" b="1">
                <a:latin typeface="Times New Roman" panose="02020603050405020304" pitchFamily="18" charset="0"/>
                <a:cs typeface="Times New Roman" panose="02020603050405020304" pitchFamily="18" charset="0"/>
              </a:rPr>
              <a:t>beginning</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of China</a:t>
            </a:r>
            <a:r>
              <a:rPr lang="en-US" sz="2800" b="1">
                <a:latin typeface="Times New Roman" panose="02020603050405020304" pitchFamily="18" charset="0"/>
                <a:cs typeface="Times New Roman" panose="02020603050405020304" pitchFamily="18" charset="0"/>
              </a:rPr>
              <a:t>’</a:t>
            </a:r>
            <a:r>
              <a:rPr sz="2800" b="1">
                <a:latin typeface="Times New Roman" panose="02020603050405020304" pitchFamily="18" charset="0"/>
                <a:cs typeface="Times New Roman" panose="02020603050405020304" pitchFamily="18" charset="0"/>
              </a:rPr>
              <a:t>s 14th Five-Year plan period.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a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an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the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a:t>
            </a:r>
          </a:p>
          <a:p>
            <a:pPr fontAlgn="auto">
              <a:lnSpc>
                <a:spcPct val="150000"/>
              </a:lnSpc>
            </a:pPr>
            <a:r>
              <a:rPr sz="2800" b="1">
                <a:latin typeface="Times New Roman" panose="02020603050405020304" pitchFamily="18" charset="0"/>
                <a:cs typeface="Times New Roman" panose="02020603050405020304" pitchFamily="18" charset="0"/>
              </a:rPr>
              <a:t>二、词语运用</a:t>
            </a:r>
          </a:p>
          <a:p>
            <a:pPr fontAlgn="auto">
              <a:lnSpc>
                <a:spcPct val="150000"/>
              </a:lnSpc>
            </a:pPr>
            <a:r>
              <a:rPr sz="2800" b="1">
                <a:latin typeface="Times New Roman" panose="02020603050405020304" pitchFamily="18" charset="0"/>
                <a:cs typeface="Times New Roman" panose="02020603050405020304" pitchFamily="18" charset="0"/>
              </a:rPr>
              <a:t>11. (2018·河北)At Xinhua Stop, I saw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old man get on the bus.  </a:t>
            </a:r>
          </a:p>
          <a:p>
            <a:pPr fontAlgn="auto">
              <a:lnSpc>
                <a:spcPct val="150000"/>
              </a:lnSpc>
            </a:pPr>
            <a:r>
              <a:rPr sz="2800" b="1">
                <a:latin typeface="Times New Roman" panose="02020603050405020304" pitchFamily="18" charset="0"/>
                <a:cs typeface="Times New Roman" panose="02020603050405020304" pitchFamily="18" charset="0"/>
              </a:rPr>
              <a:t>12. (2017·河北)Twice</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week, we write robot programmes after</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school.  </a:t>
            </a:r>
          </a:p>
          <a:p>
            <a:pPr fontAlgn="auto">
              <a:lnSpc>
                <a:spcPct val="150000"/>
              </a:lnSpc>
            </a:pPr>
            <a:r>
              <a:rPr sz="2800" b="1">
                <a:latin typeface="Times New Roman" panose="02020603050405020304" pitchFamily="18" charset="0"/>
                <a:cs typeface="Times New Roman" panose="02020603050405020304" pitchFamily="18" charset="0"/>
              </a:rPr>
              <a:t>13. (2021·河北)And my father is </a:t>
            </a:r>
            <a:r>
              <a:rPr lang="en-US" altLang="zh-CN" sz="2800" b="1">
                <a:latin typeface="Times New Roman" panose="02020603050405020304" pitchFamily="18" charset="0"/>
                <a:cs typeface="Times New Roman" panose="02020603050405020304" pitchFamily="18" charset="0"/>
                <a:sym typeface="+mn-ea"/>
              </a:rPr>
              <a:t>________ e</a:t>
            </a:r>
            <a:r>
              <a:rPr sz="2800" b="1">
                <a:latin typeface="Times New Roman" panose="02020603050405020304" pitchFamily="18" charset="0"/>
                <a:cs typeface="Times New Roman" panose="02020603050405020304" pitchFamily="18" charset="0"/>
              </a:rPr>
              <a:t>ngineer. </a:t>
            </a:r>
          </a:p>
        </p:txBody>
      </p:sp>
      <p:sp>
        <p:nvSpPr>
          <p:cNvPr id="2" name="文本框 1"/>
          <p:cNvSpPr txBox="1"/>
          <p:nvPr/>
        </p:nvSpPr>
        <p:spPr>
          <a:xfrm>
            <a:off x="8844280" y="1593850"/>
            <a:ext cx="40894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
        <p:nvSpPr>
          <p:cNvPr id="6" name="文本框 5"/>
          <p:cNvSpPr txBox="1"/>
          <p:nvPr/>
        </p:nvSpPr>
        <p:spPr>
          <a:xfrm>
            <a:off x="6823075" y="4201795"/>
            <a:ext cx="56769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an</a:t>
            </a:r>
          </a:p>
        </p:txBody>
      </p:sp>
      <p:sp>
        <p:nvSpPr>
          <p:cNvPr id="7" name="文本框 6"/>
          <p:cNvSpPr txBox="1"/>
          <p:nvPr/>
        </p:nvSpPr>
        <p:spPr>
          <a:xfrm>
            <a:off x="4359275" y="4860290"/>
            <a:ext cx="397510"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8" name="文本框 7"/>
          <p:cNvSpPr txBox="1"/>
          <p:nvPr/>
        </p:nvSpPr>
        <p:spPr>
          <a:xfrm>
            <a:off x="5960110" y="6134100"/>
            <a:ext cx="59055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P spid="7" grpId="0"/>
      <p:bldP spid="7" grpId="1"/>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专题三</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冠词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1457960"/>
            <a:ext cx="11181080" cy="526224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14. (2021·邯郸第二十三中学一模)He took up drawing at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age</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of six.  </a:t>
            </a:r>
          </a:p>
          <a:p>
            <a:pPr fontAlgn="auto">
              <a:lnSpc>
                <a:spcPct val="150000"/>
              </a:lnSpc>
            </a:pPr>
            <a:r>
              <a:rPr sz="2800" b="1">
                <a:latin typeface="Times New Roman" panose="02020603050405020304" pitchFamily="18" charset="0"/>
                <a:cs typeface="Times New Roman" panose="02020603050405020304" pitchFamily="18" charset="0"/>
              </a:rPr>
              <a:t>15. (2021·保定莲池区一模)She had to go to the dentist because she had</a:t>
            </a:r>
          </a:p>
          <a:p>
            <a:pPr fontAlgn="auto">
              <a:lnSpc>
                <a:spcPct val="150000"/>
              </a:lnSpc>
            </a:pPr>
            <a:r>
              <a:rPr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sym typeface="+mn-ea"/>
              </a:rPr>
              <a:t>________</a:t>
            </a:r>
            <a:r>
              <a:rPr sz="2800" b="1">
                <a:latin typeface="Times New Roman" panose="02020603050405020304" pitchFamily="18" charset="0"/>
                <a:cs typeface="Times New Roman" panose="02020603050405020304" pitchFamily="18" charset="0"/>
              </a:rPr>
              <a:t>terrible toothache.  </a:t>
            </a:r>
          </a:p>
          <a:p>
            <a:pPr fontAlgn="auto">
              <a:lnSpc>
                <a:spcPct val="150000"/>
              </a:lnSpc>
            </a:pPr>
            <a:r>
              <a:rPr sz="2800" b="1">
                <a:latin typeface="Times New Roman" panose="02020603050405020304" pitchFamily="18" charset="0"/>
                <a:cs typeface="Times New Roman" panose="02020603050405020304" pitchFamily="18" charset="0"/>
              </a:rPr>
              <a:t>16. (2021·保定第十三中学一模)My hobby is </a:t>
            </a:r>
            <a:r>
              <a:rPr lang="en-US" altLang="zh-CN" sz="2800" b="1">
                <a:latin typeface="Times New Roman" panose="02020603050405020304" pitchFamily="18" charset="0"/>
                <a:cs typeface="Times New Roman" panose="02020603050405020304" pitchFamily="18" charset="0"/>
                <a:sym typeface="+mn-ea"/>
              </a:rPr>
              <a:t>________</a:t>
            </a:r>
            <a:r>
              <a:rPr sz="2800" b="1">
                <a:latin typeface="Times New Roman" panose="02020603050405020304" pitchFamily="18" charset="0"/>
                <a:cs typeface="Times New Roman" panose="02020603050405020304" pitchFamily="18" charset="0"/>
              </a:rPr>
              <a:t>same as my </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sister</a:t>
            </a:r>
            <a:r>
              <a:rPr lang="en-US" sz="2800" b="1">
                <a:latin typeface="Times New Roman" panose="02020603050405020304" pitchFamily="18" charset="0"/>
                <a:cs typeface="Times New Roman" panose="02020603050405020304" pitchFamily="18" charset="0"/>
              </a:rPr>
              <a:t>’</a:t>
            </a:r>
            <a:r>
              <a:rPr sz="2800" b="1">
                <a:latin typeface="Times New Roman" panose="02020603050405020304" pitchFamily="18" charset="0"/>
                <a:cs typeface="Times New Roman" panose="02020603050405020304" pitchFamily="18" charset="0"/>
              </a:rPr>
              <a:t>s.  </a:t>
            </a:r>
          </a:p>
          <a:p>
            <a:pPr fontAlgn="auto">
              <a:lnSpc>
                <a:spcPct val="150000"/>
              </a:lnSpc>
            </a:pPr>
            <a:r>
              <a:rPr sz="2800" b="1">
                <a:latin typeface="Times New Roman" panose="02020603050405020304" pitchFamily="18" charset="0"/>
                <a:cs typeface="Times New Roman" panose="02020603050405020304" pitchFamily="18" charset="0"/>
              </a:rPr>
              <a:t>17. (2021·廊坊第六中学二模)We must protect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earth. It</a:t>
            </a:r>
            <a:r>
              <a:rPr lang="en-US" sz="2800" b="1">
                <a:latin typeface="Times New Roman" panose="02020603050405020304" pitchFamily="18" charset="0"/>
                <a:cs typeface="Times New Roman" panose="02020603050405020304" pitchFamily="18" charset="0"/>
              </a:rPr>
              <a:t>’</a:t>
            </a:r>
            <a:r>
              <a:rPr sz="2800" b="1">
                <a:latin typeface="Times New Roman" panose="02020603050405020304" pitchFamily="18" charset="0"/>
                <a:cs typeface="Times New Roman" panose="02020603050405020304" pitchFamily="18" charset="0"/>
              </a:rPr>
              <a:t>s our</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home.  </a:t>
            </a:r>
          </a:p>
        </p:txBody>
      </p:sp>
      <p:sp>
        <p:nvSpPr>
          <p:cNvPr id="2" name="文本框 1"/>
          <p:cNvSpPr txBox="1"/>
          <p:nvPr/>
        </p:nvSpPr>
        <p:spPr>
          <a:xfrm>
            <a:off x="9744075" y="1646555"/>
            <a:ext cx="782955"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the</a:t>
            </a:r>
          </a:p>
        </p:txBody>
      </p:sp>
      <p:sp>
        <p:nvSpPr>
          <p:cNvPr id="6" name="文本框 5"/>
          <p:cNvSpPr txBox="1"/>
          <p:nvPr/>
        </p:nvSpPr>
        <p:spPr>
          <a:xfrm>
            <a:off x="1532255" y="3542030"/>
            <a:ext cx="39751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7" name="文本框 6"/>
          <p:cNvSpPr txBox="1"/>
          <p:nvPr/>
        </p:nvSpPr>
        <p:spPr>
          <a:xfrm>
            <a:off x="7765415" y="4177665"/>
            <a:ext cx="897255"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the</a:t>
            </a:r>
          </a:p>
        </p:txBody>
      </p:sp>
      <p:sp>
        <p:nvSpPr>
          <p:cNvPr id="8" name="文本框 7"/>
          <p:cNvSpPr txBox="1"/>
          <p:nvPr/>
        </p:nvSpPr>
        <p:spPr>
          <a:xfrm>
            <a:off x="8072755" y="5494655"/>
            <a:ext cx="805180" cy="52197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the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P spid="7" grpId="0"/>
      <p:bldP spid="7" grpId="1"/>
      <p:bldP spid="8" grpId="0"/>
      <p:bldP spid="8" grpId="1"/>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cb9fcdf0-22af-409a-b913-9e39a59cf0b1}"/>
  <p:tag name="TABLE_ENDDRAG_ORIGIN_RECT" val="840*387"/>
  <p:tag name="TABLE_ENDDRAG_RECT" val="50*276*840*387"/>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ca30ac16-113b-4a97-8970-402e2fd9d9f5}"/>
  <p:tag name="TABLE_ENDDRAG_ORIGIN_RECT" val="846*892"/>
  <p:tag name="TABLE_ENDDRAG_RECT" val="72*119*846*892"/>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ca30ac16-113b-4a97-8970-402e2fd9d9f5}"/>
  <p:tag name="TABLE_ENDDRAG_ORIGIN_RECT" val="846*892"/>
  <p:tag name="TABLE_ENDDRAG_RECT" val="72*119*846*892"/>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ca30ac16-113b-4a97-8970-402e2fd9d9f5}"/>
  <p:tag name="TABLE_ENDDRAG_ORIGIN_RECT" val="846*308"/>
  <p:tag name="TABLE_ENDDRAG_RECT" val="72*120*846*308"/>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141e3728-dae5-4784-80ab-5d17770394d9}"/>
  <p:tag name="TABLE_ENDDRAG_ORIGIN_RECT" val="839*273"/>
  <p:tag name="TABLE_ENDDRAG_RECT" val="59*257*839*273"/>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141e3728-dae5-4784-80ab-5d17770394d9}"/>
  <p:tag name="TABLE_ENDDRAG_ORIGIN_RECT" val="839*273"/>
  <p:tag name="TABLE_ENDDRAG_RECT" val="59*257*839*273"/>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141e3728-dae5-4784-80ab-5d17770394d9}"/>
  <p:tag name="TABLE_ENDDRAG_ORIGIN_RECT" val="839*273"/>
  <p:tag name="TABLE_ENDDRAG_RECT" val="59*257*839*273"/>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141e3728-dae5-4784-80ab-5d17770394d9}"/>
  <p:tag name="TABLE_ENDDRAG_ORIGIN_RECT" val="839*273"/>
  <p:tag name="TABLE_ENDDRAG_RECT" val="59*257*839*273"/>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141e3728-dae5-4784-80ab-5d17770394d9}"/>
  <p:tag name="TABLE_ENDDRAG_ORIGIN_RECT" val="839*273"/>
  <p:tag name="TABLE_ENDDRAG_RECT" val="59*257*839*273"/>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79d45474-ae80-4d8c-8672-915d60d113c4}"/>
  <p:tag name="TABLE_ENDDRAG_ORIGIN_RECT" val="833*351"/>
  <p:tag name="TABLE_ENDDRAG_RECT" val="63*231*833*351"/>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79d45474-ae80-4d8c-8672-915d60d113c4}"/>
  <p:tag name="TABLE_ENDDRAG_ORIGIN_RECT" val="833*351"/>
  <p:tag name="TABLE_ENDDRAG_RECT" val="63*231*833*351"/>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79d45474-ae80-4d8c-8672-915d60d113c4}"/>
  <p:tag name="TABLE_ENDDRAG_ORIGIN_RECT" val="833*351"/>
  <p:tag name="TABLE_ENDDRAG_RECT" val="63*231*833*351"/>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79d45474-ae80-4d8c-8672-915d60d113c4}"/>
  <p:tag name="TABLE_ENDDRAG_ORIGIN_RECT" val="833*378"/>
  <p:tag name="TABLE_ENDDRAG_RECT" val="63*132*833*378"/>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3e9e2dc0-2396-4eb8-8485-9917e18cc6d4}"/>
  <p:tag name="TABLE_ENDDRAG_ORIGIN_RECT" val="854*97"/>
  <p:tag name="TABLE_ENDDRAG_RECT" val="52*172*854*97"/>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3e9e2dc0-2396-4eb8-8485-9917e18cc6d4}"/>
  <p:tag name="TABLE_ENDDRAG_ORIGIN_RECT" val="885*376"/>
  <p:tag name="TABLE_ENDDRAG_RECT" val="40*143*885*376"/>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2181</Words>
  <Application>WPS 演示</Application>
  <PresentationFormat>自定义</PresentationFormat>
  <Paragraphs>612</Paragraphs>
  <Slides>46</Slides>
  <Notes>0</Notes>
  <HiddenSlides>0</HiddenSlides>
  <MMClips>0</MMClips>
  <ScaleCrop>false</ScaleCrop>
  <HeadingPairs>
    <vt:vector size="4" baseType="variant">
      <vt:variant>
        <vt:lpstr>主题</vt:lpstr>
      </vt:variant>
      <vt:variant>
        <vt:i4>3</vt:i4>
      </vt:variant>
      <vt:variant>
        <vt:lpstr>幻灯片标题</vt:lpstr>
      </vt:variant>
      <vt:variant>
        <vt:i4>46</vt:i4>
      </vt:variant>
    </vt:vector>
  </HeadingPairs>
  <TitlesOfParts>
    <vt:vector size="49" baseType="lpstr">
      <vt:lpstr>Office 主题​​</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168</cp:revision>
  <dcterms:created xsi:type="dcterms:W3CDTF">2020-07-19T08:35:00Z</dcterms:created>
  <dcterms:modified xsi:type="dcterms:W3CDTF">2022-02-26T03:08:45Z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62B0166924B84D7CBA7790EC8427695F</vt:lpwstr>
  </property>
  <property fmtid="{D5CDD505-2E9C-101B-9397-08002B2CF9AE}" pid="3" name="KSOProductBuildVer">
    <vt:lpwstr>2052-11.1.0.10938</vt:lpwstr>
  </property>
</Properties>
</file>