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58"/>
  </p:notesMasterIdLst>
  <p:handoutMasterIdLst>
    <p:handoutMasterId r:id="rId59"/>
  </p:handoutMasterIdLst>
  <p:sldIdLst>
    <p:sldId id="277" r:id="rId4"/>
    <p:sldId id="293" r:id="rId5"/>
    <p:sldId id="295" r:id="rId6"/>
    <p:sldId id="296" r:id="rId7"/>
    <p:sldId id="400" r:id="rId8"/>
    <p:sldId id="485" r:id="rId9"/>
    <p:sldId id="486" r:id="rId10"/>
    <p:sldId id="401" r:id="rId11"/>
    <p:sldId id="487" r:id="rId12"/>
    <p:sldId id="297" r:id="rId13"/>
    <p:sldId id="488" r:id="rId14"/>
    <p:sldId id="489" r:id="rId15"/>
    <p:sldId id="490" r:id="rId16"/>
    <p:sldId id="301" r:id="rId17"/>
    <p:sldId id="549" r:id="rId18"/>
    <p:sldId id="315" r:id="rId19"/>
    <p:sldId id="603" r:id="rId20"/>
    <p:sldId id="699" r:id="rId21"/>
    <p:sldId id="318" r:id="rId22"/>
    <p:sldId id="604" r:id="rId23"/>
    <p:sldId id="319" r:id="rId24"/>
    <p:sldId id="647" r:id="rId25"/>
    <p:sldId id="648" r:id="rId26"/>
    <p:sldId id="755" r:id="rId27"/>
    <p:sldId id="325" r:id="rId28"/>
    <p:sldId id="358" r:id="rId29"/>
    <p:sldId id="417" r:id="rId30"/>
    <p:sldId id="327" r:id="rId31"/>
    <p:sldId id="335" r:id="rId32"/>
    <p:sldId id="650" r:id="rId33"/>
    <p:sldId id="328" r:id="rId34"/>
    <p:sldId id="342" r:id="rId35"/>
    <p:sldId id="653" r:id="rId36"/>
    <p:sldId id="654" r:id="rId37"/>
    <p:sldId id="756" r:id="rId38"/>
    <p:sldId id="346" r:id="rId39"/>
    <p:sldId id="655" r:id="rId40"/>
    <p:sldId id="421" r:id="rId41"/>
    <p:sldId id="656" r:id="rId42"/>
    <p:sldId id="330" r:id="rId43"/>
    <p:sldId id="461" r:id="rId44"/>
    <p:sldId id="362" r:id="rId45"/>
    <p:sldId id="758" r:id="rId46"/>
    <p:sldId id="331" r:id="rId47"/>
    <p:sldId id="463" r:id="rId48"/>
    <p:sldId id="759" r:id="rId49"/>
    <p:sldId id="333" r:id="rId50"/>
    <p:sldId id="366" r:id="rId51"/>
    <p:sldId id="363" r:id="rId52"/>
    <p:sldId id="464" r:id="rId53"/>
    <p:sldId id="332" r:id="rId54"/>
    <p:sldId id="389" r:id="rId55"/>
    <p:sldId id="390" r:id="rId56"/>
    <p:sldId id="391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437"/>
        <p:guide pos="37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0.xml"/><Relationship Id="rId5" Type="http://schemas.openxmlformats.org/officeDocument/2006/relationships/tags" Target="../tags/tag6.xml"/><Relationship Id="rId15" Type="http://schemas.openxmlformats.org/officeDocument/2006/relationships/slide" Target="slide26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slide" Target="slide1.xml"/><Relationship Id="rId7" Type="http://schemas.openxmlformats.org/officeDocument/2006/relationships/slide" Target="slide4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6" Type="http://schemas.openxmlformats.org/officeDocument/2006/relationships/slide" Target="slide36.xml"/><Relationship Id="rId5" Type="http://schemas.openxmlformats.org/officeDocument/2006/relationships/slide" Target="slide31.xml"/><Relationship Id="rId10" Type="http://schemas.openxmlformats.org/officeDocument/2006/relationships/slide" Target="slide51.xml"/><Relationship Id="rId4" Type="http://schemas.openxmlformats.org/officeDocument/2006/relationships/slide" Target="slide27.xml"/><Relationship Id="rId9" Type="http://schemas.openxmlformats.org/officeDocument/2006/relationships/slide" Target="slide4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" Target="slide10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slide" Target="slide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slide" Target="slide10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7" Type="http://schemas.openxmlformats.org/officeDocument/2006/relationships/slide" Target="slide1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slide" Target="slide1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slide" Target="slide2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" Target="slide10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Relationship Id="rId4" Type="http://schemas.openxmlformats.org/officeDocument/2006/relationships/slide" Target="slide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slide" Target="slide2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八年级(上)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41070"/>
            <a:ext cx="11949430" cy="58394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38430" y="212725"/>
            <a:ext cx="83604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八年级(上)Units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26322" y="95577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(2014•河北) Mr. Zhang owns a teahouse. It ________ (serve) tea in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special bowls.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(2012•石家庄28中一模)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(danger) and hard work will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be done by robots.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(2021•张家口一模) The day to give our speeches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(final)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arrived.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96225" y="2310765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61255" y="3555365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64245" y="4844415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8260" y="25590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605" y="33274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937260"/>
            <a:ext cx="11949430" cy="57886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679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34480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805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38785" y="1410970"/>
            <a:ext cx="11209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(2021•张家口一模)Sometimes, our simple ________ (word) can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mean  a lot.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(2021•河北中考模拟一)I skied carefully, but I still ________ (fall) 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down.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(2017•河北)birthday, is, gift, what, your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635240" y="1594485"/>
            <a:ext cx="1539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93505" y="2900045"/>
            <a:ext cx="850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37920" y="6014720"/>
            <a:ext cx="5806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your birthday gift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93445"/>
            <a:ext cx="11949430" cy="57975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18440"/>
            <a:ext cx="12146915" cy="6477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95275"/>
            <a:ext cx="8360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30910"/>
            <a:ext cx="1675765" cy="39497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(2014•河北) tennis, a, Nancy, twice, week, plays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 (2021•河北)games, there were, fun, lots of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5220" y="471995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were lots of fun games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98220" y="280670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Nancy plays tennis twice a week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952500"/>
            <a:ext cx="11949430" cy="5816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1145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7178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402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(2021•河北九地市联考一模)soon, be, well, think, I, he’ll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______________________________________.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(2021•唐山滦州一模) do, they, what, will, next weekend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281114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he’ll be well soon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1700" y="468884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 will they do next weekend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4555"/>
            <a:ext cx="11901805" cy="588772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510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654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778635"/>
          <a:ext cx="11407140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污染;污染物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future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环境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地球;世界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和平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space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有危险的;不安全的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factory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shape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10.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prep.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在……里面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possible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很可能; 大概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 v. 摇动;抖动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倒出;倾倒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salt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 sugar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endParaRPr altLang="zh-CN" sz="2400" b="1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221230" y="2018665"/>
            <a:ext cx="1724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70785" y="3084195"/>
            <a:ext cx="1031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268845" y="2570480"/>
            <a:ext cx="1010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earth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195830" y="3639820"/>
            <a:ext cx="1535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614420" y="4211955"/>
            <a:ext cx="892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形状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36485" y="4726940"/>
            <a:ext cx="1419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686675" y="5260340"/>
            <a:ext cx="923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034665" y="5837555"/>
            <a:ext cx="1196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食盐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216150" y="2551430"/>
            <a:ext cx="1957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332470" y="3107055"/>
            <a:ext cx="1645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太空;空间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07730" y="2018665"/>
            <a:ext cx="2698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将来;未来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00795" y="367284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3190" y="4248150"/>
            <a:ext cx="100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67200" y="4740275"/>
            <a:ext cx="1161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可能的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77465" y="532955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  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10600" y="5867400"/>
            <a:ext cx="1196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食糖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274570" y="104457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21" name="矩形 20"/>
          <p:cNvSpPr/>
          <p:nvPr/>
        </p:nvSpPr>
        <p:spPr>
          <a:xfrm>
            <a:off x="2947670" y="104457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22" name="椭圆 21"/>
          <p:cNvSpPr/>
          <p:nvPr/>
        </p:nvSpPr>
        <p:spPr>
          <a:xfrm>
            <a:off x="2569210" y="93091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7" grpId="0"/>
      <p:bldP spid="17" grpId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910590"/>
            <a:ext cx="11901805" cy="58140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3114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2258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449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504315"/>
          <a:ext cx="11407140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机器;机械装置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挖;掘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片;块;段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traditional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庆祝;庆贺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(使)充满;装满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覆盖　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盖子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serve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25. temperature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36520" y="2111375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78710" y="159575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machine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516505" y="2666365"/>
            <a:ext cx="1000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piece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20620" y="3814445"/>
            <a:ext cx="1421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celebrate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437130" y="4912360"/>
            <a:ext cx="98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411095" y="4366260"/>
            <a:ext cx="71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24555" y="5422265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接待;服务;提供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83735" y="5997575"/>
            <a:ext cx="876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26915" y="3229610"/>
            <a:ext cx="334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传统的;惯例的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9" grpId="0"/>
      <p:bldP spid="29" grpId="1"/>
      <p:bldP spid="30" grpId="0"/>
      <p:bldP spid="30" grpId="1"/>
      <p:bldP spid="33" grpId="0"/>
      <p:bldP spid="33" grpId="1"/>
      <p:bldP spid="34" grpId="0"/>
      <p:bldP spid="34" grpId="1"/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5825"/>
            <a:ext cx="11901170" cy="58699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637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781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2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485704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pollute(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)污染;污染物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environment(n.)→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)自然环境的;有关环境的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peace(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)和平的,安静的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believe(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)相信;信念→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)可相信的;可信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n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任的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disagree(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(反义词)同意;赞成;应允→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意见不一;分歧;争论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fall(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(过去分词)倒塌,掉落 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4065270" y="1816735"/>
            <a:ext cx="1579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75200" y="2407920"/>
            <a:ext cx="210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985260" y="2937510"/>
            <a:ext cx="148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107555" y="3518535"/>
            <a:ext cx="1570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believable 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96715" y="4560570"/>
            <a:ext cx="929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677910" y="4560570"/>
            <a:ext cx="2004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disagreement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030980" y="3518535"/>
            <a:ext cx="1023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598545" y="5694045"/>
            <a:ext cx="711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45175" y="5716905"/>
            <a:ext cx="1055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fallen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8" grpId="0"/>
      <p:bldP spid="38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61060"/>
            <a:ext cx="11901170" cy="59035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816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730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4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428115"/>
          <a:ext cx="11170285" cy="48602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48602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possible(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(反义词)不可能存在或发生的;不可能的 </a:t>
                      </a:r>
                      <a:endParaRPr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)可能;或许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)可能;可能性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shake(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&amp; 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(过去式)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(过去分词)→　　　　 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(现在分词)摇动;抖动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final(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)最终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salt(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)含盐的;咸的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dig(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(现在分词)掘(地);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凿(洞);挖(土)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4347210" y="1703705"/>
            <a:ext cx="1595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impossible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695575" y="2254250"/>
            <a:ext cx="1304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possibly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746875" y="2272665"/>
            <a:ext cx="1647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possibility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712710" y="2885440"/>
            <a:ext cx="1155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shaken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730625" y="3931285"/>
            <a:ext cx="1353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864610" y="4452620"/>
            <a:ext cx="98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salty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564120" y="5004435"/>
            <a:ext cx="1254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digging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657725" y="2891155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shook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54120" y="5015865"/>
            <a:ext cx="817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63800" y="3382010"/>
            <a:ext cx="1649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76300"/>
            <a:ext cx="11901170" cy="58864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9685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8829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9672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524635"/>
          <a:ext cx="11170285" cy="34664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346646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sandwich(</a:t>
                      </a:r>
                      <a:r>
                        <a:rPr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 →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pl.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)三明治 </a:t>
                      </a:r>
                      <a:endParaRPr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tradition(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)传统的;惯例的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celebrate(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)庆祝活动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mix(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)混合;结合体;混合物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 wide(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)广泛地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4419600" y="1991360"/>
            <a:ext cx="1799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sandwiches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533900" y="2547620"/>
            <a:ext cx="1728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453890" y="3663315"/>
            <a:ext cx="1263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mixture 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453890" y="4152900"/>
            <a:ext cx="1183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364990" y="3094355"/>
            <a:ext cx="184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celebration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8" grpId="0"/>
      <p:bldP spid="38" grpId="1"/>
      <p:bldP spid="42" grpId="0"/>
      <p:bldP spid="42" grpId="1"/>
      <p:bldP spid="44" grpId="0"/>
      <p:bldP spid="4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40740"/>
            <a:ext cx="11955780" cy="5974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6573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5717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6560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313815"/>
          <a:ext cx="11326495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6125"/>
                <a:gridCol w="10580370"/>
              </a:tblGrid>
              <a:tr h="54864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参与;发挥作用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       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太空站;空间站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在某方面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             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多次;反复地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看起来像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6. 醒来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数以百计的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8. 突然倒下;跌倒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寻找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          10. 奶昔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接通(电流、煤气、水);打开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把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……倒入……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把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……加入……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  <a:endParaRPr lang="en-US" altLang="zh-CN" sz="2400" b="1" dirty="0" smtClean="0"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a typeface="宋体" panose="02010600030101010101" pitchFamily="2" charset="-122"/>
                        </a:rPr>
                        <a:t>14. 切碎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      </a:t>
                      </a:r>
                      <a:r>
                        <a:rPr lang="en-US" altLang="zh-CN" sz="2400" b="1" dirty="0" smtClean="0"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15. 取出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16. 一片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                      17. 处于危险中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18. 在将来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3695700" y="1362710"/>
            <a:ext cx="169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 a part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10905" y="1379855"/>
            <a:ext cx="200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space station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046730" y="1948815"/>
            <a:ext cx="2188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some point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70875" y="1931670"/>
            <a:ext cx="2999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and over again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3240" y="2521585"/>
            <a:ext cx="1402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like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359650" y="2493645"/>
            <a:ext cx="1532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wake up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48355" y="3081020"/>
            <a:ext cx="1920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hundreds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98535" y="3090545"/>
            <a:ext cx="1397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 down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36190" y="3629025"/>
            <a:ext cx="1360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346315" y="3630930"/>
            <a:ext cx="177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 shake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086860" y="4648835"/>
            <a:ext cx="2037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pour… into… 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53735" y="4159885"/>
            <a:ext cx="1215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on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586990" y="5772785"/>
            <a:ext cx="191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piece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124950" y="4692650"/>
            <a:ext cx="2282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… to 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57195" y="5233035"/>
            <a:ext cx="1209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up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84805" y="6370320"/>
            <a:ext cx="192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future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26755" y="5779135"/>
            <a:ext cx="2887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in danger (of)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59650" y="5273675"/>
            <a:ext cx="1532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out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62560" y="1005840"/>
            <a:ext cx="11912600" cy="57804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60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9751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59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362832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81622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205" y="2479040"/>
          <a:ext cx="10690225" cy="40100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1494790"/>
                <a:gridCol w="2992755"/>
              </a:tblGrid>
              <a:tr h="784860">
                <a:tc>
                  <a:txBody>
                    <a:bodyPr/>
                    <a:lstStyle/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036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“未来的生活”这一话题主要围绕科技的发展与对未来生活的展望命题,预计这一话题多出现于阅读理解与任务型阅读中;另一烹饪话题与学生日常生活密切相关,也是河北中考命题的热点,多以阅读理解形式出现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90627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迈克擅长烹饪的迈克讲述自己厨艺方面的心得体会(对应话题:烹饪)</a:t>
                      </a: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介绍了面向未来世界的一些新技术(对应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话题:未来生活)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131570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13157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17905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51205" y="2493010"/>
            <a:ext cx="1185545" cy="7613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76375"/>
          <a:ext cx="11210925" cy="47167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7167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—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there be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_______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?  — Yes, I hope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——会有世界和平吗?——是的,我希望如此。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Do you think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_______ _______ _______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in people’s home?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你觉得人们家里会有机器人吗?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Will people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money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100 years?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一百年后,人们还会用钱吗?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There will be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trees and the environment will be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 _____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 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树林会变得更少,环境将处于极大的危险之中。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981835" y="174117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Will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426460" y="284988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629150" y="2849245"/>
            <a:ext cx="80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will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858510" y="2837180"/>
            <a:ext cx="649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346450" y="3952240"/>
            <a:ext cx="615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use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97040" y="2837815"/>
            <a:ext cx="1093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robots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20055" y="3957955"/>
            <a:ext cx="49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443605" y="5045075"/>
            <a:ext cx="1014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fewer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91905" y="5041265"/>
            <a:ext cx="595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41470" y="1762760"/>
            <a:ext cx="109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world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60035" y="1716405"/>
            <a:ext cx="991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peace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29675" y="1745615"/>
            <a:ext cx="720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58425" y="4987925"/>
            <a:ext cx="1106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danger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01175" y="4987290"/>
            <a:ext cx="986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great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Everyone should ________ ________ ________ ________ ________ the earth.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每个人都应当尽一份力来拯救地球。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Many scientists ________ ________ Mr. White.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许多科学家不同意怀特先生(的观点)。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I think there will be more ________ _________, and there will be ________　　　　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cars and ________ buses.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我认为将会有更多高大的建筑物,并且小轿车更少了,而公交车更多了。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________ , they agree it may take _________ ________  years.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然而,他们同意可能要花几百年的时间(才会有更多的机器人的观点)。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5946775" y="539115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hundreds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0212705" y="3740150"/>
            <a:ext cx="1083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fewer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06215" y="1496060"/>
            <a:ext cx="815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9090" y="1515745"/>
            <a:ext cx="857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part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56880" y="1562735"/>
            <a:ext cx="536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1920" y="2651125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77655" y="1527175"/>
            <a:ext cx="1206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42995" y="2597785"/>
            <a:ext cx="1369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disagree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50305" y="3694430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91455" y="374015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94655" y="1517015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47365" y="4295140"/>
            <a:ext cx="988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59560" y="5368290"/>
            <a:ext cx="1464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780655" y="5391150"/>
            <a:ext cx="525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40" grpId="0"/>
      <p:bldP spid="4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7485"/>
          <a:ext cx="11210925" cy="17621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76212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We _________ know what will happen _________ _________ _________.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我们永远不会知道未来将会发生什么。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How do you make a _________ _________ _________?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你是怎样制作香蕉奶昔的?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_________ _________bananas do we need?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我们需要多少个香蕉?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_________ _________ yogurt do we need?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我们需要多少酸奶?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338070" y="1585595"/>
            <a:ext cx="1292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never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7875" y="1594485"/>
            <a:ext cx="1085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7710" y="2707640"/>
            <a:ext cx="117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40255" y="3764915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91555" y="2704465"/>
            <a:ext cx="1162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458075" y="2712720"/>
            <a:ext cx="1157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458210" y="3730625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038975" y="1583690"/>
            <a:ext cx="938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95805" y="4855210"/>
            <a:ext cx="905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720580" y="1595120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52800" y="4866640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_________ _________ the blender.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打开食物搅拌器。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Then, _________ the cabbage, _________ and onion and cook _________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_________ 10 minutes.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然后,加入卷心菜、西红柿和洋葱,再煮十分钟。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_________ this time, people also remember the first _________ _________ 　　　　　　　　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England _________ came to live in America about 400 years ago.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此时, 人们也回忆起大约400年前从英国迁来美洲生活的首批旅行者。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0118090" y="2654935"/>
            <a:ext cx="730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42490" y="4285615"/>
            <a:ext cx="831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54325" y="2668270"/>
            <a:ext cx="749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72615" y="3210560"/>
            <a:ext cx="1306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61355" y="2654935"/>
            <a:ext cx="1424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tomatoes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421370" y="4279265"/>
            <a:ext cx="1414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travelers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59610" y="1547495"/>
            <a:ext cx="88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Turn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32390" y="4285615"/>
            <a:ext cx="905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69970" y="1547495"/>
            <a:ext cx="573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81985" y="4841875"/>
            <a:ext cx="750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Next, _________the turkey _________ this bread mix.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接着,用这个面包混合物填满火鸡。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_________, _________it _________ your friends with some vegetables.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最后,放一些蔬菜把它端给你的朋友们(吃)。</a:t>
                      </a:r>
                      <a:endParaRPr lang="en-US" altLang="zh-CN" sz="2400" b="1" dirty="0" smtClean="0"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When it is ready, _________ the turkey on a large _________ and _________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it _________ gravy.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lang="en-US" altLang="zh-CN" sz="2400" b="1" dirty="0" smtClean="0"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当火鸡被准备好时,把它放在一个大盘子上,并且用肉汁盖在上面。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208145" y="3982085"/>
            <a:ext cx="955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place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80675" y="4016375"/>
            <a:ext cx="105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10715" y="2891790"/>
            <a:ext cx="1234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7730" y="3982085"/>
            <a:ext cx="915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76625" y="2925445"/>
            <a:ext cx="1057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06320" y="4575810"/>
            <a:ext cx="1058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34335" y="1845310"/>
            <a:ext cx="740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fill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60695" y="1845310"/>
            <a:ext cx="875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2410" y="2937510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63245" y="1656080"/>
          <a:ext cx="11068685" cy="42233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02310"/>
                <a:gridCol w="10366375"/>
              </a:tblGrid>
              <a:tr h="27432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一般将来时(will)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祈使句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可数名词与不可数名词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how much与how many引导的问句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5. 表示顺序的副词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表示顺序的副词</a:t>
                      </a:r>
                    </a:p>
                  </a:txBody>
                  <a:tcPr marL="66675" marR="66675" marT="0" marB="0" anchor="ctr"/>
                </a:tc>
              </a:tr>
              <a:tr h="14801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7 Life in the future(未来的生活)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8 Cooking(烹饪)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954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753610" y="1612900"/>
            <a:ext cx="570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pollute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742180" y="2152015"/>
            <a:ext cx="7454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turn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736465" y="2727325"/>
            <a:ext cx="6144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pour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752340" y="3289300"/>
            <a:ext cx="485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add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748530" y="3883660"/>
            <a:ext cx="485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fill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733290" y="4466590"/>
            <a:ext cx="625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cover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753610" y="5077460"/>
            <a:ext cx="5779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“It’s time ...”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句型</a:t>
            </a:r>
          </a:p>
        </p:txBody>
      </p:sp>
      <p:sp>
        <p:nvSpPr>
          <p:cNvPr id="44" name="椭圆 43"/>
          <p:cNvSpPr/>
          <p:nvPr/>
        </p:nvSpPr>
        <p:spPr>
          <a:xfrm>
            <a:off x="5527040" y="5038090"/>
            <a:ext cx="503555" cy="47498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527040" y="4429125"/>
            <a:ext cx="503555" cy="47498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8" name="椭圆 47"/>
          <p:cNvSpPr/>
          <p:nvPr/>
        </p:nvSpPr>
        <p:spPr>
          <a:xfrm>
            <a:off x="5539740" y="2154555"/>
            <a:ext cx="503555" cy="47498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49" name="椭圆 48"/>
          <p:cNvSpPr/>
          <p:nvPr/>
        </p:nvSpPr>
        <p:spPr>
          <a:xfrm>
            <a:off x="5539740" y="2691765"/>
            <a:ext cx="503555" cy="47498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50" name="椭圆 49"/>
          <p:cNvSpPr/>
          <p:nvPr/>
        </p:nvSpPr>
        <p:spPr>
          <a:xfrm>
            <a:off x="5534660" y="3277870"/>
            <a:ext cx="501015" cy="47434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51" name="椭圆 50"/>
          <p:cNvSpPr/>
          <p:nvPr/>
        </p:nvSpPr>
        <p:spPr>
          <a:xfrm>
            <a:off x="5527040" y="3860800"/>
            <a:ext cx="503555" cy="47498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52" name="椭圆 51"/>
          <p:cNvSpPr/>
          <p:nvPr/>
        </p:nvSpPr>
        <p:spPr>
          <a:xfrm>
            <a:off x="5550535" y="1609725"/>
            <a:ext cx="495935" cy="47498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81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7277" y="91116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38665"/>
            <a:ext cx="4892040" cy="627895"/>
            <a:chOff x="1034884" y="629878"/>
            <a:chExt cx="4892040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328422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pollute</a:t>
              </a:r>
              <a:r>
                <a:rPr lang="zh-CN" altLang="zh-CN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5450" y="2818469"/>
            <a:ext cx="1086729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pollute用作动词,意为“污染”。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factory has polluted the river seriously. 这个工厂已经严重污染了这条河。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gas pollutes the atmosphere of towns and cities.这些气体污染了城镇的空气。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6205" y="88519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77520" y="1390015"/>
            <a:ext cx="112287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①polluted 是pollute的形容词形式,意为“被污染的”。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polluted air is harmful to our health. 污染的空气对我们的健康有害。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Polluted air hangs over the city. 城市上空被污染的空气所笼罩。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②pollution是pollute的名词形式,意为“污染”。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air pollution has become more and more serious. 空气污染已变得越来越严重了。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need more laws to stop pollution. 我们需要制定更多法律来阻止污染。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river means to make the river dirty.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protect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pollute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provide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push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(原创)They believed that the water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by two factories had led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rising rates of cancer.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pollute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polluting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pollute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polluted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65088" y="22515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942398" y="41971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927735"/>
            <a:ext cx="1191260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8130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700" y="32702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8117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56590" y="1471191"/>
          <a:ext cx="10689923" cy="42627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704340"/>
                <a:gridCol w="1559548"/>
                <a:gridCol w="1570990"/>
                <a:gridCol w="1450578"/>
                <a:gridCol w="3223367"/>
              </a:tblGrid>
              <a:tr h="78930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2020</a:t>
                      </a:r>
                      <a:endParaRPr lang="en-US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学习包饺子(对应话题:烹饪)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8996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盐的历史(对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应话题:烹饪)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4549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—2017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656590" y="1471295"/>
            <a:ext cx="1189355" cy="906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2445" y="1448435"/>
            <a:ext cx="112737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(原创)We need to reduce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by driving cars less and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developing renewable energy.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pollute	B. polluting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pollution	D. polluted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(2021•邯郸第二十三中一模)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think everyone should play a part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saving our environment.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agree. For example, there will be less air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if we drive less.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condition　	B. invention　C. population　 	D. pollution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21548" y="16374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42243" y="4831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915" y="1111885"/>
            <a:ext cx="4588510" cy="628015"/>
            <a:chOff x="1034884" y="629878"/>
            <a:chExt cx="495617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334835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turn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7820" y="1583690"/>
            <a:ext cx="113563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turn用作动词,意为“转动;转弯,翻过来”。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right at the traffic lights. 在交通灯处右转。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常见搭配如下: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on打开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off关闭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up调高(音量)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down调低(音量)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注意:在这些短语中on、off、up、down 都是副词,在使用过程中,当宾语为代词时,只能置于动词和副词之间;当宾语为名词时,既可置于动词和副词之间,也可置于副词之后。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6910" y="1638935"/>
            <a:ext cx="1055306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用作系动词,意为“转变”。</a:t>
            </a:r>
            <a:endParaRPr lang="zh-CN" altLang="zh-CN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leaves turn yellow when autumn comes. 树叶在秋天变黄。</a:t>
            </a:r>
            <a:endParaRPr lang="zh-CN" altLang="zh-CN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用作名词,意为“(依次轮到的)机会”。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take turns to do 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“轮流做……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one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turn to do, 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意为“轮到某人做某事了”。</a:t>
            </a:r>
            <a:endParaRPr lang="zh-CN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Tom, it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your turn to clean the classroom.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汤姆,轮到你打扫教室了。</a:t>
            </a:r>
            <a:endParaRPr lang="zh-CN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2071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(原创)Would you mind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radio a little?I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hear clearly.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turn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turning up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turn down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turning off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(2021•河北省中考模拟经典三)We often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give a speech in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front of the classmates in English lessons.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take up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take turns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take care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take off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75498" y="22832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614228" y="41838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44830" y="151828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(原创)Please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tap while you brush your teeth. We should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save water.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turn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turn off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turn down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turn to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your turn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blackboard today.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clean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cleaning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clean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cleaning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3848" y="42720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469583" y="17168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44830" y="151828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Mom is sleeping. Please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TV a little.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Sorry,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ll do it right now.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turn on	B. turn down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turn off	D. turn up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(2021•保定竞秀区二模)I want to watch the weather report on TV.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Please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TV for me!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turn on	B. turn off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turn up	D. turn down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2498" y="49019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651568" y="16927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82015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4371340" cy="627895"/>
            <a:chOff x="1034884" y="629878"/>
            <a:chExt cx="4371340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2384" y="664803"/>
              <a:ext cx="278384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pour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9366" y="159772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pour用作动词,意为“灌,倒,倾泻”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Please pour me a cup of tea. 请给我倒杯茶。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Tears poured down from her eyes. 眼泪从她的眼睛里流下来。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常见搭配: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①pour out 倒出,倾吐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If you feel stressed out, you can pour out your thoughts and feelings. 如果你感觉压力很大,你可以倾吐一下你的想法和感受。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5790" y="1755140"/>
            <a:ext cx="1112329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②pour … into … 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把……倒入……中”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Please pour the hot water into the bowls. 请把热水倒入碗中。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③pour cold water on泼冷水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pour cold water on him. You should encourage him. 别给他泼冷水。你应该鼓励他。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1683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(原创)So many factories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dirty water into such beautiful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ceans.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put　　 B. pour　　 C. push　　 D. pull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(2021•邯郸育华中学二模)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Nowadays, more and more young people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into big cities.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Yeah, because there are plenty of jobs available there.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pour　　 B. put　　 C. push　　 D. turn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148523" y="22781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456633" y="48334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(原创)David, can you help me pour some water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cup?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with　　 B. at　 　 C. into　　 D. on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(原创)The firemen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building and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fire at last.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poured; over; put out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poured; on; put away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pour; over; put on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pour; on; put out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595303" y="15860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302068" y="29011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931545"/>
            <a:ext cx="11904980" cy="589153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5654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2321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6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79906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(2021•河北)You can borrow this film—surely you ________ watching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enjoy		B. enjoyed		C. will enjoy	D. have enjoyed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What terrible soup! You have added too much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water　	B. milk　		C. glue		D. salt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98550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9855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84885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18575" y="262636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96300" y="45618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add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8135" y="1581150"/>
            <a:ext cx="116782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add作不及物动词,意为“增加”,后接宾语时需加介词to。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rain will of course add to the difficulty of finding the missing boy. 这场雨将会增加寻找这个失踪男孩的难度。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add作及物动词,意为“添加”。add … to/into …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意为“把……加到……”。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Please add some soup to the noodles. 请往面条里加些汤。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add up to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意为“加起来等于,总计达”。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All the vegetables add up to 35 yuan. 所有的蔬菜加起来是35元。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5935" y="1480820"/>
            <a:ext cx="113823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(原创)All the figures ________ 88.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add up		B. add into		C. add up to	D. add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(原创)It is known to all, good friends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happiness and value to     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life.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add		B. adds		C. put		D. puts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(原创)Trees can reduce sound pollution and add beauty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cities.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for　　　 	B. to			C. in　　　 	D. 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69701" y="36126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631936" y="23191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9818616" y="54960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6" grpId="0"/>
      <p:bldP spid="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236220" y="9372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4041775" cy="627895"/>
            <a:chOff x="1034884" y="629878"/>
            <a:chExt cx="404177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633688"/>
              <a:ext cx="245618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fill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778000"/>
            <a:ext cx="109010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fill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用作动词,意为“(使)充满;装满”,常用搭配: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fill …with …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“用……装满……”,强调动作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fill the bottle with hot water. 我把瓶子装满热水。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be filled with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“充满……”,强调状态。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room is filled with nice smell. 房间里充满美好的气味。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236220" y="9372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6885" y="1492250"/>
            <a:ext cx="112096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①full是形容词,意为“满的;饱的”,常构成短语be full of,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意为“装满……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的”和be filled with意思相近。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②empty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作动词时,意为“倒空”,与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fill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意义相反。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Will you please empty the box?请把箱子倒空好吗?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empty还可用作形容词,意为“空的”,与full是反义词。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There is nothing in the box. It is empty. 箱子里什么都没有,它是空的。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 — Sam, could you please ________ the bottle ________ water.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— But the bottle 　　　　water.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fill; with; was filled with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B. filling; with; is full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C. to fill; with; is full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D. fill; with; is filled with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5491" y="23579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823085"/>
            <a:ext cx="111467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(原创) — Dear, remember ________ the bottle________ water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before  you go to school.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— OK, I will.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to fill, of		B. to fill, with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filling, with		D. filling, of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578086" y="20194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823085"/>
            <a:ext cx="111467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 Life is ________ ups and downs, and without the downs, the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ups will mean nothing.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fill with		B. filled with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D. full with		D. filled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(原创)Life is a journey ________ of hardships, joys and special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moments.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fill		B. filled		C. full		D. filling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3575296" y="20074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5075801" y="45816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126355" cy="627895"/>
            <a:chOff x="1034884" y="629878"/>
            <a:chExt cx="512635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351853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cover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cover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用作动词,意为“覆盖”,强调动作;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cover… with…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意为“用……覆盖……”。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Lily covered my eyes with her hands. 莉莉用她的手蒙住我的眼睛。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be covered with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意为“被……覆盖着”,强调状态。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table is covered with the tablecloth. 桌子被桌布覆盖。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0540" y="1674495"/>
            <a:ext cx="110191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Mom covered the seeds with some soil. Now the seeds are covered with soil. 妈妈在种子上盖了些土。现在种子被土壤覆盖了。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cover 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还可作名词,意为“盖子;封面”。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wrote my name on the cover of the book. 我把名字写到了书的封皮上。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can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find the cover of my cup. 我找不到我的杯盖。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(原创)When winter comes, it is ________ snow everywhere and even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the trees are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white snow.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full with; covered with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B. filled with; cover with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C. full of; covered with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D. fill to; cover with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6228326" y="22925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949960"/>
            <a:ext cx="11904980" cy="58432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8575" y="25654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34798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85047" y="9564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(2021•邢台二模) — Jenny got an A in last week’s physics test.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It is ________! Her physics is always the worst.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possible	B. simple　C. bored 	D. impossible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(2021•唐山迁安一模)Mike used to be a top student, but he ________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behind since he lost himself in computer games.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fell			B. has fallen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was falling		D. will fall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16530" y="234569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90810" y="36372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36370"/>
            <a:ext cx="112953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(原创)Your sister is sleeping on the sofa. Please ________ her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the quilt, Linda.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fill; with		B. full; of		C. cover; with	D. cook; for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(原创)There are more and more people planting tees every year. So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I’m sure the hills and mountains will be ________ with green trees in a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few years.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filled			B. mixed		C. taken		D. covered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8617831" y="16181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7568811" y="41956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“It’s time ...”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句型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68500"/>
            <a:ext cx="103759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 …”句式可表示“到了做……的时间了”,有两种形式: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 for +名词/动名词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 for lunch. 午餐时间到了。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 (for sb.) to do sth.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 for us to leave. 到了我们离开的时间了。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585595"/>
            <a:ext cx="106362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注意:①在口语中It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可以省略。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Time for bed. 睡觉时间到了。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②“It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the/one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+序数词+time +to do sth.”表示“第几次做某事”。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your fifth time to be late this term. 这是你这学期第五次迟到了。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12871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half past nine in the evening. 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to go to bed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to bed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for lunch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for school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(原创)Many wild animals are in danger, and 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time for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to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do whatever we can to protect them.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we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our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us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ours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8848336" y="23299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0107541" y="42362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201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017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八年级(上)Units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586865"/>
            <a:ext cx="105873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time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home now.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go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goes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go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going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Mom, can I turn on the TV? My favorite programme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starts now.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Sorry, Mark. 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time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homework.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for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of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from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3839456" y="17959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5339326" y="43454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(2021•河北九地市联考一模)Wingsuit Flying (翼装飞行) is one of the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most ________ sports in the world. Nearly 30% people who take part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in it may lose their lives.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famous	B. exciting		C. dangerous	D. interesting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(2021•石家庄40中二模)5G is coming and it will make self-driving cars 　　　　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quick		B. quickly		C. possible		D. possibly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28445" y="49034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15515" y="235902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70815" y="882650"/>
            <a:ext cx="11904980" cy="582549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9530" y="25908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765" y="35052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6002" y="9589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44434"/>
            <a:ext cx="11198269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In China, people often ________ hands to greet each other.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wave　	B. shake　	C. wash　	D. kiss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(2021•石家庄新华区一模)We should ________ the lights when leaving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 classroom.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take off	B. cut off	C. turn off	D. set off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52945" y="301625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43780" y="17411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9391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6416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55600"/>
            <a:ext cx="8360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6393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915795"/>
            <a:ext cx="113811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(2021•石家庄模拟)The city is famous as the “Forest City”. Two thirds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of the area ________ with green trees.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covers			B. covered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is covered		D. is covering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73730" y="27425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908685"/>
            <a:ext cx="11904980" cy="58851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03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3147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第9课时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99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385" y="1508760"/>
            <a:ext cx="113811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(2021•邢台二模) — Paper-cutting is one of the traditional Chinese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cultures. I am fond of it. Could you tell me ________?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— Of course. I do well in it.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A. how I can make paper cutting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B. where paper-cutting is made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C. when I can make paper-cutting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D. what paper-cutting is made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65465" y="23418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72"/>
  <p:tag name="TABLE_ENDDRAG_RECT" val="58*181*841*27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45"/>
  <p:tag name="TABLE_ENDDRAG_RECT" val="41*140*898*34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382"/>
  <p:tag name="TABLE_ENDDRAG_RECT" val="43*122*879*38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272"/>
  <p:tag name="TABLE_ENDDRAG_RECT" val="43*120*879*27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91*416"/>
  <p:tag name="TABLE_ENDDRAG_RECT" val="43*121*891*416"/>
  <p:tag name="KSO_WM_UNIT_TABLE_BEAUTIFY" val="smartTable{d895bdd4-90f8-4f0c-97ad-122707bbf98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71"/>
  <p:tag name="TABLE_ENDDRAG_RECT" val="40*126*882*37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1*325"/>
  <p:tag name="TABLE_ENDDRAG_RECT" val="44*130*881*325"/>
  <p:tag name="KSO_WM_UNIT_TABLE_BEAUTIFY" val="smartTable{d3214c95-879e-4e62-867b-18ee81cce9e3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3898</Words>
  <Application>WPS 演示</Application>
  <PresentationFormat>自定义</PresentationFormat>
  <Paragraphs>883</Paragraphs>
  <Slides>54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398</cp:revision>
  <dcterms:created xsi:type="dcterms:W3CDTF">2020-07-19T08:35:00Z</dcterms:created>
  <dcterms:modified xsi:type="dcterms:W3CDTF">2022-02-26T03:17:17Z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