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59"/>
  </p:notesMasterIdLst>
  <p:handoutMasterIdLst>
    <p:handoutMasterId r:id="rId60"/>
  </p:handoutMasterIdLst>
  <p:sldIdLst>
    <p:sldId id="277" r:id="rId4"/>
    <p:sldId id="293" r:id="rId5"/>
    <p:sldId id="771" r:id="rId6"/>
    <p:sldId id="296" r:id="rId7"/>
    <p:sldId id="400" r:id="rId8"/>
    <p:sldId id="485" r:id="rId9"/>
    <p:sldId id="486" r:id="rId10"/>
    <p:sldId id="401" r:id="rId11"/>
    <p:sldId id="772" r:id="rId12"/>
    <p:sldId id="297" r:id="rId13"/>
    <p:sldId id="488" r:id="rId14"/>
    <p:sldId id="489" r:id="rId15"/>
    <p:sldId id="490" r:id="rId16"/>
    <p:sldId id="301" r:id="rId17"/>
    <p:sldId id="549" r:id="rId18"/>
    <p:sldId id="315" r:id="rId19"/>
    <p:sldId id="699" r:id="rId20"/>
    <p:sldId id="828" r:id="rId21"/>
    <p:sldId id="318" r:id="rId22"/>
    <p:sldId id="830" r:id="rId23"/>
    <p:sldId id="604" r:id="rId24"/>
    <p:sldId id="319" r:id="rId25"/>
    <p:sldId id="647" r:id="rId26"/>
    <p:sldId id="701" r:id="rId27"/>
    <p:sldId id="648" r:id="rId28"/>
    <p:sldId id="702" r:id="rId29"/>
    <p:sldId id="831" r:id="rId30"/>
    <p:sldId id="325" r:id="rId31"/>
    <p:sldId id="358" r:id="rId32"/>
    <p:sldId id="417" r:id="rId33"/>
    <p:sldId id="327" r:id="rId34"/>
    <p:sldId id="335" r:id="rId35"/>
    <p:sldId id="650" r:id="rId36"/>
    <p:sldId id="328" r:id="rId37"/>
    <p:sldId id="342" r:id="rId38"/>
    <p:sldId id="653" r:id="rId39"/>
    <p:sldId id="654" r:id="rId40"/>
    <p:sldId id="832" r:id="rId41"/>
    <p:sldId id="346" r:id="rId42"/>
    <p:sldId id="655" r:id="rId43"/>
    <p:sldId id="421" r:id="rId44"/>
    <p:sldId id="656" r:id="rId45"/>
    <p:sldId id="330" r:id="rId46"/>
    <p:sldId id="461" r:id="rId47"/>
    <p:sldId id="658" r:id="rId48"/>
    <p:sldId id="753" r:id="rId49"/>
    <p:sldId id="874" r:id="rId50"/>
    <p:sldId id="362" r:id="rId51"/>
    <p:sldId id="706" r:id="rId52"/>
    <p:sldId id="331" r:id="rId53"/>
    <p:sldId id="463" r:id="rId54"/>
    <p:sldId id="333" r:id="rId55"/>
    <p:sldId id="366" r:id="rId56"/>
    <p:sldId id="363" r:id="rId57"/>
    <p:sldId id="464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269"/>
        <p:guide pos="3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0.xml"/><Relationship Id="rId5" Type="http://schemas.openxmlformats.org/officeDocument/2006/relationships/tags" Target="../tags/tag6.xml"/><Relationship Id="rId15" Type="http://schemas.openxmlformats.org/officeDocument/2006/relationships/slide" Target="slide29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1.xml"/><Relationship Id="rId7" Type="http://schemas.openxmlformats.org/officeDocument/2006/relationships/slide" Target="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6" Type="http://schemas.openxmlformats.org/officeDocument/2006/relationships/slide" Target="slide39.xml"/><Relationship Id="rId5" Type="http://schemas.openxmlformats.org/officeDocument/2006/relationships/slide" Target="slide34.xml"/><Relationship Id="rId4" Type="http://schemas.openxmlformats.org/officeDocument/2006/relationships/slide" Target="slide30.xml"/><Relationship Id="rId9" Type="http://schemas.openxmlformats.org/officeDocument/2006/relationships/slide" Target="slide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tags" Target="../tags/tag58.xml"/><Relationship Id="rId7" Type="http://schemas.openxmlformats.org/officeDocument/2006/relationships/slide" Target="slide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tags" Target="../tags/tag67.xml"/><Relationship Id="rId7" Type="http://schemas.openxmlformats.org/officeDocument/2006/relationships/slide" Target="slide29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slide" Target="slide1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slide" Target="slide10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" Target="slide10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八年级(下)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(2021•石家庄40中二模) In very dry parts of the Earth, only a few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________ (usual) plants can grow.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(2021•保定一模) My mom is always on my side. She encourages me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(face) difficulties bravely.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(2021•保定竞秀区一模) I’m interested in traditional art,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paper cutting.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47445" y="2969260"/>
            <a:ext cx="1614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6030" y="4251325"/>
            <a:ext cx="1534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face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851390" y="4835525"/>
            <a:ext cx="1748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specially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77400" y="4847590"/>
            <a:ext cx="535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70" y="1381125"/>
            <a:ext cx="109474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(2021•邢台育才中学一模)Because of the thick fog, he couldn’t see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things ________ (clear).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(2021•沧州第十三中学一模) So far, Mr. Smith hasn’t known the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 (true).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(2017•河北) you, us, can, ride, give, a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08835" y="2161540"/>
            <a:ext cx="1350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7900" y="596646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give us a ride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9990" y="3521710"/>
            <a:ext cx="1386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(2016•河北) that man, among, look at, them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(2021•石家庄四区联考)us, encourage, work, teachers, hard, to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8540" y="4726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Teachers encourage us to work hard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2200" y="2782570"/>
            <a:ext cx="5330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Look at that man among them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8140" y="1400175"/>
            <a:ext cx="115195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(2021•唐山路南区一模)it, to be honest, important, is, how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(2021•石家庄十八县重点中学摸底联考)Tom, do with, what, should, it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281114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important it is to be honest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390" y="472440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should Tom do with it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852930"/>
          <a:ext cx="11105515" cy="45935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01040"/>
                <a:gridCol w="587375"/>
                <a:gridCol w="9817100"/>
              </a:tblGrid>
              <a:tr h="45935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camera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发明;创造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进步;进展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鼓励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peaceful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完美的;完全的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collect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province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一千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害怕;惧怕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whenever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conj.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甜的;含糖的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memory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    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 软的;柔软的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检查;审查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52675" y="2517140"/>
            <a:ext cx="1521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progress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85050" y="255778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42835" y="2050415"/>
            <a:ext cx="119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invent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437255" y="3681095"/>
            <a:ext cx="173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收集;采集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34260" y="4231640"/>
            <a:ext cx="1600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416425" y="4749165"/>
            <a:ext cx="466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无论何时;在任何……的时候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583805" y="4231640"/>
            <a:ext cx="937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528060" y="2031365"/>
            <a:ext cx="341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照相机;摄影机;摄像机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968115" y="3120390"/>
            <a:ext cx="2269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和平的;安宁的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90000" y="5334635"/>
            <a:ext cx="1581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记忆;回忆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988425" y="3681095"/>
            <a:ext cx="842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省份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6495" y="3120390"/>
            <a:ext cx="1201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15870" y="5330825"/>
            <a:ext cx="1256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43175" y="5897880"/>
            <a:ext cx="749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83805" y="5905500"/>
            <a:ext cx="1256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7" grpId="0"/>
      <p:bldP spid="17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9750" y="1504315"/>
          <a:ext cx="11157585" cy="32315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9844405"/>
              </a:tblGrid>
              <a:tr h="32315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own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　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诚实的;老实的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hometown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19.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现在;目前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&amp;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搜索;搜查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shame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把……视为 </a:t>
                      </a:r>
                      <a:r>
                        <a:rPr 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century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尤其;特别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注视;仔细考虑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97595" y="3506470"/>
            <a:ext cx="117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48220" y="1861820"/>
            <a:ext cx="1129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14600" y="4004945"/>
            <a:ext cx="172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441055" y="2945765"/>
            <a:ext cx="1693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羞愧;羞耻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72960" y="2360930"/>
            <a:ext cx="1680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nowadays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03170" y="2939415"/>
            <a:ext cx="1146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323080" y="2394585"/>
            <a:ext cx="980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家乡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390900" y="1825625"/>
            <a:ext cx="1426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拥有;有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39035" y="3460115"/>
            <a:ext cx="1222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regard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63130" y="4039235"/>
            <a:ext cx="1350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7" grpId="0"/>
      <p:bldP spid="37" grpId="1"/>
      <p:bldP spid="2" grpId="0"/>
      <p:bldP spid="2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50875" y="1510665"/>
          <a:ext cx="11109960" cy="41408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3265"/>
                <a:gridCol w="661670"/>
                <a:gridCol w="9725025"/>
              </a:tblGrid>
              <a:tr h="414083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invent(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)发明→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)发明家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believe(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)难以置信的,不真实的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rapid(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)迅速地;快速地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society(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)社会的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peace(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)和平的,安宁的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collect(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)一系列的搜集物;收藏品→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收集人;收藏家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97655" y="1773555"/>
            <a:ext cx="1468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176770" y="1769110"/>
            <a:ext cx="142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inventor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140200" y="2321560"/>
            <a:ext cx="1924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unbelievable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300855" y="3421380"/>
            <a:ext cx="1064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161790" y="3926205"/>
            <a:ext cx="1549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064635" y="4515485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606915" y="4507230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collector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302125" y="2819400"/>
            <a:ext cx="1196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37515" y="1522095"/>
          <a:ext cx="11295380" cy="45015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5805"/>
                <a:gridCol w="664210"/>
                <a:gridCol w="9905365"/>
              </a:tblGrid>
              <a:tr h="45015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German(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&amp; 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pl.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)德国人  8. safe(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)安全;安全性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simple(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adj.)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)仅仅;只;不过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Japanese(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pl.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)日本人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fox(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pl.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)狐狸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most(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)主要的;通常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make(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)生产者;制造者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certain(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.)无疑;肯定;当然;行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02530" y="1687830"/>
            <a:ext cx="157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Germans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201275" y="1651635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143375" y="2736850"/>
            <a:ext cx="1325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simply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499485" y="3905885"/>
            <a:ext cx="913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foxes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52265" y="4399280"/>
            <a:ext cx="106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mostly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090670" y="3296285"/>
            <a:ext cx="1651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40200" y="4987290"/>
            <a:ext cx="1175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28160" y="5490845"/>
            <a:ext cx="1423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certainly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9" grpId="0"/>
      <p:bldP spid="39" grpId="1"/>
      <p:bldP spid="41" grpId="0"/>
      <p:bldP spid="41" grpId="1"/>
      <p:bldP spid="43" grpId="0"/>
      <p:bldP spid="43" grpId="1"/>
      <p:bldP spid="2" grpId="0"/>
      <p:bldP spid="2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4175" y="1508760"/>
          <a:ext cx="1129411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86435"/>
                <a:gridCol w="626745"/>
                <a:gridCol w="9980930"/>
              </a:tblGrid>
              <a:tr h="38404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honest(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(反义词)不老实的;不诚实的→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诚实;正直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truth(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)诚实的;真实的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especial(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)尤其;特别;格外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child(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)童年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sz="24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consider(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)考虑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hold(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(过去式/过去分词)拥有;抓住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83380" y="1631315"/>
            <a:ext cx="1441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dishonest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96665" y="2719705"/>
            <a:ext cx="1325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truthful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64025" y="3196590"/>
            <a:ext cx="1774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836785" y="1570990"/>
            <a:ext cx="1341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84905" y="3820160"/>
            <a:ext cx="1747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childhood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05275" y="4368165"/>
            <a:ext cx="2092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consideration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84270" y="4900930"/>
            <a:ext cx="741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5" grpId="0"/>
      <p:bldP spid="35" grpId="1"/>
      <p:bldP spid="43" grpId="0"/>
      <p:bldP spid="43" grpId="1"/>
      <p:bldP spid="9" grpId="0"/>
      <p:bldP spid="9" grpId="1"/>
      <p:bldP spid="7" grpId="0"/>
      <p:bldP spid="7" grpId="1"/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1125" y="833755"/>
            <a:ext cx="11955780" cy="59480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4668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655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3250" y="1275715"/>
          <a:ext cx="10985500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6765"/>
                <a:gridCol w="10198735"/>
              </a:tblGrid>
              <a:tr h="54864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听说 ____________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导致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取得进步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茶艺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茶具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两个;几个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数以千计的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</a:t>
                      </a:r>
                      <a:r>
                        <a:rPr lang="en-US" altLang="zh-CN" sz="2400" b="1" dirty="0" smtClean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一方面……另一方面……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全年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布绒玩具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653030" y="1379220"/>
            <a:ext cx="1295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 of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672715" y="1967865"/>
            <a:ext cx="1323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 to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125470" y="2464435"/>
            <a:ext cx="250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progress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592705" y="306133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 art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616835" y="36169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 set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15360" y="4709160"/>
            <a:ext cx="1865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 of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355590" y="5255260"/>
            <a:ext cx="6551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one hand …on the other hand 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20390" y="4116070"/>
            <a:ext cx="1970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couple of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27935" y="5773420"/>
            <a:ext cx="2417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year round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85490" y="6319520"/>
            <a:ext cx="1430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 toy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3" grpId="0"/>
      <p:bldP spid="43" grpId="1"/>
      <p:bldP spid="44" grpId="0"/>
      <p:bldP spid="44" grpId="1"/>
      <p:bldP spid="2" grpId="0"/>
      <p:bldP spid="2" grpId="1"/>
      <p:bldP spid="3" grpId="0"/>
      <p:bldP spid="3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3176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3430" y="2197735"/>
          <a:ext cx="10690225" cy="42856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2579370"/>
                <a:gridCol w="1908175"/>
              </a:tblGrid>
              <a:tr h="929640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550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根据近年河北中考真题卷分析,复习本课时注意把握“有趣的地方”这一话题在听力阅读题中的训练 ;预计“居住的环境”在阅读理解中出现的可能性较大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12192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各行业相配合共创美好生活(对应话题:居住环境)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9144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2017—2019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85495" y="2218055"/>
            <a:ext cx="1172845" cy="911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1125" y="833755"/>
            <a:ext cx="11955780" cy="59480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4668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655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295400"/>
          <a:ext cx="10885170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1685"/>
                <a:gridCol w="10103485"/>
              </a:tblGrid>
              <a:tr h="54864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察看;观察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棋类游戏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初级中学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不再;不复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放弃;交出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 至于;关于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 说实在的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 搜索;搜查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 依照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20. 几乎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　　　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3411855" y="1391920"/>
            <a:ext cx="1675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out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437890" y="5222875"/>
            <a:ext cx="1713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 for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216275" y="1929765"/>
            <a:ext cx="1772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board game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643505" y="5764530"/>
            <a:ext cx="2127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216275" y="2452370"/>
            <a:ext cx="2639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junior high school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43505" y="6350635"/>
            <a:ext cx="1829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 to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426460" y="3071495"/>
            <a:ext cx="1865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longer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496310" y="355219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with　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232785" y="4672965"/>
            <a:ext cx="1756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 honest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44520" y="4140200"/>
            <a:ext cx="1844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as for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5" grpId="0"/>
      <p:bldP spid="45" grpId="1"/>
      <p:bldP spid="47" grpId="0"/>
      <p:bldP spid="47" grpId="1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17955"/>
          <a:ext cx="1133538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62101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________ you ________ ________ ________ a science museum?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你曾经去过科学博物馆吗?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Let’s go ____________ _________ today.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今天让我们去一个不同的地方吧。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It’s really interesting, ______ _____?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它很有趣,不是吗?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I ________ ________ the inventions that _____ _____ color movies, too.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我也了解了一些发明,它们成就了彩色电影。  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773555" y="1537970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72410" y="2618105"/>
            <a:ext cx="1726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somewhere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596765" y="2616835"/>
            <a:ext cx="1365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different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485640" y="3719195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isn’t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811020" y="4815205"/>
            <a:ext cx="117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learned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521960" y="3719195"/>
            <a:ext cx="63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it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28340" y="4814570"/>
            <a:ext cx="986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28180" y="4826635"/>
            <a:ext cx="590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62570" y="4826635"/>
            <a:ext cx="605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23945" y="1538605"/>
            <a:ext cx="1014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66970" y="1514475"/>
            <a:ext cx="87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45885" y="1545590"/>
            <a:ext cx="507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66750" y="1379220"/>
          <a:ext cx="11210925" cy="5125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1257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It’s ___________ that technology has ___________ in ______ ___ _____  way!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科技以如此迅速的方式发展,这让人难以置信!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I’ve ________ been to a very ________ ________ in India.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我最近去了印度一个很特别的博物馆。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It also __________ governments and ________ ________ to think about ways　　　　 　　　　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 _________ toilets in the future.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它还鼓励政府和社会团体为将来改善厕所想办法。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It’s a ________ and ________ place near a lake.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它是湖边一个休闲并且安静的地方。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583180" y="3743325"/>
            <a:ext cx="181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encourages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66620" y="1598930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unbelievable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39505" y="1579245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such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07245" y="1567180"/>
            <a:ext cx="49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60295" y="2640965"/>
            <a:ext cx="1437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123805" y="1543050"/>
            <a:ext cx="977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26860" y="3784600"/>
            <a:ext cx="933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23710" y="2690495"/>
            <a:ext cx="1415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museum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26405" y="2690495"/>
            <a:ext cx="160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49085" y="1530985"/>
            <a:ext cx="1710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progressed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3450" y="4323080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27340" y="3729990"/>
            <a:ext cx="1416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groups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09925" y="4286885"/>
            <a:ext cx="1454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93645" y="5381625"/>
            <a:ext cx="1456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relaxing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345305" y="5381625"/>
            <a:ext cx="1480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2" grpId="0"/>
      <p:bldP spid="2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3080" y="1564005"/>
          <a:ext cx="11210925" cy="3990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39903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I’ve finally ________ why my grandpa loves drinking tea and __________ tea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sets.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我终于明白了为什么我的爷爷爱喝茶和收集茶具。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For __________ ________ tourists from China,this small island in Southeast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Asia is a __________ and safe place to __________ a holiday.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对于数以千计的中国游客来说,这个位于东南亚的小岛是一个极好的而又安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全的度假之地。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121025" y="1739265"/>
            <a:ext cx="1295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realized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17750" y="3388995"/>
            <a:ext cx="183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thousands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2260" y="3945890"/>
            <a:ext cx="181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06540" y="3901440"/>
            <a:ext cx="164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take/spend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646285" y="1696085"/>
            <a:ext cx="1767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collecting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91635" y="3388995"/>
            <a:ext cx="681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11" grpId="0"/>
      <p:bldP spid="11" grpId="1"/>
      <p:bldP spid="15" grpId="0"/>
      <p:bldP spid="15" grpId="1"/>
      <p:bldP spid="17" grpId="0"/>
      <p:bldP spid="1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54150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________ ________ ________ ________ , more thanv ________ ________ of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the population are Chinese,so you can ________ speak Putonghua a lot of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the time.   _____ _____ ______ ______, Singapore is an _________________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country, so it’s also a good place to practice your English!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一方面,超过四分之三的人口都是华裔,所以你在大部分时候都可以说普通话。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另一方面,新加坡是一个讲英语的国家,所以它还是一个你练习英语的好地方!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You won’t ________ ________ ________ getting rice, noodles or dumplings.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你将毫不费力地找到米饭、面条或饺子。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782685" y="1582420"/>
            <a:ext cx="937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three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0680" y="2040890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73905" y="1574800"/>
            <a:ext cx="80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51175" y="2659380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96280" y="157035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62705" y="2673985"/>
            <a:ext cx="820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25320" y="1574800"/>
            <a:ext cx="690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58995" y="2656840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56280" y="1550670"/>
            <a:ext cx="777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5722620" y="2682240"/>
            <a:ext cx="970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 </a:t>
            </a:r>
          </a:p>
        </p:txBody>
      </p:sp>
      <p:sp>
        <p:nvSpPr>
          <p:cNvPr id="3" name="文本框 2"/>
          <p:cNvSpPr txBox="1"/>
          <p:nvPr/>
        </p:nvSpPr>
        <p:spPr>
          <a:xfrm flipH="1">
            <a:off x="8856980" y="2604770"/>
            <a:ext cx="2623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English-speaking  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3339465" y="4843780"/>
            <a:ext cx="919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</p:txBody>
      </p:sp>
      <p:sp>
        <p:nvSpPr>
          <p:cNvPr id="19" name="文本框 18"/>
          <p:cNvSpPr txBox="1"/>
          <p:nvPr/>
        </p:nvSpPr>
        <p:spPr>
          <a:xfrm flipH="1">
            <a:off x="4629785" y="4795520"/>
            <a:ext cx="820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5631815" y="4807585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883775" y="1514475"/>
            <a:ext cx="1429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quarters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3" grpId="0"/>
      <p:bldP spid="3" grpId="1"/>
      <p:bldP spid="8" grpId="0"/>
      <p:bldP spid="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621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________ you like ________ food, ________food or ________ food, you’ll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find it all in Singapore!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无论你喜欢印度食物、西方食物还是日本食物,你在新加坡都能找到!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________ ________ have you ________ that bike over there?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你买那边的那辆自行车多长时间了?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________ I’ve had it ________ I was a baby.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因为我还是个婴儿的时候就拥有它了。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875790" y="3491230"/>
            <a:ext cx="839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8190" y="3493770"/>
            <a:ext cx="929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09335" y="1840865"/>
            <a:ext cx="1380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11195" y="3455035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17230" y="1780540"/>
            <a:ext cx="1510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79270" y="4595495"/>
            <a:ext cx="142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04340" y="1840865"/>
            <a:ext cx="1419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Whether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56455" y="4583430"/>
            <a:ext cx="1011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94810" y="1840865"/>
            <a:ext cx="1123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3080" y="1453515"/>
          <a:ext cx="11210925" cy="41967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1967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________ ________, he has________ a train and railway set since his fourth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birthday,and he played with it almost every week ________ he was about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seven.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比如,他从四岁生日起就拥有了火车和铁路套装玩具,他几乎每个星期都玩它,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直到他七岁左右。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_____ ______ ________, I have not played ______ _____   ________ now.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说实在的,我现在已经有一段时间没玩了。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786255" y="4471670"/>
            <a:ext cx="854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54955" y="1743710"/>
            <a:ext cx="1030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owned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84870" y="4471670"/>
            <a:ext cx="433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78825" y="227647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88185" y="1731645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54350" y="1695450"/>
            <a:ext cx="1418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90825" y="4495800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32530" y="4495800"/>
            <a:ext cx="112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honest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9500" y="4471670"/>
            <a:ext cx="680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93225" y="4483735"/>
            <a:ext cx="978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while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7" grpId="0"/>
      <p:bldP spid="17" grpId="1"/>
      <p:bldP spid="2" grpId="0"/>
      <p:bldP spid="2" grpId="1"/>
      <p:bldP spid="3" grpId="0"/>
      <p:bldP spid="3" grpId="1"/>
      <p:bldP spid="8" grpId="0"/>
      <p:bldP spid="8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05890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__________, ________ ____ Chinese leave the countryside to ___________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 work in the cities.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现在,数以百万计的中国人离开农村去城市里找工作。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Many people like Zhong Wei ________ with great ________ how their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hometowns________ ________. 许多像钟伟一样的人都带着极大兴趣关注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着他们的家乡已经发生了怎样的变化。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________ of the children ________ ________ ________ liked to play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together under that big tree, __________ ________ the summer holidays.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在我小的时候,大部分的孩子喜欢在那棵大树下一起玩耍,特别是在暑假。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1957705" y="2071370"/>
            <a:ext cx="676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8495" y="3160395"/>
            <a:ext cx="1209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94250" y="151892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02460" y="4782820"/>
            <a:ext cx="894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68510" y="1526540"/>
            <a:ext cx="1788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search/look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52600" y="1466215"/>
            <a:ext cx="169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Nowadays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55670" y="1502410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millions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0110" y="3705225"/>
            <a:ext cx="875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11040" y="3669030"/>
            <a:ext cx="1360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changed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3850" y="4782820"/>
            <a:ext cx="71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37655" y="4746625"/>
            <a:ext cx="775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57795" y="4787265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time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601970" y="3114675"/>
            <a:ext cx="110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regard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99100" y="5314315"/>
            <a:ext cx="146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especially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193915" y="5314315"/>
            <a:ext cx="1194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during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7" grpId="0"/>
      <p:bldP spid="17" grpId="1"/>
      <p:bldP spid="2" grpId="0"/>
      <p:bldP spid="2" grpId="1"/>
      <p:bldP spid="3" grpId="0"/>
      <p:bldP spid="3" grpId="1"/>
      <p:bldP spid="8" grpId="0"/>
      <p:bldP spid="8" grpId="1"/>
      <p:bldP spid="14" grpId="0"/>
      <p:bldP spid="14" grpId="1"/>
      <p:bldP spid="16" grpId="0"/>
      <p:bldP spid="16" grpId="1"/>
      <p:bldP spid="20" grpId="0"/>
      <p:bldP spid="20" grpId="1"/>
      <p:bldP spid="7" grpId="0"/>
      <p:bldP spid="7" grpId="1"/>
      <p:bldP spid="21" grpId="0"/>
      <p:bldP spid="2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现在完成时(been、ever、never)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现在完成时(for、since)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9 Fun places(有趣的地方)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10 Living environment(居住的环境)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77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02200" y="1500505"/>
            <a:ext cx="728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sz="28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between</a:t>
            </a:r>
            <a:r>
              <a:rPr sz="28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among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256155"/>
            <a:ext cx="9045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28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have been to</a:t>
            </a:r>
            <a:r>
              <a:rPr sz="28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have gone to</a:t>
            </a:r>
          </a:p>
          <a:p>
            <a:pPr algn="l"/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    </a:t>
            </a:r>
            <a:r>
              <a:rPr sz="28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have been in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872355" y="3316605"/>
            <a:ext cx="6993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“疑问词+ever”的用法</a:t>
            </a: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866640" y="4014470"/>
            <a:ext cx="7835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whether</a:t>
            </a:r>
            <a:r>
              <a:rPr sz="28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866640" y="4665345"/>
            <a:ext cx="4855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consider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879975" y="5347970"/>
            <a:ext cx="625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Me neither.</a:t>
            </a:r>
          </a:p>
        </p:txBody>
      </p:sp>
      <p:sp>
        <p:nvSpPr>
          <p:cNvPr id="2" name="椭圆 1"/>
          <p:cNvSpPr/>
          <p:nvPr/>
        </p:nvSpPr>
        <p:spPr>
          <a:xfrm>
            <a:off x="5806440" y="2240915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" name="椭圆 2"/>
          <p:cNvSpPr/>
          <p:nvPr/>
        </p:nvSpPr>
        <p:spPr>
          <a:xfrm>
            <a:off x="5818505" y="334137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11" name="椭圆 10"/>
          <p:cNvSpPr/>
          <p:nvPr/>
        </p:nvSpPr>
        <p:spPr>
          <a:xfrm>
            <a:off x="5815330" y="3994785"/>
            <a:ext cx="566420" cy="54991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12" name="椭圆 11"/>
          <p:cNvSpPr/>
          <p:nvPr/>
        </p:nvSpPr>
        <p:spPr>
          <a:xfrm>
            <a:off x="5815330" y="535813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13" name="椭圆 12"/>
          <p:cNvSpPr/>
          <p:nvPr/>
        </p:nvSpPr>
        <p:spPr>
          <a:xfrm>
            <a:off x="5815330" y="4645025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14" name="椭圆 13"/>
          <p:cNvSpPr/>
          <p:nvPr/>
        </p:nvSpPr>
        <p:spPr>
          <a:xfrm>
            <a:off x="5815330" y="1485265"/>
            <a:ext cx="56134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3875" y="1559560"/>
          <a:ext cx="10690225" cy="46145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2579370"/>
                <a:gridCol w="1908175"/>
              </a:tblGrid>
              <a:tr h="7696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艺术博物馆(对应话题:有趣的地方)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59563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95694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探究大自然(对应话题:有趣的地方)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9144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</a:t>
                      </a: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—201</a:t>
                      </a: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7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84257" y="93085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25965"/>
            <a:ext cx="6676390" cy="640595"/>
            <a:chOff x="1034884" y="617178"/>
            <a:chExt cx="6676390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506857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 smtClean="0">
                  <a:solidFill>
                    <a:schemeClr val="tx1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between</a:t>
              </a:r>
              <a:r>
                <a:rPr sz="2800" b="1" dirty="0" smtClean="0">
                  <a:solidFill>
                    <a:schemeClr val="tx1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among</a:t>
              </a:r>
              <a:endParaRPr sz="2800" b="1" dirty="0"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15" y="27784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8590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840" y="3427730"/>
          <a:ext cx="10833100" cy="2755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9830"/>
                <a:gridCol w="4773930"/>
                <a:gridCol w="487934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between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介词,常指“在……(两者)之间”,既可以指时间,也可以指空间; 如果把三者或三者以上分别看待,即每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两者之间,也可用between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river between the two villages. 在这两个村庄之间有条河。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Students should have a rest between classes. 学生们在课间应该休息一下。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1980" y="1537335"/>
          <a:ext cx="10751820" cy="4439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57020"/>
                <a:gridCol w="4993640"/>
                <a:gridCol w="420116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50939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among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介词,意为 “在……中间;被……所围绕”,指三者或三者以上中间。还可以用来引出最高级的比较范围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teacher was sitting among the students. 老师坐在学生们中间。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book is the best among the modern novels. 在现代小说中这本是最好的。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(2021•河北省中考模拟经典二)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high-speed train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Beijing and Cangzhou travels faster now.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true. It only takes one and a half hours.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from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among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between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(原创)The song is popular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young people.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between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among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936480" y="2290445"/>
            <a:ext cx="66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85130" y="4850765"/>
            <a:ext cx="594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/>
      <p:bldP spid="1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(原创)—What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your favorite subject?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all the subjects, I like chemistry best. Because doing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experiments is very interesting.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Except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Between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Among　 	D. Besides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—There will be a football match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Class 4 and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Class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Oh, Class 7 is sure to win.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18938" y="2291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239635" y="4232910"/>
            <a:ext cx="1364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etween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50405" y="4232910"/>
            <a:ext cx="412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915" y="1473835"/>
            <a:ext cx="10019030" cy="628015"/>
            <a:chOff x="1034884" y="1184776"/>
            <a:chExt cx="10706113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9098635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have been to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have gone to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have been in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8576" y="217112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97865" y="3038475"/>
          <a:ext cx="10560685" cy="2194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94790"/>
                <a:gridCol w="4460240"/>
                <a:gridCol w="460565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表示“曾去过某地(已回)”,常与ever、never连用,不可以与时间段连用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Guilin is a nice place. I have been there twice. 桂林是个美好的地方。我已经去过那儿两次了。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6120" y="1657985"/>
          <a:ext cx="10763250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4766945"/>
                <a:gridCol w="402336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gone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表示“去某地了(未回)”, 不可以与时间段连用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My father has gone to Shanghai on business. 我父亲已经去上海出差了。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意为“居住在某地”,多与时间段连用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have been in Beijing for five years. 我们已经在北京五年了。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(2021•邯郸第二十五中学三模)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Hello, may I speak to Mr. Wang?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Sorry, he isn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in the office. He with his student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Dongshan Park.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has gone to　 	B. have gone to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has been to　 	D. have been to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94413" y="29233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(2021•邯郸新兴中学一模)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aunt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Singapore for a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holiday.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 beautiful country.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there twice.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has been to; have gone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has been to; have been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has gone to; have been to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has gone to; have been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395788" y="16457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3. (原创)We have ________ Canada for three years.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been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been in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left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gone to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(原创)The Smiths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Beijing twice.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has been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have been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has gone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have gone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930593" y="16330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10018" y="35735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97853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6019165" cy="627895"/>
            <a:chOff x="1034884" y="629878"/>
            <a:chExt cx="601916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2384" y="664803"/>
              <a:ext cx="443166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“疑问词+ever”的用法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8096" y="2126679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“疑问词+ever”= no matter +疑问词,意为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“无论……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”。　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whenever= no matter when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whatever= no matter what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wherever=no matter where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whoever= no matter who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however= no matter how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change your plans, whatever happens. =Don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change your plans, no matter what happens. 无论发生什么都不要改变你的计划。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887" y="173556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(2021•河北省中考模拟经典三) — I think telephone is one of the most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important ________ in the world.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— I can’t agree more.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inventions　 	B. invitations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questions　 		D. progress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77515" y="32404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55320" y="1487805"/>
            <a:ext cx="109200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Whenever Mary reads an interesting story,she wants to share it with her friends. =No matter when Mary reads an interesting story,she wants to share it with her friends. 不管玛丽什么时候读一个有趣的故事,她都想和她的朋友们分享。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however除了表示“无论多么”之外,还可表示“然而”。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thought Danny would come to my party. However, he didn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show up. 我以为丹尼会来参加我的派对。然而,他没露面。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happens, the first important thing is to keep calm.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However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Whenever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Whatever	D. Whether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he goes, he can always catch others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attention.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Wherever	B. Whatever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However	D. Whenever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397068" y="22622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28240" y="4201160"/>
            <a:ext cx="429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2121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small a star is, it shines in the darkness. Have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confidence in yourself and try your best.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No wonder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No doubt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No matter　 	D. No problem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(原创)Your parents are always there by you,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need them.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wherever	B. whatever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however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whenever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(原创)The doctors did not expect him to live.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he made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amazing progress.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Because	B. But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Since then	D. However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429453" y="16450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125403" y="35640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227003" y="48410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755005" cy="627895"/>
            <a:chOff x="1034884" y="629878"/>
            <a:chExt cx="575500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414718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whether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1480" y="1638300"/>
            <a:ext cx="114661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whether用作连词,意为“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不管……(还是);是否”。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don’t know whether he will come. 我不知道他是否会来。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注意: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if、whether 这两个连词都作“是否”讲,引导宾语从句时,两者通常可以互换。区别如下: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①宾语从句中与or not连用时,只能用whether。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don’t care whether or not he will come. 我不关心他来或是不来。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344930"/>
            <a:ext cx="110998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②whether可与to do连用,而if不可以。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hasn’t decided whether to go or not. 他尚未决定是否要去。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③whether“是否”引导的从句位于句首时,不能用if。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Whether he is right, I don’t know. 他是否正确,我不知道。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④if可表示“如果”,引导条件状语从句,而whether不可以。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If you like it, you can take it. 如果你喜欢,可以把它拿走。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080" y="1426845"/>
            <a:ext cx="116185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(2020•唐山丰润区一模) — Are you going camping this afternoon?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A storm is coming. I’m not sure ________ the road to the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mountains will be closed.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which		B. what			C. whether		D. why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(2021•保定竞秀区二模)I don’t know ________ or not he will come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here tomorrow. ________ he comes, I’ll tell you.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if; Whether	B. whether; Whether    C. if; If	D. whether; If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32491" y="29008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6781411" y="48020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3730" y="1423035"/>
            <a:ext cx="109239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(原创)It does’t matter ________ you turn right or left at the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crossing — each road leads to the Central Park 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if		B. so			C. whether		D. since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 ________ the sports meeting will be held in our school is not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known yet.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If		B. Whether		C. What		D. That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4991" y="16175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2587236" y="35453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3730" y="1567815"/>
            <a:ext cx="109239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5. (原创)They wonder _______ robots will make humans lose their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jobs or not.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that		B. why		C. whether		D. so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09711" y="17775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321090"/>
            <a:ext cx="5311140" cy="636150"/>
            <a:chOff x="1034884" y="899118"/>
            <a:chExt cx="5311140" cy="636150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899118"/>
              <a:ext cx="372554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consider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907373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10910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2139950"/>
            <a:ext cx="116224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consider用作动词,意为“注视;仔细考虑;认为”,后跟名词、代词、动名词、从句或“疑问词+不定式”作宾语。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have always considered my father a superman. 一直以来,我始终认为父亲是一个超人。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If you want to lose weight, you can consider swimming. 如果你想减肥,你可以考虑游泳。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500505"/>
            <a:ext cx="112610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常用搭配: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consider … as …/consider … (to be)+形容词/名词</a:t>
            </a:r>
            <a:r>
              <a:rPr lang="en-US" altLang="zh-CN" sz="2800" b="1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意为“把……视为……”。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Milk is always considered to be healthy food. 牛奶总是被视为健康食品。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与consider一样,在与动词连用时,只能用动名词形式的动词或短语常见的还有enjoy、dislike、practice、keep(on)、mind、finish、have fun/difficulty、feel like、look forward to、be worth、be busy等。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3711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(2021•邯郸新兴中学一模) ________ trees have been planted in my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hometown in the past few years.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Thousand of　	B. Thousands of　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Two thousands　 	D. Two thousand of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(2021•保定第十三中学一模)Some girls are practicing dancing in the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hall. Lucy is ________ them.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between　	B. before　 	C. among　 	D. in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34965" y="16395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02025" y="483044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41160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(2021•河北省名校联考一模) — My eyesight is getting worse these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days. I’d like to have my eyes ________.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— Perhaps you should consider 　　　　the time on the computer.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checked; reduce		B. to check; reducing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checked; reducing		D. checking; to reduce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(原创)We consider ________ the Great Wall this summer holiday.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visit		B. to visit		C. visiting		D. to be visiting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8451" y="28786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456041" y="54452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5475" y="1364615"/>
            <a:ext cx="111467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(原创)Yang Liwei ________ our national hero because he is the first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Chinese to travel into space.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is considered to be		B. is considered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consider to be		D. is considered being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(原创) — Would you like ________ an apple?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— Thanks. But I feel like ________ nothing at the moment.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to eat; to eat			B. to eat; eating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eating; to eat		D. eating; eating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356346" y="15864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5382506" y="41422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4832985" cy="627895"/>
            <a:chOff x="1034884" y="629878"/>
            <a:chExt cx="483298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322516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lvl="0" algn="l">
                <a:buClrTx/>
                <a:buSzTx/>
                <a:buFontTx/>
              </a:pP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Me neither.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“Me neither.”是neither/nor引导的倒装句的简略表达方法。意义要由上一句话决定。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I won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work in Guangzhou. 我不会在广州工作。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Me neither. 我也不会。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075" y="127444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so/neither/nor引导的倒装句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①So + be动词/助动词/情态动词+主语. 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“……也……”。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girl can speak French. So can her sister. 这个女孩会说法语。她的妹妹也会。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Mary is good at singing. So am I. 玛丽擅长唱歌,我也擅长。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②Neither/Nor + be动词/助动词/情态动词+主语. 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“……也不……”。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She doesn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like chemistry. Neither do I. 她不喜欢化学。我也不喜欢。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5465" y="1440180"/>
            <a:ext cx="113322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(原创)If Joe’s wife doesn’t go to the party tomorrow,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he will neither		B. neither he will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C. neither will he		D. so will he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(2021•石家庄桥西区二模) — I’m not allowed to go out on school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nights.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—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So am I	B. Neither am I	      C. So do I	    D. Neither do I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905246" y="54878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9433171" y="22639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72565"/>
            <a:ext cx="114382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(2021•邢台第三中学三模) — Jack never lost heart even in face of   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many difficulties.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________.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So did Lucy		B. Neither did Lucy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So Lucy did		D. Neither Lucy did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(原创)—I like watching cross-talk shows because they are very funny.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________.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So I do	B. So do I       C. Neither do I        D. Neither I do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2041136" y="29275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2004060" y="5499100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2802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(2021•石家庄十八县重点中学摸底联考)We must firstly keep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ourselves ________ when we go travelling.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safe		B. serious		C. smooth		D. special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(2021•唐山路南区一模)The young man can’t afford the car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because he ________ all his money on the house.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will spend		B. was spent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 spending		D. has spent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51810" y="401891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99410" y="21101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25" y="1412875"/>
            <a:ext cx="111366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(2021•承德平泉一模)I was busy this morning and I didn’t have time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to ________ my email.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waste		B. visit		C. punish		D. check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(2021•唐山滦州一模)My father ________ as my hero, and he gives me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so much love.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is regarded		B. regards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regarded		D. was regarded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44260" y="353822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19910" y="22472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433195"/>
            <a:ext cx="113811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8. (2021•河北中考模拟一) Riding bikes ________ as a good way to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exercise. It is good for health.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considers		B. considered　　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is considered	D. was considered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 河北模拟统考)My mobile phone is too slow. I think I need to 　　　　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________ some space in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clear out		B. find out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C. check out		D. try out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000240" y="16490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0505" y="48145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709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第15课时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433195"/>
            <a:ext cx="113811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(2021•邯郸一模) — I want to know ________?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— The persons who make great contributions to our country.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what you consider as real heroes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B. who you consider as real heroes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C. who do you consider as real heroes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D. which do you consider as real heroes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000240" y="16490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35"/>
  <p:tag name="TABLE_ENDDRAG_RECT" val="60*173*841*33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74*367"/>
  <p:tag name="TABLE_ENDDRAG_RECT" val="41*140*874*36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78*254"/>
  <p:tag name="TABLE_ENDDRAG_RECT" val="42*134*878*25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4*326"/>
  <p:tag name="TABLE_ENDDRAG_RECT" val="51*128*874*32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9*354"/>
  <p:tag name="TABLE_ENDDRAG_RECT" val="35*140*889*35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9*302"/>
  <p:tag name="TABLE_ENDDRAG_RECT" val="30*118*889*30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65*380"/>
  <p:tag name="TABLE_ENDDRAG_RECT" val="43*197*865*380"/>
  <p:tag name="KSO_WM_UNIT_TABLE_BEAUTIFY" val="smartTable{d895bdd4-90f8-4f0c-97ad-122707bbf98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57*421"/>
  <p:tag name="TABLE_ENDDRAG_RECT" val="43*112*857*421"/>
  <p:tag name="KSO_WM_UNIT_TABLE_BEAUTIFY" val="smartTable{d895bdd4-90f8-4f0c-97ad-122707bbf985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92*342"/>
  <p:tag name="TABLE_ENDDRAG_RECT" val="40*111*892*34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03"/>
  <p:tag name="TABLE_ENDDRAG_RECT" val="40*137*882*40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21"/>
  <p:tag name="TABLE_ENDDRAG_RECT" val="40*115*882*32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28"/>
  <p:tag name="TABLE_ENDDRAG_RECT" val="40*133*882*32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287"/>
  <p:tag name="TABLE_ENDDRAG_RECT" val="40*139*882*28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8*259"/>
  <p:tag name="TABLE_ENDDRAG_RECT" val="59*269*868*25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03*407"/>
  <p:tag name="TABLE_ENDDRAG_RECT" val="32*112*903*40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7*216"/>
  <p:tag name="TABLE_ENDDRAG_RECT" val="59*215*857*21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4067</Words>
  <Application>WPS 演示</Application>
  <PresentationFormat>自定义</PresentationFormat>
  <Paragraphs>968</Paragraphs>
  <Slides>55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55</vt:i4>
      </vt:variant>
    </vt:vector>
  </HeadingPairs>
  <TitlesOfParts>
    <vt:vector size="58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410</cp:revision>
  <dcterms:created xsi:type="dcterms:W3CDTF">2020-07-19T08:35:00Z</dcterms:created>
  <dcterms:modified xsi:type="dcterms:W3CDTF">2022-02-26T03:11:59Z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