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1"/>
  </p:notesMasterIdLst>
  <p:handoutMasterIdLst>
    <p:handoutMasterId r:id="rId82"/>
  </p:handoutMasterIdLst>
  <p:sldIdLst>
    <p:sldId id="257" r:id="rId2"/>
    <p:sldId id="258" r:id="rId3"/>
    <p:sldId id="259" r:id="rId4"/>
    <p:sldId id="271" r:id="rId5"/>
    <p:sldId id="410" r:id="rId6"/>
    <p:sldId id="272" r:id="rId7"/>
    <p:sldId id="411" r:id="rId8"/>
    <p:sldId id="273" r:id="rId9"/>
    <p:sldId id="260" r:id="rId10"/>
    <p:sldId id="265" r:id="rId11"/>
    <p:sldId id="262" r:id="rId12"/>
    <p:sldId id="275" r:id="rId13"/>
    <p:sldId id="276" r:id="rId14"/>
    <p:sldId id="332" r:id="rId15"/>
    <p:sldId id="333" r:id="rId16"/>
    <p:sldId id="335" r:id="rId17"/>
    <p:sldId id="334" r:id="rId18"/>
    <p:sldId id="339" r:id="rId19"/>
    <p:sldId id="338" r:id="rId20"/>
    <p:sldId id="337" r:id="rId21"/>
    <p:sldId id="336" r:id="rId22"/>
    <p:sldId id="342" r:id="rId23"/>
    <p:sldId id="341" r:id="rId24"/>
    <p:sldId id="340" r:id="rId25"/>
    <p:sldId id="345" r:id="rId26"/>
    <p:sldId id="344" r:id="rId27"/>
    <p:sldId id="343" r:id="rId28"/>
    <p:sldId id="348" r:id="rId29"/>
    <p:sldId id="347" r:id="rId30"/>
    <p:sldId id="346" r:id="rId31"/>
    <p:sldId id="351" r:id="rId32"/>
    <p:sldId id="350" r:id="rId33"/>
    <p:sldId id="349" r:id="rId34"/>
    <p:sldId id="354" r:id="rId35"/>
    <p:sldId id="353" r:id="rId36"/>
    <p:sldId id="352" r:id="rId37"/>
    <p:sldId id="356" r:id="rId38"/>
    <p:sldId id="355" r:id="rId39"/>
    <p:sldId id="358" r:id="rId40"/>
    <p:sldId id="357" r:id="rId41"/>
    <p:sldId id="359" r:id="rId42"/>
    <p:sldId id="361" r:id="rId43"/>
    <p:sldId id="363" r:id="rId44"/>
    <p:sldId id="362" r:id="rId45"/>
    <p:sldId id="364" r:id="rId46"/>
    <p:sldId id="369" r:id="rId47"/>
    <p:sldId id="366" r:id="rId48"/>
    <p:sldId id="368" r:id="rId49"/>
    <p:sldId id="367" r:id="rId50"/>
    <p:sldId id="365" r:id="rId51"/>
    <p:sldId id="372" r:id="rId52"/>
    <p:sldId id="373" r:id="rId53"/>
    <p:sldId id="371" r:id="rId54"/>
    <p:sldId id="370" r:id="rId55"/>
    <p:sldId id="360" r:id="rId56"/>
    <p:sldId id="379" r:id="rId57"/>
    <p:sldId id="381" r:id="rId58"/>
    <p:sldId id="380" r:id="rId59"/>
    <p:sldId id="377" r:id="rId60"/>
    <p:sldId id="378" r:id="rId61"/>
    <p:sldId id="376" r:id="rId62"/>
    <p:sldId id="375" r:id="rId63"/>
    <p:sldId id="374" r:id="rId64"/>
    <p:sldId id="384" r:id="rId65"/>
    <p:sldId id="383" r:id="rId66"/>
    <p:sldId id="382" r:id="rId67"/>
    <p:sldId id="385" r:id="rId68"/>
    <p:sldId id="386" r:id="rId69"/>
    <p:sldId id="389" r:id="rId70"/>
    <p:sldId id="390" r:id="rId71"/>
    <p:sldId id="400" r:id="rId72"/>
    <p:sldId id="391" r:id="rId73"/>
    <p:sldId id="388" r:id="rId74"/>
    <p:sldId id="387" r:id="rId75"/>
    <p:sldId id="395" r:id="rId76"/>
    <p:sldId id="396" r:id="rId77"/>
    <p:sldId id="397" r:id="rId78"/>
    <p:sldId id="399" r:id="rId79"/>
    <p:sldId id="398" r:id="rId8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9f2c4468-e007-4eb4-aa58-fb7746fa64f5}">
          <p14:sldIdLst>
            <p14:sldId id="257"/>
            <p14:sldId id="258"/>
            <p14:sldId id="259"/>
            <p14:sldId id="271"/>
            <p14:sldId id="410"/>
            <p14:sldId id="272"/>
            <p14:sldId id="411"/>
            <p14:sldId id="273"/>
            <p14:sldId id="260"/>
            <p14:sldId id="265"/>
            <p14:sldId id="262"/>
            <p14:sldId id="275"/>
            <p14:sldId id="276"/>
            <p14:sldId id="332"/>
            <p14:sldId id="333"/>
            <p14:sldId id="335"/>
            <p14:sldId id="334"/>
            <p14:sldId id="339"/>
            <p14:sldId id="338"/>
            <p14:sldId id="337"/>
            <p14:sldId id="336"/>
            <p14:sldId id="342"/>
            <p14:sldId id="341"/>
            <p14:sldId id="340"/>
            <p14:sldId id="345"/>
            <p14:sldId id="344"/>
            <p14:sldId id="343"/>
            <p14:sldId id="348"/>
            <p14:sldId id="347"/>
            <p14:sldId id="346"/>
            <p14:sldId id="351"/>
            <p14:sldId id="350"/>
            <p14:sldId id="349"/>
            <p14:sldId id="354"/>
            <p14:sldId id="353"/>
            <p14:sldId id="352"/>
            <p14:sldId id="356"/>
            <p14:sldId id="355"/>
            <p14:sldId id="358"/>
            <p14:sldId id="357"/>
            <p14:sldId id="359"/>
            <p14:sldId id="361"/>
            <p14:sldId id="363"/>
            <p14:sldId id="362"/>
            <p14:sldId id="364"/>
            <p14:sldId id="369"/>
            <p14:sldId id="366"/>
            <p14:sldId id="368"/>
            <p14:sldId id="367"/>
            <p14:sldId id="365"/>
            <p14:sldId id="372"/>
            <p14:sldId id="373"/>
            <p14:sldId id="371"/>
            <p14:sldId id="370"/>
            <p14:sldId id="360"/>
            <p14:sldId id="379"/>
            <p14:sldId id="381"/>
            <p14:sldId id="380"/>
            <p14:sldId id="377"/>
            <p14:sldId id="378"/>
            <p14:sldId id="376"/>
            <p14:sldId id="375"/>
            <p14:sldId id="374"/>
            <p14:sldId id="384"/>
            <p14:sldId id="383"/>
            <p14:sldId id="382"/>
            <p14:sldId id="385"/>
            <p14:sldId id="386"/>
            <p14:sldId id="389"/>
            <p14:sldId id="390"/>
            <p14:sldId id="400"/>
            <p14:sldId id="391"/>
            <p14:sldId id="388"/>
            <p14:sldId id="387"/>
            <p14:sldId id="395"/>
            <p14:sldId id="396"/>
            <p14:sldId id="397"/>
            <p14:sldId id="399"/>
            <p14:sldId id="398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137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9555" y="2182495"/>
            <a:ext cx="11943715" cy="830580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5608320" cy="675710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非谓语动词作宾语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60045" y="807720"/>
            <a:ext cx="11000740" cy="1652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能作宾语的非谓语动词只有不定式和动词-ing(此处指动名词)。</a:t>
            </a:r>
            <a:endParaRPr lang="zh-CN" sz="28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060"/>
              </a:lnSpc>
            </a:pP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</a:t>
            </a:r>
            <a:r>
              <a:rPr 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动词不定式作宾语</a:t>
            </a:r>
          </a:p>
          <a:p>
            <a:pPr indent="0" fontAlgn="auto">
              <a:lnSpc>
                <a:spcPts val="406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en-US" altLang="zh-CN" sz="2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后接动词不定式作宾语的动词有很多,常见的以口诀形式列举如下:</a:t>
            </a:r>
          </a:p>
        </p:txBody>
      </p:sp>
      <p:sp>
        <p:nvSpPr>
          <p:cNvPr id="2" name="矩形 1"/>
          <p:cNvSpPr/>
          <p:nvPr/>
        </p:nvSpPr>
        <p:spPr>
          <a:xfrm>
            <a:off x="891540" y="2460625"/>
            <a:ext cx="8323580" cy="39484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11250" y="2460625"/>
            <a:ext cx="7561580" cy="4051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60"/>
              </a:lnSpc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期希渴望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expect/hope/desire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want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承诺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promise</a:t>
            </a:r>
            <a:endParaRPr lang="zh-CN" sz="22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60"/>
              </a:lnSpc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愿望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wish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碰巧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happen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又出现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appear</a:t>
            </a:r>
            <a:endParaRPr lang="zh-CN" sz="22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60"/>
              </a:lnSpc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假装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pretend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安排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arrange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不拒绝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refuse</a:t>
            </a:r>
            <a:endParaRPr lang="zh-CN" sz="22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60"/>
              </a:lnSpc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准备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prepare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计划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plan/intend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未做到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fail</a:t>
            </a:r>
            <a:endParaRPr lang="zh-CN" sz="22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60"/>
              </a:lnSpc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试图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attempt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提供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offer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又犹豫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hesitate</a:t>
            </a:r>
            <a:endParaRPr lang="zh-CN" sz="22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60"/>
              </a:lnSpc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设法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manage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要求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ask/demand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作选择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choose</a:t>
            </a:r>
            <a:endParaRPr lang="zh-CN" sz="22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60"/>
              </a:lnSpc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同意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agree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等待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wait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像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seem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承担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afford</a:t>
            </a:r>
            <a:endParaRPr lang="zh-CN" sz="22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60"/>
              </a:lnSpc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决定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determine/decide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learn</a:t>
            </a:r>
            <a:r>
              <a:rPr lang="zh-CN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订目标</a:t>
            </a:r>
            <a:r>
              <a:rPr lang="en-US" sz="2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aim</a:t>
            </a:r>
            <a:endParaRPr lang="zh-CN" altLang="en-US" sz="2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2285" y="502285"/>
            <a:ext cx="111874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They managed to finish the work on time.他们设法按时完成了工作。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pretend to know what you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know.不要不懂装懂。</a:t>
            </a:r>
          </a:p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►I happen to know the answer to your question.我碰巧知道你那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道问题的答案。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[2019浙江,63] But some students didn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want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_______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　　　　(wear) the uniform. 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want to do sth."想要做某事",此处应用不定式作want的宾语,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故填to wear。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10" y="392874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7990" y="548640"/>
            <a:ext cx="1133729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1."特殊疑问词/whether + 动词不定式"结构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(1)该结构可以在consider, decide, learn, know, forget, remember等动词后作宾语,也可以作主语、表语等。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(2)该结构中特殊疑问词常见的有:how, where, when, what, which, who等。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had a cold and couldn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decide whether to go to see a doctor.我感冒了,拿不定主意是否要去看医生。(作宾语)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7990" y="548640"/>
            <a:ext cx="1133729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How to solve these problems is very important.怎样解决这些问题很重要。(作主语,谓语动词用单数)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2.不定式可作介词but/except/than的宾语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动词作介词的宾语时,大多用动词-ing形式,不用不定式。但在but, except, than等少数几个介词后则跟不定式作宾语。若这些介词前有实义动词do,则不定式常省略to。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had no choice but to accept the fact.他别无选择,只有接受这个事实。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did nothing but/except wait.除了等,他什么也没做。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动词-ing作宾语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1.后接动词-ing作宾语的动词 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此类词有很多,常见的以口诀形式列举如下: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建议suggest /advise考虑consider保持keep练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practise      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允许permit/allow想象imagine否deny冒险 risk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阻止prevent错过miss完finish避开avoid/escape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介意mind抵制resist承admit喜欢enjoy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often practise listening and speaking.我经常练习听和说。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 you mind passing me that dictionary?你介意递给我那本词典吗?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960" y="200660"/>
            <a:ext cx="1077404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2.后接动词-ing作宾语的动词短语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此类短语有很多,如:feel like(想),can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help(忍不住),give up(放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弃),put off(推迟),insist on(坚持)等。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When he doesn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feel like talking, we just let him be. 他不想说话时,我们就任其自便吧。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She couldn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help crying when she heard the news. 听到那则消息她忍不住哭起来。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295" y="549275"/>
            <a:ext cx="1112520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容易被忽视的短语后接动词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-ing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的情况列举如下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有些短语其后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不是不定式符号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而是介词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后面可接动词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-ing</a:t>
            </a:r>
          </a:p>
          <a:p>
            <a:pPr inden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70" y="1967230"/>
            <a:ext cx="7222490" cy="4534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960" y="200660"/>
            <a:ext cx="1077404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2.有些短语或句式中介词经常省略,要注意此时后面仍接动词-ing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555" y="1590675"/>
            <a:ext cx="7219315" cy="3929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960" y="662940"/>
            <a:ext cx="1147762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[2021河南南阳一中第五次考试,55]You can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imagine what difficulty the freshmen had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(consult) the French dictionary.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句意:你无法想象大一新生查阅法语词典有多困难。结合句意可知此处表示"做某事有困难",difficulty前置了,此处考查了have difficulty (in) doing sth.结构,故填consulting。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知识3　动词不定式和动词-ing作宾语的异同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1.接动词不定式和动词-ing作宾语时意义差别不大的动词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常见的有start,begin,like,love,hate等。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85" y="89281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3090" y="686435"/>
            <a:ext cx="1077404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2.接动词不定式和动词-ing作宾语时意义不同的动词(短语)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515" y="1628775"/>
            <a:ext cx="5281930" cy="3389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2205" y="3108325"/>
            <a:ext cx="926528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专题二  非谓语动词</a:t>
            </a:r>
            <a:endParaRPr lang="en-US" altLang="zh-CN" sz="5330" b="1" dirty="0" smtClean="0"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9900" y="1465157"/>
            <a:ext cx="11380321" cy="640175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第二部分  语法知识贯通</a:t>
            </a:r>
            <a:r>
              <a:rPr lang="zh-CN" altLang="en-US" sz="2800" dirty="0">
                <a:solidFill>
                  <a:srgbClr val="FF0000"/>
                </a:solidFill>
              </a:rPr>
              <a:t>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945" y="1087120"/>
            <a:ext cx="6394450" cy="426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7985" y="272415"/>
            <a:ext cx="1169479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[2018天津,12]I didn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mean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________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(eat)anything but the ice cream looked so good that I couldn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help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________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(try)it.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句意:我(本来)不打算吃任何东西,但是冰激凌看起来如此诱人以至于我禁不住尝了尝。从句意看,第一空填to eat,mean to do sth.表示"打算做某事";第二空填trying,couldn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help doing sth.表示"忍不住做某事"。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3.既可接动词-ing又可接to be done的动词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此时,表示事情需要被做,用doing的主动形式表示被动含义。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65" y="504190"/>
            <a:ext cx="864870" cy="394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10" y="4318000"/>
            <a:ext cx="7004685" cy="1177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6700" y="307975"/>
            <a:ext cx="11816080" cy="6754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4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These flowers need watering.=These flowers need to be watered.这些花需要浇水。</a:t>
            </a:r>
          </a:p>
          <a:p>
            <a:pPr indent="0" fontAlgn="auto">
              <a:lnSpc>
                <a:spcPts val="44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Your suggestion deserves considering. = Your suggestion deserves to be considered. 你的建议值得考虑。</a:t>
            </a:r>
          </a:p>
          <a:p>
            <a:pPr indent="0" fontAlgn="auto">
              <a:lnSpc>
                <a:spcPts val="446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表示"值得"时,还可以用worth,worthy或worthwhile,其后接非谓语动词时具体结构如下:</a:t>
            </a: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" y="3781425"/>
            <a:ext cx="7519670" cy="2907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33400" y="742950"/>
            <a:ext cx="11403965" cy="5046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这个地方值得参观。</a:t>
            </a:r>
            <a:endParaRPr lang="en-US" sz="2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→This place is worth visiting.</a:t>
            </a: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→This place is worthy to be visited.</a:t>
            </a: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→This place is worthy of being visited.</a:t>
            </a:r>
          </a:p>
          <a:p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→It is worthwhile visiting/to visit this place.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48920" y="803275"/>
            <a:ext cx="11695430" cy="581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知识1　动词不定式作状语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4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1.作目的状语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46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表示谓语动作的目的,可位于句首和句中,其逻辑主语通常是句子的主语。</a:t>
            </a: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4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 avoid any delay,please phone your order direct. 为免延误,请直接打电话预订。</a:t>
            </a:r>
          </a:p>
          <a:p>
            <a:pPr indent="0" fontAlgn="auto">
              <a:lnSpc>
                <a:spcPts val="44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Doctors worked through the night to save the injured man. 医生彻夜工作以拯救那位伤者。</a:t>
            </a:r>
          </a:p>
          <a:p>
            <a:pPr indent="0"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有时为了特别强调目的状语,可以在不定式前加上in order或so as,即构成in order to do(可位于句首和句中)或so as to do(只可位于句中)结构。</a:t>
            </a: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26365"/>
            <a:ext cx="5353050" cy="676952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非谓语动词作状语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54000" y="476250"/>
            <a:ext cx="11828145" cy="6067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6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Many farmers fertilize their crops in order to/so as to make them grow more quickly. 许多农民给庄稼施肥,为的是让庄稼长得更快些。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</a:p>
          <a:p>
            <a:pPr indent="0" fontAlgn="auto">
              <a:lnSpc>
                <a:spcPts val="46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[2021湖南长沙长郡中学考试,63]Moreover, some presses did their part by publishing all sorts of books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(enrich) people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 daily life.  </a:t>
            </a:r>
          </a:p>
          <a:p>
            <a:pPr indent="0" fontAlgn="auto">
              <a:lnSpc>
                <a:spcPts val="46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句意:此外,有些出版社通过出版各种各样的书籍来丰富人们的日常生活,尽到了职责。根据句意可知,此处用不定式短语作目的状语,故填to enrich。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6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2.作结果状语</a:t>
            </a:r>
          </a:p>
          <a:p>
            <a:pPr indent="0" fontAlgn="auto">
              <a:lnSpc>
                <a:spcPts val="466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其逻辑主语通常是句子的主语。不定式作结果状语时常用于以下结构: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185991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87070" y="411480"/>
          <a:ext cx="10866120" cy="35852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54145"/>
                <a:gridCol w="6911975"/>
              </a:tblGrid>
              <a:tr h="5327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形式</a:t>
                      </a:r>
                      <a:endParaRPr lang="en-US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意义</a:t>
                      </a:r>
                      <a:endParaRPr lang="en-US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930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to do sth.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结果……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only to do sth.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不料/竟然……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so...as to do sth.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如此……以至于……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...enough to do sth.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足够……做某事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1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too...to do sth.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太……而不能做某事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05485" y="4498340"/>
            <a:ext cx="1049464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6105" y="3996690"/>
            <a:ext cx="1106868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rushed to the station,only to find the train had already left.我匆忙赶到车站,不料发现火车已经开走了。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walks too slowly to get there on time. 他走得太慢,不能按时到达那里。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94335" y="609600"/>
            <a:ext cx="116884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only too...to...结构,only too相当于very,表示"非常",与之搭配的形容词常见的有pleased, ready, willing, glad, happy等。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 only too glad to have passed the exam.考试及格了,我非常高兴。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3.作原因状语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不定式与情感类形容词连用时,多表示原因,常构成"Sb.+be+情感类形容词+to do sth."结构,常见的此类形容词有: happy, kind, surprised, frightened, shocked, glad, delighted, disappointed等。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 was very happy to hear that her son had been promoted.听说儿子升职了,她很高兴。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96570" y="767080"/>
            <a:ext cx="1070165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4.构成"Sth.+be+形容词+不定式"结构(其中不定式用主动形式表示被动含义)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此类形容词常见的有:easy, hard, difficult, pleasant, good, fit, comfortable等。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This book is difficult to understand.这本书很难懂。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如果不定式中的动词是不及物动词,与之相搭配的介词不可丢掉。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picture is pleasant to look at.这张画很好看。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94335" y="502285"/>
            <a:ext cx="11403965" cy="5046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动词-ing作状语 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1.动词-ing作状语时其形式的选择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46735" y="2152015"/>
          <a:ext cx="11023600" cy="34074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04490"/>
                <a:gridCol w="8119110"/>
              </a:tblGrid>
              <a:tr h="5041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形式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内在含义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873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doing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H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与句子主语构成逻辑上的主谓关系,与谓语动作同时  或几乎同时发生。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36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having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done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H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与句子主语构成逻辑上的主谓关系,且先于谓语动作发生。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5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having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been done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H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与句子主语构成逻辑上的动宾关系,且先于谓语动作发生。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689450" y="129585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必备知识通关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756285" y="1843405"/>
            <a:ext cx="10065385" cy="40887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非谓语动词作宾语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非谓语动词作状语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非谓语动词作定语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非谓语动词作补语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非谓语动词作主语和表语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394335" y="725805"/>
            <a:ext cx="114039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2.动词-ing作状语的语法功能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31165" y="1648460"/>
          <a:ext cx="11378565" cy="447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7540"/>
                <a:gridCol w="8201025"/>
              </a:tblGrid>
              <a:tr h="62992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动词-ing作状语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用法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作时间状语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相当于when/while/after等引导的时间状语从句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作原因状语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相当于as/since/because引导的原因状语从句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作条件状语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相当于if/unless引导的条件状语从句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作让步状语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相当于though/although等引导的让步状语从句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作结果状语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表示自然而然的结果,可扩展为并列分句或定语从句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作方式或伴随状语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表示与谓语动作同时发生的次要(或伴随)动作,通常可扩展为并列分句。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12115" y="139700"/>
            <a:ext cx="11664315" cy="6647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Hearing the news, they immediately set off for Shanghai.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indent="0" algn="just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→When they heard the news, they immediately set off for Shanghai.听到这个消息,他们立即出发去上海了。(时间)</a:t>
            </a:r>
          </a:p>
          <a:p>
            <a:pPr indent="0" algn="just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Being tired, I stopped to have a rest.→Because I was tired, I stopped to have a rest.我累了,停下来休息。(原因)</a:t>
            </a:r>
          </a:p>
          <a:p>
            <a:pPr indent="0" algn="just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comes home very late every evening, making his wife very angry.→He comes home very late every evening, and it makes his wife very angry.→He comes home very late every evening, which makes his wife very angry.他每天晚上回家都很晚,这使他妻子很生气。(结果)</a:t>
            </a:r>
          </a:p>
          <a:p>
            <a:pPr indent="0" algn="just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stood there, waiting for her.→I stood there, and waited for her.我站在那儿等她。(伴随)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97205" y="742950"/>
            <a:ext cx="1140396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动词-ing作结果状语时,表示一种自然而然的结果,通常放在句末,与句子其他部分用逗号隔开;不定式作结果状语时往往表示不好的或出乎意料的结果。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[2021江淮十校第二次质量检测,47]In these years, he led a hard life,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(write) poems about the events he witnessed.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句意:这些年他过着艰苦的生活,写诗记录他所目睹的事件。分析句子结构,该句已有谓语动词led,空处应填非谓语动词,又因主语he与write为主谓关系,且此处表示伴随,应用动词-ing作伴随状语,故填writing。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295" y="289179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08610" y="474980"/>
            <a:ext cx="1159256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[2021福建师大附中考试,72]He arrived an hour late,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completely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(upset) our plan for the picnic.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句意:他迟到了一小时,彻底打乱了我们的野餐计划。分析句子结构可知,此处用非谓语动词作状语,"迟到一小时"造成的结果是"彻底破坏了我们的野餐计划",故用动词-ing作状语表示自然而然的结果。故填upsetting。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知识3　过去分词作状语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其逻辑主语通常就是句子的主语,构成过去分词的动词与主语之间存在逻辑上的动宾关系。过去分词(短语)作状语可表示时间、原因、让步、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" y="68072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97205" y="742950"/>
            <a:ext cx="1140396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条件、伴随和方式,可转化为相应的状语从句(作方式或伴随状语时除外)。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Given more time,I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 catch up with you.→If I am given more time,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 catch up with you.如果多给我一些时间,我就能赶上你。(条件)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有些及物动词的-ed形式形容词化了,并不强调被动意味,主要表示一种状态。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Dressed in white, she suddenly appeared.她穿着白色的衣服突然出现了。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Lost in thought,he didn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notice us come in. 由于陷入深思,他没注意到我们进来了。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76555" y="105410"/>
            <a:ext cx="11440160" cy="6647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易混辨析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动词-ing与过去分词作状语的区别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1.与逻辑主语的关系方面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(1)动词-ing作状语时,若用主动形式,则动词-ing的逻辑主语(一般为句子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的主语)与构成动词-ing的动词为主谓关系;</a:t>
            </a:r>
          </a:p>
          <a:p>
            <a:pPr indent="0" fontAlgn="auto">
              <a:lnSpc>
                <a:spcPts val="42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若用被动形式,则动词-ing的逻辑主语(一般为句子的主语)与构成动词</a:t>
            </a:r>
          </a:p>
          <a:p>
            <a:pPr indent="0" fontAlgn="auto">
              <a:lnSpc>
                <a:spcPts val="42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-ing的动词为动宾关系。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went out, shutting the door behind him.他出去了,并随手把门关上了。 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Having been told to stay at home, he couldn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go out.他被告知待在家里,所以他不能出去。</a:t>
            </a:r>
          </a:p>
          <a:p>
            <a:pPr indent="0" fontAlgn="auto">
              <a:lnSpc>
                <a:spcPts val="42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(2)过去分词作状语时,构成过去分词的动词与过去分词的逻辑主语(一般为句子的主语)之间为动宾关系。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33400" y="548640"/>
            <a:ext cx="11403965" cy="6067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6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Written in a hurry, this article was not so good.因为写得匆忙,这篇文章不是很好。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6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2.时间方面</a:t>
            </a:r>
          </a:p>
          <a:p>
            <a:pPr indent="0" fontAlgn="auto">
              <a:lnSpc>
                <a:spcPts val="466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动词-ing的一般式(doing)表示与谓语动作(几乎)同时发生的动作;动词</a:t>
            </a:r>
          </a:p>
          <a:p>
            <a:pPr indent="0" fontAlgn="auto">
              <a:lnSpc>
                <a:spcPts val="46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-ing的完成式(having done/having been done)表示在谓语动作之前</a:t>
            </a:r>
          </a:p>
          <a:p>
            <a:pPr indent="0" fontAlgn="auto">
              <a:lnSpc>
                <a:spcPts val="466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发生的动作。过去分词通常表示被动、已完成的动作。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6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Reading carefully, he found something he hadn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known before.仔细阅读时,他发现了一些他以前不知道的东西。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46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Bitten by the dog, the boy doesn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dare to get close to it.因被那条狗咬过,这个男孩儿不敢靠近它。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791845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93040" y="791845"/>
            <a:ext cx="1147064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知识1　动词不定式作定语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动词不定式作定语时,通常放在被修饰的名词或代词之后。以下几种情况常使用不定式作定语:</a:t>
            </a:r>
          </a:p>
          <a:p>
            <a:pPr indent="0" algn="just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1.表示将来的动作时。根据需要,不定式可用主动或被动形式。如果句中的主语或另一名词/代词是不定式的逻辑主语,不定式用主动形式表示被动含义。</a:t>
            </a:r>
          </a:p>
          <a:p>
            <a:pPr indent="0" algn="just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have a lot of homework to do.我有很多家庭作业要做。(虽然homework与不定式是动宾关系,但是句子主语I是不定式的逻辑主语,所以不定式用主动形式)</a:t>
            </a: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14935"/>
            <a:ext cx="5353050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非谓语动词作定语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97205" y="474980"/>
            <a:ext cx="1140396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building to be built next month will be a modern hospital.下个月要建的那栋楼将是一个现代化的医院。(build与building之间是逻辑上的动宾关系,且动作还未完成,故用不定式的被动形式)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2.用于序数词、形容词最高级以及the last, the only, no, any, all等词(短语)后或被这些词(短语)修饰的名词/代词后,此时不定式常用主动形式。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 is the best man to do the job.他是做这项工作的最佳人选。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[2021山东烟台期中,43]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 1936,Ruth Harkness became the first westerner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_______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(bring)a live giant panda named Su Lin to the Brookfield Zoo in Chicago.  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05" y="450215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42595" y="151765"/>
            <a:ext cx="1130808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分析句子结构可知,此处作westerner的后置定语,由于westerner被序数词(first)修饰,所以其后需用不定式作后置定语,故填to bring。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3.被修饰词是表示抽象意义的名词时。其后不定式常用主动形式。常见的此类名词有ability,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chance,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idea,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right(权利)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evidence,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attempt,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plan,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way,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reason,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opportunity,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time等。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want to have a chance to further my study abroad.我想有个机会去国外进修。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1.动词不定式作定语时,如果其中的动词是不及物动词,与之相搭配的介词不可丢掉。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735170" y="3361508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解题能力提升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735330" y="874395"/>
            <a:ext cx="10065385" cy="21329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非谓语动词作状语时,其逻辑主语与句子的主语一致/不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一致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非谓语动词的形式</a:t>
            </a:r>
          </a:p>
          <a:p>
            <a:pPr fontAlgn="auto">
              <a:lnSpc>
                <a:spcPct val="150000"/>
              </a:lnSpc>
            </a:pP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735330" y="3909060"/>
            <a:ext cx="9954260" cy="197612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考查非谓语动词作宾语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 考查非谓语动词作定语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   考查非谓语动词作状语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27050" y="433705"/>
            <a:ext cx="1113726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 you have enough paper to write on?你有足够的纸来写字吗?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2.如果被不定式修饰的名词为place,time,way等, 不定式后面的介词习惯上可以省去。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has no place to live (in).他没有地方住。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知识2　动词-ing作定语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动词-ing作定语,通常表示动作正在进行或与谓语动作同时发生。通常有两种形式:</a:t>
            </a: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05180" y="828675"/>
          <a:ext cx="10582275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7160"/>
                <a:gridCol w="2289810"/>
                <a:gridCol w="6885305"/>
              </a:tblGrid>
              <a:tr h="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doing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H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被修饰词与do是主谓关系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professor giving a speech about pollution is from Harvard University.正在做关于污染报告的教授来自哈佛大学。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being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HZ-S92" charset="0"/>
                        </a:rPr>
                        <a:t>done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H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被修饰词与do是动宾关系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The film being shown in the cinema is great.正在电影院上映的那部电影很不错。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" name="文本框 101"/>
          <p:cNvSpPr txBox="1"/>
          <p:nvPr/>
        </p:nvSpPr>
        <p:spPr>
          <a:xfrm>
            <a:off x="805180" y="3721100"/>
            <a:ext cx="10582275" cy="2694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en-US" sz="28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en-US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en-US" sz="28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湖北武汉六月供题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,70]The astronomy has explained mysteries (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神秘的事物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________ (confuse) us for thousands of years, but even more significantly, it has opened up more mysteries than any of us can study in our lifetime.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180" y="383794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天文学解释了困扰我们几千年的谜团,但更重要的是,它所开启的谜团比我们任何人有生之年所能研究的还要多。分析句子结构可知,空处修饰前面的名词mysteries,mysteries和动词confuse之间为逻辑上的主谓关系,且表示一直的状态,故用动词-ing作后置定语。故填confusing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动词-ing作定语,还可用于说明被修饰词的用途、功能或目的,常放在被修饰词之前。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changing room 一间更衣室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waiting room一间候车室/候诊室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racing bicycle一辆赛车	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writing desk一张写字桌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swimming pool一个游泳池 	　a reading room一间阅览室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3830" y="105410"/>
            <a:ext cx="11864975" cy="664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知识3　过去分词作定语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1.及物动词的过去分词作定语表示被动和完成,不及物动词的过去分词作定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语只表示该动作已经完成。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broken cup一个打碎的杯子(强调被动)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retired worker一位退休工人(强调完成)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2.构成过去分词的动词与其被修饰的词(逻辑主语)之间是动宾关系。单个过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去分词作定语时常前置;过去分词短语作定语时常后置,可转化为定语从句。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stolen car was found by the police last week.上周警察找到了被偷走的汽车。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likes the gift bought by his father(=which/that was bought by his father).他喜欢父亲买的那个礼物。(buy与the gift为逻辑上的动宾关系,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且"买"这一动作已经完成)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[2021四川绵阳一诊,65]This year, Hellobike, a popular bike-sharing company, launched two new bike models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(equip) with the positioning service. 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分析句子结构可知,此处为非谓语动词短语作后置定语,修饰名词bike models。equip...with sth."给……配备某物",equip与bike models构成逻辑上的动宾关系,故用过去分词equipped。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一些表示感觉的动词(如interest, bore, worry, frighten,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surprise等)的-ing形式和-ed形式大多已转化为形容词,-ing形式的形容词表示"令人……的",-ed形式的形容词表示"感到……的"。如:a boring man(惹人烦的人);a bored expression(厌倦的表情)。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48641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6520" y="804545"/>
            <a:ext cx="1199896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知识1　动词不定式作补语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1.带to的不定式作补语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有些动词(短语)后跟带to的不定式作补语(宾补和主补),形式为: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常见的这类动词(短语)有:advise, allow, permit, forbid, consider, ask, beg, cause, encourage, expect, force, get(使,让), intend(打算), invite, order, persuade, prefer, remind, require, teach, tell, want, warn, wish, wait for, call on(要求), appeal to(呼吁), arrange for(安排), depend on等。</a:t>
            </a: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127635"/>
            <a:ext cx="5353050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非谓语动词作补语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2950210"/>
            <a:ext cx="5449570" cy="1243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 have invited Professor Wang to give us a report tomorrow.我们已经邀请王教授明天给我们做报告。(作宾补)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All passengers are required to show their tickets.所有乘客都要出示车票。(作主补)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advise, allow, permit, forbid, consider后可跟带to的不定式作补语,还可直接跟动词-ing作宾语。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They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allow smoking in the hall.他们不准(有人)在大厅里吸烟。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Her parents 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allow her to stay out late.她的父母不允许她在外面待到很晚。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151765"/>
            <a:ext cx="1180592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[2020河南郑州第三次质量预测,70]Chinatowns are an important part of the diverse culture of the USA.They allow visitors who have never been to China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(experience) traditional Chinese culture first-hand.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句意:唐人街是美国多元文化的重要组成部分。它们让从未到过中国的游客亲身体验中国传统文化。allow sb. to do sth."允许某人做某事"是常见搭配,故填to experience。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2.不带to的不定式(即动词原形)作补语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使役动词(make, have, let等)及感官动词(see, watch, observe, hear, notice等)后作宾补的不定式不带to,但用于被动语态(let一般不用于被动语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38354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态)时,作主补的不定式一定要加上to。注意:help后接不定式作宾补时带不带to均可。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made a face and made everybody laugh.他做了一个鬼脸,让所有人都笑了。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was seen to go upstairs.有人看见他上楼了。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巧学妙记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我们可用一句话来巧记有以上用法的动词: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吾看三室两厅一感觉。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"吾看"指"5看"(look at, watch, see, notice, observe);"三室"指"3使"(let, make, have);"两厅"指"2听"(listen to,hear);一感觉(feel)。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6065" y="248920"/>
            <a:ext cx="1173289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动词-ing和过去分词作补语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动词-ing和过去分词作补语(宾补和主补),用来说明宾语或主语的状态或性质。把含有宾补的句子改为被动句,原来的宾补就变为主补了。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以下重点讲解动词-ing和过去分词作宾补的情况: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动词-ing和过去分词通常在两类动词后作宾补:①感觉、感官类动词;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②使役动词。此时动词-ing表示正在进行的主动意义,过去分词表示已经完成的被动意义。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2366645"/>
            <a:ext cx="7277100" cy="1862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025" y="144145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考情解读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19742" y="5772150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3400" y="978535"/>
            <a:ext cx="111264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课标要求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1.了解三种非谓语动词的基本用法、时态与语态的变化及其句法功能,并能在具体的语境中正确运用。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2.掌握非谓语动词作主语、宾语、定语、状语、表语及补语时的区别。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五年考情回顾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33717" y="4448175"/>
          <a:ext cx="10840720" cy="1888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5225"/>
                <a:gridCol w="2680335"/>
                <a:gridCol w="1673225"/>
                <a:gridCol w="4051935"/>
              </a:tblGrid>
              <a:tr h="79121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作宾语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作状语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作主语、表语、补语、定语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2020新高考Ⅰ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(山东)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·43.walking[动宾]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151765"/>
            <a:ext cx="1180592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1.在感觉、感官类动词后作宾补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常见的词有see, notice, watch, look at, hear, listen to, find, feel, smell等。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heard the wind blowing outside.他听到外边在刮风。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felt my heart beating faster.我感到我的心跳得更快了。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didn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notice his wallet stolen.他没注意到他的钱包被偷了。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作宾补的动词-ing如果表示正在发生的被动动作,其前要加being。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found himself being followed by a wolf. 他发现自己正被一头狼跟踪着。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6359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易混辨析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感觉、感官类动词后动词-ing和不定式(不带to)作宾补的区别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6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—Do you hear door bell ringing? 你听见门铃在响吗?</a:t>
            </a:r>
          </a:p>
          <a:p>
            <a:pPr indent="0" fontAlgn="auto">
              <a:lnSpc>
                <a:spcPts val="46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—Yes,I heard it ring three times. 是的,我听见门铃响了三下。</a:t>
            </a:r>
          </a:p>
          <a:p>
            <a:pPr indent="0" fontAlgn="auto">
              <a:lnSpc>
                <a:spcPts val="46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另外,短暂性动词的-ing形式作宾补表示动作的反复,而不定式(不带to)表示动作的一次性。试比较: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1069340"/>
            <a:ext cx="8437880" cy="1033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405" y="4652010"/>
            <a:ext cx="7360920" cy="1933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73289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Listening to music at home is one thing; going to hear it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_________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(perform)live is quite another.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句意:在家里听音乐是一回事,去听现场演奏的音乐是另一回事。本空在句中作宾补,且perform与宾语it构成逻辑上的动宾关系,故此处用过去分词作宾补,表示被动含义。故填performed。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2.在使役动词后作宾补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常见的词有keep, get, leave, have, make, set等。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486410"/>
            <a:ext cx="864870" cy="394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" y="4969510"/>
            <a:ext cx="7874000" cy="1482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</a:p>
          <a:p>
            <a:pPr indent="0" fontAlgn="auto">
              <a:lnSpc>
                <a:spcPct val="150000"/>
              </a:lnSpc>
            </a:pPr>
            <a:endParaRPr 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make后的宾补只能用过去分词,不能用动词-ing;而set后的宾补通常用动词-ing,不用过去分词。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had to shout to make himself heard 他得大声喊才能让人听见。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Her words set me thinking deeply.她的话让我深思。</a:t>
            </a:r>
            <a:endParaRPr 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深化拓展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1.使役动词have, get后接非谓语动词作补语的异同点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(1)have sth. done =get sth. done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宾语sth.与do之间是逻辑上的动宾关系。该结构常表示三种含义: </a:t>
            </a:r>
            <a:endParaRPr 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477520"/>
            <a:ext cx="7254875" cy="1795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①让别人做某事</a:t>
            </a:r>
            <a:endParaRPr 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have/get my hair cut.我理了发。(头发是主语让别人理的,不是主语自己理的)</a:t>
            </a:r>
            <a:endParaRPr 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②使某物被……(不强调动作是谁发出的)</a:t>
            </a:r>
            <a:endParaRPr 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had/got the file typed.他把文件打出来了。(强调文件被打出来这一结果) </a:t>
            </a:r>
            <a:endParaRPr 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③主语遭遇不幸</a:t>
            </a:r>
            <a:endParaRPr 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lady had/got her bag stolen on the bus yesterday.昨天,这位女士的包在公共汽车上被偷了。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6523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(2)have sb./sth. doing让……一直做某事,使……正处于……;get sb./sth. doing 使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(开始)做某事。sb./sth.与do之间是逻辑上的主谓关系。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have the water running while brushing your teeth.刷牙时,别让水一直流着。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Let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get the machine running.我们让这台机器运转起来吧。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(3)have sb. do sth./get sb. to do sth.让某人做某事; have sth. to do 有某事要做(to do作后置定语)。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 parents always get me to do some housework.父母总是让我做些家务。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manager had his secretary collect some information.经理让他的秘书收集一些信息。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2.with复合结构中作宾补的非谓语动词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"with+宾语+宾补"结构可在句中作定语或状语(表示原因、时间、条件、伴随、方式等),宾补可以是名词/形容词/副词/介词短语/动词-ing/过去分词/不定式。 在此我们重点讲解宾补是动词-ing、过去分词和不定式的情况。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(1)with +名词/代词+动词-ing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动词-ing表示主动和动作正在进行。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lay on the grass with his eyes looking at the sky.他躺在草地上,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望着天空。(伴随状语)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(2)with +名词/代词+过去分词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过去分词表示被动和动作已完成。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With his hair cut, he looked much younger.理了发, 他看起来年轻多了。(原因状语)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(3)with +名词/代词+不定式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不定式表示动作尚未发生。切记:不定式一般情况下都用主动形式。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With a lot of homework to do, I can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 go skating with you.因为有很多家庭作业要做,我不能和你一起去滑冰。(原因状语) 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                   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826770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知识1　非谓语动词作主语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非谓语动词(不定式和动词-ing)作主语时,谓语动词通常用单数形式;有时为保持句子结构平衡,常用it作形式主语,将非谓语动词后置。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1.不定式作主语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(1)多表示具体的、一次性的或尚未做的动作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(2)it作形式主语的常用句式:</a:t>
            </a: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 say is one thing; to do is another.说是一回事,做是另一回事。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" y="4985385"/>
            <a:ext cx="7061835" cy="1019810"/>
          </a:xfrm>
          <a:prstGeom prst="rect">
            <a:avLst/>
          </a:prstGeom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0" y="149860"/>
            <a:ext cx="6590665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5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非谓语动词作主语和表语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220" y="285115"/>
            <a:ext cx="11672570" cy="6523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 talk with him is a great pleasure.→It is a great pleasure to talk with him.与他谈话是一件很快乐的事。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very difficult for him to understand the theory.对他来说,理解这个理论很难。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kind of you to help me.你太好了,愿意帮我。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</a:p>
          <a:p>
            <a:pPr indent="0" fontAlgn="auto">
              <a:lnSpc>
                <a:spcPts val="4560"/>
              </a:lnSpc>
            </a:pP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[2020贵州贵阳摸底考试,65]In Vancouver it is unusual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_______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(see)a bear, but in some cities you can see big animals on the city streets every day. </a:t>
            </a:r>
          </a:p>
          <a:p>
            <a:pPr indent="0" fontAlgn="auto">
              <a:lnSpc>
                <a:spcPts val="45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此处表示"在温哥华,看到熊是不寻常的"。分析句子结构可知,空处所在分句中的"it"为形式主语,真正的主语应为动词不定式,故填to see。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2.动词-ing作主语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335343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26745" y="376555"/>
          <a:ext cx="10939145" cy="6318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6565"/>
                <a:gridCol w="871855"/>
                <a:gridCol w="420370"/>
                <a:gridCol w="2527935"/>
                <a:gridCol w="3446145"/>
                <a:gridCol w="3216275"/>
              </a:tblGrid>
              <a:tr h="554990">
                <a:tc gridSpan="3"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作宾语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作状语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作主语、表语、补语、定语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7500">
                <a:tc rowSpan="10"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endParaRPr lang="zh-CN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endParaRPr lang="zh-CN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endParaRPr lang="zh-CN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endParaRPr lang="zh-CN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endParaRPr lang="zh-CN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全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endParaRPr lang="zh-CN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国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卷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·66.to find[目的]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Ⅱ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·63.coming[定语]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·65.decorated[宾补]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·68.to care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Ⅲ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·67.to find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·69.surrounding[宾补]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  <a:sym typeface="+mn-ea"/>
                        </a:rPr>
                        <a:t>2019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·67.noting[介宾]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·64.to perform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1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Ⅱ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·61.being[介宾]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·65.to retire[定语]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·68.saying[定语]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Ⅲ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·70.listening[伴随]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·62.to get[主语]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9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  <a:sym typeface="+mn-ea"/>
                        </a:rPr>
                        <a:t>2018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·63.dying[介宾]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·62.to see[目的]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·68.strengthen[目的]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4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Ⅱ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·64.to improve[目的]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·70.feeding[时间]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0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Ⅲ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·64.looking[动宾]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·65.challenged[表语]</a:t>
                      </a:r>
                    </a:p>
                    <a:p>
                      <a:pPr indent="0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·70.to stay[宾补]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3655" marR="3365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7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rgbClr val="000000"/>
                      </a:solidFill>
                      <a:prstDash val="dash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5年9考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5年9考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ts val="25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5年14考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5090" y="193040"/>
            <a:ext cx="12107545" cy="664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(1)多表示一般性的、抽象的动作或状态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(2)it作形式主语的常用句式:</a:t>
            </a:r>
          </a:p>
          <a:p>
            <a:pPr indent="0" fontAlgn="auto">
              <a:lnSpc>
                <a:spcPts val="426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26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26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Living in the city brings him lots of job opportunities.住在城市给他带来很多工作机会。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Jack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sudden disappearing made them worried.杰克的突然失踪使他们担忧。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no good worrying about it now.现在为此发愁是没用的。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知识2　非谓语动词作表语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1.不定式作表语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1395095"/>
            <a:ext cx="8765540" cy="1524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193675"/>
            <a:ext cx="11805920" cy="664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2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不定式在系动词后作表语,可表示主语的内容、将来的动作、命令、建议、事态发展的结果等。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His job is to write reports for the newspaper.他的工作是为报纸写报道。 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problem remains to be unsettled.问题还没有解决。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下列情况下不定式作表语可以省略to: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1.主语是all(其后有that引导的定语从句)或what引导的从句,且从句中含有实义动词do的某种形式时。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All you need to do now is (to) complete the form.你现在需要做的一切是把这张表填好。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What I want to do most in high school is (to) improve my English.我在高中最想做的事是提高我的英语水平。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6523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2.主语是the only/the first/the last及形容词最高级或被这些词修饰,或主语后有定语(从句),且定语(从句)中含有实义动词do的某种形式时。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first thing to do now is (to) keep her calm.现在首要做的事是让她保持平静。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2.动词-ing作表语 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(1)动名词作表语时相当于名词,用于解释主语的内容,通常可以与主语互换位置。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most important thing is giving them a good education.最重要的事是给他们良好的教育。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(2)现在分词作表语时相当于形容词,用于说明主语的性质、特征,不可与主语互换位置。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result is very disappointing.这个结果非常令人失望。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3.过去分词作表语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过去分词作表语时位于系动词之后,多用于表示主语的状态或状况,所体现的是形容词的特性。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shops have remained shut for a week.这些商店关门一周了。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过去分词作表语时强调主语所处的状态;动词的被动语态则表示主语是动作的承受者,强调动作。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cup is broken.杯子破了。(强调杯子"破了"的状态)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cup was broken by Jim.杯子被吉姆打破了。(强调"打破"这一动作)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48920"/>
            <a:ext cx="11805920" cy="6585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1.非谓语动词作状语时,其逻辑主语通常要与句子的主语保持一致。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▶环顾四周,我发现附近没有人。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【正】 Looking around, I found there was no one nearby.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【误】 Looking around, there was no one nearby. 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2.若非谓语动词的逻辑主语与句子的主语不一致,则要在非谓语动词前加上其自身的逻辑主语,"逻辑主语(名词/代词)+非谓语动词"被称为独立主格结构。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考生的难点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具体形式如下: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(1)名词/代词+动词-ing。动词-ing可有语态和时态的变化。</a:t>
            </a:r>
          </a:p>
          <a:p>
            <a:pPr indent="0" fontAlgn="auto">
              <a:lnSpc>
                <a:spcPts val="45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Winter coming, it gets colder and colder.冬天来了,天气越来越冷。</a:t>
            </a:r>
          </a:p>
        </p:txBody>
      </p:sp>
      <p:pic>
        <p:nvPicPr>
          <p:cNvPr id="678" name="箭.jpg" descr="id:214750638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820" y="4697730"/>
            <a:ext cx="497205" cy="158750"/>
          </a:xfrm>
          <a:prstGeom prst="rect">
            <a:avLst/>
          </a:prstGeom>
        </p:spPr>
      </p:pic>
      <p:sp>
        <p:nvSpPr>
          <p:cNvPr id="2" name="标题 3"/>
          <p:cNvSpPr>
            <a:spLocks noGrp="1"/>
          </p:cNvSpPr>
          <p:nvPr/>
        </p:nvSpPr>
        <p:spPr>
          <a:xfrm>
            <a:off x="0" y="149860"/>
            <a:ext cx="11227435" cy="676952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000" spc="-15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3000" spc="-15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1  </a:t>
            </a:r>
            <a:r>
              <a:rPr lang="zh-CN" altLang="en-US" sz="3000" spc="-15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sz="3000" spc="-15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非谓语动词作状语时,其逻辑主语与句子的主语一致/不一致</a:t>
            </a:r>
            <a:r>
              <a:rPr lang="en-US" altLang="zh-CN" sz="3000" spc="-200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5090" y="151765"/>
            <a:ext cx="1202245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[2021河南南阳一中第二次考试,79]The moon rose elegantly from the valley, the whole mountain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(bathe) itself in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mysterious moonlight.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月亮从山谷里优雅地升起,整座山沐浴在神秘的月光中。分析句子结构可知,逗号后没有连词,且逗号前的句子已有谓语rose,故逗号后的内容是独立主格结构,在此作状语,mountain与bathe之间是逻辑上的主谓关系,且不表示将来的动作,故用动词-ing形式bathing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(2)名词/代词+过去分词。构成过去分词的动词与名词/代词为动宾关系,且过去分词表示动作已完成。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test finished, we began our holiday.考试结束了,我们的假期开始了。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" y="42608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105410"/>
            <a:ext cx="11805920" cy="664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260"/>
              </a:lnSpc>
            </a:pP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[2020江苏南京开学考,7]No agreement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(reach), the representatives wanted another round of talks. </a:t>
            </a:r>
          </a:p>
          <a:p>
            <a:pPr indent="0" fontAlgn="auto">
              <a:lnSpc>
                <a:spcPts val="42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分析句子结构可知,逗号前后两部分之间没有连词,且前后主语不一致,"the representatives...talks"为完整的句子,故逗号前的部分为独立主格结构;且reach与其逻辑主语agreement之间是动宾关系,所以用过去分词reached。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(3)名词/代词+不定式。不定式表示将来的动作,有语态的变化。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two boys said goodbye to each other, one to go home and the other to go to his friend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s. 两个男孩彼此道了别,一个回家,另一个去朋友家。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特别提醒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独立主格结构除了非谓语的形式,还有以下形式:名词/代词+形容词/副词/介词短语;with/without+名词/代词+宾补。</a:t>
            </a:r>
          </a:p>
        </p:txBody>
      </p:sp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26098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105410"/>
            <a:ext cx="11805920" cy="664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came out of the library, (with) a book under his arm.他腋下夹着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本书走出了图书馆。</a:t>
            </a:r>
          </a:p>
          <a:p>
            <a:pPr indent="0" fontAlgn="auto">
              <a:lnSpc>
                <a:spcPts val="42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3.有些分词/不定式短语作状语时,它们的逻辑主语与句子的主语不一致,但并不作为语法错误来处理,常作为固定用法来记忆。</a:t>
            </a:r>
          </a:p>
          <a:p>
            <a:pPr indent="0" fontAlgn="auto">
              <a:lnSpc>
                <a:spcPts val="42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(1)常见的这类分词短语有generally/frankly/roughly/strictly speaking, talking of, speaking of, judging from, taking everything into consideration, seeing/considering/given(鉴于)等。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Generally speaking, girls are more interested in literature than boys.一般来说,女孩比男孩对文学更感兴趣。</a:t>
            </a:r>
          </a:p>
          <a:p>
            <a:pPr indent="0" fontAlgn="auto">
              <a:lnSpc>
                <a:spcPts val="42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(2)常见的这类不定式短语有to be frank/honest, to be sure, to tell (you) the truth, to make things worse等。</a:t>
            </a:r>
          </a:p>
          <a:p>
            <a:pPr indent="0" fontAlgn="auto">
              <a:lnSpc>
                <a:spcPts val="426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 tell you the truth, it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all Greek to me.说实话,我对此一窍不通。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00660"/>
            <a:ext cx="1180592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1.动词-ing的形式有一般式(doing/being done)和完成式(having done/having been done)。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(1)一般式表示非谓语动作与谓语动作(几乎)同时发生,可用作状语、定语、表语和补语;完成式表示非谓语动作先于谓语动作发生,通常用作状语。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(2)主动形式表示do与其逻辑主语是主谓关系,被动形式表示两者是动宾关系。表示否定时直接在动词-ing前加not。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Hearing the good news, they burst into cheers.听到这个好消息,他们欢呼起来。 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Having been trapped in traffic, he was late for work.因为堵车,他上</a:t>
            </a: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0" y="200660"/>
            <a:ext cx="5619115" cy="676952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难点 2   非谓语动词的形式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151765"/>
            <a:ext cx="1180592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班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迟到了。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Not having heard from him for years, I felt surprised when I saw him in the street.很多年没有收到他的信,所以在街上看到他时我感到意外。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2.过去分词的形式只有done,可作定语、状语、表语和补语,既可表示被动关系又可表示动作已完成。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Trapped in the cave for three days, he began to feel desperate.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被困在山洞里三天,他开始感到绝望了。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[2020广东梅州质量检测,79]Tsinghua University,______(found) in 1911, is one of the best universities in China.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分析句子结构可知,空处用非谓语动词作后置定语,且found(建立)与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4896485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78485" y="399415"/>
          <a:ext cx="11035665" cy="78632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60"/>
                <a:gridCol w="1401445"/>
                <a:gridCol w="2516505"/>
                <a:gridCol w="2523490"/>
                <a:gridCol w="4114165"/>
              </a:tblGrid>
              <a:tr h="730885"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卷别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作宾语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作状语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作主语、表语、补语、定语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97280">
                <a:tc rowSpan="9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浙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江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卷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2021.1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·62.studied[定语] 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·64.living[定语]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2020.7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·63.making[状语]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·60.to change[定语]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2020.1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·60.compared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·57.to increase[主补]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2019.6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·63.to wear[动宾]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2018.11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·65.to have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·62.called[定语]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2018.6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·59.visiting[动宾]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2017.11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·63.reading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·65.learned/learnt[定语]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2017.6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·61.to cook[目的]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·63.swept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[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get swept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panose="03000509000000000000" charset="-122"/>
                        </a:rPr>
                        <a:t>]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5年考频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5年2考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5年5考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5年7考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675" y="474980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其逻辑主语Tsinghua University为动宾关系,故填其过去分词形式,表示被动和动作已经完成。故填founded。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3.不定式的形式有一般式(to do/to be done)、进行式(to be doing)和完成式(to have done/to have been done)。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不定式可作定语、主语、表语、宾语、状语和补语。表示否定时在不定式符号to前面加not或never即可。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 is said to have left Shanghai.(=It is said that he has left Shanghai.)据说他已经离开上海了。</a:t>
            </a:r>
          </a:p>
          <a:p>
            <a:pPr indent="0" fontAlgn="auto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►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 decided not to buy that house.我们决定不买那个房子了。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"/>
          </p:cNvPr>
          <p:cNvSpPr/>
          <p:nvPr/>
        </p:nvSpPr>
        <p:spPr>
          <a:xfrm>
            <a:off x="5471795" y="401320"/>
            <a:ext cx="648779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考查非谓语动词作宾语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考查非谓语动词作定语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 考查非谓语动词作状语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考法帮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877570"/>
            <a:ext cx="11805920" cy="5723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非谓语动词作宾语是高考常考点:作介词宾语时常用动词-ing,作动词宾语时可用动词-ing也可用不定式。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1.判定"谓语与非谓语"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分析句子结构,判断所给提示词是否充当句子的谓语,如果句子不缺少谓语,就用非谓语动词。</a:t>
            </a:r>
          </a:p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2.确定非谓语动词在句中所作成分</a:t>
            </a:r>
          </a:p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要根据非谓语动词的语法功能和所给提示词所在句的句意,确定非谓语动词在句中所作成分,进而选定适当的非谓语形式。</a:t>
            </a: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0" y="200660"/>
            <a:ext cx="6116320" cy="676952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 </a:t>
            </a:r>
            <a:r>
              <a:rPr 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考查非谓语动词作宾语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3700" y="448945"/>
            <a:ext cx="114909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3.非谓语动词作宾语时要注意以下几点: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(1)若空前有介词,需用动词-ing形式;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(2)若空前有动词,要考虑动词后接动词-ing还是to do,这需要考生结合动词的具体用法牢记后接动词-ing或to do作宾语的动词(短语)。尤其要注意一些既可接to do又可接动词-ing作宾语的动词(短语),需根据具体语境来选择适当的非谓语形式;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(3)重视一些短语或结构后容易忽略接动词-ing的情况。     动词-ing作宾语中的"特别提醒"</a:t>
            </a:r>
          </a:p>
        </p:txBody>
      </p:sp>
      <p:pic>
        <p:nvPicPr>
          <p:cNvPr id="708" name="箭.jpg" descr="id:214750659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5715" y="4655820"/>
            <a:ext cx="596265" cy="190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200660"/>
            <a:ext cx="11805920" cy="6523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[2019全国Ⅱ,61] A 90-year-old has been awarded "Woman Of The Year" for _______ (be) Britain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oldest full-time employee — still working 40 hours a week.  </a:t>
            </a:r>
          </a:p>
          <a:p>
            <a:pPr indent="0" fontAlgn="auto">
              <a:lnSpc>
                <a:spcPts val="45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句意:一位90岁的老人被授予"年度女性奖",因为她是英国年龄最大的全职员工——(目前)仍然每周工作40个小时。分析句子结构可知,空处作介词for的宾语,应用动词-ing形式。故填being。</a:t>
            </a:r>
          </a:p>
          <a:p>
            <a:pPr indent="0" fontAlgn="auto">
              <a:lnSpc>
                <a:spcPts val="456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[2017甲卷(全国Ⅱ),63]This included digging up the road, 　　　　_______ (lay) the track and then building a strong roof over the top. </a:t>
            </a:r>
          </a:p>
          <a:p>
            <a:pPr indent="0" fontAlgn="auto">
              <a:lnSpc>
                <a:spcPts val="45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句意:这包括掘开道路,铺设轨道,然后在顶端建造一个结实的顶。设空处与digging up和building并列,共同作included的宾语,形式应保持一致,故应用所给词的-ing形式。又lay与the track为动宾关系,故填laying。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391160"/>
            <a:ext cx="864870" cy="394970"/>
          </a:xfrm>
          <a:prstGeom prst="rect">
            <a:avLst/>
          </a:prstGeom>
        </p:spPr>
      </p:pic>
      <p:pic>
        <p:nvPicPr>
          <p:cNvPr id="2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3858260"/>
            <a:ext cx="864870" cy="39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366395"/>
            <a:ext cx="1180592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考法总结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分析句子结构可知,设空处应用非谓语动词;设空处与digging up和building并列,三者都作included的宾语,由此可判断此处应用动词-ing形式。看到提示词lay,考生可能会联想到lie,结合高考题的设题特点,提示词均是动词原形,故此处只要考虑lay在句中的意思及用何种非谓语形式即可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【注意】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非谓语动词作补语、主语和表语的用法在近几年的高考试题中考查较少,这里就不再举例说明,但它们也是考查的方向,不容忽视,具体讲解参看考点帮。     考点4、5</a:t>
            </a:r>
          </a:p>
        </p:txBody>
      </p:sp>
      <p:pic>
        <p:nvPicPr>
          <p:cNvPr id="708" name="箭.jpg" descr="id:214750659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195" y="4572000"/>
            <a:ext cx="596265" cy="190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793115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非谓语动词作定语是高考重点,通常考查三种非谓语形式(动词-ing、过去分词和动词不定式)作定语时的区别。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1.首先确定非谓语动词在句中作定语,对其所修饰成分起限定作用。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2.判定所给动词与其逻辑主语之间的关系(主谓还是动宾)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(1)若是主谓关系,表示将来的动作,通常用to do;不表示将来的动作,通常用动词-ing。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(2)若是动宾关系,表示完成的动作,通常用过去分词;表示将来的动作,通常用to be done。</a:t>
            </a: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0" y="116205"/>
            <a:ext cx="6116320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  </a:t>
            </a:r>
            <a:r>
              <a:rPr 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考查非谓语动词作定语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040" y="310515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3.牢记一些用动词不定式作定语的标志性词。      动词不定式作定语中的第2条和第3条     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[2019北京,4]Earth Day, _______ (mark) on 22 April, is an annual event aiming to raise public awareness about environmental protection. 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句意:地球日在4月22日庆祝,它是旨在提高公众环保意识的年度盛事。mark在此作及物动词,意为"庆祝,纪念"。mark与Earth Day是逻辑上的动宾关系,故应用过去分词作定语。此处相当于定语从句"which is marked on 22 April"。故填marked。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1806575"/>
            <a:ext cx="864870" cy="394970"/>
          </a:xfrm>
          <a:prstGeom prst="rect">
            <a:avLst/>
          </a:prstGeom>
        </p:spPr>
      </p:pic>
      <p:pic>
        <p:nvPicPr>
          <p:cNvPr id="708" name="箭.jpg" descr="id:2147506597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405" y="624205"/>
            <a:ext cx="596265" cy="190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675" y="780415"/>
            <a:ext cx="1180592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命题透视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非谓语动词作状语是高考常考点,其中对不定式作目的状语的考查居多,在未来它仍是主要考查对象;同时,非谓语动词作伴随状语、时间状语等其他状语的情况也有涉及。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1.首先确定非谓语动词在句中作状语,通常是对主句进行补充说明。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2.判断非谓语动词在语境中所表示的意义: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(1)若表示目的,通常用to do。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(2)若表示时间、伴随、结果等其他情况,要考虑所给动词与其逻辑主语的关系(主谓还是动宾),且还要考虑非谓语动作发生的时间来判断非谓语的具体形式。 </a:t>
            </a: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0" y="103505"/>
            <a:ext cx="6116320" cy="676954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5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考法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3  </a:t>
            </a:r>
            <a:r>
              <a:rPr 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考查非谓语动词作状语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675" y="521335"/>
            <a:ext cx="1180592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3.牢记不定式作结果状语、原因状语的一些常用结构或用不定式的某些固定句型。      动词不定式作状语中的第2、3、4条</a:t>
            </a:r>
          </a:p>
          <a:p>
            <a:pPr indent="0"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[2017天津,14]The hospital has recently obtained new medical equipment, _______ (allow) more patients to be treated.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句意:这家医院最近得到新的医疗设备,这使更多的病人能够得到治疗。分析句子结构可知,本空应用非谓语动词;动词allow与其逻辑主语(即逗号前的整个句子)是主谓关系,再结合语境可知,此处用动词-ing作结果状语,表示自然而然的结果。故填allowing。</a:t>
            </a:r>
          </a:p>
        </p:txBody>
      </p:sp>
      <p:pic>
        <p:nvPicPr>
          <p:cNvPr id="57" name="新典例.jpg" descr="id:214750194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75" y="2018030"/>
            <a:ext cx="864870" cy="394970"/>
          </a:xfrm>
          <a:prstGeom prst="rect">
            <a:avLst/>
          </a:prstGeom>
        </p:spPr>
      </p:pic>
      <p:pic>
        <p:nvPicPr>
          <p:cNvPr id="708" name="箭.jpg" descr="id:2147506597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15" y="1506855"/>
            <a:ext cx="596265" cy="190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48945" y="518795"/>
            <a:ext cx="2572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命题分析预测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8945" y="1228090"/>
            <a:ext cx="112941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1.非谓语动词仍是今后高考的必考点。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2.从形式上看,动词-ing和不定式是常考点,过去分词也有涉及。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3.从功能上看,非谓语动词作宾语和状语是考查的重点,作定语是常考点,作补语、表语、主语虽然考查频次不高,但考生在备考时不能忽视。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4.考生在备考时,还要注意用不定式和动词-ing的主动形式表示被动含义这一用法。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71795" y="401320"/>
            <a:ext cx="6487795" cy="5622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非谓语动词作宾语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非谓语动词作状语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非谓语动词作定语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非谓语动词作补语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非谓语动词作主语和表语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非谓语动词作状语时,其逻辑主语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与句子的主语一致/不一致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非谓语动词的形式</a:t>
            </a:r>
          </a:p>
          <a:p>
            <a:pPr fontAlgn="auto">
              <a:lnSpc>
                <a:spcPct val="150000"/>
              </a:lnSpc>
            </a:pP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必备知识通关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457637e-f3a5-448d-b619-3be1ec8b9af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66eb890-1d7e-4a8f-a0bb-2b6195aefda4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517b727-3e08-4144-b4c9-5cb568f0d34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34b71e2-da37-43c8-b7cc-6c9bb00bdb1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ae99c43-d449-4d5f-9769-5c6c1bcd8a05}"/>
  <p:tag name="TABLE_ENDDRAG_ORIGIN_RECT" val="868*268"/>
  <p:tag name="TABLE_ENDDRAG_RECT" val="44*184*868*26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c29e1c8-8184-45fe-849d-85f3f573c673}"/>
  <p:tag name="TABLE_ENDDRAG_ORIGIN_RECT" val="895*347"/>
  <p:tag name="TABLE_ENDDRAG_RECT" val="28*137*895*34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6857c38-aed4-4878-855a-85eac8210815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3953</Words>
  <Application>WPS 演示</Application>
  <PresentationFormat>自定义</PresentationFormat>
  <Paragraphs>695</Paragraphs>
  <Slides>79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0" baseType="lpstr">
      <vt:lpstr>Office 主题​​</vt:lpstr>
      <vt:lpstr>幻灯片 1</vt:lpstr>
      <vt:lpstr>专题二  非谓语动词</vt:lpstr>
      <vt:lpstr>幻灯片 3</vt:lpstr>
      <vt:lpstr>幻灯片 4</vt:lpstr>
      <vt:lpstr>  考情解读</vt:lpstr>
      <vt:lpstr>幻灯片 6</vt:lpstr>
      <vt:lpstr>幻灯片 7</vt:lpstr>
      <vt:lpstr>幻灯片 8</vt:lpstr>
      <vt:lpstr>幻灯片 9</vt:lpstr>
      <vt:lpstr>  考点1   非谓语动词作宾语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241</cp:revision>
  <dcterms:created xsi:type="dcterms:W3CDTF">2021-01-08T01:23:00Z</dcterms:created>
  <dcterms:modified xsi:type="dcterms:W3CDTF">2021-09-22T16:02:40Z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F2BA9ECBD6B14C7D857132FB797A6EAB</vt:lpwstr>
  </property>
</Properties>
</file>