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2"/>
  </p:notesMasterIdLst>
  <p:handoutMasterIdLst>
    <p:handoutMasterId r:id="rId63"/>
  </p:handoutMasterIdLst>
  <p:sldIdLst>
    <p:sldId id="277" r:id="rId4"/>
    <p:sldId id="293" r:id="rId5"/>
    <p:sldId id="753" r:id="rId6"/>
    <p:sldId id="296" r:id="rId7"/>
    <p:sldId id="400" r:id="rId8"/>
    <p:sldId id="485" r:id="rId9"/>
    <p:sldId id="486" r:id="rId10"/>
    <p:sldId id="401" r:id="rId11"/>
    <p:sldId id="297" r:id="rId12"/>
    <p:sldId id="488" r:id="rId13"/>
    <p:sldId id="489" r:id="rId14"/>
    <p:sldId id="490" r:id="rId15"/>
    <p:sldId id="301" r:id="rId16"/>
    <p:sldId id="549" r:id="rId17"/>
    <p:sldId id="315" r:id="rId18"/>
    <p:sldId id="699" r:id="rId19"/>
    <p:sldId id="700" r:id="rId20"/>
    <p:sldId id="318" r:id="rId21"/>
    <p:sldId id="604" r:id="rId22"/>
    <p:sldId id="319" r:id="rId23"/>
    <p:sldId id="647" r:id="rId24"/>
    <p:sldId id="701" r:id="rId25"/>
    <p:sldId id="648" r:id="rId26"/>
    <p:sldId id="702" r:id="rId27"/>
    <p:sldId id="325" r:id="rId28"/>
    <p:sldId id="358" r:id="rId29"/>
    <p:sldId id="417" r:id="rId30"/>
    <p:sldId id="327" r:id="rId31"/>
    <p:sldId id="649" r:id="rId32"/>
    <p:sldId id="335" r:id="rId33"/>
    <p:sldId id="650" r:id="rId34"/>
    <p:sldId id="651" r:id="rId35"/>
    <p:sldId id="328" r:id="rId36"/>
    <p:sldId id="342" r:id="rId37"/>
    <p:sldId id="653" r:id="rId38"/>
    <p:sldId id="654" r:id="rId39"/>
    <p:sldId id="346" r:id="rId40"/>
    <p:sldId id="655" r:id="rId41"/>
    <p:sldId id="421" r:id="rId42"/>
    <p:sldId id="656" r:id="rId43"/>
    <p:sldId id="330" r:id="rId44"/>
    <p:sldId id="820" r:id="rId45"/>
    <p:sldId id="461" r:id="rId46"/>
    <p:sldId id="658" r:id="rId47"/>
    <p:sldId id="362" r:id="rId48"/>
    <p:sldId id="706" r:id="rId49"/>
    <p:sldId id="331" r:id="rId50"/>
    <p:sldId id="463" r:id="rId51"/>
    <p:sldId id="333" r:id="rId52"/>
    <p:sldId id="366" r:id="rId53"/>
    <p:sldId id="363" r:id="rId54"/>
    <p:sldId id="464" r:id="rId55"/>
    <p:sldId id="332" r:id="rId56"/>
    <p:sldId id="389" r:id="rId57"/>
    <p:sldId id="390" r:id="rId58"/>
    <p:sldId id="391" r:id="rId59"/>
    <p:sldId id="821" r:id="rId60"/>
    <p:sldId id="822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476"/>
        <p:guide pos="3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gs" Target="tags/tag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9.xml"/><Relationship Id="rId5" Type="http://schemas.openxmlformats.org/officeDocument/2006/relationships/tags" Target="../tags/tag6.xml"/><Relationship Id="rId15" Type="http://schemas.openxmlformats.org/officeDocument/2006/relationships/slide" Target="slide26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1.xml"/><Relationship Id="rId7" Type="http://schemas.openxmlformats.org/officeDocument/2006/relationships/slide" Target="slide4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slide" Target="slide37.xml"/><Relationship Id="rId5" Type="http://schemas.openxmlformats.org/officeDocument/2006/relationships/slide" Target="slide33.xml"/><Relationship Id="rId10" Type="http://schemas.openxmlformats.org/officeDocument/2006/relationships/slide" Target="slide53.xml"/><Relationship Id="rId4" Type="http://schemas.openxmlformats.org/officeDocument/2006/relationships/slide" Target="slide27.xml"/><Relationship Id="rId9" Type="http://schemas.openxmlformats.org/officeDocument/2006/relationships/slide" Target="slide4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" Target="slide2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63.xml"/><Relationship Id="rId7" Type="http://schemas.openxmlformats.org/officeDocument/2006/relationships/slide" Target="slide26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slide" Target="slide9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slide" Target="slide9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slide" Target="slide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" Target="slide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2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八年级(下)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70" y="1356995"/>
            <a:ext cx="109474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14. (2021•承德模拟) ________ (recent), I have realized that she owns a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heart full of love.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15. (2021•河北中考模拟一)The only way to find out the ________ (true)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is to try bravely.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(2021•石家庄新华区一模)she, soon, will, feel, I, hope, better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95700" y="1503045"/>
            <a:ext cx="1574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8045" y="596011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hope she will feel better soon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194800" y="2840355"/>
            <a:ext cx="1125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(2021•石家庄裕华区一模)raining, how, it’s, heavily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_____________________________________!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(2021•石家庄模拟) children, are, there, two, in, family, my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8540" y="4726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two children in my family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2200" y="2782570"/>
            <a:ext cx="4085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heavily it’s raining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(2021•衡水一模) play, let’s, games, on computer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 (2021•石家庄四区联考)you, were, at, what, doing, that time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play games on computer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7244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were you doing at that time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807845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开始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suddenly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strange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  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暴风雨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报道;公布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6.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敲打;打败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against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prep.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&amp;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升起;增加;提高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理解;认识到;领会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passage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silence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不久前;最近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truth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shoot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虚弱的;无力的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16. __________ 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提醒;使想起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86320" y="2551430"/>
            <a:ext cx="103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29840" y="3074670"/>
            <a:ext cx="1207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439670" y="1965960"/>
            <a:ext cx="1186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begin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587615" y="3661410"/>
            <a:ext cx="697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88870" y="422529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219315" y="4724400"/>
            <a:ext cx="1450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recently  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46195" y="3655695"/>
            <a:ext cx="171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倚;碰;撞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889365" y="1965960"/>
            <a:ext cx="1880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突然;忽然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22065" y="2538730"/>
            <a:ext cx="2207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奇特的;奇怪的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46475" y="4728210"/>
            <a:ext cx="1838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沉默;无声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632825" y="4185285"/>
            <a:ext cx="166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章节;段落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7280" y="3118485"/>
            <a:ext cx="97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beat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11120" y="5865495"/>
            <a:ext cx="86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66330" y="5864860"/>
            <a:ext cx="1266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remind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86150" y="5293360"/>
            <a:ext cx="1624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实情;事实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05165" y="5294630"/>
            <a:ext cx="1645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射击;发射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645920"/>
          <a:ext cx="11407140" cy="4663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34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object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　　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隐藏;隐蔽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voice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适合;合身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夫妻;两人;两件事物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smile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&amp;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结婚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silk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愚蠢的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欺骗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骗子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27. husband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　　　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全部的;整体的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29. lead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30.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勇敢的;无畏的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98850" y="2691130"/>
            <a:ext cx="983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声音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99070" y="4914265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65110" y="2729865"/>
            <a:ext cx="891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fit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860665" y="2178685"/>
            <a:ext cx="762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hide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52065" y="3767455"/>
            <a:ext cx="1245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marry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391525" y="3761740"/>
            <a:ext cx="1890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丝绸;丝织物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51445" y="4354830"/>
            <a:ext cx="1116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cheat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860665" y="5472430"/>
            <a:ext cx="1007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524885" y="2156460"/>
            <a:ext cx="163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物体;物品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42310" y="5438775"/>
            <a:ext cx="1605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带路;领路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97060" y="3246755"/>
            <a:ext cx="90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微笑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8770" y="4891405"/>
            <a:ext cx="96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丈夫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66670" y="4310380"/>
            <a:ext cx="1126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stupid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87295" y="3234690"/>
            <a:ext cx="1536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couple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41331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begin(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(过去分词)开始→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__________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)开头;开端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sudden(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)突然地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strange(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)陌生人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wind(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)多风的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wood(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)木制的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beat(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(过去分词)敲打;打败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sleep(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&amp;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)睡着的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ice(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)覆盖着冰的;冰冷的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67810" y="1471930"/>
            <a:ext cx="1144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015480" y="1477010"/>
            <a:ext cx="1325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begun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97760" y="2009775"/>
            <a:ext cx="1542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471035" y="3121660"/>
            <a:ext cx="1419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stranger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952240" y="3658235"/>
            <a:ext cx="1163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966845" y="4274820"/>
            <a:ext cx="1317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wooden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5480" y="4807585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beaten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458970" y="2569210"/>
            <a:ext cx="147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973830" y="4807585"/>
            <a:ext cx="1009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7555" y="5319395"/>
            <a:ext cx="1090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20490" y="5856605"/>
            <a:ext cx="659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icy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3400" y="1437640"/>
          <a:ext cx="1098359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615805"/>
              </a:tblGrid>
              <a:tr h="48717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silent(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)沉默;无声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fall(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(过去分词) 倒下;落下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shoot(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(过去式/过去分词) 射击,发射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hide(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(过去分词)隐藏;隐蔽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excite(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)激动的;兴奋的→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)使人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兴奋的;令人激动的→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)激动;兴奋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west(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.)西方国家的;(尤指)欧美的;西方的(w可以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大写)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fit(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(过去式/过去分词)适合;合身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33545" y="1524000"/>
            <a:ext cx="1212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silence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070985" y="2073275"/>
            <a:ext cx="697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931660" y="2070100"/>
            <a:ext cx="989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fallen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213860" y="3183890"/>
            <a:ext cx="832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088505" y="3195955"/>
            <a:ext cx="119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hidden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20845" y="2634615"/>
            <a:ext cx="1116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13860" y="3745230"/>
            <a:ext cx="112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87435" y="3688715"/>
            <a:ext cx="1486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49240" y="4273550"/>
            <a:ext cx="163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excitement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2880" y="4832350"/>
            <a:ext cx="1356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15410" y="5946140"/>
            <a:ext cx="609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  <p:bldP spid="9" grpId="0"/>
      <p:bldP spid="9" grpId="1"/>
      <p:bldP spid="7" grpId="0"/>
      <p:bldP spid="7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1970" y="1610360"/>
          <a:ext cx="11170285" cy="26714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267144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marry(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)已婚的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gold(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&amp; 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)金的;金色的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wife(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pl.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)妻子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shine(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(过去式/过去分词)发光;照耀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lead(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(过去式/过去分词)带领,领路→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领导;领袖 </a:t>
                      </a:r>
                      <a:endParaRPr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53230" y="1718945"/>
            <a:ext cx="1450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48860" y="2209165"/>
            <a:ext cx="1170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golden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31615" y="2795905"/>
            <a:ext cx="1224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wives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225290" y="3921125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84345" y="3370580"/>
            <a:ext cx="1287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shone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25965" y="3921125"/>
            <a:ext cx="1184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8" grpId="0"/>
      <p:bldP spid="38" grpId="1"/>
      <p:bldP spid="43" grpId="0"/>
      <p:bldP spid="43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507490"/>
          <a:ext cx="11471910" cy="9326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715625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(闹钟)发出响声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2. 接电话 ____________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进入梦乡;睡着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 4. 逐渐变弱;逐渐消失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看一看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 6. 凌乱不堪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前往;费力地前进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 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8. 沉默;无声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拆除;记录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     10. 首先;最初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有点儿;稍微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      12. 代替;反而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变成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   14. 从前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爱上;喜欢上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   16. 结婚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4027170" y="1562100"/>
            <a:ext cx="1325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off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422005" y="1571625"/>
            <a:ext cx="1465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 up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19855" y="2114550"/>
            <a:ext cx="1670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 asleep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887585" y="2141855"/>
            <a:ext cx="1787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62250" y="2695575"/>
            <a:ext cx="1877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look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78850" y="2712085"/>
            <a:ext cx="1429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mess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61130" y="3215640"/>
            <a:ext cx="2315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one’s way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691880" y="3263265"/>
            <a:ext cx="1630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silence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321685" y="3807460"/>
            <a:ext cx="176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916670" y="3804920"/>
            <a:ext cx="13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first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625215" y="4337685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 bit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32215" y="4350385"/>
            <a:ext cx="156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of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561590" y="4919345"/>
            <a:ext cx="1843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… into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23530" y="4897755"/>
            <a:ext cx="298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once upon a time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96310" y="5450205"/>
            <a:ext cx="212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fall in love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1470" y="5407660"/>
            <a:ext cx="1890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get married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393190"/>
          <a:ext cx="11210925" cy="52254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2254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What ________ people ________ yesterday ________ ________ ________of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the rainstorm?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昨天暴风雨来的时候,人们正在做什么?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When the rainstorm ________ came, what ________ you ________?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当暴风雨突然来临的时候,你正在做什么?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My alarm didn’t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我的闹钟没有响。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I called at seven and you didn’t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我七点打的电话,你没有接电话。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84120" y="1647825"/>
            <a:ext cx="934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were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033635" y="1658620"/>
            <a:ext cx="76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222115" y="3235325"/>
            <a:ext cx="1475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suddenly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86625" y="3299460"/>
            <a:ext cx="877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119880" y="4356100"/>
            <a:ext cx="688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18905" y="3251200"/>
            <a:ext cx="1134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doing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75605" y="4404360"/>
            <a:ext cx="779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off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15355" y="5444490"/>
            <a:ext cx="753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pick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22820" y="543433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01845" y="1603375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doing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77125" y="1658620"/>
            <a:ext cx="77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81390" y="1642745"/>
            <a:ext cx="956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69557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2174875"/>
          <a:ext cx="10690225" cy="47402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3495"/>
                <a:gridCol w="1740535"/>
                <a:gridCol w="1601470"/>
                <a:gridCol w="1567180"/>
                <a:gridCol w="2579370"/>
                <a:gridCol w="1908175"/>
              </a:tblGrid>
              <a:tr h="68326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96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根据近年河北中考真题卷分析,本课时中“难忘的事情”是河北中考的重点话题,预测出现在完形填空或书面表达中;而“传说故事”在河北省中考中极少有涉及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763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2018—2021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小男孩的教训(对应话题:难忘的事情)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自制汽车模型(对应话题:难忘的事情)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85495" y="2180590"/>
            <a:ext cx="1310005" cy="8108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1025" y="156273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Ben was ________ his mom ________ dinner when the rain began to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 ________  ________the windows.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当雨开始猛烈地敲打着窗户的时候,本正在帮妈妈做晚饭。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__________ some people may not remember who ________ him, they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remember what they were doing ________ they  ________ the news.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尽管一些人可能不记得是谁杀了他,但他们记得当他们得知这个消息时他们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正在做什么。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41" name="文本框 40"/>
          <p:cNvSpPr txBox="1"/>
          <p:nvPr/>
        </p:nvSpPr>
        <p:spPr>
          <a:xfrm>
            <a:off x="2849880" y="1899920"/>
            <a:ext cx="1292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12290" y="2454275"/>
            <a:ext cx="912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beat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26740" y="2454275"/>
            <a:ext cx="1188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82940" y="3584575"/>
            <a:ext cx="913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02150" y="244665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701800" y="3552825"/>
            <a:ext cx="1468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020685" y="4153535"/>
            <a:ext cx="100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48680" y="4138295"/>
            <a:ext cx="1007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42915" y="1933575"/>
            <a:ext cx="1049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3355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I didn’t believe him ________ ________, but then I ________ ________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the window and ________ that it was true.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起初我不相信他,但是后来我向窗外看并意识到那是真的。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I was ________ scared ________ I could________ think________after that.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我如此害怕以至于之后我都不能清楚地思考了。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Yu Gong ________ ________ and didn’t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愚公一直在努力,没有放弃。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I think we should ________ ________ ________ other ways to ________ the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problem. 我认为我们要找到别的方法来解决问题。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554855" y="1555750"/>
            <a:ext cx="769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8815" y="1543685"/>
            <a:ext cx="1391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looked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6430" y="210058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32935" y="5337810"/>
            <a:ext cx="838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59045" y="2096135"/>
            <a:ext cx="1219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06895" y="3150870"/>
            <a:ext cx="1295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73420" y="537400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61355" y="1551940"/>
            <a:ext cx="838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first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8965" y="538099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850755" y="1541145"/>
            <a:ext cx="695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53625" y="5398135"/>
            <a:ext cx="986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36520" y="319913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15480" y="4241800"/>
            <a:ext cx="86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57980" y="4233545"/>
            <a:ext cx="1162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67355" y="4255770"/>
            <a:ext cx="80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773160" y="3150870"/>
            <a:ext cx="1162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10760" y="3189605"/>
            <a:ext cx="950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475345" y="4255135"/>
            <a:ext cx="723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3" grpId="0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3080" y="1538605"/>
          <a:ext cx="11210925" cy="47002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70027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 ________ ________ ________ ________, there was a very old man.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从前,有一位非常老的人。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________ ________ ________ the man finished ________,Yu Gong said that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his family could ________ ________ ________ the mountains after he died.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那个男人一说完,愚公就说他死后他的家人会继续移动那些山。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This story ________ us that you can ________ know what’s possible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 you try to make it happen.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这个故事提醒我们,如果你不试图使它发生,你永远不知道可能发生的事情。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092325" y="2915920"/>
            <a:ext cx="614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912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5675" y="1792605"/>
            <a:ext cx="441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57550" y="2915920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46775" y="180784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08830" y="291592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59610" y="1779905"/>
            <a:ext cx="975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Once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53375" y="2855595"/>
            <a:ext cx="130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44215" y="1744345"/>
            <a:ext cx="859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upon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3851275" y="3463925"/>
            <a:ext cx="1356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31305" y="3479165"/>
            <a:ext cx="1010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18785" y="34639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81655" y="4551680"/>
            <a:ext cx="1376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reminds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657975" y="4558030"/>
            <a:ext cx="923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896745" y="5115560"/>
            <a:ext cx="1314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unless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621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But unless he can ________ his tail,he cannot ________ himself ________ a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man.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但是如果他不能把自己的尾巴藏起来,他就不能使自己变成人。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Sometimes he can make the ________ ________ ________ ________ he can 　　　　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 it in his ear.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有时他能使那根棍子变得很小,小到他可以把它放在他的耳朵里。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________ eat it ________ you get to the forest.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到了森林以后才能把它吃掉。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073900" y="321310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62135" y="3227070"/>
            <a:ext cx="841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304145" y="1594485"/>
            <a:ext cx="855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45780" y="3198495"/>
            <a:ext cx="1169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95620" y="3222625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06575" y="3709670"/>
            <a:ext cx="979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keep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15460" y="1582420"/>
            <a:ext cx="751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hide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6585" y="4861560"/>
            <a:ext cx="961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08290" y="1587500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4145" y="4873625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3622" y="8992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538605"/>
          <a:ext cx="11210925" cy="3651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3651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Who is ________ ________ to eat my house?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谁足够勇敢来吃我的房子?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The new ________ were so happy that they couldn’t ________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when they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那对新婚夫妇太开心了,以至于结婚的时候他们不停地微笑。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906635" y="3135630"/>
            <a:ext cx="1501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smiling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9155" y="3701415"/>
            <a:ext cx="693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31465" y="2077085"/>
            <a:ext cx="1068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34840" y="3749675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71800" y="3135630"/>
            <a:ext cx="1099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couple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71620" y="2052955"/>
            <a:ext cx="1338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enough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34755" y="3147695"/>
            <a:ext cx="813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过去进行时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连词when与while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连词unless、as soon as、so … that …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5 Unforgettable events(难忘的事)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6 Legends and stories(传说和故事)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45085" y="816610"/>
            <a:ext cx="1206500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62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5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768850" y="1741805"/>
            <a:ext cx="6958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little</a:t>
            </a:r>
            <a:r>
              <a:rPr 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和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bittle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的相关短语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768850" y="2292350"/>
            <a:ext cx="7454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sound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noise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voice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763135" y="2821940"/>
            <a:ext cx="6144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against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733290" y="3411220"/>
            <a:ext cx="4855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silent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745990" y="3989705"/>
            <a:ext cx="4855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fit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755515" y="4561205"/>
            <a:ext cx="625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remind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771390" y="5184140"/>
            <a:ext cx="5779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marry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661660" y="2296795"/>
            <a:ext cx="49530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673725" y="2846070"/>
            <a:ext cx="49530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669915" y="3433445"/>
            <a:ext cx="491490" cy="4762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44" name="椭圆 43"/>
          <p:cNvSpPr/>
          <p:nvPr/>
        </p:nvSpPr>
        <p:spPr>
          <a:xfrm>
            <a:off x="5652135" y="5203825"/>
            <a:ext cx="49530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640070" y="4594225"/>
            <a:ext cx="49530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661025" y="4015105"/>
            <a:ext cx="49530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673090" y="1751965"/>
            <a:ext cx="487680" cy="4787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8607425" cy="627895"/>
            <a:chOff x="1034884" y="629878"/>
            <a:chExt cx="860742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69996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little</a:t>
              </a:r>
              <a:r>
                <a:rPr 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和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bittle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的相关短语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840" y="3427730"/>
          <a:ext cx="10833100" cy="2755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9830"/>
                <a:gridCol w="4225925"/>
                <a:gridCol w="542734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bit/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bit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修饰动词、形容词、副词和比较级,意为“有点儿”,可与 a little互换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Let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have a rest. I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 a bit tired. 让我们休息一下吧。我有点儿累了。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4065" y="1703070"/>
          <a:ext cx="10689590" cy="39154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4720"/>
                <a:gridCol w="4419600"/>
                <a:gridCol w="533527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722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修饰不可数名词,意为“一点儿”,可与 a little互换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bit of food left for lunch. 午饭只能吃剩下的一点食物了。</a:t>
                      </a:r>
                    </a:p>
                  </a:txBody>
                  <a:tcPr marL="66675" marR="66675" marT="0" marB="0" anchor="ctr"/>
                </a:tc>
              </a:tr>
              <a:tr h="1010285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修饰动词、形容词、副词和比较级,意为“有点儿”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 a little taller this year. 我今年长得高一点儿了。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修饰不可数名词,意为“一点儿”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little water in the bottle. 瓶子里有一点水。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30" y="1765935"/>
          <a:ext cx="1071372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1890"/>
                <a:gridCol w="4146550"/>
                <a:gridCol w="5415280"/>
              </a:tblGrid>
              <a:tr h="549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a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not a little相当于very(much)或extremely(很、非常)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is not a little happy. 她很开心。</a:t>
                      </a:r>
                    </a:p>
                  </a:txBody>
                  <a:tcPr marL="66675" marR="66675" marT="0" marB="0" anchor="ctr"/>
                </a:tc>
              </a:tr>
              <a:tr h="1645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a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not a bit相当于not at all(一点儿都不)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is not a bit tired. (=She is not tired at all.)她一点都不累。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1583690"/>
          <a:ext cx="10690225" cy="35883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2579370"/>
                <a:gridCol w="1908175"/>
              </a:tblGrid>
              <a:tr h="68326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763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失败的作弊经历(对应话题:难忘的事情)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班里来了新生(对应话题:难忘的事情)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2—2013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4040" y="129286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(原创)They felt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hungry, but there is only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food in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fridge.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bit; a bit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 little; a little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bit of; a little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 little; a bit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not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thirsty, please give 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water.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bit of ; a little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 bit; a little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little; a bit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 little; a bit 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28053" y="20914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640398" y="46949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885" y="144399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 Hurry up! There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time left.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few	B. a little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few	D. little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(原创)There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milk in the bottle.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bit of	B. a little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not a bit	D. a little bit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67293" y="16425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815658" y="35735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(原创)I feel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thirsty,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 I want to drink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milk.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bit of; a bit	B. a little bit; a bit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bit; a little of 	D. a bit little; a bit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sorry, Mr. Wang.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late.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 late again. Why didn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you get up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earlier?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bit of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 little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little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little of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5608" y="16393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354003" y="42212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473835"/>
            <a:ext cx="6863715" cy="628015"/>
            <a:chOff x="1034884" y="1184776"/>
            <a:chExt cx="7334414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5726936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sound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noise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voice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8576" y="209873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7865" y="2833370"/>
          <a:ext cx="10772140" cy="37191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7300"/>
                <a:gridCol w="4498975"/>
                <a:gridCol w="501586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意为“声音”,指自然界能听到的所有的声音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Light travels much faster than sound. 光的传播速度比声音快得多。</a:t>
                      </a:r>
                    </a:p>
                  </a:txBody>
                  <a:tcPr marL="66675" marR="66675" marT="0" marB="0" anchor="ctr"/>
                </a:tc>
              </a:tr>
              <a:tr h="207327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noise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意为“噪音”“喧闹声”,常指不悦耳、不和谐的嘈杂声。形容词形式为noisy。副词形式为noisily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make any noise!别吵闹!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boys are playing noisily. 这些男孩正在吵闹地玩耍。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1947545"/>
          <a:ext cx="10278745" cy="2194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3815"/>
                <a:gridCol w="3985895"/>
                <a:gridCol w="497903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voice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意为“嗓音”,指人的说话声、唱歌声,也可指鸟儿的叫声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voice of the famous singer is so beautiful. 这位知名歌手的嗓音如此美妙。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(原创)The monkeys are jumping and running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noisy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noise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noisily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noises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 邯郸一模)Though we hadn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met each other for 2 years, 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recognized my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 the phone at once.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sound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noise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voice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word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591493" y="22851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997268" y="42219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(2021•邢台第一中学一模)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make too much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here.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 having a meeting.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noise　　	B. sound	C. voice　 	D. noises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What about going for a walk?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Good night.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Sounds great.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No hurry.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worry.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87823" y="41704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919788" y="1644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4857750" cy="627895"/>
            <a:chOff x="1034884" y="629878"/>
            <a:chExt cx="4857750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2384" y="664803"/>
              <a:ext cx="327025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against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3511" y="178060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against用作介词,具体用法如下: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靠,倚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is standing against the wall. 她正倚着墙站着。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反对,与for相反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 against your idea. 我反对你的观点。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 against using plastic bags. 我们反对使用塑料袋。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47420" y="1771015"/>
            <a:ext cx="102965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违反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against the law. 那是违法的。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与……相反,逆着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rode our bikes against the wind. 我们逆风骑车。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与……对抗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Next week, we will play against Class 1. 下周我们要和一班比赛。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39468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(2021•石家庄外国语学校三模)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 you know the man who led his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team to Wuhan to fight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COVID-19?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course. He is Zhong Nanshan, our national hero.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against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from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(原创)We strongly advise you against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meal so late.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not healthy.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eat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ate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eating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110423" y="28623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085908" y="478832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0795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(2018•河北)Gary is the best singer in my class. No one else ________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so well.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sings		B. sang		C. will sing		D. is singing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(2015•河北) I saw Jeff in the park. 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 the grass and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reading a book.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 sits		B. sat			C. is sitting		D. was sitting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01275" y="264922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62800" y="45631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648050"/>
            <a:ext cx="10825258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(原创)A basketball team from Xiamen is going to play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ours this afternoon.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against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(原创)He sat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wall and listened to the teacher carefully.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against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over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512878" y="18692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356553" y="37742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6899" y="1112175"/>
            <a:ext cx="5293360" cy="627895"/>
            <a:chOff x="1034884" y="629878"/>
            <a:chExt cx="5293360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68554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silent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5285" y="2060575"/>
            <a:ext cx="11273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silent 形容词,意为“沉默的,寂静的,不发音的”。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girl kept silent when she was asked why she was late. 这个女孩当被问及为什么迟到时一直保持沉默。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5285" y="1650365"/>
            <a:ext cx="112731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①silence用作名词,意为“沉默,无声状态”, 常见搭配: in silence 意为“静静地,默默地”。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students ate their food in silence. 这些学生默默地吃着他们的食物。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②silently副词,意为“默默地;不说话地”,相当于in silence。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shy girl was sitting there silently. 这个内向的女孩沉默地坐在那儿。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(原创)You’d better keep ________ when you don’t know the truth.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A. silent　　	B. proud		C. nervous　 	D. away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 — Keep quiet,son! I need complete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while I’m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working.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— Sorry, dad. I won’t make any noise again.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trust		B. silence		C. control		D. choice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222486" y="23788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7914886" y="36666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2615" y="1501775"/>
            <a:ext cx="107505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(原创)Nancy was angry and she sat there ________.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silence		B. in silent		C. silently		D. silent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 Paul went home ________ his parents ________ silence.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with; in 		B. in; with	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at; at			D. with; at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34876" y="17051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042781" y="29795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321090"/>
            <a:ext cx="4550410" cy="636150"/>
            <a:chOff x="1034884" y="899118"/>
            <a:chExt cx="4550410" cy="636150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899118"/>
              <a:ext cx="296481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fit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90737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10910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2139950"/>
            <a:ext cx="109010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fit可用作动词和形容词,具体用法如下: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fit作动词时,意为“合适;合身”。过去式、过去分词可以是fit与fitted两种形式。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coat doesn’t fit me. It’s too big. 这件大衣不适合我,它太大了。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shoes don’t fit well. 这鞋不合脚。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633220"/>
            <a:ext cx="112610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fit作形容词时,意为“适合的;适当的”, be fit for …</a:t>
            </a:r>
            <a:r>
              <a:rPr lang="en-US" altLang="zh-CN" sz="2800" b="1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适合……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;be fit to do sth. 适合做某事。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isn’t fit for his work. 他不适合做这项工作。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food isn’t fit to eat. 这种食物不适合吃。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fit作形容词时,还可指“健康的”, keep fit 保持健康。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41160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(原创)—Does this blouse ________ me?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—  I think it is OK and I suggest you should buy a blue skirt to 　　　　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the blouse.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A. fit;match     B. fit;fit                C. match;fit	  D. match;match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(2021•邢台第七中学一模)My father often walks to work to keep 　　　　   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________.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busy		B. tired		C. fit		  D. heavy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03461" y="22696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1638546" y="544529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702435"/>
            <a:ext cx="111467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(原创)Our teacher advised you to cut down the article to make it 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________ the space.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A. change		B. take		C. hold		D. fit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(原创)It took the man three months to be fit ________ the work.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A. of			B. to			C. for			D. from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636006" y="25325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8221591" y="38177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remind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0550" y="1905635"/>
            <a:ext cx="111887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remind用作动词,意为“使想起;提醒”,具体用法如下: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remind sb. of sb./sth. 使某人记起某人/某事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This photo reminds me of my old friends. 这张照片让我想起我的老朋友。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remind sb. to do sth. 提醒某人做某事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Please remind me to buy Mary a gift next week. 请提醒我下周给玛丽买一份礼物。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3363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(2013•河北) The twins didn’t go to the theatre, and they ________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light music all night.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have enjoyed	B. will enjoy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are enjoying		D. were enjoying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(2021•石家庄新华区一模)My father encouraged me to be ________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whatever happens.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funny		B. brave		C. proud		D. nervous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865995" y="17519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01275" y="42945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7705" y="1407160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remind sb. that …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提醒某人……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story reminds us that to be honest is very important. 这个故事提醒我们诚实很重要。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注意:比较 remind sb. to do sth.与 remind sb. of doing sth.:前者指提醒某人去做某事,其中的不定式所表示的动作尚未发生;后者指提醒某人(使某人想起)已经做过某事,其中的动名词表示动作已经发生。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reminded me to see the film. 他提醒我去看这部电影。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reminded me of my seeing the film. 他提醒我曾看过这部电影。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11512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  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(2021•河北省中考模拟经典四) — Sorry, I’ve forgotten your name.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Can you ________ me?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— I’m Li Hua from Shijiazhuang. Nice to meet you again.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remind	B. require		C. respect		D. remember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(2021•秦皇岛第八中学二模)I forgot to  ________ Anna about the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party this morning,so she didn’t come.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impress	 B. express		C. warn		D. remind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7545951" y="48598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3001891" y="29573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327785"/>
            <a:ext cx="109899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(原创)My mother often reminds me ________ hard.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work		B. working		C. to work		D. to working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(原创)My mother still remembers the great snacks that remind her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her happy childhood.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for		B. of		           C. to			D. from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(原创)They have put up signs in some places to ________ the visitors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not to step on the grass.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remember    B. require		C. review		D. remind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6923016" y="15375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590286" y="34228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8699111" y="47080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131435" cy="627895"/>
            <a:chOff x="1034884" y="629878"/>
            <a:chExt cx="513143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352361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marry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5785" y="1570355"/>
            <a:ext cx="103759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marry用作动词,意为“结婚,嫁,娶”, marry sb.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与……结婚,娶某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人,嫁给某人。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Marry me. 嫁给我吧。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She married a rich man. 她嫁给了一个有钱人。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常见搭配: marry sb. to sb.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把……嫁给……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Mr. Black wants to marry his daughter to a doctor. 布莱克先生想把她的女儿嫁给一位医生。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457325"/>
            <a:ext cx="110985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married 形容词,意为“结婚的,已婚的”。be married to sb. 与某人结婚(表示状态); get married to sb. 与某人结婚(表示动作)。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marry与get married是非延续性的,在现在完成时态的句子中,如果时间状语表示的是时间段,则需要转换成be married。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couple has been married for ten years. 这对夫妇已经结婚十年了。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= The couple got married ten years ago. 这对夫妇十年前结婚的。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372870"/>
            <a:ext cx="11287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(原创)Tom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Alice in 1959. That means they have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for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60 years.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married to; got married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got married with; been married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married; got married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married; been married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335901" y="21934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62735"/>
            <a:ext cx="105873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(原创)The woman doctor will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famous singer next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year.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 married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marry to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marry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marry with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(原创)They have been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nearly two years and decide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 a baby.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kept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married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stayed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lived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6063226" y="17730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880856" y="43315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98930"/>
            <a:ext cx="10587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When did you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two months.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 married; been married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get married; married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 married; gotten married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marry; married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190736" y="17984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659255"/>
            <a:ext cx="105873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(2020•沧州第十四中学一模)My grandparents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for over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50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years and they love each other very much.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have married	B. have been married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will marry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marry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8568936" y="18613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 张家口一模)Tom drove to the airport to ________ Susan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yesterday. It gave her a great surprise.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raise up	B. call up	    C. pick up	D. dress up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 河北模拟统考)As soon as I ________ the tickets to the show, I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will offer one to you.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get		B. will get	     C. got		D. am getting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61455" y="36563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03920" y="17284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25" y="1412875"/>
            <a:ext cx="108502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(2021•石家庄42中三模) China’s government helped millions of poor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people become rich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actually　 	B. generally　　     C. directly　　	D. completely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 唐山路南区一模) Lots of people exercise every morning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_________ bad weather stops them.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if		B. unless		  C. until		D. since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3835" y="41560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72610" y="22339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348740"/>
            <a:ext cx="113811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(2021•石家庄模拟)The living room becomes ________ as the sunlight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comes in through the window.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bigger		B. cleaner		C. colder		D. brighter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(2021•石家庄四区联考) — In my opinion, these letters ________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people of care, friendship and love.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— I can’t agree more. They can also help people re-understand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meaning of time.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remain		B. require		C. remind　　	D. realize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29270" y="154622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89160" y="34651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第13课时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(2015•河北) I got very tired on the train and nearly fell ________　　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and missed my station!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(2021•河北)We usually play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(match) on Saturday mornings.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Last week we played against another school.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(2021•石家庄新华区一模) When Jane came back home, she went to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her own room directly and just sat in her room in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(silent).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16550" y="3618230"/>
            <a:ext cx="1534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13800" y="5527675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silence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29115" y="2277745"/>
            <a:ext cx="399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10725" y="2277745"/>
            <a:ext cx="123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38"/>
  <p:tag name="TABLE_ENDDRAG_RECT" val="60*181*841*2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38"/>
  <p:tag name="TABLE_ENDDRAG_RECT" val="60*181*841*23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5*898*36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383"/>
  <p:tag name="TABLE_ENDDRAG_RECT" val="42*110*879*38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210"/>
  <p:tag name="TABLE_ENDDRAG_RECT" val="43*327*879*2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  <p:tag name="KSO_WM_UNIT_TABLE_BEAUTIFY" val="smartTable{d895bdd4-90f8-4f0c-97ad-122707bbf98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11"/>
  <p:tag name="TABLE_ENDDRAG_RECT" val="40*109*882*4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61"/>
  <p:tag name="TABLE_ENDDRAG_RECT" val="40*115*882*36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70"/>
  <p:tag name="TABLE_ENDDRAG_RECT" val="40*171*882*37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87"/>
  <p:tag name="TABLE_ENDDRAG_RECT" val="40*139*882*28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8*259"/>
  <p:tag name="TABLE_ENDDRAG_RECT" val="59*269*868*25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03*407"/>
  <p:tag name="TABLE_ENDDRAG_RECT" val="32*112*903*40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17*414"/>
  <p:tag name="TABLE_ENDDRAG_RECT" val="22*114*917*41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48*285"/>
  <p:tag name="TABLE_ENDDRAG_RECT" val="54*223*848*28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25*172"/>
  <p:tag name="TABLE_ENDDRAG_RECT" val="55*153*825*17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4215</Words>
  <Application>WPS 演示</Application>
  <PresentationFormat>自定义</PresentationFormat>
  <Paragraphs>979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1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380</cp:revision>
  <dcterms:created xsi:type="dcterms:W3CDTF">2020-07-19T08:35:00Z</dcterms:created>
  <dcterms:modified xsi:type="dcterms:W3CDTF">2022-02-26T03:14:04Z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