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257" r:id="rId2"/>
    <p:sldId id="258" r:id="rId3"/>
    <p:sldId id="259" r:id="rId4"/>
    <p:sldId id="260" r:id="rId5"/>
    <p:sldId id="265" r:id="rId6"/>
    <p:sldId id="793" r:id="rId7"/>
    <p:sldId id="794" r:id="rId8"/>
    <p:sldId id="795" r:id="rId9"/>
    <p:sldId id="755" r:id="rId10"/>
    <p:sldId id="797" r:id="rId11"/>
    <p:sldId id="798" r:id="rId12"/>
    <p:sldId id="799" r:id="rId13"/>
    <p:sldId id="800" r:id="rId14"/>
    <p:sldId id="801" r:id="rId15"/>
    <p:sldId id="802" r:id="rId16"/>
    <p:sldId id="803" r:id="rId17"/>
    <p:sldId id="804" r:id="rId18"/>
    <p:sldId id="805" r:id="rId19"/>
    <p:sldId id="806" r:id="rId20"/>
    <p:sldId id="807" r:id="rId21"/>
    <p:sldId id="808" r:id="rId22"/>
    <p:sldId id="809" r:id="rId23"/>
    <p:sldId id="810" r:id="rId24"/>
    <p:sldId id="816" r:id="rId25"/>
    <p:sldId id="815" r:id="rId26"/>
    <p:sldId id="811" r:id="rId27"/>
    <p:sldId id="812" r:id="rId28"/>
    <p:sldId id="814" r:id="rId29"/>
    <p:sldId id="817" r:id="rId30"/>
    <p:sldId id="370" r:id="rId31"/>
    <p:sldId id="371" r:id="rId32"/>
    <p:sldId id="588" r:id="rId33"/>
    <p:sldId id="820" r:id="rId34"/>
    <p:sldId id="822" r:id="rId35"/>
    <p:sldId id="823" r:id="rId36"/>
    <p:sldId id="824" r:id="rId37"/>
    <p:sldId id="825" r:id="rId38"/>
    <p:sldId id="844" r:id="rId39"/>
    <p:sldId id="843" r:id="rId40"/>
    <p:sldId id="826" r:id="rId41"/>
    <p:sldId id="827" r:id="rId42"/>
    <p:sldId id="828" r:id="rId43"/>
    <p:sldId id="829" r:id="rId44"/>
    <p:sldId id="831" r:id="rId45"/>
    <p:sldId id="830" r:id="rId46"/>
    <p:sldId id="776" r:id="rId47"/>
    <p:sldId id="779" r:id="rId48"/>
    <p:sldId id="835" r:id="rId49"/>
    <p:sldId id="833" r:id="rId50"/>
    <p:sldId id="834"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78" autoAdjust="0"/>
    <p:restoredTop sz="94660"/>
  </p:normalViewPr>
  <p:slideViewPr>
    <p:cSldViewPr snapToGrid="0" showGuides="1">
      <p:cViewPr varScale="1">
        <p:scale>
          <a:sx n="64" d="100"/>
          <a:sy n="64" d="100"/>
        </p:scale>
        <p:origin x="-728" y="-64"/>
      </p:cViewPr>
      <p:guideLst>
        <p:guide orient="horz" pos="2166"/>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03530"/>
            <a:ext cx="11480165" cy="5908040"/>
          </a:xfrm>
          <a:prstGeom prst="rect">
            <a:avLst/>
          </a:prstGeom>
          <a:noFill/>
          <a:ln w="9525">
            <a:noFill/>
          </a:ln>
        </p:spPr>
        <p:txBody>
          <a:bodyPr wrap="square">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Four years ago they all moved into a three-storey Victorian house in Bristol — one of a growing number of multigenerational families in the UK living together under the same roof. They share a front door and a washing machine, but Rita Whitehead has her own kitchen, bathroom, bedroom and living room on the ground floor.</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"We floated the idea to my mum of sharing a house,"says Kathryn Whitehead. Rita cuts in:"We spoke more with Nick because I think it</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 a big thing for Nick to live with his mother-in-law."</a:t>
            </a:r>
            <a:endParaRPr lang="zh-CN" sz="2800" b="0" spc="-2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03530"/>
            <a:ext cx="11480165" cy="5908040"/>
          </a:xfrm>
          <a:prstGeom prst="rect">
            <a:avLst/>
          </a:prstGeom>
          <a:noFill/>
          <a:ln w="9525">
            <a:noFill/>
          </a:ln>
        </p:spPr>
        <p:txBody>
          <a:bodyPr wrap="square">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And what does Nick think? "From my standpoint, it all seems to work very well. Would I recommend it? Yes, I think I would."</a:t>
            </a:r>
          </a:p>
          <a:p>
            <a:pPr indent="0" algn="just" fontAlgn="t">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hard to tell exactly how many people agree with him, but research indicates that the numbers have been rising for some time. </a:t>
            </a:r>
            <a:r>
              <a:rPr lang="zh-CN" sz="2800" u="sng">
                <a:latin typeface="微软雅黑" panose="020B0503020204020204" charset="-122"/>
                <a:ea typeface="微软雅黑" panose="020B0503020204020204" charset="-122"/>
                <a:cs typeface="微软雅黑" panose="020B0503020204020204" charset="-122"/>
                <a:sym typeface="+mn-ea"/>
              </a:rPr>
              <a:t>Official reports suggest that the number of households with three generations living together had risen from 325,000 in 2001 to 419,000 in 2013.</a:t>
            </a:r>
            <a:r>
              <a:rPr lang="zh-CN" sz="1600">
                <a:latin typeface="微软雅黑" panose="020B0503020204020204" charset="-122"/>
                <a:ea typeface="微软雅黑" panose="020B0503020204020204" charset="-122"/>
                <a:cs typeface="微软雅黑" panose="020B0503020204020204" charset="-122"/>
                <a:sym typeface="+mn-ea"/>
              </a:rPr>
              <a:t>2</a:t>
            </a:r>
            <a:r>
              <a:rPr lang="zh-CN"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Other varieties of multigenerational family are more common. Some people live with their elderly parents; many more adult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03530"/>
            <a:ext cx="11480165" cy="5908040"/>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children are returning to the family home, if they ever left. It is said that about 20% of 25-34-year-olds live with their parents,compared with 16% in 1991. The total number of all multigenerational households in Britain is thought to be about 1.8 million.</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Stories like that are more common in parts of the world where multigenerational living is more firmly rooted. In India, particularly outside cities, young women are expected to move in with their husband</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family when they get married.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94970"/>
            <a:ext cx="11480165" cy="526224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28.Who mainly uses the ground floor in the Victorian house in Bristol?　　　　　 　　　　　　 　　　　　　 </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A. Nick.	                          B. Rita.</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 Kathryn.	                 D. The daughters.</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29.What is Nick</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attitude towards sharing the house with his mother-in-law?</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A. Positive.                    B. Carefree.</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 Tolerant.                   D. Unwilling.</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03530"/>
            <a:ext cx="11480165" cy="5908040"/>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30.What is the author</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statement about multigenerational family based on?</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A. Family traditions.             B. Financial reports.</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 Published statistics.         D. Public opinions.</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31.What is the text mainly about?</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A. Lifestyles in different countries.</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B. Conflicts between generations.</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 A housing problem in Britain.</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D. A rising trend of living in the UK.</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34010"/>
            <a:ext cx="11480165" cy="590804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命题分析</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▶素养解读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本文主要讲述了英国多代同堂的社会现象呈上升趋势,通过介绍英国多代同堂的居住方式,培养考生的跨文化意识,并启发考生运用辩证的思维思考家庭和社会生活中的现象和问题。这体现了学科核心素养中的文化意识和思维品质这两个方面。</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▶试题分析</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这篇材料考查的角度很全面,包括细节理解、观点态度、推理判断和主旨大意。其中第31题为主旨大意题,考生要找准文章的中心句。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34010"/>
            <a:ext cx="11480165" cy="590804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庖丁解牛</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▶熟词生义</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float   常见义:</a:t>
            </a:r>
            <a:r>
              <a:rPr sz="2800" i="1">
                <a:latin typeface="微软雅黑" panose="020B0503020204020204" charset="-122"/>
                <a:ea typeface="微软雅黑" panose="020B0503020204020204" charset="-122"/>
                <a:cs typeface="微软雅黑" panose="020B0503020204020204" charset="-122"/>
                <a:sym typeface="+mn-ea"/>
              </a:rPr>
              <a:t>v</a:t>
            </a:r>
            <a:r>
              <a:rPr sz="2800">
                <a:latin typeface="微软雅黑" panose="020B0503020204020204" charset="-122"/>
                <a:ea typeface="微软雅黑" panose="020B0503020204020204" charset="-122"/>
                <a:cs typeface="微软雅黑" panose="020B0503020204020204" charset="-122"/>
                <a:sym typeface="+mn-ea"/>
              </a:rPr>
              <a:t>.(使)漂浮     本文义:</a:t>
            </a:r>
            <a:r>
              <a:rPr sz="2800" i="1">
                <a:latin typeface="微软雅黑" panose="020B0503020204020204" charset="-122"/>
                <a:ea typeface="微软雅黑" panose="020B0503020204020204" charset="-122"/>
                <a:cs typeface="微软雅黑" panose="020B0503020204020204" charset="-122"/>
                <a:sym typeface="+mn-ea"/>
              </a:rPr>
              <a:t>v.</a:t>
            </a:r>
            <a:r>
              <a:rPr sz="2800">
                <a:latin typeface="微软雅黑" panose="020B0503020204020204" charset="-122"/>
                <a:ea typeface="微软雅黑" panose="020B0503020204020204" charset="-122"/>
                <a:cs typeface="微软雅黑" panose="020B0503020204020204" charset="-122"/>
                <a:sym typeface="+mn-ea"/>
              </a:rPr>
              <a:t>提出(计划、想法或方案)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▶词块积累</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cut in 插嘴,打断(谈话)</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be firmly rooted (in) (在……中)根深蒂固,深深扎根(于)</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▶难句突破</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1.句式分析:逗号前的部分为with的复合结构(with+宾语+</a:t>
            </a:r>
            <a:r>
              <a:rPr sz="2800" i="1">
                <a:latin typeface="微软雅黑" panose="020B0503020204020204" charset="-122"/>
                <a:ea typeface="微软雅黑" panose="020B0503020204020204" charset="-122"/>
                <a:cs typeface="微软雅黑" panose="020B0503020204020204" charset="-122"/>
                <a:sym typeface="+mn-ea"/>
              </a:rPr>
              <a:t>adj</a:t>
            </a:r>
            <a:r>
              <a:rPr sz="2800">
                <a:latin typeface="微软雅黑" panose="020B0503020204020204" charset="-122"/>
                <a:ea typeface="微软雅黑" panose="020B0503020204020204" charset="-122"/>
                <a:cs typeface="微软雅黑" panose="020B0503020204020204" charset="-122"/>
                <a:sym typeface="+mn-ea"/>
              </a:rPr>
              <a:t>./介词短语),在句中作原因状语。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533400"/>
            <a:ext cx="11480165" cy="461581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句意:由于年轻人无力承担离开家的费用以及老年人面临孤独的风险,更多的家庭选择住在一起。</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2.句式分析:suggest"表明"后的that引导宾语从句,从句中的"with three generations living together"为with的复合结构,作后置定语,修饰其前的households。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句意:官方报告表明,三代人同住的家庭的数量已经从2001年的32.5万户增长到2013年的41.9万户。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03530"/>
            <a:ext cx="11480165" cy="590804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28.B　考查细节理解。根据题干中的"Victorian house in Bristol"可定位到文章第三段,再根据题干中的关键词"ground floor"定位到本段中的"but Rita Whitehead has her own kitchen, bathroom, bedroom and living room on the ground floor",由此可知,本题应选B。</a:t>
            </a:r>
          </a:p>
          <a:p>
            <a:pPr indent="0" algn="just" fontAlgn="auto">
              <a:lnSpc>
                <a:spcPct val="150000"/>
              </a:lnSpc>
            </a:pPr>
            <a:r>
              <a:rPr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29.A　考查观点态度。根据第五段中的"From my standpoint, it all seems to work very well. Would I recommend it? Yes, I think I would"可以判断,Nick对于与岳母住在一起持积极的态度。positive"积极的";carefree"无忧无虑的";tolerant"宽容的";unwilling"不情愿的"。故选A</a:t>
            </a: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80365"/>
            <a:ext cx="11480165" cy="5908040"/>
          </a:xfrm>
          <a:prstGeom prst="rect">
            <a:avLst/>
          </a:prstGeom>
          <a:noFill/>
          <a:ln w="9525">
            <a:noFill/>
          </a:ln>
        </p:spPr>
        <p:txBody>
          <a:bodyPr wrap="square">
            <a:spAutoFit/>
          </a:bodyPr>
          <a:lstStyle/>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30.C　考查推理判断。根据第六段中的"Official reports suggest that the number of households with three generations living together had risen from 325,000 in 2001 to 419,000 in 2013"和第七段中的"It is said that about 20% of 25-34-year-olds...about 1.8 million"可知,作者是通过罗列数据来说明多代同堂家庭的情况的,故选C项"公布的数据"。</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31.D　考查主旨大意。根据全文中心句"With the young unable to afford to leave home and the old at risk of isolation(孤独),more families are choosing to live together"可知,本文主要介绍了近年来英国多代同堂的趋势在上升,故选D。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题型一  阅读理解</a:t>
            </a:r>
            <a:r>
              <a:rPr lang="en-US" altLang="zh-CN" sz="5330" b="1" dirty="0" smtClean="0">
                <a:sym typeface="+mn-ea"/>
              </a:rPr>
              <a:t>(</a:t>
            </a:r>
            <a:r>
              <a:rPr lang="zh-CN" altLang="zh-CN" sz="5330" b="1" dirty="0" smtClean="0">
                <a:sym typeface="+mn-ea"/>
              </a:rPr>
              <a:t>主旨大意题</a:t>
            </a:r>
            <a:r>
              <a:rPr lang="en-US" altLang="zh-CN" sz="5330" b="1" dirty="0" smtClean="0">
                <a:sym typeface="+mn-ea"/>
              </a:rPr>
              <a:t>)</a:t>
            </a:r>
          </a:p>
        </p:txBody>
      </p:sp>
      <p:sp>
        <p:nvSpPr>
          <p:cNvPr id="3" name="副标题 2"/>
          <p:cNvSpPr>
            <a:spLocks noGrp="1"/>
          </p:cNvSpPr>
          <p:nvPr>
            <p:ph type="subTitle" idx="1"/>
          </p:nvPr>
        </p:nvSpPr>
        <p:spPr>
          <a:xfrm>
            <a:off x="621010" y="143340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Passage 2　[2019全国Ⅰ,D]</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语篇类型:说明文　主题:青少年中小学阶段的受欢迎类型　词数:339　</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难度:★★★　建议时间:8分钟</a:t>
            </a:r>
          </a:p>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高考真题</a:t>
            </a:r>
          </a:p>
          <a:p>
            <a:pPr indent="0" algn="just" fontAlgn="auto">
              <a:lnSpc>
                <a:spcPct val="150000"/>
              </a:lnSpc>
            </a:pPr>
            <a:r>
              <a:rPr lang="zh-CN" sz="2800" spc="-40">
                <a:solidFill>
                  <a:schemeClr val="tx1"/>
                </a:solidFill>
                <a:uFillTx/>
                <a:latin typeface="微软雅黑" panose="020B0503020204020204" charset="-122"/>
                <a:ea typeface="微软雅黑" panose="020B0503020204020204" charset="-122"/>
                <a:cs typeface="微软雅黑" panose="020B0503020204020204" charset="-122"/>
                <a:sym typeface="+mn-ea"/>
              </a:rPr>
              <a:t>      During the rosy years of elementary school(小学), I enjoyed sharing my dolls and jokes, which allowed me to keep my high social status. I was the queen of the playground. Then came my tweens and teens, and mean girls and cool kids. </a:t>
            </a:r>
            <a:r>
              <a:rPr lang="zh-CN" sz="2800" u="sng" spc="-40">
                <a:solidFill>
                  <a:schemeClr val="tx1"/>
                </a:solidFill>
                <a:uFillTx/>
                <a:latin typeface="微软雅黑" panose="020B0503020204020204" charset="-122"/>
                <a:ea typeface="微软雅黑" panose="020B0503020204020204" charset="-122"/>
                <a:cs typeface="微软雅黑" panose="020B0503020204020204" charset="-122"/>
                <a:sym typeface="+mn-ea"/>
              </a:rPr>
              <a:t>They rose in the ranks not by being friendly but by smoking cigarettes, breaking rules and playing jokes on others, among whom I soon found myself.</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lang="en-US"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Popularity is a well-explored subject in social psychology. Mitch Prinstein, a professor of clinical psychology sorts the popular into two categories: the likable and the status seekers. The likables􀆳plays-well-with-others qualities strengthen schoolyard friendships, jump-start interpersonal skills and, when tapped early, are employed ever after in life and work. Then there</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 the kind of popularity that appears in adolescence: status born of power and even dishonorable behavior.</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Enviable as the cool kids may have seemed, Dr. Prinstein</a:t>
            </a:r>
            <a:r>
              <a:rPr lang="en-US"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 studies show unpleasant consequences. Those who were highest in</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9555" y="166370"/>
            <a:ext cx="11586845" cy="6554470"/>
          </a:xfrm>
          <a:prstGeom prst="rect">
            <a:avLst/>
          </a:prstGeom>
          <a:noFill/>
          <a:ln w="9525">
            <a:noFill/>
          </a:ln>
        </p:spPr>
        <p:txBody>
          <a:bodyPr wrap="square">
            <a:spAutoFit/>
          </a:bodyPr>
          <a:lstStyle/>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status in high school, as well as those least liked in elementary school, are "most likely to engage(从事)in dangerous and risky behavior."</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In one study, Dr. Prinstein examined the two types of popularity in 235 adolescents, scoring the least liked, the most liked and the highest in status based on student surveys(调查研究). "We found that the least well-liked teens had become more aggressive over time toward their classmates. But so had those who were high in status. It clearly showed that while likability can lead to healthy adjustment, high status has just the opposite effect on us."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288925"/>
            <a:ext cx="11586845" cy="5908040"/>
          </a:xfrm>
          <a:prstGeom prst="rect">
            <a:avLst/>
          </a:prstGeom>
          <a:noFill/>
          <a:ln w="9525">
            <a:noFill/>
          </a:ln>
        </p:spPr>
        <p:txBody>
          <a:bodyPr wrap="square">
            <a:spAutoFit/>
          </a:bodyPr>
          <a:lstStyle/>
          <a:p>
            <a:pPr indent="0" algn="just" fontAlgn="auto">
              <a:lnSpc>
                <a:spcPct val="150000"/>
              </a:lnSpc>
            </a:pPr>
            <a:r>
              <a:rPr lang="en-US"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Dr. Prinstein has also found that the qualities that made the neighbors want you on a play date — sharing, kindness, openness — carry over to later years and make you better able to relate and connect with others.</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      In analyzing his and other research, Dr. Prinstein came to another conclusion: Not only is likability related to positive life outcomes, but it is also responsible for those outcomes, too. "Being liked creates opportunities for learning and for new kinds of life experiences that help somebody gain an advantage," he said.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288925"/>
            <a:ext cx="11586845" cy="5908040"/>
          </a:xfrm>
          <a:prstGeom prst="rect">
            <a:avLst/>
          </a:prstGeom>
          <a:noFill/>
          <a:ln w="9525">
            <a:noFill/>
          </a:ln>
        </p:spPr>
        <p:txBody>
          <a:bodyPr wrap="square">
            <a:spAutoFit/>
          </a:bodyPr>
          <a:lstStyle/>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32.What sort of girl was the author in her early years of elementary school?　　　　 　　　　　　 　　　　　　 </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 Unkind.	                      B. Lonely.</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C. Generous.	                 D. Cool.</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33.What is the second paragraph mainly about?</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 The classification of the popular.</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B. The characteristics of adolescents.</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C. The importance of interpersonal skills.</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D. The causes of dishonorable behavior.</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51765"/>
            <a:ext cx="11586845" cy="6554470"/>
          </a:xfrm>
          <a:prstGeom prst="rect">
            <a:avLst/>
          </a:prstGeom>
          <a:noFill/>
          <a:ln w="9525">
            <a:noFill/>
          </a:ln>
        </p:spPr>
        <p:txBody>
          <a:bodyPr wrap="square">
            <a:spAutoFit/>
          </a:bodyPr>
          <a:lstStyle/>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34.What did Dr. Prinstein</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s study find about the most liked kids?</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 They appeared to be aggressive.</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B. They tended to be more adaptable.</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C. They enjoyed the highest status.</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D. They performed well academically.</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35.What is the best title for the text?</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 Be Nice — You Won</a:t>
            </a:r>
            <a:r>
              <a:rPr lang="en-US" alt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t Finish Last</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B. The Higher the Status, the Better</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C. Be the Best — You Can Make It</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D. More Self-Control, Less Aggressiveness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51765"/>
            <a:ext cx="11586845" cy="6554470"/>
          </a:xfrm>
          <a:prstGeom prst="rect">
            <a:avLst/>
          </a:prstGeom>
          <a:noFill/>
          <a:ln w="9525">
            <a:noFill/>
          </a:ln>
        </p:spPr>
        <p:txBody>
          <a:bodyPr wrap="square">
            <a:spAutoFit/>
          </a:bodyPr>
          <a:lstStyle/>
          <a:p>
            <a:pPr indent="0" algn="just" fontAlgn="auto">
              <a:lnSpc>
                <a:spcPct val="1500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命题分析</a:t>
            </a:r>
            <a:endParaRPr sz="2800" spc="-20">
              <a:solidFill>
                <a:srgbClr val="FF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▶素养解读</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本文作者结合自己的亲身经历和研究人员的研究结论,论述了受欢迎的人的两种类型:讨人喜欢的人和追求地位的人。在语篇选择上注重关注人际关系,促使考生提高思辨能力。这主要体现了学科核心素养中的语言能力和思维品质这两个方面。</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▶试题分析</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第33题是段落大意题,需要考生通读第二段并整合全段内容作出判断。</a:t>
            </a:r>
          </a:p>
          <a:p>
            <a:pPr indent="0" algn="just" fontAlgn="auto">
              <a:lnSpc>
                <a:spcPct val="1500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第35题是标题归纳题,需要考生在整体把握文章主旨大意和写作意图的情况下,选出最佳标题。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95" y="151765"/>
            <a:ext cx="11586845" cy="6297930"/>
          </a:xfrm>
          <a:prstGeom prst="rect">
            <a:avLst/>
          </a:prstGeom>
          <a:noFill/>
          <a:ln w="9525">
            <a:noFill/>
          </a:ln>
        </p:spPr>
        <p:txBody>
          <a:bodyPr wrap="square">
            <a:spAutoFit/>
          </a:bodyPr>
          <a:lstStyle/>
          <a:p>
            <a:pPr indent="0" algn="just" fontAlgn="auto">
              <a:lnSpc>
                <a:spcPts val="44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庖丁解牛</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▶熟词生义</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employ    常见义:</a:t>
            </a:r>
            <a:r>
              <a:rPr sz="2800" i="1" spc="-20">
                <a:solidFill>
                  <a:schemeClr val="tx1"/>
                </a:solidFill>
                <a:uFillTx/>
                <a:latin typeface="微软雅黑" panose="020B0503020204020204" charset="-122"/>
                <a:ea typeface="微软雅黑" panose="020B0503020204020204" charset="-122"/>
                <a:cs typeface="微软雅黑" panose="020B0503020204020204" charset="-122"/>
                <a:sym typeface="+mn-ea"/>
              </a:rPr>
              <a:t>v</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.雇用      本文义:</a:t>
            </a:r>
            <a:r>
              <a:rPr sz="2800" i="1" spc="-20">
                <a:solidFill>
                  <a:schemeClr val="tx1"/>
                </a:solidFill>
                <a:uFillTx/>
                <a:latin typeface="微软雅黑" panose="020B0503020204020204" charset="-122"/>
                <a:ea typeface="微软雅黑" panose="020B0503020204020204" charset="-122"/>
                <a:cs typeface="微软雅黑" panose="020B0503020204020204" charset="-122"/>
                <a:sym typeface="+mn-ea"/>
              </a:rPr>
              <a:t>v</a:t>
            </a: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.运用,使用</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▶词块积累</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rosy years 美好的几年                           clinical psychology 临床心理学</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dishonorable behavior 不光彩的行为    carry over 继续存在</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▶难句突破 </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句式分析:主句的主干为They rose, not by...others为not...but...连接的介宾并列结构,作状语, among whom引导非限制性定语从句。</a:t>
            </a:r>
          </a:p>
          <a:p>
            <a:pPr indent="0" algn="just" fontAlgn="auto">
              <a:lnSpc>
                <a:spcPts val="44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句意:他们不是靠着对人友善而是靠着抽烟、违反规则和戏弄别人来提升自己的地位,我很快就发现自己也在被戏弄的队伍中。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1455" y="151765"/>
            <a:ext cx="11678285" cy="6580505"/>
          </a:xfrm>
          <a:prstGeom prst="rect">
            <a:avLst/>
          </a:prstGeom>
          <a:noFill/>
          <a:ln w="9525">
            <a:noFill/>
          </a:ln>
        </p:spPr>
        <p:txBody>
          <a:bodyPr wrap="square">
            <a:spAutoFit/>
          </a:bodyPr>
          <a:lstStyle/>
          <a:p>
            <a:pPr indent="0" algn="just" fontAlgn="auto">
              <a:lnSpc>
                <a:spcPts val="4600"/>
              </a:lnSpc>
            </a:pPr>
            <a:r>
              <a:rPr lang="zh-CN" sz="2800" spc="-20">
                <a:solidFill>
                  <a:srgbClr val="FF0000"/>
                </a:solidFill>
                <a:uFillTx/>
                <a:latin typeface="微软雅黑" panose="020B0503020204020204" charset="-122"/>
                <a:ea typeface="微软雅黑" panose="020B0503020204020204" charset="-122"/>
                <a:cs typeface="微软雅黑" panose="020B0503020204020204" charset="-122"/>
                <a:sym typeface="+mn-ea"/>
              </a:rPr>
              <a:t>解题思路</a:t>
            </a:r>
            <a:endParaRPr sz="2800" spc="-20">
              <a:solidFill>
                <a:srgbClr val="FF0000"/>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6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32.C　考查推理判断。根据第一段的第一句"During the rosy years of elementary school(小学), I enjoyed sharing my dolls and jokes, which allowed me to keep my high social status"可知,作者在小学时乐于分享。unkind"不友好的",lonely"孤独的",generous"慷慨的,大方的",cool"酷的",故选C。</a:t>
            </a:r>
          </a:p>
          <a:p>
            <a:pPr indent="0" algn="just" fontAlgn="auto">
              <a:lnSpc>
                <a:spcPts val="4600"/>
              </a:lnSpc>
            </a:pPr>
            <a:r>
              <a:rPr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33.A　考查段落大意。根据第二段的第二句"Mitch Prinstein, a professor of clinical psychology sorts the popular into two categories: the likable and the status seekers"可知,受欢迎的人被分为两类:受人喜爱的人和追求地位的人;接着第三、四句分别描述了两类受欢迎的人的特征,因此该段主要是介绍受欢迎的人的两种类型。故选A。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1455" y="151765"/>
            <a:ext cx="11678285" cy="6554470"/>
          </a:xfrm>
          <a:prstGeom prst="rect">
            <a:avLst/>
          </a:prstGeom>
          <a:noFill/>
          <a:ln w="9525">
            <a:noFill/>
          </a:ln>
        </p:spPr>
        <p:txBody>
          <a:bodyPr wrap="square">
            <a:spAutoFit/>
          </a:bodyPr>
          <a:lstStyle/>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34.B　考查推理判断。根据第四段的最后一句"It clearly showed that while likability can lead to healthy adjustment, high status has just the opposite effect on us"可知,受人喜爱的人能够进行健康的调整,故选B,B选项中的adaptable 和该句中的healthy adjustment相呼应。</a:t>
            </a:r>
          </a:p>
          <a:p>
            <a:pPr indent="0" algn="just" fontAlgn="auto">
              <a:lnSpc>
                <a:spcPct val="150000"/>
              </a:lnSpc>
            </a:pPr>
            <a:r>
              <a:rPr lang="zh-CN" sz="2800" spc="-20">
                <a:solidFill>
                  <a:schemeClr val="tx1"/>
                </a:solidFill>
                <a:uFillTx/>
                <a:latin typeface="微软雅黑" panose="020B0503020204020204" charset="-122"/>
                <a:ea typeface="微软雅黑" panose="020B0503020204020204" charset="-122"/>
                <a:cs typeface="微软雅黑" panose="020B0503020204020204" charset="-122"/>
                <a:sym typeface="+mn-ea"/>
              </a:rPr>
              <a:t>35.A　考查标题判断。根据全文内容尤其是最后一段的第一句"In analyzing his and other research,Dr. Prinstein came to another conclusion: Not only is likability related to positive life outcomes, but it is also responsible for those outcomes, too"可知,受人喜爱与积极的人生结果相关,是这些结果的成因。因此,对人友好,你的人生不会太差,故选A。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2092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769110"/>
            <a:ext cx="10065385" cy="1306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析考情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真题探究</a:t>
            </a:r>
          </a:p>
        </p:txBody>
      </p:sp>
      <p:sp>
        <p:nvSpPr>
          <p:cNvPr id="2" name="矩形 1">
            <a:hlinkClick r:id="" action="ppaction://noaction"/>
          </p:cNvPr>
          <p:cNvSpPr/>
          <p:nvPr/>
        </p:nvSpPr>
        <p:spPr>
          <a:xfrm>
            <a:off x="689450" y="364408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610" y="4192270"/>
            <a:ext cx="10065385" cy="19227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归纳文章标题</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概括文章大意</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总结段落大意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51954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归纳文章标题</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概括文章大意</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总结段落大意</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1388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归纳文章标题</a:t>
            </a:r>
          </a:p>
        </p:txBody>
      </p:sp>
      <p:sp>
        <p:nvSpPr>
          <p:cNvPr id="100" name="文本框 99"/>
          <p:cNvSpPr txBox="1"/>
          <p:nvPr/>
        </p:nvSpPr>
        <p:spPr>
          <a:xfrm>
            <a:off x="344170" y="929005"/>
            <a:ext cx="11447780"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归纳文章标题类的题目是近几年全国卷每年每套试卷的必考点,主要考查考生把握主题和理解中心思想的能力, 要求考生在理解文章的基础上运用判断、归纳、概括等方法, 对文章的主题进行提炼或高度概括,最终准确地选出文章的标题。常见的设问形式: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1.Which is the best title for this passage?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2.Which of the following can be the best title for this passage?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3.What would be the most suitable title for the text?</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8145" y="391160"/>
            <a:ext cx="11365865" cy="5262245"/>
          </a:xfrm>
          <a:prstGeom prst="rect">
            <a:avLst/>
          </a:prstGeom>
          <a:noFill/>
        </p:spPr>
        <p:txBody>
          <a:bodyPr wrap="square" rtlCol="0">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1.要想正确解题,首先要了解标题的基本特点:浓缩性强,多为一个短语;涵盖面广,一般要求能覆盖全文;精确度高,不能随意改变文章的内容及要点信息。</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2.选定标题的基本原则</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(1)要在阅读原文的基础上,仔细考虑所给选项与文章主题是否有密切的联系。</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(2)看它对文章的概括是否准确,覆盖面是否够广。 注意避免出现概括不够、过度概括、以具体细节代替主旨大意等错误。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91160"/>
            <a:ext cx="11702415" cy="590804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3.选定标题的四大标准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精——概括文章中心思想的语言要精练。</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准——注意文章的内涵和外延,作者的观点表达得要准确。</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统——标题要能统领文章的细节信息。</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新——标题要新颖,对读者有吸引力,能激发读者的阅读兴趣。</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[2018全国Ⅰ,B]</a:t>
            </a:r>
            <a:r>
              <a:rPr sz="2800" i="1">
                <a:solidFill>
                  <a:srgbClr val="000000"/>
                </a:solidFill>
                <a:latin typeface="微软雅黑" panose="020B0503020204020204" charset="-122"/>
                <a:ea typeface="微软雅黑" panose="020B0503020204020204" charset="-122"/>
                <a:cs typeface="微软雅黑" panose="020B0503020204020204" charset="-122"/>
                <a:sym typeface="+mn-ea"/>
              </a:rPr>
              <a:t>Good Morning Britain</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Susanna Reid is used to grilling guests on the sofa every morning, but she is cooking up a storm in her latest role — showing families how to prepare delicious and nutritious meals on a tight budget.</a:t>
            </a:r>
          </a:p>
        </p:txBody>
      </p:sp>
      <p:pic>
        <p:nvPicPr>
          <p:cNvPr id="57" name="新典例.jpg" descr="id:2147501944;FounderCES"/>
          <p:cNvPicPr>
            <a:picLocks noChangeAspect="1"/>
          </p:cNvPicPr>
          <p:nvPr/>
        </p:nvPicPr>
        <p:blipFill>
          <a:blip r:embed="rId3"/>
          <a:stretch>
            <a:fillRect/>
          </a:stretch>
        </p:blipFill>
        <p:spPr>
          <a:xfrm>
            <a:off x="245110" y="381381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91160"/>
            <a:ext cx="11702415" cy="5908040"/>
          </a:xfrm>
          <a:prstGeom prst="rect">
            <a:avLst/>
          </a:prstGeom>
          <a:noFill/>
        </p:spPr>
        <p:txBody>
          <a:bodyPr wrap="square" rtlCol="0">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i="1">
                <a:solidFill>
                  <a:srgbClr val="000000"/>
                </a:solidFill>
                <a:latin typeface="微软雅黑" panose="020B0503020204020204" charset="-122"/>
                <a:ea typeface="微软雅黑" panose="020B0503020204020204" charset="-122"/>
                <a:cs typeface="微软雅黑" panose="020B0503020204020204" charset="-122"/>
                <a:sym typeface="+mn-ea"/>
              </a:rPr>
              <a:t>In Save Money: Good Food</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she visits a different home each week and with the help of chef Matt Tebbutt offers top tips on how to reduce food waste, while preparing recipes for under ￡5 per family a day. And the </a:t>
            </a:r>
            <a:r>
              <a:rPr sz="2800" i="1">
                <a:solidFill>
                  <a:srgbClr val="000000"/>
                </a:solidFill>
                <a:latin typeface="微软雅黑" panose="020B0503020204020204" charset="-122"/>
                <a:ea typeface="微软雅黑" panose="020B0503020204020204" charset="-122"/>
                <a:cs typeface="微软雅黑" panose="020B0503020204020204" charset="-122"/>
                <a:sym typeface="+mn-ea"/>
              </a:rPr>
              <a:t>Good Morning Britain</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presenter says she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been able to put a lot of what she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learnt into practice in her own home, preparing meals for sons, Sam, 14, Finn, 13, and Jack, 11.</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"We love Mexican churros, so I buy them on my phone from my local Mexican takeaway restaurant," she explains."I pay ￡5 for a portion(一份),but Matt makes them for 26p a portion, because they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91160"/>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are flour, water, sugar and oil. Everybody can buy takeaway food, but sometimes we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re not aware how cheaply we can make this food ourselves."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The eight-part series(系列节目), Save Money: Good Food, follows in the footsteps of ITV</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Save Money: Good Health, which gave viewers advice on how to get value from the vast range of health products on the market.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With food our biggest weekly household expense, Susanna and Matt spend time with a different family each week. In tonight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special they come to the aid of a family in need of some delicious inspiration on a budget. The team transforms the family</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long weekend of celebration with less expensive but still tasty recipes.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27.What can be a suitable title for the text?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Keeping Fit by Eating Smart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 Balancing Our Daily Diet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Making Yourself a Perfect Chef</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 Cooking Well for Less</a:t>
            </a:r>
          </a:p>
          <a:p>
            <a:pPr indent="0" algn="just"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考查标题判断。通读全文可知,本文主要介绍了Susanna Reid主持的一档电视节目Save Money: Good Food。仔细研读主要段落的主题句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(第一段中的"showing families how to prepare delicious and nutritious meals on a tight budget",第二段中的"offers top tips on how to reduce food waste, while preparing recipes for under ￡5 per family a day"和最后一段中的"The team transforms ... with less expensive but still tasty recipes")可知,Save Money: Good Food这个节目旨在帮助普通家庭用更少的钱做出营养美味的饭菜,故"Cooking Well for Less"适合作本文的标题。另外,从文学角度分析,Cooking Well for Less这个标题使用了Well和Less,它们在含义上形成对比,能成功吸引读者的注意,使读者对文章产生兴趣,比平铺直叙地告知文章大意的标题更具文学色彩。故选D。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1388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概括文章大意</a:t>
            </a:r>
          </a:p>
        </p:txBody>
      </p:sp>
      <p:sp>
        <p:nvSpPr>
          <p:cNvPr id="100" name="文本框 99"/>
          <p:cNvSpPr txBox="1"/>
          <p:nvPr/>
        </p:nvSpPr>
        <p:spPr>
          <a:xfrm>
            <a:off x="344170" y="929005"/>
            <a:ext cx="11447780" cy="526224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概括文章大意类的题目在高考试卷中较常考查,常见的设问形式: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1.What is the text mainly about?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2.Which is the main topic/idea of this passage?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3.What does this passage mainly tell us?</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4.What is mainly described in the text?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5.Which of the following can best summarize this passage?</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6.What's the subject discussed in this passage?</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5908040"/>
          </a:xfrm>
          <a:prstGeom prst="rect">
            <a:avLst/>
          </a:prstGeom>
          <a:noFill/>
        </p:spPr>
        <p:txBody>
          <a:bodyPr wrap="square" rtlCol="0">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每篇文章都有一个中心思想,获取文章中心思想的有效方法就是辨认主题句。文章的主题句常出现在首段或尾段,因此,我们要特别注意文章的首段和尾段。有的文章没有主题句,中心思想隐含在文章中,比如故事类题材的文章,这需要我们对文章的事实细节进行分析、归纳和总结,从而得到文章大意。</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在寻找和归纳全文主旨时,考生应注意以下几点:</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1.关注文章的首段,尤其是其中符合主题句特点的句子,留意下文是否有对该句的解释和细节支撑。</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2.快速通读文章主体部分的每一段,寻找每一段的主题句,判断各个段落是否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72147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析考情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真题探究</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91160"/>
            <a:ext cx="11702415" cy="5262245"/>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与文章开头或结尾的主题句相呼应。</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3.注意文章的末尾,看此处出现的主题句和文章首段的主题句是否呼应。如果文章首段的主题句语言精练,且在主体部分被从多角度说明或论证,又与尾段的主题句相呼应,则首段的这个句子就是全文的主题句。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4.如果文章中出现了两种及两种以上的不同观点,则文章最后作者的观点一般为文章的主要观点。此时要注意一些标志性的词或短语,如on the whole, in short, therefore, in spite of, on the contrary, however等,因为这些词或短语之后的内容往往是作者的观点,也是全文的主旨大意。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151765"/>
            <a:ext cx="11702415" cy="6554470"/>
          </a:xfrm>
          <a:prstGeom prst="rect">
            <a:avLst/>
          </a:prstGeom>
          <a:noFill/>
        </p:spPr>
        <p:txBody>
          <a:bodyPr wrap="square" rtlCol="0">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[2017丙卷(全国Ⅲ),C]After years of heated debate, gray wolves were reintroduced to Yellowstone National Park. Fourteen wolves were caught in Canada and transported to the park. By last year, the Yellowstone wolf population had grown to more than 170 wolves.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Gray wolves once were seen here and there in the Yellowstone area and much of the continental United States, but they were gradually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displaced</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by human development. By the 1920s, wolves had practically disappeared from the Yellowstone area. They went farther north into the deep forests of Canada, where there were </a:t>
            </a:r>
          </a:p>
        </p:txBody>
      </p:sp>
      <p:pic>
        <p:nvPicPr>
          <p:cNvPr id="57" name="新典例.jpg" descr="id:2147501944;FounderCES"/>
          <p:cNvPicPr>
            <a:picLocks noChangeAspect="1"/>
          </p:cNvPicPr>
          <p:nvPr/>
        </p:nvPicPr>
        <p:blipFill>
          <a:blip r:embed="rId3"/>
          <a:stretch>
            <a:fillRect/>
          </a:stretch>
        </p:blipFill>
        <p:spPr>
          <a:xfrm>
            <a:off x="245110" y="40005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268605"/>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fewer humans around.</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The disappearance of the wolves had many unexpected results. Deer and elk populations — major food sources (来源) for the wolf — grew rapidly. These animals consumed large amounts of vegetation (植被), which reduced plant diversity in the park. In the absence of wolves, coyote populations also grew quickly. The coyotes killed a large percentage of the park</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red foxes, and completely drove away the park</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beavers.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As early as 1966, biologists asked the government to consider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268605"/>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reintroducing wolves to Yellowstone Park. They hoped that wolves would be able to control the elk and coyote problems. Many farmers opposed the plan because they feared that wolves would kill their farm animals or pets.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The government spent nearly 30 years coming up with a plan to reintroduce the wolves. The U.S. Fish and Wildlife Service carefully monitors and manages the wolf packs in Yellowstone. Today, the debate continues over how well the gray wolf is fitting in at Yellowstone. Elk, deer, and coyote populations are down, while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52120"/>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beavers and red foxes have made a comeback. The Yellowstone wolf project has been a valuable experiment to help biologists decide whether to reintroduce wolves to other parts of the country as well.</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28.What is the text mainly about?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Wildlife research in the United States.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 Plant diversity in the Yellowstone area.</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The conflict between farmers and gray wolves.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 The reintroduction of wolves to Yellowstone Park.</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97840"/>
            <a:ext cx="11702415" cy="3322955"/>
          </a:xfrm>
          <a:prstGeom prst="rect">
            <a:avLst/>
          </a:prstGeom>
          <a:noFill/>
        </p:spPr>
        <p:txBody>
          <a:bodyPr wrap="square" rtlCol="0">
            <a:spAutoFit/>
          </a:bodyPr>
          <a:lstStyle/>
          <a:p>
            <a:pPr indent="0" algn="just"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考查主旨大意。纵观全文尤其是第一段第一句中的"gray wolves were reintroduced to Yellowstone National Park"和最后一段第一句"The government spent nearly 30 years coming up with a plan to reintroduce the wolves"可知,本文主要讲的是将狼重新引入黄石国家公园这一举措。故选D。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9676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总结段落大意</a:t>
            </a:r>
          </a:p>
        </p:txBody>
      </p:sp>
      <p:sp>
        <p:nvSpPr>
          <p:cNvPr id="100" name="文本框 99"/>
          <p:cNvSpPr txBox="1"/>
          <p:nvPr/>
        </p:nvSpPr>
        <p:spPr>
          <a:xfrm>
            <a:off x="372110" y="879475"/>
            <a:ext cx="11447780" cy="396938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总结段落大意类的题目在近两年的高考试题中出现的频率有所上升,常见的设问形式:</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1.What does the last paragraph mainly talk about?</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2.What does the writer try to express in Paragraph 3?</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3.Which of the following can best summarize Paragraph 1?</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4.What</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s the main topic discussed in the first paragraph?</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4645"/>
            <a:ext cx="11702415" cy="5908040"/>
          </a:xfrm>
          <a:prstGeom prst="rect">
            <a:avLst/>
          </a:prstGeom>
          <a:noFill/>
        </p:spPr>
        <p:txBody>
          <a:bodyPr wrap="square" rtlCol="0">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每个段落通常都有一个主题句,段落主题句通常会出现在段落的首句或尾句中,有时也会出现在段落中间。阅读中应尽量利用有关信息确定主题句的位置:  </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1.细节表述在前,归纳概括在后,主题句常在段尾,即"分总"式。</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2.先提观点,后举例子,主题句常出现在段首,即"总分"式,这种形式较多出现在说明文和议论文中。</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3.段落中没有出现主题句,考生要学会根据段落细节内容概括出主题句。</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3</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In 1988, a company in Ohio invented an alcohol-based hand cleaner, which was meant to be used by health care workers, </a:t>
            </a:r>
          </a:p>
        </p:txBody>
      </p:sp>
      <p:pic>
        <p:nvPicPr>
          <p:cNvPr id="57" name="新典例.jpg" descr="id:2147501944;FounderCES"/>
          <p:cNvPicPr>
            <a:picLocks noChangeAspect="1"/>
          </p:cNvPicPr>
          <p:nvPr/>
        </p:nvPicPr>
        <p:blipFill>
          <a:blip r:embed="rId3"/>
          <a:stretch>
            <a:fillRect/>
          </a:stretch>
        </p:blipFill>
        <p:spPr>
          <a:xfrm>
            <a:off x="245110" y="503809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4645"/>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when soap and water were unavailable. Joe Kanfer, the company</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CEO, told me recently, "There were a couple of other alcohol products out there, but they were really ugly. Either they were </a:t>
            </a:r>
            <a:r>
              <a:rPr sz="2800" spc="-20">
                <a:solidFill>
                  <a:srgbClr val="000000"/>
                </a:solidFill>
                <a:uFillTx/>
                <a:latin typeface="微软雅黑" panose="020B0503020204020204" charset="-122"/>
                <a:ea typeface="微软雅黑" panose="020B0503020204020204" charset="-122"/>
                <a:cs typeface="微软雅黑" panose="020B0503020204020204" charset="-122"/>
                <a:sym typeface="+mn-ea"/>
              </a:rPr>
              <a:t>greasy (油腻的) or they burned your hands white." Kanfer took a year and a half to develop this product which is visually appealing and does almost no harm to one</a:t>
            </a:r>
            <a:r>
              <a:rPr lang="en-US" altLang="zh-CN" sz="2800" spc="-2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20">
                <a:solidFill>
                  <a:srgbClr val="000000"/>
                </a:solidFill>
                <a:uFillTx/>
                <a:latin typeface="微软雅黑" panose="020B0503020204020204" charset="-122"/>
                <a:ea typeface="微软雅黑" panose="020B0503020204020204" charset="-122"/>
                <a:cs typeface="微软雅黑" panose="020B0503020204020204" charset="-122"/>
                <a:sym typeface="+mn-ea"/>
              </a:rPr>
              <a:t>s skin. Still, Kanfer lost money on it for more than a decade because people couldn</a:t>
            </a:r>
            <a:r>
              <a:rPr lang="en-US" altLang="zh-CN" sz="2800" spc="-2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20">
                <a:solidFill>
                  <a:srgbClr val="000000"/>
                </a:solidFill>
                <a:uFillTx/>
                <a:latin typeface="微软雅黑" panose="020B0503020204020204" charset="-122"/>
                <a:ea typeface="微软雅黑" panose="020B0503020204020204" charset="-122"/>
                <a:cs typeface="微软雅黑" panose="020B0503020204020204" charset="-122"/>
                <a:sym typeface="+mn-ea"/>
              </a:rPr>
              <a:t>t get what it was for.</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The product is called Purell. Today, you can see it everywhere. My doctor uses it several times during every office visit. You can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74980"/>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see it in almost every office in the U.S. and school picnics would be impossible without it. The former president George W.Bush was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called a racist for using the hand cleaner, but after first shaking</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hands with Barack Obama,Bush also gave some of it to him and recommended it as a cold preventative (预防药). What was once barely even a product is now a growing product category, worth hundreds of millions per year.</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81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析考情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题型突破</a:t>
            </a:r>
          </a:p>
        </p:txBody>
      </p:sp>
      <p:sp>
        <p:nvSpPr>
          <p:cNvPr id="100" name="文本框 99"/>
          <p:cNvSpPr txBox="1"/>
          <p:nvPr/>
        </p:nvSpPr>
        <p:spPr>
          <a:xfrm>
            <a:off x="339725" y="808990"/>
            <a:ext cx="11480165" cy="461581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 </a:t>
            </a:r>
            <a:r>
              <a:rPr sz="2800" b="0">
                <a:solidFill>
                  <a:srgbClr val="FF0000"/>
                </a:solidFill>
                <a:latin typeface="微软雅黑" panose="020B0503020204020204" charset="-122"/>
                <a:ea typeface="微软雅黑" panose="020B0503020204020204" charset="-122"/>
                <a:cs typeface="微软雅黑" panose="020B0503020204020204" charset="-122"/>
              </a:rPr>
              <a:t>考情概述</a:t>
            </a: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81622" y="1499235"/>
          <a:ext cx="11642725" cy="4327525"/>
        </p:xfrm>
        <a:graphic>
          <a:graphicData uri="http://schemas.openxmlformats.org/drawingml/2006/table">
            <a:tbl>
              <a:tblPr firstRow="1" bandRow="1">
                <a:tableStyleId>{5940675A-B579-460E-94D1-54222C63F5DA}</a:tableStyleId>
              </a:tblPr>
              <a:tblGrid>
                <a:gridCol w="1640840"/>
                <a:gridCol w="3315970"/>
                <a:gridCol w="3424555"/>
                <a:gridCol w="3261360"/>
              </a:tblGrid>
              <a:tr h="6965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卷别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2019</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3825">
                <a:tc>
                  <a:txBody>
                    <a:bodyPr/>
                    <a:lstStyle/>
                    <a:p>
                      <a:pPr indent="0" algn="ctr" fontAlgn="auto">
                        <a:lnSpc>
                          <a:spcPts val="4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新高考Ⅰ</a:t>
                      </a:r>
                    </a:p>
                    <a:p>
                      <a:pPr indent="0" algn="ctr" fontAlgn="auto">
                        <a:lnSpc>
                          <a:spcPts val="4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(山东)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4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1(主旨大意)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4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4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696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全国Ⅰ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2(段落大意、最佳标题)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2(段落大意、最佳标题)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2(最佳标题、文章大意)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708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全国Ⅱ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2(文章大意、最佳标题)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2(文章大意、最佳标题)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2(文章大意、最佳标题)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965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浙江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2(段落大意、最佳标题)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1(最佳标题)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57835"/>
            <a:ext cx="11702415" cy="5262245"/>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29.What does Paragraph 2 mainly talk about?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Purell brings in lots of money for Kanfer.</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 Purell has been widely used in the U.S.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Purell is a cold preventative.</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 Purell meets different needs.</a:t>
            </a:r>
            <a:endParaRPr 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考查段落大意。由第二段的第一、二句"The product is called Purell. Today, you can see it everywhere"以及下文的举例可以看出,本段主要讲的是Purell这种产品的广泛用途。故选B。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68935"/>
            <a:ext cx="11480165" cy="5908040"/>
          </a:xfrm>
          <a:prstGeom prst="rect">
            <a:avLst/>
          </a:prstGeom>
          <a:noFill/>
          <a:ln w="9525">
            <a:noFill/>
          </a:ln>
        </p:spPr>
        <p:txBody>
          <a:bodyPr wrap="square">
            <a:spAutoFit/>
          </a:bodyPr>
          <a:lstStyle/>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主旨大意题是阅读理解的必考题目类型,每套试卷一般设置1—2题,其中,选择最佳标题类的题目是每套试卷的必考点,段落大意题偶有出现,通常针对说明文和议论文设题。</a:t>
            </a:r>
            <a:r>
              <a:rPr sz="28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主旨大意题在阅读理解中所占比例不高, 但难度较大, 是拉开分数差距的一个重要的题目类型,因此考生应给予足够的重视。预计未来高考阅读理解主旨大意题的比例将保持稳定,考查方式将从原来简单的主旨概括向综合性归纳转变。</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二 </a:t>
            </a:r>
            <a:r>
              <a:rPr sz="2800" b="0">
                <a:solidFill>
                  <a:srgbClr val="FF0000"/>
                </a:solidFill>
                <a:latin typeface="微软雅黑" panose="020B0503020204020204" charset="-122"/>
                <a:ea typeface="微软雅黑" panose="020B0503020204020204" charset="-122"/>
                <a:cs typeface="微软雅黑" panose="020B0503020204020204" charset="-122"/>
              </a:rPr>
              <a:t>命题特点</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主旨大意题旨在考查考生把握全文主题和理解中心思想的能力,以及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51765"/>
            <a:ext cx="11480165" cy="6554470"/>
          </a:xfrm>
          <a:prstGeom prst="rect">
            <a:avLst/>
          </a:prstGeom>
          <a:noFill/>
          <a:ln w="9525">
            <a:noFill/>
          </a:ln>
        </p:spPr>
        <p:txBody>
          <a:bodyPr wrap="square">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归纳与概括信息的能力。题干中往往会出现下列词语:subject,topic, theme,title,main idea等。</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主旨大意题的考查方向:</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1.概括整篇文章的中心思想(main idea);</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2.选择最佳标题(best title);</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3.分析归纳文章某段的段落大意。</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三 </a:t>
            </a:r>
            <a:r>
              <a:rPr sz="2800" b="0">
                <a:solidFill>
                  <a:srgbClr val="FF0000"/>
                </a:solidFill>
                <a:latin typeface="微软雅黑" panose="020B0503020204020204" charset="-122"/>
                <a:ea typeface="微软雅黑" panose="020B0503020204020204" charset="-122"/>
                <a:cs typeface="微软雅黑" panose="020B0503020204020204" charset="-122"/>
              </a:rPr>
              <a:t>选项特点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1.正确选项的特点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(1)通常不含细节信息和表示绝对意义的词。</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(2)能概括文章或段落的主要内容。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334010"/>
            <a:ext cx="11480165" cy="5908040"/>
          </a:xfrm>
          <a:prstGeom prst="rect">
            <a:avLst/>
          </a:prstGeom>
          <a:noFill/>
          <a:ln w="9525">
            <a:noFill/>
          </a:ln>
        </p:spPr>
        <p:txBody>
          <a:bodyPr wrap="square">
            <a:spAutoFit/>
          </a:bodyPr>
          <a:lstStyle/>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2.干扰项的特点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(1)以偏概全。概括的范围过于狭窄,只阐述了文章的一部分内容(也就是文章的局部信息)或文章主题的一个侧面。</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(2)断章取义。以文章中的个别信息或个别词作为选项的内容,或者以次要的事实或细节冒充全文的主要观点。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(3)主题扩大。归纳、概括的范围过大,超出文章实际所讨论的内容。</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(4)似是而非。关键词好像在文章中提到了,但认真分析之后会发现它与文章的主旨毫无联系。 </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(5)张冠李戴。命题者有意把属于A的特征放在B上。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81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链高考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真题探究</a:t>
            </a:r>
          </a:p>
        </p:txBody>
      </p:sp>
      <p:sp>
        <p:nvSpPr>
          <p:cNvPr id="100" name="文本框 99"/>
          <p:cNvSpPr txBox="1"/>
          <p:nvPr/>
        </p:nvSpPr>
        <p:spPr>
          <a:xfrm>
            <a:off x="286385" y="808990"/>
            <a:ext cx="11619230" cy="5908040"/>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Passage 1　[2020全国Ⅲ,C]</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语篇类型:说明文　主题:英国多代同堂的趋势在上升　词数:318　</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难度:★★★　建议时间:7分钟</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just" fontAlgn="t">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u="sng">
                <a:solidFill>
                  <a:schemeClr val="tx1"/>
                </a:solidFill>
                <a:latin typeface="微软雅黑" panose="020B0503020204020204" charset="-122"/>
                <a:ea typeface="微软雅黑" panose="020B0503020204020204" charset="-122"/>
                <a:cs typeface="微软雅黑" panose="020B0503020204020204" charset="-122"/>
              </a:rPr>
              <a:t>With the young unable to afford to leave home and the old at risk of isolation(孤独), more families are choosing to live together.</a:t>
            </a:r>
            <a:r>
              <a:rPr lang="zh-CN" sz="1600">
                <a:solidFill>
                  <a:schemeClr val="tx1"/>
                </a:solidFill>
                <a:latin typeface="微软雅黑" panose="020B0503020204020204" charset="-122"/>
                <a:ea typeface="微软雅黑" panose="020B0503020204020204" charset="-122"/>
                <a:cs typeface="微软雅黑" panose="020B0503020204020204" charset="-122"/>
              </a:rPr>
              <a:t>1</a:t>
            </a:r>
            <a:r>
              <a:rPr lang="zh-CN" sz="2800">
                <a:solidFill>
                  <a:schemeClr val="tx1"/>
                </a:solidFill>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The doorway to peace and quiet, for Nick Bright at least, leads straight to his mother-in-law: she lives on the ground floor, while he lives upstairs with his wife and their two daughters.</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b897120-2642-4a54-b6df-3670c0b34760}"/>
  <p:tag name="TABLE_ENDDRAG_ORIGIN_RECT" val="916*340"/>
  <p:tag name="TABLE_ENDDRAG_RECT" val="22*118*916*34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2930</Words>
  <Application>WPS 演示</Application>
  <PresentationFormat>自定义</PresentationFormat>
  <Paragraphs>260</Paragraphs>
  <Slides>50</Slides>
  <Notes>18</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题型一  阅读理解(主旨大意题)</vt:lpstr>
      <vt:lpstr>幻灯片 3</vt:lpstr>
      <vt:lpstr>幻灯片 4</vt:lpstr>
      <vt:lpstr> 析考情 · 题型突破</vt:lpstr>
      <vt:lpstr>幻灯片 6</vt:lpstr>
      <vt:lpstr>幻灯片 7</vt:lpstr>
      <vt:lpstr>幻灯片 8</vt:lpstr>
      <vt:lpstr> 链高考 · 真题探究</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  考法1   归纳文章标题</vt:lpstr>
      <vt:lpstr>幻灯片 32</vt:lpstr>
      <vt:lpstr>幻灯片 33</vt:lpstr>
      <vt:lpstr>幻灯片 34</vt:lpstr>
      <vt:lpstr>幻灯片 35</vt:lpstr>
      <vt:lpstr>幻灯片 36</vt:lpstr>
      <vt:lpstr>幻灯片 37</vt:lpstr>
      <vt:lpstr>  考法2   概括文章大意</vt:lpstr>
      <vt:lpstr>幻灯片 39</vt:lpstr>
      <vt:lpstr>幻灯片 40</vt:lpstr>
      <vt:lpstr>幻灯片 41</vt:lpstr>
      <vt:lpstr>幻灯片 42</vt:lpstr>
      <vt:lpstr>幻灯片 43</vt:lpstr>
      <vt:lpstr>幻灯片 44</vt:lpstr>
      <vt:lpstr>幻灯片 45</vt:lpstr>
      <vt:lpstr>  考法3   总结段落大意</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76</cp:revision>
  <dcterms:created xsi:type="dcterms:W3CDTF">2021-01-08T01:23:00Z</dcterms:created>
  <dcterms:modified xsi:type="dcterms:W3CDTF">2021-09-22T16:00:38Z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