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6"/>
  </p:notesMasterIdLst>
  <p:handoutMasterIdLst>
    <p:handoutMasterId r:id="rId67"/>
  </p:handoutMasterIdLst>
  <p:sldIdLst>
    <p:sldId id="277" r:id="rId4"/>
    <p:sldId id="293" r:id="rId5"/>
    <p:sldId id="295" r:id="rId6"/>
    <p:sldId id="484" r:id="rId7"/>
    <p:sldId id="296" r:id="rId8"/>
    <p:sldId id="400" r:id="rId9"/>
    <p:sldId id="485" r:id="rId10"/>
    <p:sldId id="486" r:id="rId11"/>
    <p:sldId id="401" r:id="rId12"/>
    <p:sldId id="297" r:id="rId13"/>
    <p:sldId id="488" r:id="rId14"/>
    <p:sldId id="489" r:id="rId15"/>
    <p:sldId id="490" r:id="rId16"/>
    <p:sldId id="301" r:id="rId17"/>
    <p:sldId id="549" r:id="rId18"/>
    <p:sldId id="315" r:id="rId19"/>
    <p:sldId id="603" r:id="rId20"/>
    <p:sldId id="699" r:id="rId21"/>
    <p:sldId id="318" r:id="rId22"/>
    <p:sldId id="700" r:id="rId23"/>
    <p:sldId id="604" r:id="rId24"/>
    <p:sldId id="319" r:id="rId25"/>
    <p:sldId id="647" r:id="rId26"/>
    <p:sldId id="648" r:id="rId27"/>
    <p:sldId id="701" r:id="rId28"/>
    <p:sldId id="702" r:id="rId29"/>
    <p:sldId id="703" r:id="rId30"/>
    <p:sldId id="325" r:id="rId31"/>
    <p:sldId id="358" r:id="rId32"/>
    <p:sldId id="417" r:id="rId33"/>
    <p:sldId id="327" r:id="rId34"/>
    <p:sldId id="649" r:id="rId35"/>
    <p:sldId id="335" r:id="rId36"/>
    <p:sldId id="650" r:id="rId37"/>
    <p:sldId id="651" r:id="rId38"/>
    <p:sldId id="328" r:id="rId39"/>
    <p:sldId id="342" r:id="rId40"/>
    <p:sldId id="653" r:id="rId41"/>
    <p:sldId id="654" r:id="rId42"/>
    <p:sldId id="346" r:id="rId43"/>
    <p:sldId id="421" r:id="rId44"/>
    <p:sldId id="656" r:id="rId45"/>
    <p:sldId id="330" r:id="rId46"/>
    <p:sldId id="460" r:id="rId47"/>
    <p:sldId id="461" r:id="rId48"/>
    <p:sldId id="658" r:id="rId49"/>
    <p:sldId id="660" r:id="rId50"/>
    <p:sldId id="362" r:id="rId51"/>
    <p:sldId id="756" r:id="rId52"/>
    <p:sldId id="331" r:id="rId53"/>
    <p:sldId id="463" r:id="rId54"/>
    <p:sldId id="333" r:id="rId55"/>
    <p:sldId id="366" r:id="rId56"/>
    <p:sldId id="757" r:id="rId57"/>
    <p:sldId id="363" r:id="rId58"/>
    <p:sldId id="464" r:id="rId59"/>
    <p:sldId id="758" r:id="rId60"/>
    <p:sldId id="332" r:id="rId61"/>
    <p:sldId id="389" r:id="rId62"/>
    <p:sldId id="390" r:id="rId63"/>
    <p:sldId id="391" r:id="rId64"/>
    <p:sldId id="392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11"/>
        <p:guide pos="37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ags" Target="tags/tag1.xml"/><Relationship Id="rId7" Type="http://schemas.openxmlformats.org/officeDocument/2006/relationships/slide" Target="slides/slide4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5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0.xml"/><Relationship Id="rId5" Type="http://schemas.openxmlformats.org/officeDocument/2006/relationships/tags" Target="../tags/tag6.xml"/><Relationship Id="rId15" Type="http://schemas.openxmlformats.org/officeDocument/2006/relationships/slide" Target="slide29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1.xml"/><Relationship Id="rId7" Type="http://schemas.openxmlformats.org/officeDocument/2006/relationships/slide" Target="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slide" Target="slide40.xml"/><Relationship Id="rId5" Type="http://schemas.openxmlformats.org/officeDocument/2006/relationships/slide" Target="slide36.xml"/><Relationship Id="rId10" Type="http://schemas.openxmlformats.org/officeDocument/2006/relationships/slide" Target="slide58.xml"/><Relationship Id="rId4" Type="http://schemas.openxmlformats.org/officeDocument/2006/relationships/slide" Target="slide30.xml"/><Relationship Id="rId9" Type="http://schemas.openxmlformats.org/officeDocument/2006/relationships/slide" Target="slide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" Target="slide29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tags" Target="../tags/tag68.xml"/><Relationship Id="rId7" Type="http://schemas.openxmlformats.org/officeDocument/2006/relationships/slide" Target="slide29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tags" Target="../tags/tag76.xml"/><Relationship Id="rId7" Type="http://schemas.openxmlformats.org/officeDocument/2006/relationships/slide" Target="slide29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slide" Target="slide10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" Target="slide10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2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2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slide" Target="slide10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2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4" Type="http://schemas.openxmlformats.org/officeDocument/2006/relationships/slide" Target="slide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八年级(下)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828040"/>
            <a:ext cx="11949430" cy="588835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6090" y="1472565"/>
            <a:ext cx="113588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(2021•河北九地市联考一模)After the exam, we would enjoy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________ (we) winter holidays.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(2021•承德平泉一模)Friendship and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(kind) go hand in hand.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(2021•邯郸育华中学一模)One day, Henry went to see the doctor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because he had a terrible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(stomach).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14. (2021•秦皇岛海港区一模)He decided to give up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(smoke).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25880" y="2943860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95440" y="3572510"/>
            <a:ext cx="1564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kindness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50790" y="4860290"/>
            <a:ext cx="2614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stomachache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52765" y="5455285"/>
            <a:ext cx="2134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smoking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27228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(2021•河北省名校联考二模)The old man had difficulty ________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(hear) things.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(2021•河北九地市联考一模)please, me, water, a glass of, pass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950" y="460692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Please pass me a glass of water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45320" y="1418590"/>
            <a:ext cx="1454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(2021•河北模拟统考)with, the, what, matter, is, you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______________________________________?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(2021•河北模拟统考)we, hands, carefully, should, our, wash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285" y="4719320"/>
            <a:ext cx="6049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 should wash our hands carefully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10920" y="2822575"/>
            <a:ext cx="6559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the matter with you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(2021•石家庄四区联考)are, so, you, today, why, excited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______________________________________? 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(2021•石家庄28中一模)you, get to, do, how, the, station, to, know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0120" y="473011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know how to get to the station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5990" y="280797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are you so excited today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778635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问题;事情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stomach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咳嗽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牙痛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passenger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6. trouble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呼吸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 危险;风险;冒险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accident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情况;状况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importance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决定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限制;管理 14. sign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cheer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志愿者 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30755" y="2001520"/>
            <a:ext cx="1176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09130" y="2552700"/>
            <a:ext cx="1634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toothache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78355" y="2527300"/>
            <a:ext cx="1296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cough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458335" y="4762500"/>
            <a:ext cx="1535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重要性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72055" y="367030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breathe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82975" y="4194175"/>
            <a:ext cx="3185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(交通)事故;意外遭遇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72020" y="5853430"/>
            <a:ext cx="169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406775" y="5789930"/>
            <a:ext cx="181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欢呼;喝彩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339455" y="2006600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胃;腹部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48125" y="3105785"/>
            <a:ext cx="190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乘客;旅客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37575" y="3115945"/>
            <a:ext cx="213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问题;苦恼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45450" y="5280025"/>
            <a:ext cx="1715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标志;信号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4420" y="368046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2500" y="4228465"/>
            <a:ext cx="1550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60920" y="4761865"/>
            <a:ext cx="1811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55900" y="528828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778635"/>
          <a:ext cx="11407140" cy="43929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39293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通知　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注意到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lonely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pron.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几个;一些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感觉;感触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raise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        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bored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想象;设想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困难;难题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拿;扛;提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26. train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27. kindness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28. clever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理解;领会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&amp;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变化;改变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750300" y="2124075"/>
            <a:ext cx="2655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孤独的;寂寞的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78100" y="2167890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notice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2700" y="271335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several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49360" y="3237230"/>
            <a:ext cx="185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无聊的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36840" y="2647950"/>
            <a:ext cx="1394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feeling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60955" y="3770630"/>
            <a:ext cx="1401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imagine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523490" y="4327525"/>
            <a:ext cx="1546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carry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281555" y="5436870"/>
            <a:ext cx="251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584440" y="3745230"/>
            <a:ext cx="154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difficulty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91205" y="3218180"/>
            <a:ext cx="2011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募集;征集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116060" y="4899660"/>
            <a:ext cx="1280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聪明的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600315" y="5398135"/>
            <a:ext cx="143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10625" y="4329430"/>
            <a:ext cx="116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46195" y="4893310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仁慈;善良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521899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stomach(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)肚子痛;胃痛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foot(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)脚;足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lie(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(过去式)→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(过去分词)躺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tooth(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)牙痛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head(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)头痛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hurt(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(过去式/过去分词)(使)疼痛;受伤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hit(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(现在分词)(用手或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器具)击;打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she(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pron.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(反身代词)她自己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49420" y="1626870"/>
            <a:ext cx="2061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stomachache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92525" y="2158365"/>
            <a:ext cx="1043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feet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64915" y="2692400"/>
            <a:ext cx="791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891915" y="3276600"/>
            <a:ext cx="156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toothache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692525" y="3841115"/>
            <a:ext cx="163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19550" y="4394835"/>
            <a:ext cx="895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06825" y="4926330"/>
            <a:ext cx="55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278880" y="2743200"/>
            <a:ext cx="68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755255" y="4875530"/>
            <a:ext cx="1160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hitting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59580" y="6025515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78915"/>
          <a:ext cx="11170285" cy="5118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51181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we(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pron.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(反身代词)我们自己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breath(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)呼吸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climb(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登山者;攀登者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knife(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mean(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)意义→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)有意义的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important(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)重要性;重要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decide(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)决定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 feel(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(过去式/过去分词)感受;觉得→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)感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觉;感触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52875" y="1706245"/>
            <a:ext cx="1459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ourselves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156710" y="2251710"/>
            <a:ext cx="1256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breathe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975735" y="2762885"/>
            <a:ext cx="1281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climber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090035" y="3820160"/>
            <a:ext cx="150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962140" y="3832860"/>
            <a:ext cx="1657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826000" y="4378960"/>
            <a:ext cx="1687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42740" y="332486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knives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4975" y="4968875"/>
            <a:ext cx="1269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19550" y="552069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396730" y="5457190"/>
            <a:ext cx="120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5780" y="1351915"/>
          <a:ext cx="11169650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2780"/>
                <a:gridCol w="9802495"/>
              </a:tblGrid>
              <a:tr h="54864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 satisfy(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)满足;满意→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)满意的;满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足的;欣慰的→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)令人满意的;够好的;可以的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 own(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)物主;主人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 able(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)能力;才能→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)丧失能力的;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有残疾的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 imagine(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)想象力;想象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 difficult(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)困难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 train(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)训练;培训→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)教练员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 kind(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)仁慈;善良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 understand(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(过去式/过去分词)理解;领会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017010" y="1464945"/>
            <a:ext cx="1751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satisfaction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979410" y="1464310"/>
            <a:ext cx="1306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satisfied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364990" y="1953260"/>
            <a:ext cx="1890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satisfactory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318635" y="3058795"/>
            <a:ext cx="150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915910" y="3122295"/>
            <a:ext cx="1294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disabled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281805" y="4164330"/>
            <a:ext cx="2259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imagination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17975" y="254762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24705" y="4703445"/>
            <a:ext cx="1447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16680" y="5255260"/>
            <a:ext cx="1379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15910" y="5321300"/>
            <a:ext cx="120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4805" y="5847080"/>
            <a:ext cx="148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kindness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07890" y="6413500"/>
            <a:ext cx="196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understood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  <p:bldP spid="9" grpId="0"/>
      <p:bldP spid="9" grpId="1"/>
      <p:bldP spid="7" grpId="0"/>
      <p:bldP spid="7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367790"/>
          <a:ext cx="11471910" cy="51943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715625"/>
              </a:tblGrid>
              <a:tr h="51943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感冒</a:t>
                      </a:r>
                      <a:r>
                        <a:rPr lang="zh-CN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                     2. 胃痛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躺下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            4. 量体温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发烧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 6. 休息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下车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   　　8.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使……惊讶;出乎……意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立即;马上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  10. 陷入;参与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习惯于……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12. 冒险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用尽;耗尽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    14. 切除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</a:t>
                      </a:r>
                      <a:r>
                        <a:rPr lang="en-US" altLang="zh-CN" sz="2400" b="1" dirty="0" smtClean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离开;从……出来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　  16. 掌管;管理 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放弃 ___________                          18. 打扫(或清除)干净 ___________　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548255" y="1600200"/>
            <a:ext cx="230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a cold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134860" y="1596390"/>
            <a:ext cx="296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a stomachache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698115" y="2146935"/>
            <a:ext cx="1405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40625" y="2111375"/>
            <a:ext cx="3470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one’s temperature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611755" y="2693670"/>
            <a:ext cx="1877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fever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994525" y="2666365"/>
            <a:ext cx="5295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breaks/take a break /have a rest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548890" y="3208020"/>
            <a:ext cx="162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off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99120" y="3738880"/>
            <a:ext cx="1227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into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368040" y="3745230"/>
            <a:ext cx="1648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 away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500235" y="3228340"/>
            <a:ext cx="2656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one’s surprise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06140" y="4281805"/>
            <a:ext cx="2357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be/get used to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06140" y="4843780"/>
            <a:ext cx="192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 out (of)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33945" y="4897755"/>
            <a:ext cx="120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off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33920" y="4352290"/>
            <a:ext cx="3228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risks/take a risk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67505" y="5382895"/>
            <a:ext cx="1686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get out of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86065" y="5433695"/>
            <a:ext cx="2413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 in control of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54630" y="5932170"/>
            <a:ext cx="129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give up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0225" y="5946775"/>
            <a:ext cx="1756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 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3" grpId="0"/>
      <p:bldP spid="43" grpId="1"/>
      <p:bldP spid="47" grpId="0"/>
      <p:bldP spid="47" grpId="1"/>
      <p:bldP spid="48" grpId="0"/>
      <p:bldP spid="48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0763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7865" y="2141220"/>
          <a:ext cx="10690225" cy="34232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1494790"/>
                <a:gridCol w="2992755"/>
              </a:tblGrid>
              <a:tr h="800100">
                <a:tc>
                  <a:txBody>
                    <a:bodyPr/>
                    <a:lstStyle/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388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根据近年河北中考真题卷分析,本课时中的两个话题“健康”与“慈善”是河北中考命题的热点。预计健康话题在听力对话或书面表达中会有所体现;而“慈善与助人”可能会出现在任务型阅读与词语运用中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3947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2020—</a:t>
                      </a:r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7194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2019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10565" y="2167890"/>
            <a:ext cx="1198245" cy="7861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367790"/>
          <a:ext cx="11471910" cy="5196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8985"/>
                <a:gridCol w="10702925"/>
              </a:tblGrid>
              <a:tr h="51968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 变得高兴;振奋起来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20. 分发;散发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 想出;提出(主意、计划、回答等) _______________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 推迟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         23. 分发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 打电话给(某人);征召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曾经……;过去……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26. 照顾;非常喜欢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27.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参加……选拔;试用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　　 28. 修理;装饰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    29. 赠送;捐赠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　　　　　　　 30. (外貌或行为)像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  31. 建立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 影响;有作用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33. 筹钱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 自愿去做某事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　　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9" name="文本框 38"/>
          <p:cNvSpPr txBox="1"/>
          <p:nvPr/>
        </p:nvSpPr>
        <p:spPr>
          <a:xfrm>
            <a:off x="4674870" y="1562100"/>
            <a:ext cx="1535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 up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469630" y="1544955"/>
            <a:ext cx="1638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out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318250" y="2098675"/>
            <a:ext cx="1971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 up with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838065" y="3186430"/>
            <a:ext cx="1212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up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80030" y="2642870"/>
            <a:ext cx="1202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off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55280" y="2705735"/>
            <a:ext cx="2152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 ever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51300" y="3811905"/>
            <a:ext cx="1453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 for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783445" y="3262630"/>
            <a:ext cx="1215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883140" y="3761740"/>
            <a:ext cx="135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out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12810" y="4299585"/>
            <a:ext cx="1551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give away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1390" y="4304030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fix up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78605" y="4872355"/>
            <a:ext cx="1539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after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23810" y="5390515"/>
            <a:ext cx="2117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 money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11135" y="4862830"/>
            <a:ext cx="1132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set up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90290" y="5437505"/>
            <a:ext cx="2618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difference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20160" y="5977255"/>
            <a:ext cx="2440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 to do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16" grpId="0"/>
      <p:bldP spid="16" grpId="1"/>
      <p:bldP spid="17" grpId="0"/>
      <p:bldP spid="1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8716" y="1416732"/>
          <a:ext cx="11210761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— What’s the ________? — I ________ ________ ______________.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——怎么了?——我肚子疼。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It doesn’t________ ________ you ________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你看起来不像是发烧了。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I think you should ________ ________and rest. 我认为你应该躺下来休息。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If your head and neck still ________ tomorrow, then ________ ________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 _________ 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如果明天你的头和脖子仍然疼的话,就去看医生吧。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582035" y="180403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28315" y="2891790"/>
            <a:ext cx="1030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344670" y="287528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210300" y="2912745"/>
            <a:ext cx="92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649335" y="2887980"/>
            <a:ext cx="945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fever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17460" y="2887980"/>
            <a:ext cx="561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44670" y="3986530"/>
            <a:ext cx="713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17185" y="4004945"/>
            <a:ext cx="996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down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4795" y="4552315"/>
            <a:ext cx="86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hurt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89270" y="1802765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have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28815" y="1807845"/>
            <a:ext cx="77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11490" y="1795145"/>
            <a:ext cx="248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stomachache                       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38235" y="4488815"/>
            <a:ext cx="636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038080" y="4488815"/>
            <a:ext cx="86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64995" y="5088890"/>
            <a:ext cx="738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46270" y="5097145"/>
            <a:ext cx="1156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doctor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37560" y="5109845"/>
            <a:ext cx="561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A woman ________ ________ him was ________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他旁边的女子正在大声呼救。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He ________ ________ and asked the woman what __________.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他下车询问那个女人发生了什么。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He ________ most or all of the ____________ to ____ _____ and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the next bus.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他期望大部分或全部乘客能下车等下一辆公交车。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But _____ ________ _________, they all agreed _______ ________ with him.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但是令他惊讶的是,他们都同意和他一起去。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07710" y="3693795"/>
            <a:ext cx="1745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passengers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105785" y="1562735"/>
            <a:ext cx="874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next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3365" y="1511935"/>
            <a:ext cx="1326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shouting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33410" y="155003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0135" y="2633980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46260" y="1511935"/>
            <a:ext cx="848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32990" y="2585720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11045" y="3681095"/>
            <a:ext cx="1511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10880" y="2576195"/>
            <a:ext cx="1711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45635" y="156273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78445" y="3693795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23300" y="373189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39350" y="3746500"/>
            <a:ext cx="791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858645" y="42830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289175" y="53752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54705" y="53752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86885" y="5346700"/>
            <a:ext cx="142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077200" y="53498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397365" y="53244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7485"/>
          <a:ext cx="11210925" cy="17621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01675"/>
                <a:gridCol w="10509250"/>
              </a:tblGrid>
              <a:tr h="176212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It is sad that many people don’t want to________ ________because they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don’t want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许多人不想帮助别人是因为他们不想惹上任何麻烦,这是让人心寒的。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Aron Ralston is an American man________ ________ __________ 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mountain climbing.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阿伦•罗尔斯顿是一名对登山感兴趣的美国人。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________ a mountain climber, he________ ________ ________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作为一名登山者,他习惯于冒险。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962140" y="1530985"/>
            <a:ext cx="96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4850" y="2054860"/>
            <a:ext cx="794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65240" y="3219450"/>
            <a:ext cx="77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77500" y="3226435"/>
            <a:ext cx="470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49540" y="321437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753475" y="3224530"/>
            <a:ext cx="157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00250" y="487172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92135" y="1577340"/>
            <a:ext cx="1235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others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10325" y="4859020"/>
            <a:ext cx="55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96435" y="2075815"/>
            <a:ext cx="1247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06335" y="4871720"/>
            <a:ext cx="903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47150" y="4871720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054590" y="4871720"/>
            <a:ext cx="791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38325" y="5408295"/>
            <a:ext cx="924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3" grpId="0"/>
      <p:bldP spid="13" grpId="1"/>
      <p:bldP spid="19" grpId="0"/>
      <p:bldP spid="19" grpId="1"/>
      <p:bldP spid="20" grpId="0"/>
      <p:bldP spid="2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But when his water ________ ________, he knew that he would have to do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something to________ ________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但是当他的水用完的时候,他知道他将不得不做些事情来挽救他自己的生命。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So he used his knife to ________ ________ half his right arm.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所以他用刀子切断了他的半条右手臂。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I hope ________ ________ outside.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我希望能出去工作。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You could help to ________</a:t>
                      </a:r>
                      <a:r>
                        <a:rPr lang="zh-CN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________the city parks.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你可以帮助打扫城市公园。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547745" y="2103120"/>
            <a:ext cx="949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save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8250" y="3198495"/>
            <a:ext cx="715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79340" y="2103120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71105" y="2103120"/>
            <a:ext cx="735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79820" y="2103120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94755" y="319913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19625" y="1566545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08630" y="428117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69305" y="1566545"/>
            <a:ext cx="744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58920" y="4293870"/>
            <a:ext cx="1011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05275" y="5389245"/>
            <a:ext cx="965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77840" y="5351145"/>
            <a:ext cx="710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75740"/>
          <a:ext cx="11210925" cy="50247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0247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We can’t ________ ________ ________a plan.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我们不能推迟制订计划。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In this book, Aron tells of the ___________ ____ ________good_________,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and of being ____ ________ ________one’s life.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在这本书里,阿伦讲述了做出好的决定以及掌控自己生命的重要性。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The girl could visit the ________ kids in the hospital to________ them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________. 那个女孩可以去医院看望生病的孩子,使他们振作起来。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The boy could ________ ________ food at the food bank.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那个男孩可以在食物赈济处发放食物。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108950" y="269621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2390" y="1527175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1235" y="3300730"/>
            <a:ext cx="614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17845" y="2696210"/>
            <a:ext cx="178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907905" y="2732405"/>
            <a:ext cx="1408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437120" y="2747010"/>
            <a:ext cx="520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50360" y="3294380"/>
            <a:ext cx="1183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83255" y="1565275"/>
            <a:ext cx="780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89600" y="328168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98035" y="1616075"/>
            <a:ext cx="737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80940" y="4371340"/>
            <a:ext cx="87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63025" y="4371340"/>
            <a:ext cx="1033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03240" y="1556385"/>
            <a:ext cx="1249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90725" y="4866640"/>
            <a:ext cx="755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43680" y="5405120"/>
            <a:ext cx="713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47640" y="5481320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  <p:bldP spid="21" grpId="0"/>
      <p:bldP spid="2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3080" y="1442085"/>
          <a:ext cx="11210925" cy="50558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05587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We could each ________ ________10 students and ask them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________. 我们可以每个人给10个同学打电话,让他们来。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They________ me stories ________ the past and how things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他们告诉我关于过去的故事以及事物过去是怎样的。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I get __________</a:t>
                      </a:r>
                      <a:r>
                        <a:rPr lang="zh-CN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 ________of satisfaction when I see the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animals get better and the look of ________ on their owners’ faces.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当我看到动物们(病情)渐好,看到它们主人脸上高兴的表情时,我得到一种强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烈的满足感</a:t>
                      </a:r>
                      <a:r>
                        <a:rPr lang="zh-CN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951355" y="2152650"/>
            <a:ext cx="992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come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2885" y="271272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1495" y="4347210"/>
            <a:ext cx="440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77135" y="2707005"/>
            <a:ext cx="988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told                                                       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18700" y="1612265"/>
            <a:ext cx="74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39300" y="2726055"/>
            <a:ext cx="916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70325" y="1608455"/>
            <a:ext cx="703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call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64080" y="3253740"/>
            <a:ext cx="502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25745" y="1556385"/>
            <a:ext cx="628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03270" y="3253740"/>
            <a:ext cx="617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50820" y="4347210"/>
            <a:ext cx="793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6865" y="4301490"/>
            <a:ext cx="1287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42380" y="4841875"/>
            <a:ext cx="740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joy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58915" y="4301490"/>
            <a:ext cx="1251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feeling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4257" y="9113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I ________ ________ my mother.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我长得像我妈妈。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I’m sure you know that the group was________ ________to help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people ________ me.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我确定你知道这个团体是为帮助像我一样的残疾人而设立的。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Lucy________ ________ ________ ___________to my life.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露西对我的生活产生了很大的影响。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265795" y="2880995"/>
            <a:ext cx="658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7615" y="4554855"/>
            <a:ext cx="117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62140" y="2927350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03855" y="3486785"/>
            <a:ext cx="774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158095" y="2927350"/>
            <a:ext cx="1323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disabled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89070" y="455485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07410" y="1834515"/>
            <a:ext cx="1032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after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37810" y="4514850"/>
            <a:ext cx="704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95195" y="1805940"/>
            <a:ext cx="768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82385" y="459486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情态动词should、shouldn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t、could的用法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反身代词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不定式的用法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动词短语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1 Health and first aid(健康与急救)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2 Volunteering and charity(志愿服务与慈善)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91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5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641215" y="1790065"/>
            <a:ext cx="7454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rise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raise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641215" y="2340610"/>
            <a:ext cx="7454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alone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lonely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635500" y="2870200"/>
            <a:ext cx="7069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run out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run out of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657090" y="3459480"/>
            <a:ext cx="6665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lie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657090" y="4037965"/>
            <a:ext cx="6135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mean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653280" y="4609465"/>
            <a:ext cx="625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imagine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656455" y="5243195"/>
            <a:ext cx="5779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What’s the matter with ... ?</a:t>
            </a:r>
            <a:endParaRPr 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617845" y="237807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617845" y="290195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612765" y="3514725"/>
            <a:ext cx="418465" cy="4273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44" name="椭圆 43"/>
          <p:cNvSpPr/>
          <p:nvPr/>
        </p:nvSpPr>
        <p:spPr>
          <a:xfrm>
            <a:off x="5584190" y="524764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584190" y="465010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605145" y="408432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628640" y="1753235"/>
            <a:ext cx="41402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56590" y="1358161"/>
          <a:ext cx="10689923" cy="3882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704340"/>
                <a:gridCol w="1559548"/>
                <a:gridCol w="1517650"/>
                <a:gridCol w="1877695"/>
                <a:gridCol w="2849590"/>
              </a:tblGrid>
              <a:tr h="7893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8996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ea typeface="宋体" panose="02010600030101010101" pitchFamily="2" charset="-122"/>
                        </a:rPr>
                        <a:t>志愿者活动(对应话题:做志愿者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热心助人(对应话题:助人)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454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2017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454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食品安全(对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应话题:健康)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8704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8607425" cy="627895"/>
            <a:chOff x="1034884" y="629878"/>
            <a:chExt cx="860742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69996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rise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raise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1040" y="3402965"/>
          <a:ext cx="1078928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5550"/>
                <a:gridCol w="6303645"/>
                <a:gridCol w="326009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rise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不及物动词,无被动语态,指事物本身可以升高。其常见含义有“上升;增加;起床;反抗;复活”,rise作为动词使用时,其典型主语为price、sun、temperature、cost、tension、employment等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sun rose at 6:10 this morning. 今天早上太阳在六点十分升起。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4045" y="1537335"/>
          <a:ext cx="10759440" cy="49523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1715"/>
                <a:gridCol w="4676140"/>
                <a:gridCol w="506158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7432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rise by…意为“上升了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”;rise to …意为“上升到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24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river has risen by one meter after the heavy rain. 大雨过后河水涨了1米。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price of the eggs has risen to 10 yuan a kilo. 鸡蛋的价格已经涨到了每千克十元。</a:t>
                      </a:r>
                    </a:p>
                  </a:txBody>
                  <a:tcPr marL="66675" marR="66675" marT="0" marB="0" anchor="ctr"/>
                </a:tc>
              </a:tr>
              <a:tr h="16605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raise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及物动词,可用于被动语态,意为“上升,举起”,指人为地让物体升高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raised his hand and asked the teacher a question. 他举起手向老师提了一个问题。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3570" y="1765935"/>
          <a:ext cx="10570845" cy="3609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63650"/>
                <a:gridCol w="2165985"/>
                <a:gridCol w="7141210"/>
              </a:tblGrid>
              <a:tr h="549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285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意为“筹集”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They raise money for homeless people. 他们为无家可归的人筹钱。</a:t>
                      </a:r>
                    </a:p>
                  </a:txBody>
                  <a:tcPr marL="66675" marR="66675" marT="0" marB="0" anchor="ctr"/>
                </a:tc>
              </a:tr>
              <a:tr h="14141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意为“饲养”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My grandma raises several hens. 我奶奶饲养着几只母鸡。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(原创)Tony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hand to answer the teacher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question.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raised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raise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(原创)The next thing he saw was smoke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behind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house.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rising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risen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07353" y="22756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78998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 teacher told us that the sun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the east.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rises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rising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(原创)“ Early to bed and early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.” is a good habit. It helps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us keep healthy.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raise　 	B.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praise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provide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(原创)The organization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money for the poor children.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raise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raises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51338" y="16171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728403" y="29360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53298" y="48270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(原创)They want to hold a concert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money to help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children in the mountain.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raise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raised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(原创)The price of pork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lot recently.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rising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has risen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96093" y="16336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272348" y="35729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564630" cy="627895"/>
            <a:chOff x="1034884" y="629878"/>
            <a:chExt cx="656463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495681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alone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lonely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6396" y="18695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70560" y="2543810"/>
          <a:ext cx="1097343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93215"/>
                <a:gridCol w="3938270"/>
                <a:gridCol w="544195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作形容词,意为“单独的”,只作表语,不能作定语,侧重说明独自一人,没有感情色彩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You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 not alone. I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ll be with you all the time. 你不是独自一人。我会一直陪着你。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作副词,意为“单独地;独自地”, leave sb. alone意为“把某人单独留下”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finished the work alone. 我独自完成了这项工作。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0250" y="1899285"/>
          <a:ext cx="1076325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3557905"/>
                <a:gridCol w="52324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意为“孤独的”,表示主观上感到孤独、寂寞,有感情色彩,可作表语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Everyone should eat healthily to have a strong body. 每个人都应该吃得健康,这样才能拥有强壮的身体。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作定语时,意为“荒凉的;偏僻的”,多修饰表示地点的名词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lonely village among the mountains. 在群山之间有一个偏僻的村庄。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0144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prefer to stay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rather than join them.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lonely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alone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lone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out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—What do you think of the fresh student,Wang Ming in our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class?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always does everything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 I guess he must feel very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alone; alone	B. lonely; lonely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alone; lonely	D. lonely; alone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16113" y="22692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152458" y="48080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22300" y="146177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(2021•河北九地市联考一模)A person will never feel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if he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likes reading, even though he lives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alone; lonel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lonely; alone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lonely; lonely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alone; alone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(原创)He has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few friends that he often feels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such; lonely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such; alone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so; lonely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so; alone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26428" y="41926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561773" y="16723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/>
              <a:t> 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65785" y="1606550"/>
          <a:ext cx="11115040" cy="304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8090"/>
                <a:gridCol w="1772285"/>
                <a:gridCol w="1621155"/>
                <a:gridCol w="1617345"/>
                <a:gridCol w="1524000"/>
                <a:gridCol w="3352165"/>
              </a:tblGrid>
              <a:tr h="7893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助人从小事做起(对应话题:助人)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929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2012—</a:t>
                      </a: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2013</a:t>
                      </a: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fontAlgn="auto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7350760" cy="627895"/>
            <a:chOff x="1034884" y="629878"/>
            <a:chExt cx="735076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22384" y="664803"/>
              <a:ext cx="5763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run out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run out of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251777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6945"/>
                <a:gridCol w="3844290"/>
                <a:gridCol w="596201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意为“用尽”,主语一般是物,相当于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used up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energy from the sun will never run out. 太阳能是用之不竭的。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是及物词组,意为“用尽”,主语一般是人,相当于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 up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ran out of coal, so we had to burn wood. 我们用光了煤,所以我们必须烧柴。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6" y="17806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(原创)The food and water will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in two days.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put 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sell out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send 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run out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sure Bill will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money in three months.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agree more.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run 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run out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 run out of　 	D. run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873058" y="22769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20633" y="419396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(原创)— Have we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water?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our water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 better get some.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run out of; run out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run out of; has run out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run out; has run out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run out; ran out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178243" y="165396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lie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2585" y="1638300"/>
            <a:ext cx="107632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lie用作动词,意为“躺;撒谎”,具体用法如下: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作“说谎”讲时,其动词变化形式为:lie—lied—lied—lying。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lied about his age to join the army. 他为了参军谎报了年龄。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作“躺”讲时,其动词变化形式为:lie—lay—lain—lying。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She was tired and lay down on her bed.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她累了,躺在了床上。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lie用作名词时,意为“谎言”。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That’s just a white lie. 那只是一个善意的谎言。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2585" y="1638300"/>
            <a:ext cx="107632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lay意为“安放,下(蛋)”,其过去式和过去分词都是laid。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quickly laid out her favorite food. 他迅速地摆放出她最爱的食物。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hen is laying an egg. 母鸡在下蛋。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121219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(2021•邯郸复兴区一模) — On my way to school I saw a dog ________　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on the road.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Maybe a car hit it. What a poor thing.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lie		B. lies		C. lay		D. lying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(原创)The hen has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more than 100 eggs so far.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lay		B. lain	C. laid	D. laying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63966" y="49296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0631416" y="23661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1850" y="1670685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(原创)I told a ________ this morning, but I regret doing that now.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lie		B. lay		C. lain	D. lying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 (原创)David said he had never been there, but 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lay		B. lie		C. has lied	D. was lying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5. (原创)To avoid being punished,the boy told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to his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parents.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A. lie		B. joke	C. story	D. poem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67396" y="18683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9269341" y="31681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8611481" y="44432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6450" y="1750060"/>
            <a:ext cx="107505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 保定莲池区二模)Julia helped her mother ________ the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knives and forks at the table before dinner.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go out		B. give out		C. put up		D. lay out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82956" y="19445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332855" cy="627895"/>
            <a:chOff x="1034884" y="629878"/>
            <a:chExt cx="633285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633688"/>
              <a:ext cx="4747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mean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778000"/>
            <a:ext cx="109251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mean可用作动词和形容词,具体用法如下: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mean作动词时,意为“意思是”。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What does this word mean? 这个单词的意思是什么?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mean to do意为“打算或想做某事”。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didn’t mean to hurt you. 我不是有意伤害你的。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mean doing意为“意味着做某事”。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880" y="133159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Missing the train means waiting for another hour. 错过这趟列车意味着要再等一个小时。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mean 还可作形容词,意为“吝啬的;自私的”。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This is a mean man. 这是一个吝啬的男人。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meaning是mean的名词形式,意为“意思;意义”。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What’s the meaning of the sentence?=What does this sentence mean?这句话是什么意思?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58126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(2021•张家口一模)Believe in yourself and you are sure to make a 　　　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mess　　　　B. face		C. mistake		D. difference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(2021•石家庄一模) — Jack doesn’t want to give up smoking though I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have persuaded him many times.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— He won’t know the ________ of health until he loses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decision　 	B. importance 	C. purpose　 	D. promise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56690" y="30613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13325" y="56038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12401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 — Sorry, Cindy. I didn’t mean ________ you, but actually I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did.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— Forget it, but don’t do that again.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hurt　 	B. hurting　 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C. to hurt　	D. to hurting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74171" y="23807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5465" y="1464310"/>
            <a:ext cx="111467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(2021•河北省中考模拟经典一) — What does he ________ by saying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that to me?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— I think he is angry with you.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A. explain	B. realize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C. mean	D. imagine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(原创) — I didn’t mean ________ her.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— But talking like that means ________ her.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A. to hurt; hurting	B. hurting; to hurt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C. to hurt; to hurt	D. hurting; hurting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8706731" y="16753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5144381" y="42064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imagine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imagine用作动词,意为“想象;想到”,其具体用法如下: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imagine 后接名词或代词作宾语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Can you imagine life without electricity?你能想象没有电的生活吗?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imagine 后接动名词(短语)作宾语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Imagine being twenty years younger, what would you do?想象你再年轻二十岁,你会做什么?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7680" y="1588135"/>
            <a:ext cx="107149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imagine+sb. (+to be)+形容词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Just imagine yourself (to be) rich and famous. 想象一下你富有且有名的情形。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imagine + 宾语从句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can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imagine how I miss my hometown. 你无法想象我有多么想念我的故乡。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7680" y="1624330"/>
            <a:ext cx="107149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imagine的名词形式为imagination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 a great artist, he has rich imagination. 作为一个伟大的艺术家,他有丰富的想象力。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11766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(2021• 保定第十三中学一模)You can’t ________ how excited we were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when Miss Black agreed to take a trip with us.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imagine	B. expect		C. choose		D. notice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(原创)Can you imagine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a scientist?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A. be		B. to be		C. are		D. being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102471" y="42286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7398631" y="23083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36370"/>
            <a:ext cx="109899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(2021•衡水一模)Without ________, human beings can’t create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anything new to change the world.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imagination　 	B. independence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satisfaction　　	D. development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(原创)It is difficult for us to ________ the beauty of Jiuzhaigou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unless we have been there in person.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suggest		B. invent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imagine		D. find</a:t>
            </a:r>
          </a:p>
          <a:p>
            <a:pPr fontAlgn="auto">
              <a:lnSpc>
                <a:spcPct val="150000"/>
              </a:lnSpc>
            </a:pP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315196" y="16283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5806686" y="42045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36370"/>
            <a:ext cx="109899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(原创)We are looking for a teacher, especially one with patience and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invention		B. imagination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C. presentation		D. transportation 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542661" y="22512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0550" y="1113790"/>
            <a:ext cx="6781636" cy="60007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What’s the matter with ... ?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0550" y="1557020"/>
            <a:ext cx="106622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matter with …?”意为“……怎么了?”常用于询问对方身体有何不适或遇到了什么问题,也可以用来询问某物出现了什么故障。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matter with you?你怎么了?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 have a fever. 我发烧。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其他类似的句式: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wrong with sb. /sth.?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wrong with your eyes?你的眼睛怎么了?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4680" y="1504950"/>
            <a:ext cx="103759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②What happened to sb.?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 happened to Danny?丹尼发生了什么?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the trouble with sb.?=What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one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trouble?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trouble?你有什么麻烦?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up? 怎么了?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up,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Tom?怎么了,汤姆?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fell off the tree and hurt my leg. 我从树上摔下来,伤了腿。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The girl is old enough to look after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myself		B. herself　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himself		D. yourself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(2021•承德平泉一模)What a ________ boy! He worked out such a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difficult math problem.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strong			B. kind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lazy              		D. clever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62115" y="17138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94705" y="36499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1287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(原创)— Hi, John.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　　　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 fell off my bike and hurt my leg.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How are you?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matter?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Who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that?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wrong?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382381" y="23312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86865"/>
            <a:ext cx="10587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Nothing serious. I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a bit tired.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Is that all?	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 there anything else?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this?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the matter with you?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3024116" y="17857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292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(原创)—What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the matter with that boy?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 is watching TV in his room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 takes his temperature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 hurt himself yesterday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 won the game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(2021•邢台第一中学一模)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wrong with you?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hurt my leg and want to ask for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one-day leave.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/; an　 	B. /; a　	C. the; a　	D. the;　/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8496546" y="16156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7142726" y="48001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41489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 保定竞秀区一模)Mike has lots of ________ in dealing with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these problems. Go and ask him for help.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courage		B. trouble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confidence　 	D. experience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(2021•唐山路南区一模)The old man ________ most his money to poor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students.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gave up		B. gave away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C. gave back		D. gave in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72935" y="41763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22210" y="160972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(2021•石家庄新华区一模)Our hometown ________ a lot, and it is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becoming more beautiful now.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will change			B. changed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was changing		D. has changed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(2021•河北九地市联考一模)By the end of 2025, garbage-sorting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systems (垃圾分类系统) will be ________ in Dongying.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set up				B. given up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C. shut off			D. brought out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00470" y="49301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25105" y="17310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第11课时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435100"/>
            <a:ext cx="113811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(2021•石家庄模拟)Billy really ________ his father. They both have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blonde hair and blue eyes.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feels like		B. looks after　　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takes after		D. cares about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(2021•石家庄28中一模)Could you tell me ________?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what’s wrong	B. how did he get there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what is this		D. what wrong is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26455" y="162179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96225" y="41656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69"/>
  <p:tag name="TABLE_ENDDRAG_RECT" val="54*168*841*2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  <p:tag name="TABLE_ENDDRAG_ORIGIN_RECT" val="875*190"/>
  <p:tag name="TABLE_ENDDRAG_RECT" val="44*123*875*19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45"/>
  <p:tag name="TABLE_ENDDRAG_RECT" val="41*140*898*3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403"/>
  <p:tag name="TABLE_ENDDRAG_RECT" val="43*123*879*4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428"/>
  <p:tag name="TABLE_ENDDRAG_RECT" val="41*107*879*4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409"/>
  <p:tag name="TABLE_ENDDRAG_RECT" val="43*135*903*409"/>
  <p:tag name="KSO_WM_UNIT_TABLE_BEAUTIFY" val="smartTable{d895bdd4-90f8-4f0c-97ad-122707bbf98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91"/>
  <p:tag name="TABLE_ENDDRAG_RECT" val="43*107*903*391"/>
  <p:tag name="KSO_WM_UNIT_TABLE_BEAUTIFY" val="smartTable{d895bdd4-90f8-4f0c-97ad-122707bbf985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05"/>
  <p:tag name="TABLE_ENDDRAG_RECT" val="40*106*882*40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07"/>
  <p:tag name="TABLE_ENDDRAG_RECT" val="40*133*882*4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9*259"/>
  <p:tag name="TABLE_ENDDRAG_RECT" val="55*267*849*25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7*375"/>
  <p:tag name="TABLE_ENDDRAG_RECT" val="48*121*847*37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17*414"/>
  <p:tag name="TABLE_ENDDRAG_RECT" val="22*114*917*41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7*216"/>
  <p:tag name="TABLE_ENDDRAG_RECT" val="59*215*857*21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4494</Words>
  <Application>WPS 演示</Application>
  <PresentationFormat>自定义</PresentationFormat>
  <Paragraphs>1117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62</vt:i4>
      </vt:variant>
    </vt:vector>
  </HeadingPairs>
  <TitlesOfParts>
    <vt:vector size="6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381</cp:revision>
  <dcterms:created xsi:type="dcterms:W3CDTF">2020-07-19T08:35:00Z</dcterms:created>
  <dcterms:modified xsi:type="dcterms:W3CDTF">2022-02-26T03:14:28Z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